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3"/>
  </p:notesMasterIdLst>
  <p:handoutMasterIdLst>
    <p:handoutMasterId r:id="rId24"/>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94" r:id="rId19"/>
    <p:sldId id="265" r:id="rId20"/>
    <p:sldId id="266" r:id="rId21"/>
    <p:sldId id="289" r:id="rId2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il J Chrisfield (DJPR)" initials="GJC(" lastIdx="28" clrIdx="6">
    <p:extLst>
      <p:ext uri="{19B8F6BF-5375-455C-9EA6-DF929625EA0E}">
        <p15:presenceInfo xmlns:p15="http://schemas.microsoft.com/office/powerpoint/2012/main" userId="S::gail.chrisfield@ecodev.vic.gov.au::5ea712f5-cc7a-492e-bb73-b06fa9e79c0c" providerId="AD"/>
      </p:ext>
    </p:extLst>
  </p:cmAuthor>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8" name="Judy Scott (DJPR)" initials="J(" lastIdx="1" clrIdx="7">
    <p:extLst>
      <p:ext uri="{19B8F6BF-5375-455C-9EA6-DF929625EA0E}">
        <p15:presenceInfo xmlns:p15="http://schemas.microsoft.com/office/powerpoint/2012/main" userId="S::judy.scott@ecodev.vic.gov.au::cbaad010-21c2-43fc-9de1-05861bc44a1c"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9" name="Elizabeth Brentnall (DEDJTR)" initials="EB(" lastIdx="4" clrIdx="8">
    <p:extLst>
      <p:ext uri="{19B8F6BF-5375-455C-9EA6-DF929625EA0E}">
        <p15:presenceInfo xmlns:p15="http://schemas.microsoft.com/office/powerpoint/2012/main" userId="Elizabeth Brentnall (DEDJTR)" providerId="None"/>
      </p:ext>
    </p:extLst>
  </p:cmAuthor>
  <p:cmAuthor id="3" name="Anthony M Hurst (DJPR)" initials="AMH(" lastIdx="3" clrIdx="2">
    <p:extLst>
      <p:ext uri="{19B8F6BF-5375-455C-9EA6-DF929625EA0E}">
        <p15:presenceInfo xmlns:p15="http://schemas.microsoft.com/office/powerpoint/2012/main" userId="S::Anthony.Hurst@ecodev.vic.gov.au::524d494d-252c-4edd-834f-f06aaafe5647" providerId="AD"/>
      </p:ext>
    </p:extLst>
  </p:cmAuthor>
  <p:cmAuthor id="10" name="Arunaa Ramakrishnan (DJPR)" initials="AR(" lastIdx="4" clrIdx="9">
    <p:extLst>
      <p:ext uri="{19B8F6BF-5375-455C-9EA6-DF929625EA0E}">
        <p15:presenceInfo xmlns:p15="http://schemas.microsoft.com/office/powerpoint/2012/main" userId="S::arunaa.ramakrishnan@ecodev.vic.gov.au::4b57f6c7-248f-41b6-b47d-13fd6c6bfb35"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11" name="David Ly (DJPR)" initials="DL( [2]" lastIdx="6" clrIdx="10">
    <p:extLst>
      <p:ext uri="{19B8F6BF-5375-455C-9EA6-DF929625EA0E}">
        <p15:presenceInfo xmlns:p15="http://schemas.microsoft.com/office/powerpoint/2012/main" userId="S::david.ly@ecodev.vic.gov.au::f007a63c-c3c5-4dbf-b428-47e5ca075814" providerId="AD"/>
      </p:ext>
    </p:extLst>
  </p:cmAuthor>
  <p:cmAuthor id="5" name="David Ly (DJPR)" initials="DL(" lastIdx="7" clrIdx="4">
    <p:extLst>
      <p:ext uri="{19B8F6BF-5375-455C-9EA6-DF929625EA0E}">
        <p15:presenceInfo xmlns:p15="http://schemas.microsoft.com/office/powerpoint/2012/main" userId="S::david.ly@ecodev.vic.gov.au::e1110fe0-4210-4c35-b4be-90cf9e8ca094" providerId="AD"/>
      </p:ext>
    </p:extLst>
  </p:cmAuthor>
  <p:cmAuthor id="6" name="Leo Guaraldo (DJPR)" initials="LG(" lastIdx="2" clrIdx="5">
    <p:extLst>
      <p:ext uri="{19B8F6BF-5375-455C-9EA6-DF929625EA0E}">
        <p15:presenceInfo xmlns:p15="http://schemas.microsoft.com/office/powerpoint/2012/main" userId="S::leo.guaraldo@ecodev.vic.gov.au::dbe45a63-1849-4510-abae-403deac16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EAEFF7"/>
    <a:srgbClr val="DAE3F3"/>
    <a:srgbClr val="9DC3E6"/>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4660"/>
  </p:normalViewPr>
  <p:slideViewPr>
    <p:cSldViewPr snapToGrid="0">
      <p:cViewPr varScale="1">
        <p:scale>
          <a:sx n="100" d="100"/>
          <a:sy n="100" d="100"/>
        </p:scale>
        <p:origin x="1398" y="84"/>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approved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Sheet1!$B$12:$B$15</c:f>
              <c:numCache>
                <c:formatCode>General</c:formatCode>
                <c:ptCount val="4"/>
                <c:pt idx="0">
                  <c:v>18</c:v>
                </c:pt>
                <c:pt idx="1">
                  <c:v>71</c:v>
                </c:pt>
                <c:pt idx="2">
                  <c:v>33</c:v>
                </c:pt>
                <c:pt idx="3">
                  <c:v>57</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Sheet1!$C$12:$C$15</c:f>
              <c:numCache>
                <c:formatCode>General</c:formatCode>
                <c:ptCount val="4"/>
                <c:pt idx="0">
                  <c:v>2</c:v>
                </c:pt>
                <c:pt idx="1">
                  <c:v>4</c:v>
                </c:pt>
                <c:pt idx="2">
                  <c:v>4</c:v>
                </c:pt>
                <c:pt idx="3">
                  <c:v>14</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Sheet1!$D$12:$D$15</c:f>
              <c:numCache>
                <c:formatCode>General</c:formatCode>
                <c:ptCount val="4"/>
                <c:pt idx="0">
                  <c:v>0</c:v>
                </c:pt>
                <c:pt idx="1">
                  <c:v>0</c:v>
                </c:pt>
                <c:pt idx="2">
                  <c:v>3</c:v>
                </c:pt>
                <c:pt idx="3">
                  <c:v>0</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Sheet1!$E$12:$E$15</c:f>
              <c:numCache>
                <c:formatCode>General</c:formatCode>
                <c:ptCount val="4"/>
                <c:pt idx="0">
                  <c:v>0</c:v>
                </c:pt>
                <c:pt idx="1">
                  <c:v>2</c:v>
                </c:pt>
                <c:pt idx="2">
                  <c:v>2</c:v>
                </c:pt>
                <c:pt idx="3">
                  <c:v>0</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Sheet1!$F$12:$F$15</c:f>
              <c:numCache>
                <c:formatCode>General</c:formatCode>
                <c:ptCount val="4"/>
                <c:pt idx="0">
                  <c:v>9</c:v>
                </c:pt>
                <c:pt idx="1">
                  <c:v>7</c:v>
                </c:pt>
                <c:pt idx="2">
                  <c:v>5</c:v>
                </c:pt>
                <c:pt idx="3">
                  <c:v>8</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Sheet1!$A$12:$A$15</c:f>
              <c:strCache>
                <c:ptCount val="4"/>
                <c:pt idx="0">
                  <c:v>FY 2020-21 Q3</c:v>
                </c:pt>
                <c:pt idx="1">
                  <c:v>FY 2020-21 Q4</c:v>
                </c:pt>
                <c:pt idx="2">
                  <c:v>FY 2021-22 Q1</c:v>
                </c:pt>
                <c:pt idx="3">
                  <c:v>FY 2021-22 Q2</c:v>
                </c:pt>
              </c:strCache>
            </c:strRef>
          </c:cat>
          <c:val>
            <c:numRef>
              <c:f>Sheet1!$G$12:$G$15</c:f>
              <c:numCache>
                <c:formatCode>0%</c:formatCode>
                <c:ptCount val="4"/>
                <c:pt idx="0">
                  <c:v>0.79</c:v>
                </c:pt>
                <c:pt idx="1">
                  <c:v>0.89</c:v>
                </c:pt>
                <c:pt idx="2">
                  <c:v>0.87</c:v>
                </c:pt>
                <c:pt idx="3">
                  <c:v>0.81</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a:solidFill>
                  <a:schemeClr val="tx1"/>
                </a:solidFill>
              </a:rPr>
              <a:t>Non-MRSDA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Sheet1!$C$12:$C$15</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Sheet1!$D$12:$D$15</c:f>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Sheet1!$E$12:$E$15</c:f>
              <c:numCache>
                <c:formatCode>General</c:formatCode>
                <c:ptCount val="4"/>
                <c:pt idx="0">
                  <c:v>8</c:v>
                </c:pt>
                <c:pt idx="1">
                  <c:v>0</c:v>
                </c:pt>
                <c:pt idx="2">
                  <c:v>0</c:v>
                </c:pt>
                <c:pt idx="3">
                  <c:v>0</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Sheet1!$F$12:$F$15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Sheet1!$G$12:$G$15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Sheet1!$H$12:$H$15</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Sheet1!$I$12:$I$15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Sheet1!$J$12:$J$15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Sheet1!$A$12:$A$15</c15:sqref>
                        </c15:formulaRef>
                      </c:ext>
                    </c:extLst>
                    <c:strCache>
                      <c:ptCount val="4"/>
                      <c:pt idx="0">
                        <c:v>FY 2020-21 Q3</c:v>
                      </c:pt>
                      <c:pt idx="1">
                        <c:v>FY 2020-21 Q4</c:v>
                      </c:pt>
                      <c:pt idx="2">
                        <c:v>FY 2021-22 Q1</c:v>
                      </c:pt>
                      <c:pt idx="3">
                        <c:v>FY 2021-22 Q2</c:v>
                      </c:pt>
                    </c:strCache>
                  </c:strRef>
                </c:cat>
                <c:val>
                  <c:numRef>
                    <c:extLst>
                      <c:ext uri="{02D57815-91ED-43cb-92C2-25804820EDAC}">
                        <c15:formulaRef>
                          <c15:sqref>Sheet1!$B$12:$B$15</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Non-MRSDA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2"/>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Non-MRSDA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Sheet1!$B$12:$B$15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Sheet1!$A$12:$A$15</c:f>
              <c:strCache>
                <c:ptCount val="4"/>
                <c:pt idx="0">
                  <c:v>FY 2020-21 Q3</c:v>
                </c:pt>
                <c:pt idx="1">
                  <c:v>FY 2020-21 Q4</c:v>
                </c:pt>
                <c:pt idx="2">
                  <c:v>FY 2021-22 Q1</c:v>
                </c:pt>
                <c:pt idx="3">
                  <c:v>FY 2021-22 Q2</c:v>
                </c:pt>
              </c:strCache>
            </c:strRef>
          </c:cat>
          <c:val>
            <c:numRef>
              <c:f>Sheet1!$C$12:$C$15</c:f>
              <c:numCache>
                <c:formatCode>General</c:formatCode>
                <c:ptCount val="4"/>
                <c:pt idx="0">
                  <c:v>0</c:v>
                </c:pt>
                <c:pt idx="1">
                  <c:v>2</c:v>
                </c:pt>
                <c:pt idx="2">
                  <c:v>0</c:v>
                </c:pt>
                <c:pt idx="3">
                  <c:v>0</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a:t>Petroleum Plans Accepted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a:solidFill>
                  <a:schemeClr val="tx1"/>
                </a:solidFill>
              </a:rPr>
              <a:t>Administrative updates by notification</a:t>
            </a:r>
            <a:endParaRPr lang="en-AU"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Sheet1!$A$12:$A$15</c:f>
              <c:strCache>
                <c:ptCount val="4"/>
                <c:pt idx="0">
                  <c:v>FY2020-21 Q3</c:v>
                </c:pt>
                <c:pt idx="1">
                  <c:v>FY2020-21 Q4</c:v>
                </c:pt>
                <c:pt idx="2">
                  <c:v>FY2021-22 Q1</c:v>
                </c:pt>
                <c:pt idx="3">
                  <c:v>FY2021-22 Q2</c:v>
                </c:pt>
              </c:strCache>
            </c:strRef>
          </c:cat>
          <c:val>
            <c:numRef>
              <c:f>Sheet1!$B$12:$B$15</c:f>
              <c:numCache>
                <c:formatCode>General</c:formatCode>
                <c:ptCount val="4"/>
                <c:pt idx="0">
                  <c:v>2</c:v>
                </c:pt>
                <c:pt idx="1">
                  <c:v>7</c:v>
                </c:pt>
                <c:pt idx="2">
                  <c:v>7</c:v>
                </c:pt>
                <c:pt idx="3">
                  <c:v>6</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Sheet1!$A$12:$A$15</c:f>
              <c:strCache>
                <c:ptCount val="4"/>
                <c:pt idx="0">
                  <c:v>FY2020-21 Q3</c:v>
                </c:pt>
                <c:pt idx="1">
                  <c:v>FY2020-21 Q4</c:v>
                </c:pt>
                <c:pt idx="2">
                  <c:v>FY2021-22 Q1</c:v>
                </c:pt>
                <c:pt idx="3">
                  <c:v>FY2021-22 Q2</c:v>
                </c:pt>
              </c:strCache>
            </c:strRef>
          </c:cat>
          <c:val>
            <c:numRef>
              <c:f>Sheet1!$C$12:$C$15</c:f>
              <c:numCache>
                <c:formatCode>General</c:formatCode>
                <c:ptCount val="4"/>
                <c:pt idx="0">
                  <c:v>5</c:v>
                </c:pt>
                <c:pt idx="1">
                  <c:v>4</c:v>
                </c:pt>
                <c:pt idx="2">
                  <c:v>3</c:v>
                </c:pt>
                <c:pt idx="3">
                  <c:v>5</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Sheet1!$A$12:$A$15</c:f>
              <c:strCache>
                <c:ptCount val="4"/>
                <c:pt idx="0">
                  <c:v>FY2020-21 Q3</c:v>
                </c:pt>
                <c:pt idx="1">
                  <c:v>FY2020-21 Q4</c:v>
                </c:pt>
                <c:pt idx="2">
                  <c:v>FY2021-22 Q1</c:v>
                </c:pt>
                <c:pt idx="3">
                  <c:v>FY2021-22 Q2</c:v>
                </c:pt>
              </c:strCache>
            </c:strRef>
          </c:cat>
          <c:val>
            <c:numRef>
              <c:f>Sheet1!$D$12:$D$15</c:f>
              <c:numCache>
                <c:formatCode>General</c:formatCode>
                <c:ptCount val="4"/>
                <c:pt idx="0">
                  <c:v>0</c:v>
                </c:pt>
                <c:pt idx="1">
                  <c:v>1</c:v>
                </c:pt>
                <c:pt idx="2">
                  <c:v>2</c:v>
                </c:pt>
                <c:pt idx="3">
                  <c:v>0</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a:t>
                </a:r>
                <a:r>
                  <a:rPr lang="en-AU" sz="900" baseline="0"/>
                  <a:t> of Notifications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Sheet1!$A$16:$A$19</c:f>
              <c:strCache>
                <c:ptCount val="4"/>
                <c:pt idx="0">
                  <c:v>FY 2020-21 Q3</c:v>
                </c:pt>
                <c:pt idx="1">
                  <c:v>FY 2020-21 Q4</c:v>
                </c:pt>
                <c:pt idx="2">
                  <c:v>FY 2021-22 Q1</c:v>
                </c:pt>
                <c:pt idx="3">
                  <c:v>FY 2021-22 Q2</c:v>
                </c:pt>
              </c:strCache>
            </c:strRef>
          </c:cat>
          <c:val>
            <c:numRef>
              <c:f>Sheet1!$B$16:$B$19</c:f>
              <c:numCache>
                <c:formatCode>General</c:formatCode>
                <c:ptCount val="4"/>
                <c:pt idx="0">
                  <c:v>24</c:v>
                </c:pt>
                <c:pt idx="1">
                  <c:v>36</c:v>
                </c:pt>
                <c:pt idx="2">
                  <c:v>8</c:v>
                </c:pt>
                <c:pt idx="3">
                  <c:v>15</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Sheet1!$A$16:$A$19</c:f>
              <c:strCache>
                <c:ptCount val="4"/>
                <c:pt idx="0">
                  <c:v>FY 2020-21 Q3</c:v>
                </c:pt>
                <c:pt idx="1">
                  <c:v>FY 2020-21 Q4</c:v>
                </c:pt>
                <c:pt idx="2">
                  <c:v>FY 2021-22 Q1</c:v>
                </c:pt>
                <c:pt idx="3">
                  <c:v>FY 2021-22 Q2</c:v>
                </c:pt>
              </c:strCache>
            </c:strRef>
          </c:cat>
          <c:val>
            <c:numRef>
              <c:f>Sheet1!$C$16:$C$19</c:f>
              <c:numCache>
                <c:formatCode>General</c:formatCode>
                <c:ptCount val="4"/>
                <c:pt idx="0">
                  <c:v>119</c:v>
                </c:pt>
                <c:pt idx="1">
                  <c:v>90</c:v>
                </c:pt>
                <c:pt idx="2">
                  <c:v>42</c:v>
                </c:pt>
                <c:pt idx="3">
                  <c:v>80</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Sheet1!$A$16:$A$19</c:f>
              <c:strCache>
                <c:ptCount val="4"/>
                <c:pt idx="0">
                  <c:v>FY 2020-21 Q3</c:v>
                </c:pt>
                <c:pt idx="1">
                  <c:v>FY 2020-21 Q4</c:v>
                </c:pt>
                <c:pt idx="2">
                  <c:v>FY 2021-22 Q1</c:v>
                </c:pt>
                <c:pt idx="3">
                  <c:v>FY 2021-22 Q2</c:v>
                </c:pt>
              </c:strCache>
            </c:strRef>
          </c:cat>
          <c:val>
            <c:numRef>
              <c:f>Sheet1!$D$16:$D$19</c:f>
              <c:numCache>
                <c:formatCode>General</c:formatCode>
                <c:ptCount val="4"/>
                <c:pt idx="0">
                  <c:v>14</c:v>
                </c:pt>
                <c:pt idx="1">
                  <c:v>22</c:v>
                </c:pt>
                <c:pt idx="2">
                  <c:v>27</c:v>
                </c:pt>
                <c:pt idx="3">
                  <c:v>12</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Sheet1!$A$16:$A$19</c:f>
              <c:strCache>
                <c:ptCount val="4"/>
                <c:pt idx="0">
                  <c:v>FY 2020-21 Q3</c:v>
                </c:pt>
                <c:pt idx="1">
                  <c:v>FY 2020-21 Q4</c:v>
                </c:pt>
                <c:pt idx="2">
                  <c:v>FY 2021-22 Q1</c:v>
                </c:pt>
                <c:pt idx="3">
                  <c:v>FY 2021-22 Q2</c:v>
                </c:pt>
              </c:strCache>
            </c:strRef>
          </c:cat>
          <c:val>
            <c:numRef>
              <c:f>Sheet1!$E$16:$E$19</c:f>
              <c:numCache>
                <c:formatCode>General</c:formatCode>
                <c:ptCount val="4"/>
                <c:pt idx="0">
                  <c:v>5</c:v>
                </c:pt>
                <c:pt idx="1">
                  <c:v>3</c:v>
                </c:pt>
                <c:pt idx="2">
                  <c:v>4</c:v>
                </c:pt>
                <c:pt idx="3">
                  <c:v>5</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Remedial action / No</a:t>
            </a:r>
            <a:r>
              <a:rPr lang="en-AU" sz="1000" baseline="0"/>
              <a:t> action after a</a:t>
            </a:r>
            <a:r>
              <a:rPr lang="en-AU" sz="100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761133258824134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Sheet1!$A$15:$A$18</c:f>
              <c:strCache>
                <c:ptCount val="4"/>
                <c:pt idx="0">
                  <c:v>FY 2020-21 Q3</c:v>
                </c:pt>
                <c:pt idx="1">
                  <c:v>FY 2020-21 Q4</c:v>
                </c:pt>
                <c:pt idx="2">
                  <c:v>FY 2021-22 Q1</c:v>
                </c:pt>
                <c:pt idx="3">
                  <c:v>FY 2021-22 Q2</c:v>
                </c:pt>
              </c:strCache>
            </c:strRef>
          </c:cat>
          <c:val>
            <c:numRef>
              <c:f>Sheet1!$B$15:$B$18</c:f>
              <c:numCache>
                <c:formatCode>General</c:formatCode>
                <c:ptCount val="4"/>
                <c:pt idx="0">
                  <c:v>20</c:v>
                </c:pt>
                <c:pt idx="1">
                  <c:v>25</c:v>
                </c:pt>
                <c:pt idx="2">
                  <c:v>6</c:v>
                </c:pt>
                <c:pt idx="3">
                  <c:v>11</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2.1267609832133247E-3"/>
                  <c:y val="-6.0044262710114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Sheet1!$A$15:$A$18</c:f>
              <c:strCache>
                <c:ptCount val="4"/>
                <c:pt idx="0">
                  <c:v>FY 2020-21 Q3</c:v>
                </c:pt>
                <c:pt idx="1">
                  <c:v>FY 2020-21 Q4</c:v>
                </c:pt>
                <c:pt idx="2">
                  <c:v>FY 2021-22 Q1</c:v>
                </c:pt>
                <c:pt idx="3">
                  <c:v>FY 2021-22 Q2</c:v>
                </c:pt>
              </c:strCache>
            </c:strRef>
          </c:cat>
          <c:val>
            <c:numRef>
              <c:f>Sheet1!$C$15:$C$18</c:f>
              <c:numCache>
                <c:formatCode>General</c:formatCode>
                <c:ptCount val="4"/>
                <c:pt idx="0">
                  <c:v>4</c:v>
                </c:pt>
                <c:pt idx="1">
                  <c:v>11</c:v>
                </c:pt>
                <c:pt idx="2">
                  <c:v>2</c:v>
                </c:pt>
                <c:pt idx="3">
                  <c:v>4</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Enforcement</a:t>
            </a:r>
            <a:r>
              <a:rPr lang="en-AU" sz="1000" baseline="0"/>
              <a:t> notices issued</a:t>
            </a:r>
            <a:endParaRPr lang="en-AU" sz="1000"/>
          </a:p>
        </c:rich>
      </c:tx>
      <c:overlay val="0"/>
    </c:title>
    <c:autoTitleDeleted val="0"/>
    <c:plotArea>
      <c:layout>
        <c:manualLayout>
          <c:layoutTarget val="inner"/>
          <c:xMode val="edge"/>
          <c:yMode val="edge"/>
          <c:x val="9.4482841092523723E-2"/>
          <c:y val="0.17665080079465742"/>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Sheet1!$A$16:$A$19</c:f>
              <c:strCache>
                <c:ptCount val="4"/>
                <c:pt idx="0">
                  <c:v>FY 2020-21 Q3</c:v>
                </c:pt>
                <c:pt idx="1">
                  <c:v>FY 2020-21 Q4</c:v>
                </c:pt>
                <c:pt idx="2">
                  <c:v>FY 2021-22 Q1</c:v>
                </c:pt>
                <c:pt idx="3">
                  <c:v>FY 2021-22 Q2</c:v>
                </c:pt>
              </c:strCache>
            </c:strRef>
          </c:cat>
          <c:val>
            <c:numRef>
              <c:f>Sheet1!$B$16:$B$19</c:f>
              <c:numCache>
                <c:formatCode>General</c:formatCode>
                <c:ptCount val="4"/>
                <c:pt idx="0">
                  <c:v>89</c:v>
                </c:pt>
                <c:pt idx="1">
                  <c:v>84</c:v>
                </c:pt>
                <c:pt idx="2">
                  <c:v>27</c:v>
                </c:pt>
                <c:pt idx="3">
                  <c:v>55</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No. of Enforcement Notices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Reportable vs Non-reportable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Sheet1!$A$16:$A$19</c:f>
              <c:strCache>
                <c:ptCount val="4"/>
                <c:pt idx="0">
                  <c:v>FY 2020-21 Q3</c:v>
                </c:pt>
                <c:pt idx="1">
                  <c:v>FY 2020-21 Q4</c:v>
                </c:pt>
                <c:pt idx="2">
                  <c:v>FY 2021-22 Q1</c:v>
                </c:pt>
                <c:pt idx="3">
                  <c:v>FY 2021-22 Q2</c:v>
                </c:pt>
              </c:strCache>
            </c:strRef>
          </c:cat>
          <c:val>
            <c:numRef>
              <c:f>Sheet1!$B$16:$B$19</c:f>
              <c:numCache>
                <c:formatCode>General</c:formatCode>
                <c:ptCount val="4"/>
                <c:pt idx="0">
                  <c:v>39</c:v>
                </c:pt>
                <c:pt idx="1">
                  <c:v>16</c:v>
                </c:pt>
                <c:pt idx="2">
                  <c:v>27</c:v>
                </c:pt>
                <c:pt idx="3">
                  <c:v>32</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Non-reportable</c:v>
                </c:pt>
              </c:strCache>
            </c:strRef>
          </c:tx>
          <c:spPr>
            <a:solidFill>
              <a:schemeClr val="accent6">
                <a:lumMod val="60000"/>
                <a:lumOff val="40000"/>
              </a:schemeClr>
            </a:solidFill>
          </c:spPr>
          <c:invertIfNegative val="0"/>
          <c:cat>
            <c:strRef>
              <c:f>Sheet1!$A$16:$A$19</c:f>
              <c:strCache>
                <c:ptCount val="4"/>
                <c:pt idx="0">
                  <c:v>FY 2020-21 Q3</c:v>
                </c:pt>
                <c:pt idx="1">
                  <c:v>FY 2020-21 Q4</c:v>
                </c:pt>
                <c:pt idx="2">
                  <c:v>FY 2021-22 Q1</c:v>
                </c:pt>
                <c:pt idx="3">
                  <c:v>FY 2021-22 Q2</c:v>
                </c:pt>
              </c:strCache>
            </c:strRef>
          </c:cat>
          <c:val>
            <c:numRef>
              <c:f>Sheet1!$C$16:$C$19</c:f>
              <c:numCache>
                <c:formatCode>General</c:formatCode>
                <c:ptCount val="4"/>
                <c:pt idx="0">
                  <c:v>1</c:v>
                </c:pt>
                <c:pt idx="1">
                  <c:v>5</c:v>
                </c:pt>
                <c:pt idx="2">
                  <c:v>2</c:v>
                </c:pt>
                <c:pt idx="3">
                  <c:v>0</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Incidents</a:t>
                </a:r>
              </a:p>
            </c:rich>
          </c:tx>
          <c:overlay val="0"/>
        </c:title>
        <c:numFmt formatCode="General" sourceLinked="1"/>
        <c:majorTickMark val="out"/>
        <c:minorTickMark val="none"/>
        <c:tickLblPos val="nextTo"/>
        <c:txPr>
          <a:bodyPr/>
          <a:lstStyle/>
          <a:p>
            <a:pPr>
              <a:defRPr sz="900" b="0"/>
            </a:pPr>
            <a:endParaRPr lang="en-US"/>
          </a:p>
        </c:txPr>
        <c:crossAx val="85699584"/>
        <c:crosses val="autoZero"/>
        <c:crossBetween val="between"/>
        <c:majorUnit val="10"/>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Sheet1!$A$15:$A$18</c:f>
              <c:strCache>
                <c:ptCount val="4"/>
                <c:pt idx="0">
                  <c:v>FY 2020-21 Q3</c:v>
                </c:pt>
                <c:pt idx="1">
                  <c:v>FY 2020-21 Q4</c:v>
                </c:pt>
                <c:pt idx="2">
                  <c:v>FY 2021-22 Q1</c:v>
                </c:pt>
                <c:pt idx="3">
                  <c:v>FY 2021-22 Q2</c:v>
                </c:pt>
              </c:strCache>
            </c:strRef>
          </c:cat>
          <c:val>
            <c:numRef>
              <c:f>Sheet1!$B$15:$B$18</c:f>
              <c:numCache>
                <c:formatCode>General</c:formatCode>
                <c:ptCount val="4"/>
                <c:pt idx="0">
                  <c:v>69</c:v>
                </c:pt>
                <c:pt idx="1">
                  <c:v>53</c:v>
                </c:pt>
                <c:pt idx="2">
                  <c:v>61</c:v>
                </c:pt>
                <c:pt idx="3">
                  <c:v>43</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Sheet1!$A$15:$A$18</c:f>
              <c:strCache>
                <c:ptCount val="4"/>
                <c:pt idx="0">
                  <c:v>FY 2020-21 Q3</c:v>
                </c:pt>
                <c:pt idx="1">
                  <c:v>FY 2020-21 Q4</c:v>
                </c:pt>
                <c:pt idx="2">
                  <c:v>FY 2021-22 Q1</c:v>
                </c:pt>
                <c:pt idx="3">
                  <c:v>FY 2021-22 Q2</c:v>
                </c:pt>
              </c:strCache>
            </c:strRef>
          </c:cat>
          <c:val>
            <c:numRef>
              <c:f>Sheet1!$C$15:$C$18</c:f>
              <c:numCache>
                <c:formatCode>General</c:formatCode>
                <c:ptCount val="4"/>
                <c:pt idx="0">
                  <c:v>4</c:v>
                </c:pt>
                <c:pt idx="1">
                  <c:v>5</c:v>
                </c:pt>
                <c:pt idx="2">
                  <c:v>3</c:v>
                </c:pt>
                <c:pt idx="3">
                  <c:v>5</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10/02/2022</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10/02/2022</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a:p>
        </p:txBody>
      </p:sp>
    </p:spTree>
    <p:extLst>
      <p:ext uri="{BB962C8B-B14F-4D97-AF65-F5344CB8AC3E}">
        <p14:creationId xmlns:p14="http://schemas.microsoft.com/office/powerpoint/2010/main" val="38900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finsmes.com/2019/04/future-of-cornerstone-capital-resources-mining-executive-glen-mckay-weighs-in.html" TargetMode="External"/><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1DC0E69-CAEA-4210-AC6D-C1818FEBBDF3}" type="datetime5">
              <a:rPr lang="en-AU" smtClean="0"/>
              <a:t>10-Feb-22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3E8D946-4255-4CEC-BD59-BB684F124CEA}" type="datetime5">
              <a:rPr lang="en-AU" smtClean="0"/>
              <a:t>10-Feb-22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4A4F5-622E-4FA1-9E32-DED0E5178444}" type="datetime5">
              <a:rPr lang="en-AU" smtClean="0"/>
              <a:t>10-Feb-22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86408" y="73892"/>
            <a:ext cx="6301213" cy="6468198"/>
          </a:xfrm>
          <a:prstGeom prst="rect">
            <a:avLst/>
          </a:prstGeom>
        </p:spPr>
      </p:pic>
      <p:pic>
        <p:nvPicPr>
          <p:cNvPr id="3" name="Picture 2"/>
          <p:cNvPicPr>
            <a:picLocks noChangeAspect="1"/>
          </p:cNvPicPr>
          <p:nvPr userDrawn="1"/>
        </p:nvPicPr>
        <p:blipFill>
          <a:blip r:embed="rId4"/>
          <a:stretch>
            <a:fillRect/>
          </a:stretch>
        </p:blipFill>
        <p:spPr>
          <a:xfrm>
            <a:off x="-6724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E7C623-B3D8-4218-9111-8F128BC71849}" type="datetime5">
              <a:rPr lang="en-AU" smtClean="0"/>
              <a:t>10-Feb-22</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2021-22 Q2</a:t>
            </a:r>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a:t> Page    </a:t>
            </a:r>
            <a:fld id="{BE4ABD5F-D626-4461-ADC9-85806A61CF0E}" type="slidenum">
              <a:rPr lang="en-AU" smtClean="0"/>
              <a:pPr/>
              <a:t>‹#›</a:t>
            </a:fld>
            <a:endParaRPr lang="en-AU"/>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A96DC-063E-4A1F-8F86-52B4BDA9D81D}" type="datetime5">
              <a:rPr lang="en-AU" smtClean="0"/>
              <a:t>10-Feb-22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71E6569-7162-4236-825E-4C1DDF4F98A2}" type="datetime5">
              <a:rPr lang="en-AU" smtClean="0"/>
              <a:t>10-Feb-22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142C5A3-4D82-4819-AB9A-98FC3B52140D}" type="datetime5">
              <a:rPr lang="en-AU" smtClean="0"/>
              <a:t>10-Feb-22</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2021-22 Q2</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2219B04-2AD3-4E46-9327-0B57FA7A0174}" type="datetime5">
              <a:rPr lang="en-AU" smtClean="0"/>
              <a:t>10-Feb-22</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2021-22 Q2</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9A199-2DC5-4BD1-8DAC-2B7C460A0EB5}" type="datetime5">
              <a:rPr lang="en-AU" smtClean="0"/>
              <a:t>10-Feb-22</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04F9D-B7BC-40C5-8975-3BBD83F33DDA}" type="datetime5">
              <a:rPr lang="en-AU" smtClean="0"/>
              <a:t>10-Feb-22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A8E82-314C-4CC7-96D4-94BD42A183CE}" type="datetime5">
              <a:rPr lang="en-AU" smtClean="0"/>
              <a:t>10-Feb-22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F4577-B521-4B17-83B2-617CB571EC9A}" type="datetime5">
              <a:rPr lang="en-AU" smtClean="0"/>
              <a:t>10-Feb-22</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2021-22 Q2</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arthresources.vic.gov.au/legislation-and-regulations/compliance-enforcement"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arthresources.vic.gov.au/legislation-and-regulations/regulator-performance-reporting/annual-statistical-repo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a:t>Quarterly Performance Report</a:t>
            </a:r>
          </a:p>
          <a:p>
            <a:r>
              <a:rPr lang="en-AU" sz="2000"/>
              <a:t>2021-22 Quarter 2</a:t>
            </a:r>
          </a:p>
          <a:p>
            <a:r>
              <a:rPr lang="en-AU" sz="1400"/>
              <a:t>1 October to 31 December 2021</a:t>
            </a:r>
          </a:p>
          <a:p>
            <a:endParaRPr lang="en-US"/>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a:t>Compliance activities</a:t>
            </a:r>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754326"/>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Earth Resources Regulation undertakes proactive compliance activities using a risk-based prioritisation approach. Activities include audits, inspections, meetings with duty holders and site closures after reviewing rehabilitation outcomes.</a:t>
            </a:r>
            <a:endParaRPr lang="en-AU" sz="900">
              <a:solidFill>
                <a:schemeClr val="bg1">
                  <a:lumMod val="50000"/>
                </a:schemeClr>
              </a:solidFill>
              <a:cs typeface="Calibri"/>
            </a:endParaRPr>
          </a:p>
          <a:p>
            <a:r>
              <a:rPr lang="en-AU" sz="900">
                <a:solidFill>
                  <a:schemeClr val="bg1">
                    <a:lumMod val="50000"/>
                  </a:schemeClr>
                </a:solidFill>
              </a:rPr>
              <a:t>  </a:t>
            </a:r>
            <a:endParaRPr lang="en-AU" sz="900">
              <a:solidFill>
                <a:schemeClr val="bg1">
                  <a:lumMod val="50000"/>
                </a:schemeClr>
              </a:solidFill>
              <a:cs typeface="Calibri"/>
            </a:endParaRPr>
          </a:p>
          <a:p>
            <a:r>
              <a:rPr lang="en-AU" sz="900">
                <a:solidFill>
                  <a:schemeClr val="bg1">
                    <a:lumMod val="50000"/>
                  </a:schemeClr>
                </a:solidFill>
              </a:rPr>
              <a:t>Earth Resources Regulation undertakes compliance actions under the </a:t>
            </a:r>
            <a:r>
              <a:rPr lang="en-AU" sz="900" i="1">
                <a:solidFill>
                  <a:schemeClr val="bg1">
                    <a:lumMod val="50000"/>
                  </a:schemeClr>
                </a:solidFill>
              </a:rPr>
              <a:t>Mineral Resources (Sustainable Development) Act 1990, Petroleum Act 1998 </a:t>
            </a:r>
            <a:r>
              <a:rPr lang="en-AU" sz="900">
                <a:solidFill>
                  <a:schemeClr val="bg1">
                    <a:lumMod val="50000"/>
                  </a:schemeClr>
                </a:solidFill>
              </a:rPr>
              <a:t>and other legislation to identify and act on non-compliance by authority holders that have or are likely to result in a risk to public safety, the environment, land, property or infrastructure, or fail to comply with licence, work authority or approved work plan</a:t>
            </a:r>
            <a:r>
              <a:rPr lang="en-AU" sz="900">
                <a:solidFill>
                  <a:srgbClr val="FF0000"/>
                </a:solidFill>
              </a:rPr>
              <a:t> </a:t>
            </a:r>
            <a:r>
              <a:rPr lang="en-AU" sz="900">
                <a:solidFill>
                  <a:schemeClr val="bg1">
                    <a:lumMod val="50000"/>
                  </a:schemeClr>
                </a:solidFill>
              </a:rPr>
              <a:t>requirements. </a:t>
            </a:r>
            <a:endParaRPr lang="en-AU" sz="900">
              <a:solidFill>
                <a:schemeClr val="bg1">
                  <a:lumMod val="50000"/>
                </a:schemeClr>
              </a:solidFill>
              <a:cs typeface="Calibri"/>
            </a:endParaRP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1" y="5560290"/>
            <a:ext cx="4740505" cy="784830"/>
          </a:xfrm>
          <a:prstGeom prst="rect">
            <a:avLst/>
          </a:prstGeom>
          <a:noFill/>
        </p:spPr>
        <p:txBody>
          <a:bodyPr wrap="square" lIns="91440" tIns="45720" rIns="91440" bIns="45720" rtlCol="0" anchor="t">
            <a:spAutoFit/>
          </a:bodyPr>
          <a:lstStyle/>
          <a:p>
            <a:r>
              <a:rPr lang="en-AU" sz="900" b="1"/>
              <a:t>Explanation for the results:</a:t>
            </a:r>
          </a:p>
          <a:p>
            <a:endParaRPr lang="en-AU" sz="900" b="1">
              <a:solidFill>
                <a:srgbClr val="FF0000"/>
              </a:solidFill>
            </a:endParaRPr>
          </a:p>
          <a:p>
            <a:r>
              <a:rPr lang="en-AU" sz="900"/>
              <a:t>In Q2, Earth Resources Regulation conducted 112 proactive compliance activities involving 93 authority holders. This quarter’s field activities were impacted by COVID-19 restrictions and resourcing constraints.</a:t>
            </a:r>
            <a:endParaRPr lang="en-AU" sz="900">
              <a:solidFill>
                <a:srgbClr val="FF0000"/>
              </a:solidFill>
              <a:highlight>
                <a:srgbClr val="FFFF00"/>
              </a:highlight>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2792805082"/>
              </p:ext>
            </p:extLst>
          </p:nvPr>
        </p:nvGraphicFramePr>
        <p:xfrm>
          <a:off x="342126" y="952396"/>
          <a:ext cx="4752533" cy="4791617"/>
        </p:xfrm>
        <a:graphic>
          <a:graphicData uri="http://schemas.openxmlformats.org/drawingml/2006/table">
            <a:tbl>
              <a:tblPr firstRow="1" lastRow="1" bandRow="1">
                <a:tableStyleId>{7DF18680-E054-41AD-8BC1-D1AEF772440D}</a:tableStyleId>
              </a:tblPr>
              <a:tblGrid>
                <a:gridCol w="925589">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71736">
                  <a:extLst>
                    <a:ext uri="{9D8B030D-6E8A-4147-A177-3AD203B41FA5}">
                      <a16:colId xmlns:a16="http://schemas.microsoft.com/office/drawing/2014/main" val="2740367417"/>
                    </a:ext>
                  </a:extLst>
                </a:gridCol>
                <a:gridCol w="803995">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312109">
                <a:tc>
                  <a:txBody>
                    <a:bodyPr/>
                    <a:lstStyle/>
                    <a:p>
                      <a:pPr algn="ctr" fontAlgn="b"/>
                      <a:r>
                        <a:rPr lang="en-AU" sz="900" u="none" strike="noStrike">
                          <a:effectLst/>
                          <a:latin typeface="+mn-lt"/>
                        </a:rPr>
                        <a:t>Licence Types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Activity</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Oct</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Nov</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Dec</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58777">
                <a:tc rowSpan="5">
                  <a:txBody>
                    <a:bodyPr/>
                    <a:lstStyle/>
                    <a:p>
                      <a:pPr algn="ctr" fontAlgn="b"/>
                      <a:r>
                        <a:rPr lang="en-AU" sz="900" u="none" strike="noStrike">
                          <a:effectLst/>
                          <a:latin typeface="+mn-lt"/>
                        </a:rPr>
                        <a:t>Extractives</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14</a:t>
                      </a:r>
                    </a:p>
                  </a:txBody>
                  <a:tcPr marL="9525" marR="9525" marT="9525" marB="0" anchor="ctr"/>
                </a:tc>
                <a:tc>
                  <a:txBody>
                    <a:bodyPr/>
                    <a:lstStyle/>
                    <a:p>
                      <a:pPr algn="ctr" fontAlgn="b"/>
                      <a:r>
                        <a:rPr lang="en-AU" sz="900" b="0" i="0" u="none" strike="noStrike">
                          <a:solidFill>
                            <a:srgbClr val="000000"/>
                          </a:solidFill>
                          <a:effectLst/>
                          <a:latin typeface="+mn-lt"/>
                        </a:rPr>
                        <a:t>19</a:t>
                      </a:r>
                    </a:p>
                  </a:txBody>
                  <a:tcPr marL="9525" marR="9525" marT="9525" marB="0" anchor="ctr"/>
                </a:tc>
                <a:tc>
                  <a:txBody>
                    <a:bodyPr/>
                    <a:lstStyle/>
                    <a:p>
                      <a:pPr algn="ctr" fontAlgn="b"/>
                      <a:r>
                        <a:rPr lang="en-AU" sz="900" b="0" i="0" u="none" strike="noStrike">
                          <a:solidFill>
                            <a:srgbClr val="000000"/>
                          </a:solidFill>
                          <a:effectLst/>
                          <a:latin typeface="+mn-lt"/>
                        </a:rPr>
                        <a:t>16</a:t>
                      </a:r>
                    </a:p>
                  </a:txBody>
                  <a:tcPr marL="9525" marR="9525" marT="9525" marB="0" anchor="ctr"/>
                </a:tc>
                <a:tc>
                  <a:txBody>
                    <a:bodyPr/>
                    <a:lstStyle/>
                    <a:p>
                      <a:pPr algn="ctr" fontAlgn="b"/>
                      <a:r>
                        <a:rPr lang="en-AU" sz="900" b="0" i="0" u="none" strike="noStrike">
                          <a:solidFill>
                            <a:srgbClr val="000000"/>
                          </a:solidFill>
                          <a:effectLst/>
                          <a:latin typeface="+mn-lt"/>
                        </a:rPr>
                        <a:t>49</a:t>
                      </a:r>
                    </a:p>
                  </a:txBody>
                  <a:tcPr marL="9525" marR="9525" marT="9525" marB="0" anchor="ctr"/>
                </a:tc>
                <a:extLst>
                  <a:ext uri="{0D108BD9-81ED-4DB2-BD59-A6C34878D82A}">
                    <a16:rowId xmlns:a16="http://schemas.microsoft.com/office/drawing/2014/main" val="394606480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extLst>
                  <a:ext uri="{0D108BD9-81ED-4DB2-BD59-A6C34878D82A}">
                    <a16:rowId xmlns:a16="http://schemas.microsoft.com/office/drawing/2014/main" val="422057623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757591367"/>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1878970339"/>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23</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68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58777">
                <a:tc rowSpan="5">
                  <a:txBody>
                    <a:bodyPr/>
                    <a:lstStyle/>
                    <a:p>
                      <a:pPr algn="ctr" fontAlgn="b"/>
                      <a:r>
                        <a:rPr lang="en-AU" sz="900" u="none" strike="noStrike">
                          <a:effectLst/>
                          <a:latin typeface="+mn-lt"/>
                        </a:rPr>
                        <a:t>Mining</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tc>
                  <a:txBody>
                    <a:bodyPr/>
                    <a:lstStyle/>
                    <a:p>
                      <a:pPr algn="ctr" fontAlgn="b"/>
                      <a:r>
                        <a:rPr lang="en-AU" sz="900" b="0" i="0" u="none" strike="noStrike">
                          <a:solidFill>
                            <a:srgbClr val="000000"/>
                          </a:solidFill>
                          <a:effectLst/>
                          <a:latin typeface="+mn-lt"/>
                        </a:rPr>
                        <a:t>10</a:t>
                      </a:r>
                    </a:p>
                  </a:txBody>
                  <a:tcPr marL="9525" marR="9525" marT="9525" marB="0" anchor="ctr"/>
                </a:tc>
                <a:tc>
                  <a:txBody>
                    <a:bodyPr/>
                    <a:lstStyle/>
                    <a:p>
                      <a:pPr algn="ctr" fontAlgn="b"/>
                      <a:r>
                        <a:rPr lang="en-AU" sz="900" b="0" i="0" u="none" strike="noStrike">
                          <a:solidFill>
                            <a:srgbClr val="000000"/>
                          </a:solidFill>
                          <a:effectLst/>
                          <a:latin typeface="+mn-lt"/>
                        </a:rPr>
                        <a:t>21</a:t>
                      </a:r>
                    </a:p>
                  </a:txBody>
                  <a:tcPr marL="9525" marR="9525" marT="9525" marB="0" anchor="ctr"/>
                </a:tc>
                <a:extLst>
                  <a:ext uri="{0D108BD9-81ED-4DB2-BD59-A6C34878D82A}">
                    <a16:rowId xmlns:a16="http://schemas.microsoft.com/office/drawing/2014/main" val="3221270440"/>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10</a:t>
                      </a:r>
                    </a:p>
                  </a:txBody>
                  <a:tcPr marL="9525" marR="9525" marT="9525" marB="0" anchor="ctr"/>
                </a:tc>
                <a:extLst>
                  <a:ext uri="{0D108BD9-81ED-4DB2-BD59-A6C34878D82A}">
                    <a16:rowId xmlns:a16="http://schemas.microsoft.com/office/drawing/2014/main" val="4211657994"/>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3</a:t>
                      </a:r>
                    </a:p>
                  </a:txBody>
                  <a:tcPr marL="9525" marR="9525" marT="9525" marB="0" anchor="ctr">
                    <a:solidFill>
                      <a:srgbClr val="EAEFF7"/>
                    </a:solidFill>
                  </a:tcPr>
                </a:tc>
                <a:extLst>
                  <a:ext uri="{0D108BD9-81ED-4DB2-BD59-A6C34878D82A}">
                    <a16:rowId xmlns:a16="http://schemas.microsoft.com/office/drawing/2014/main" val="3300402486"/>
                  </a:ext>
                </a:extLst>
              </a:tr>
              <a:tr h="358777">
                <a:tc vMerge="1">
                  <a:txBody>
                    <a:bodyPr/>
                    <a:lstStyle/>
                    <a:p>
                      <a:endParaRPr lang="en-AU"/>
                    </a:p>
                  </a:txBody>
                  <a:tcPr/>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594271298"/>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34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97246">
                <a:tc rowSpan="2">
                  <a:txBody>
                    <a:bodyPr/>
                    <a:lstStyle/>
                    <a:p>
                      <a:pPr marL="0" algn="ctr" defTabSz="914400" rtl="0" eaLnBrk="1" fontAlgn="b" latinLnBrk="0" hangingPunct="1"/>
                      <a:r>
                        <a:rPr lang="en-AU" sz="900" u="none" strike="noStrike" kern="1200">
                          <a:solidFill>
                            <a:schemeClr val="dk1"/>
                          </a:solidFill>
                          <a:effectLst/>
                          <a:latin typeface="+mn-lt"/>
                          <a:ea typeface="+mn-ea"/>
                          <a:cs typeface="+mn-cs"/>
                        </a:rPr>
                        <a:t>Petroleum</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Inspection</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9</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10</a:t>
                      </a:r>
                    </a:p>
                  </a:txBody>
                  <a:tcPr marL="9525" marR="9525" marT="9525" marB="0" anchor="ctr"/>
                </a:tc>
                <a:extLst>
                  <a:ext uri="{0D108BD9-81ED-4DB2-BD59-A6C34878D82A}">
                    <a16:rowId xmlns:a16="http://schemas.microsoft.com/office/drawing/2014/main" val="985681211"/>
                  </a:ext>
                </a:extLst>
              </a:tr>
              <a:tr h="297246">
                <a:tc vMerge="1">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Petroleum Total</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9</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10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927825659"/>
                  </a:ext>
                </a:extLst>
              </a:tr>
              <a:tr h="297246">
                <a:tc gridSpan="2">
                  <a:txBody>
                    <a:bodyPr/>
                    <a:lstStyle/>
                    <a:p>
                      <a:pPr algn="ctr" fontAlgn="b"/>
                      <a:r>
                        <a:rPr lang="en-AU" sz="900" u="none" strike="noStrike">
                          <a:effectLst/>
                          <a:latin typeface="+mn-lt"/>
                        </a:rPr>
                        <a:t>Total</a:t>
                      </a:r>
                      <a:endParaRPr lang="en-AU" sz="900" b="1" i="0" u="none" strike="noStrike">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mn-lt"/>
                        </a:rPr>
                        <a:t>42</a:t>
                      </a:r>
                    </a:p>
                  </a:txBody>
                  <a:tcPr marL="9525" marR="9525" marT="9525" marB="0" anchor="ctr"/>
                </a:tc>
                <a:tc>
                  <a:txBody>
                    <a:bodyPr/>
                    <a:lstStyle/>
                    <a:p>
                      <a:pPr algn="ctr" fontAlgn="b"/>
                      <a:r>
                        <a:rPr lang="en-AU" sz="900" b="1" i="0" u="none" strike="noStrike">
                          <a:solidFill>
                            <a:srgbClr val="000000"/>
                          </a:solidFill>
                          <a:effectLst/>
                          <a:latin typeface="+mn-lt"/>
                        </a:rPr>
                        <a:t>35</a:t>
                      </a:r>
                    </a:p>
                  </a:txBody>
                  <a:tcPr marL="9525" marR="9525" marT="9525" marB="0" anchor="ctr"/>
                </a:tc>
                <a:tc>
                  <a:txBody>
                    <a:bodyPr/>
                    <a:lstStyle/>
                    <a:p>
                      <a:pPr algn="ctr" fontAlgn="b"/>
                      <a:r>
                        <a:rPr lang="en-AU" sz="900" b="1" i="0" u="none" strike="noStrike">
                          <a:solidFill>
                            <a:srgbClr val="000000"/>
                          </a:solidFill>
                          <a:effectLst/>
                          <a:latin typeface="+mn-lt"/>
                        </a:rPr>
                        <a:t>35</a:t>
                      </a:r>
                    </a:p>
                  </a:txBody>
                  <a:tcPr marL="9525" marR="9525" marT="9525" marB="0" anchor="ctr"/>
                </a:tc>
                <a:tc>
                  <a:txBody>
                    <a:bodyPr/>
                    <a:lstStyle/>
                    <a:p>
                      <a:pPr algn="ctr" fontAlgn="b"/>
                      <a:r>
                        <a:rPr lang="en-AU" sz="900" b="1" i="0" u="none" strike="noStrike">
                          <a:solidFill>
                            <a:srgbClr val="000000"/>
                          </a:solidFill>
                          <a:effectLst/>
                          <a:latin typeface="+mn-lt"/>
                        </a:rPr>
                        <a:t>112</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3403921958"/>
              </p:ext>
            </p:extLst>
          </p:nvPr>
        </p:nvGraphicFramePr>
        <p:xfrm>
          <a:off x="5245634" y="961720"/>
          <a:ext cx="4418308" cy="331543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3F5CFEA2-D293-42AE-9ED2-A9410AAF1EF8}"/>
              </a:ext>
            </a:extLst>
          </p:cNvPr>
          <p:cNvSpPr txBox="1"/>
          <p:nvPr/>
        </p:nvSpPr>
        <p:spPr>
          <a:xfrm>
            <a:off x="2682784" y="5015821"/>
            <a:ext cx="1169891" cy="369332"/>
          </a:xfrm>
          <a:prstGeom prst="rect">
            <a:avLst/>
          </a:prstGeom>
          <a:noFill/>
        </p:spPr>
        <p:txBody>
          <a:bodyPr wrap="square" lIns="91440" tIns="45720" rIns="91440" bIns="45720" rtlCol="0" anchor="t">
            <a:spAutoFit/>
          </a:bodyPr>
          <a:lstStyle/>
          <a:p>
            <a:endParaRPr lang="en-AU">
              <a:solidFill>
                <a:srgbClr val="C00000"/>
              </a:solidFill>
              <a:highlight>
                <a:srgbClr val="FFFF00"/>
              </a:highlight>
              <a:cs typeface="Calibri"/>
            </a:endParaRPr>
          </a:p>
        </p:txBody>
      </p:sp>
      <p:sp>
        <p:nvSpPr>
          <p:cNvPr id="11" name="Slide Number Placeholder 1">
            <a:extLst>
              <a:ext uri="{FF2B5EF4-FFF2-40B4-BE49-F238E27FC236}">
                <a16:creationId xmlns:a16="http://schemas.microsoft.com/office/drawing/2014/main" id="{CE82B9E3-5DAA-4BC1-BED3-3D8358B2B81E}"/>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10</a:t>
            </a:fld>
            <a:endParaRPr lang="en-AU" dirty="0"/>
          </a:p>
        </p:txBody>
      </p:sp>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a:solidFill>
                  <a:schemeClr val="bg1"/>
                </a:solidFill>
              </a:rPr>
              <a:t>KPI 2: Ensuring Compliance – Compliance Audits</a:t>
            </a:r>
          </a:p>
        </p:txBody>
      </p:sp>
      <p:sp>
        <p:nvSpPr>
          <p:cNvPr id="5" name="TextBox 4"/>
          <p:cNvSpPr txBox="1"/>
          <p:nvPr/>
        </p:nvSpPr>
        <p:spPr>
          <a:xfrm>
            <a:off x="372445" y="557164"/>
            <a:ext cx="4134459" cy="276999"/>
          </a:xfrm>
          <a:prstGeom prst="rect">
            <a:avLst/>
          </a:prstGeom>
          <a:noFill/>
        </p:spPr>
        <p:txBody>
          <a:bodyPr wrap="square" rtlCol="0">
            <a:spAutoFit/>
          </a:bodyPr>
          <a:lstStyle/>
          <a:p>
            <a:r>
              <a:rPr lang="en-AU" sz="1200"/>
              <a:t>Compliance audits</a:t>
            </a:r>
          </a:p>
        </p:txBody>
      </p:sp>
      <p:graphicFrame>
        <p:nvGraphicFramePr>
          <p:cNvPr id="7" name="Chart 6"/>
          <p:cNvGraphicFramePr/>
          <p:nvPr>
            <p:extLst>
              <p:ext uri="{D42A27DB-BD31-4B8C-83A1-F6EECF244321}">
                <p14:modId xmlns:p14="http://schemas.microsoft.com/office/powerpoint/2010/main" val="285380086"/>
              </p:ext>
            </p:extLst>
          </p:nvPr>
        </p:nvGraphicFramePr>
        <p:xfrm>
          <a:off x="272716" y="4322496"/>
          <a:ext cx="5971522" cy="21408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A760B5-9C1D-4962-B3BB-5B0176484609}"/>
              </a:ext>
            </a:extLst>
          </p:cNvPr>
          <p:cNvSpPr txBox="1"/>
          <p:nvPr/>
        </p:nvSpPr>
        <p:spPr>
          <a:xfrm>
            <a:off x="6393160" y="4322496"/>
            <a:ext cx="3140394" cy="2262158"/>
          </a:xfrm>
          <a:prstGeom prst="rect">
            <a:avLst/>
          </a:prstGeom>
          <a:noFill/>
        </p:spPr>
        <p:txBody>
          <a:bodyPr wrap="square" lIns="91440" tIns="45720" rIns="91440" bIns="45720" rtlCol="0" anchor="t">
            <a:spAutoFit/>
          </a:bodyPr>
          <a:lstStyle/>
          <a:p>
            <a:r>
              <a:rPr lang="en-AU" sz="900" b="1" dirty="0"/>
              <a:t>Explanation for the results:</a:t>
            </a:r>
          </a:p>
          <a:p>
            <a:endParaRPr lang="en-AU" sz="900" b="1" dirty="0"/>
          </a:p>
          <a:p>
            <a:r>
              <a:rPr lang="en-AU" sz="900" dirty="0"/>
              <a:t>The audit program is risk-based with a focus on more significant sites. The number of actions required can be dependent on the type of audits completed and if the audits were ‘follow up’ audits from previously identified risks.</a:t>
            </a:r>
            <a:endParaRPr lang="en-AU" sz="900" dirty="0">
              <a:cs typeface="Calibri"/>
            </a:endParaRPr>
          </a:p>
          <a:p>
            <a:r>
              <a:rPr lang="en-AU" sz="900" dirty="0"/>
              <a:t>Of the audits completed during the quarter, 11 out of 15 required remedial actions. </a:t>
            </a:r>
          </a:p>
          <a:p>
            <a:endParaRPr lang="en-AU" sz="900" dirty="0"/>
          </a:p>
          <a:p>
            <a:pPr>
              <a:spcAft>
                <a:spcPts val="600"/>
              </a:spcAft>
            </a:pPr>
            <a:endParaRPr lang="en-AU" sz="900" dirty="0">
              <a:solidFill>
                <a:srgbClr val="FF0000"/>
              </a:solidFill>
              <a:cs typeface="Calibri"/>
            </a:endParaRPr>
          </a:p>
          <a:p>
            <a:pPr>
              <a:spcAft>
                <a:spcPts val="600"/>
              </a:spcAft>
            </a:pPr>
            <a:r>
              <a:rPr lang="en-AU" sz="900" b="1" dirty="0"/>
              <a:t>Why are these measures important?</a:t>
            </a:r>
            <a:endParaRPr lang="en-AU" sz="900" b="1" dirty="0">
              <a:cs typeface="Calibri"/>
            </a:endParaRPr>
          </a:p>
          <a:p>
            <a:r>
              <a:rPr lang="en-AU" sz="900" dirty="0">
                <a:solidFill>
                  <a:schemeClr val="bg1">
                    <a:lumMod val="50000"/>
                  </a:schemeClr>
                </a:solidFill>
              </a:rPr>
              <a:t>This indicator measures the number of current tenements that have had a compliance activity undertaken and shows how many authority holders are meeting requirements. </a:t>
            </a:r>
            <a:endParaRPr lang="en-AU" sz="900" dirty="0">
              <a:solidFill>
                <a:schemeClr val="bg1">
                  <a:lumMod val="50000"/>
                </a:schemeClr>
              </a:solidFill>
              <a:cs typeface="Calibri"/>
            </a:endParaRP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262158"/>
          </a:xfrm>
          <a:prstGeom prst="rect">
            <a:avLst/>
          </a:prstGeom>
          <a:noFill/>
        </p:spPr>
        <p:txBody>
          <a:bodyPr wrap="square" lIns="91440" tIns="45720" rIns="91440" bIns="45720" rtlCol="0" anchor="t">
            <a:spAutoFit/>
          </a:bodyPr>
          <a:lstStyle/>
          <a:p>
            <a:r>
              <a:rPr lang="en-AU" sz="900" b="1" dirty="0"/>
              <a:t>Explanation for the results:</a:t>
            </a:r>
          </a:p>
          <a:p>
            <a:endParaRPr lang="en-AU" sz="900" b="1" dirty="0"/>
          </a:p>
          <a:p>
            <a:pPr>
              <a:spcAft>
                <a:spcPts val="600"/>
              </a:spcAft>
            </a:pPr>
            <a:r>
              <a:rPr lang="en-AU" sz="900" dirty="0"/>
              <a:t>There were 15 audits conducted in Q2. Audit activities have been reduced due to operational capacity constraints and were also impacted by COVID-19 restrictions during this period.</a:t>
            </a:r>
            <a:endParaRPr lang="en-AU" sz="900" dirty="0">
              <a:cs typeface="Calibri"/>
            </a:endParaRPr>
          </a:p>
          <a:p>
            <a:pPr>
              <a:spcAft>
                <a:spcPts val="600"/>
              </a:spcAft>
            </a:pPr>
            <a:r>
              <a:rPr lang="en-AU" sz="900" dirty="0"/>
              <a:t>Earth Resources Regulation's compliance program aims to drive improved industry performance by focusing on the management of the following risks to protect public safety and the environment: rehabilitation, fire, dust, noise, stability, water and approval requirements. </a:t>
            </a:r>
            <a:endParaRPr lang="en-AU" sz="900" dirty="0">
              <a:cs typeface="Calibri"/>
            </a:endParaRPr>
          </a:p>
          <a:p>
            <a:pPr>
              <a:spcAft>
                <a:spcPts val="600"/>
              </a:spcAft>
            </a:pPr>
            <a:r>
              <a:rPr lang="en-AU" sz="900" dirty="0"/>
              <a:t>For further information on compliance priorities, see the Earth Resources Regulation Compliance Strategy on the website:</a:t>
            </a:r>
            <a:endParaRPr lang="en-AU" sz="900" dirty="0">
              <a:cs typeface="Calibri"/>
            </a:endParaRPr>
          </a:p>
          <a:p>
            <a:pPr>
              <a:spcAft>
                <a:spcPts val="600"/>
              </a:spcAft>
            </a:pPr>
            <a:r>
              <a:rPr lang="en-AU" sz="900" dirty="0">
                <a:hlinkClick r:id="rId4"/>
              </a:rPr>
              <a:t>https://earthresources.vic.gov.au/legislation-and-regulations/compliance-enforcement</a:t>
            </a:r>
            <a:endParaRPr lang="en-AU" sz="900" dirty="0">
              <a:cs typeface="Calibri"/>
            </a:endParaRPr>
          </a:p>
        </p:txBody>
      </p:sp>
      <p:sp>
        <p:nvSpPr>
          <p:cNvPr id="6" name="Footer Placeholder 5"/>
          <p:cNvSpPr>
            <a:spLocks noGrp="1"/>
          </p:cNvSpPr>
          <p:nvPr>
            <p:ph type="ftr" sz="quarter" idx="11"/>
          </p:nvPr>
        </p:nvSpPr>
        <p:spPr/>
        <p:txBody>
          <a:bodyPr/>
          <a:lstStyle/>
          <a:p>
            <a:r>
              <a:rPr lang="en-AU"/>
              <a:t>Earth Resources Regulation Quarterly Performance Report 2021-22 Q2</a:t>
            </a:r>
          </a:p>
        </p:txBody>
      </p:sp>
      <p:graphicFrame>
        <p:nvGraphicFramePr>
          <p:cNvPr id="12" name="Table 11">
            <a:extLst>
              <a:ext uri="{FF2B5EF4-FFF2-40B4-BE49-F238E27FC236}">
                <a16:creationId xmlns:a16="http://schemas.microsoft.com/office/drawing/2014/main" id="{9C9C7794-BAE6-488A-8111-D9935C9F9005}"/>
              </a:ext>
            </a:extLst>
          </p:cNvPr>
          <p:cNvGraphicFramePr>
            <a:graphicFrameLocks noGrp="1"/>
          </p:cNvGraphicFramePr>
          <p:nvPr>
            <p:extLst>
              <p:ext uri="{D42A27DB-BD31-4B8C-83A1-F6EECF244321}">
                <p14:modId xmlns:p14="http://schemas.microsoft.com/office/powerpoint/2010/main" val="1847215532"/>
              </p:ext>
            </p:extLst>
          </p:nvPr>
        </p:nvGraphicFramePr>
        <p:xfrm>
          <a:off x="372445" y="834163"/>
          <a:ext cx="5899981" cy="3413948"/>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47697">
                <a:tc>
                  <a:txBody>
                    <a:bodyPr/>
                    <a:lstStyle/>
                    <a:p>
                      <a:pPr algn="ctr" fontAlgn="b"/>
                      <a:r>
                        <a:rPr lang="en-AU" sz="900" u="none" strike="noStrike" kern="1200">
                          <a:effectLst/>
                          <a:latin typeface="+mn-lt"/>
                        </a:rPr>
                        <a:t>Type of Audit</a:t>
                      </a:r>
                      <a:endParaRPr lang="en-AU" sz="900" b="1" u="none" strike="noStrike" kern="120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Q3</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Q4</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Q1</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Q2</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1" i="0" u="none" strike="noStrike">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 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91260">
                <a:tc>
                  <a:txBody>
                    <a:bodyPr/>
                    <a:lstStyle/>
                    <a:p>
                      <a:pPr algn="l" rtl="0" fontAlgn="b"/>
                      <a:r>
                        <a:rPr lang="en-AU" sz="900" b="0" i="0" u="none" strike="noStrike">
                          <a:solidFill>
                            <a:srgbClr val="000000"/>
                          </a:solidFill>
                          <a:effectLst/>
                          <a:latin typeface="Calibri" panose="020F0502020204030204" pitchFamily="34" charset="0"/>
                        </a:rPr>
                        <a:t>Progressive Rehabilitation</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315956947"/>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100340434"/>
                  </a:ext>
                </a:extLst>
              </a:tr>
              <a:tr h="191260">
                <a:tc>
                  <a:txBody>
                    <a:bodyPr/>
                    <a:lstStyle/>
                    <a:p>
                      <a:pPr algn="l" rtl="0" fontAlgn="b"/>
                      <a:r>
                        <a:rPr lang="en-AU" sz="900" b="0" i="0" u="none" strike="noStrike">
                          <a:solidFill>
                            <a:srgbClr val="000000"/>
                          </a:solidFill>
                          <a:effectLst/>
                          <a:latin typeface="Calibri" panose="020F0502020204030204" pitchFamily="34" charset="0"/>
                        </a:rPr>
                        <a:t>Water Management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091418836"/>
                  </a:ext>
                </a:extLst>
              </a:tr>
              <a:tr h="197351">
                <a:tc>
                  <a:txBody>
                    <a:bodyPr/>
                    <a:lstStyle/>
                    <a:p>
                      <a:pPr algn="l" rtl="0" fontAlgn="b"/>
                      <a:r>
                        <a:rPr lang="en-AU" sz="900" b="0" i="0" u="none" strike="noStrike">
                          <a:solidFill>
                            <a:srgbClr val="000000"/>
                          </a:solidFill>
                          <a:effectLst/>
                          <a:latin typeface="Calibri" panose="020F0502020204030204" pitchFamily="34" charset="0"/>
                        </a:rPr>
                        <a:t>Dust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69329842"/>
                  </a:ext>
                </a:extLst>
              </a:tr>
              <a:tr h="191260">
                <a:tc>
                  <a:txBody>
                    <a:bodyPr/>
                    <a:lstStyle/>
                    <a:p>
                      <a:pPr algn="l" rtl="0" fontAlgn="b"/>
                      <a:r>
                        <a:rPr lang="en-AU" sz="900" b="0" i="0" u="none" strike="noStrike">
                          <a:solidFill>
                            <a:srgbClr val="000000"/>
                          </a:solidFill>
                          <a:effectLst/>
                          <a:latin typeface="Calibri" panose="020F0502020204030204" pitchFamily="34" charset="0"/>
                        </a:rPr>
                        <a:t>Noise</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591096414"/>
                  </a:ext>
                </a:extLst>
              </a:tr>
              <a:tr h="191260">
                <a:tc>
                  <a:txBody>
                    <a:bodyPr/>
                    <a:lstStyle/>
                    <a:p>
                      <a:pPr algn="l" rtl="0" fontAlgn="b"/>
                      <a:r>
                        <a:rPr lang="en-AU" sz="900" b="0" i="0" u="none" strike="noStrike">
                          <a:solidFill>
                            <a:srgbClr val="000000"/>
                          </a:solidFill>
                          <a:effectLst/>
                          <a:latin typeface="Calibri" panose="020F0502020204030204" pitchFamily="34" charset="0"/>
                        </a:rPr>
                        <a:t>GeoTechnical</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906106807"/>
                  </a:ext>
                </a:extLst>
              </a:tr>
              <a:tr h="191260">
                <a:tc>
                  <a:txBody>
                    <a:bodyPr/>
                    <a:lstStyle/>
                    <a:p>
                      <a:pPr algn="l" rtl="0" fontAlgn="b"/>
                      <a:r>
                        <a:rPr lang="en-AU" sz="900" b="0" i="0" u="none" strike="noStrike">
                          <a:solidFill>
                            <a:srgbClr val="000000"/>
                          </a:solidFill>
                          <a:effectLst/>
                          <a:latin typeface="Calibri" panose="020F0502020204030204" pitchFamily="34" charset="0"/>
                        </a:rPr>
                        <a:t>Fire and Emergency</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686200046"/>
                  </a:ext>
                </a:extLst>
              </a:tr>
              <a:tr h="191260">
                <a:tc>
                  <a:txBody>
                    <a:bodyPr/>
                    <a:lstStyle/>
                    <a:p>
                      <a:pPr algn="l" rtl="0" fontAlgn="b"/>
                      <a:r>
                        <a:rPr lang="en-AU" sz="900" b="0" i="0" u="none" strike="noStrike">
                          <a:solidFill>
                            <a:srgbClr val="000000"/>
                          </a:solidFill>
                          <a:effectLst/>
                          <a:latin typeface="Calibri" panose="020F0502020204030204" pitchFamily="34" charset="0"/>
                        </a:rPr>
                        <a:t>Boundaries and Extraction Limits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03551048"/>
                  </a:ext>
                </a:extLst>
              </a:tr>
              <a:tr h="191260">
                <a:tc>
                  <a:txBody>
                    <a:bodyPr/>
                    <a:lstStyle/>
                    <a:p>
                      <a:pPr algn="l" rtl="0" fontAlgn="b"/>
                      <a:r>
                        <a:rPr lang="en-AU" sz="900" b="0" i="0" u="none" strike="noStrike">
                          <a:solidFill>
                            <a:srgbClr val="000000"/>
                          </a:solidFill>
                          <a:effectLst/>
                          <a:latin typeface="Calibri" panose="020F0502020204030204" pitchFamily="34" charset="0"/>
                        </a:rPr>
                        <a:t>Site Security and Buffer Zones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2454088"/>
                  </a:ext>
                </a:extLst>
              </a:tr>
              <a:tr h="191260">
                <a:tc>
                  <a:txBody>
                    <a:bodyPr/>
                    <a:lstStyle/>
                    <a:p>
                      <a:pPr algn="l" rtl="0" fontAlgn="b"/>
                      <a:r>
                        <a:rPr lang="en-AU" sz="900" b="0" i="0" u="none" strike="noStrike">
                          <a:solidFill>
                            <a:srgbClr val="000000"/>
                          </a:solidFill>
                          <a:effectLst/>
                          <a:latin typeface="Calibri" panose="020F0502020204030204" pitchFamily="34" charset="0"/>
                        </a:rPr>
                        <a:t>Impacts of Blasting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43290582"/>
                  </a:ext>
                </a:extLst>
              </a:tr>
              <a:tr h="191260">
                <a:tc>
                  <a:txBody>
                    <a:bodyPr/>
                    <a:lstStyle/>
                    <a:p>
                      <a:pPr algn="l" rtl="0" fontAlgn="b"/>
                      <a:r>
                        <a:rPr lang="en-AU" sz="900" b="0" i="0" u="none" strike="noStrike">
                          <a:solidFill>
                            <a:srgbClr val="000000"/>
                          </a:solidFill>
                          <a:effectLst/>
                          <a:latin typeface="Calibri" panose="020F0502020204030204" pitchFamily="34" charset="0"/>
                        </a:rPr>
                        <a:t>Exploration Drilling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729443241"/>
                  </a:ext>
                </a:extLst>
              </a:tr>
              <a:tr h="191260">
                <a:tc>
                  <a:txBody>
                    <a:bodyPr/>
                    <a:lstStyle/>
                    <a:p>
                      <a:pPr algn="l" rtl="0" fontAlgn="b"/>
                      <a:r>
                        <a:rPr lang="en-AU" sz="900" b="0" i="0" u="none" strike="noStrike">
                          <a:solidFill>
                            <a:srgbClr val="000000"/>
                          </a:solidFill>
                          <a:effectLst/>
                          <a:latin typeface="Calibri" panose="020F0502020204030204" pitchFamily="34" charset="0"/>
                        </a:rPr>
                        <a:t>Imported Materials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02320670"/>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 (High-Risk)</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919305538"/>
                  </a:ext>
                </a:extLst>
              </a:tr>
              <a:tr h="191260">
                <a:tc>
                  <a:txBody>
                    <a:bodyPr/>
                    <a:lstStyle/>
                    <a:p>
                      <a:pPr algn="l" rtl="0" fontAlgn="b"/>
                      <a:r>
                        <a:rPr lang="en-AU" sz="900" b="0" i="0" u="none" strike="noStrike">
                          <a:solidFill>
                            <a:srgbClr val="000000"/>
                          </a:solidFill>
                          <a:effectLst/>
                          <a:latin typeface="Calibri" panose="020F0502020204030204" pitchFamily="34" charset="0"/>
                        </a:rPr>
                        <a:t>Pest, Plant and Animal</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55419289"/>
                  </a:ext>
                </a:extLst>
              </a:tr>
              <a:tr h="191260">
                <a:tc>
                  <a:txBody>
                    <a:bodyPr/>
                    <a:lstStyle/>
                    <a:p>
                      <a:pPr algn="l" rtl="0" fontAlgn="b"/>
                      <a:r>
                        <a:rPr lang="en-AU" sz="900" b="0" i="0" u="none" strike="noStrike">
                          <a:solidFill>
                            <a:srgbClr val="000000"/>
                          </a:solidFill>
                          <a:effectLst/>
                          <a:latin typeface="Calibri" panose="020F0502020204030204" pitchFamily="34" charset="0"/>
                        </a:rPr>
                        <a:t>TSF Management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chemeClr val="bg1"/>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81114792"/>
                  </a:ext>
                </a:extLst>
              </a:tr>
              <a:tr h="191260">
                <a:tc>
                  <a:txBody>
                    <a:bodyPr/>
                    <a:lstStyle/>
                    <a:p>
                      <a:pPr algn="ctr" rtl="0" fontAlgn="b"/>
                      <a:r>
                        <a:rPr lang="en-AU" sz="900" b="1" i="0" u="none" strike="noStrike" dirty="0">
                          <a:solidFill>
                            <a:srgbClr val="FFFFFF"/>
                          </a:solidFill>
                          <a:effectLst/>
                          <a:latin typeface="Calibri" panose="020F0502020204030204" pitchFamily="34" charset="0"/>
                        </a:rPr>
                        <a:t>Total</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24</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36</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10</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15</a:t>
                      </a:r>
                    </a:p>
                  </a:txBody>
                  <a:tcPr marL="9525" marR="9525" marT="9525" marB="0" anchor="ctr"/>
                </a:tc>
                <a:tc>
                  <a:txBody>
                    <a:bodyPr/>
                    <a:lstStyle/>
                    <a:p>
                      <a:pPr algn="ctr" rtl="0" fontAlgn="b"/>
                      <a:r>
                        <a:rPr lang="en-AU" sz="900" b="0" i="0" u="none" strike="noStrike">
                          <a:solidFill>
                            <a:srgbClr val="FFFFFF"/>
                          </a:solidFill>
                          <a:effectLst/>
                          <a:latin typeface="Calibri" panose="020F0502020204030204" pitchFamily="34" charset="0"/>
                        </a:rPr>
                        <a:t>85</a:t>
                      </a:r>
                    </a:p>
                  </a:txBody>
                  <a:tcPr marL="9525" marR="9525" marT="9525" marB="0" anchor="ctr"/>
                </a:tc>
                <a:tc>
                  <a:txBody>
                    <a:bodyPr/>
                    <a:lstStyle/>
                    <a:p>
                      <a:pPr marL="0" algn="ctr" defTabSz="914400" rtl="0" eaLnBrk="1" fontAlgn="b" latinLnBrk="0" hangingPunct="1"/>
                      <a:r>
                        <a:rPr lang="en-AU" sz="900" b="1" i="0" u="none" strike="noStrike" kern="1200" dirty="0">
                          <a:solidFill>
                            <a:schemeClr val="bg1"/>
                          </a:solidFill>
                          <a:effectLst/>
                          <a:latin typeface="Calibri" panose="020F0502020204030204" pitchFamily="34" charset="0"/>
                          <a:ea typeface="+mn-ea"/>
                          <a:cs typeface="+mn-cs"/>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11" name="Slide Number Placeholder 1">
            <a:extLst>
              <a:ext uri="{FF2B5EF4-FFF2-40B4-BE49-F238E27FC236}">
                <a16:creationId xmlns:a16="http://schemas.microsoft.com/office/drawing/2014/main" id="{988AC373-C36F-4772-8024-A54BF5AC22B4}"/>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11</a:t>
            </a:fld>
            <a:endParaRPr lang="en-AU" dirty="0"/>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a:solidFill>
                  <a:schemeClr val="bg1"/>
                </a:solidFill>
              </a:rPr>
              <a:t>KPI 2: Ensuring Compliance – Enforcement Activities</a:t>
            </a:r>
          </a:p>
        </p:txBody>
      </p:sp>
      <p:sp>
        <p:nvSpPr>
          <p:cNvPr id="6" name="TextBox 5"/>
          <p:cNvSpPr txBox="1"/>
          <p:nvPr/>
        </p:nvSpPr>
        <p:spPr>
          <a:xfrm>
            <a:off x="353356" y="642871"/>
            <a:ext cx="4134459" cy="276999"/>
          </a:xfrm>
          <a:prstGeom prst="rect">
            <a:avLst/>
          </a:prstGeom>
          <a:noFill/>
        </p:spPr>
        <p:txBody>
          <a:bodyPr wrap="square" rtlCol="0">
            <a:spAutoFit/>
          </a:bodyPr>
          <a:lstStyle/>
          <a:p>
            <a:r>
              <a:rPr lang="en-AU" sz="1200"/>
              <a:t>General enforcement notices issued in the quarter</a:t>
            </a:r>
          </a:p>
        </p:txBody>
      </p:sp>
      <p:sp>
        <p:nvSpPr>
          <p:cNvPr id="9" name="TextBox 8">
            <a:extLst>
              <a:ext uri="{FF2B5EF4-FFF2-40B4-BE49-F238E27FC236}">
                <a16:creationId xmlns:a16="http://schemas.microsoft.com/office/drawing/2014/main" id="{9236C633-AB08-4E27-B686-8915320F2F58}"/>
              </a:ext>
            </a:extLst>
          </p:cNvPr>
          <p:cNvSpPr txBox="1"/>
          <p:nvPr/>
        </p:nvSpPr>
        <p:spPr>
          <a:xfrm>
            <a:off x="5880659" y="4627418"/>
            <a:ext cx="3523245" cy="1338828"/>
          </a:xfrm>
          <a:prstGeom prst="rect">
            <a:avLst/>
          </a:prstGeom>
          <a:noFill/>
        </p:spPr>
        <p:txBody>
          <a:bodyPr wrap="square" lIns="91440" tIns="45720" rIns="91440" bIns="45720" rtlCol="0" anchor="t">
            <a:spAutoFit/>
          </a:bodyPr>
          <a:lstStyle/>
          <a:p>
            <a:r>
              <a:rPr lang="en-AU" sz="900" b="1" dirty="0"/>
              <a:t>Enforcement actions summary:</a:t>
            </a:r>
          </a:p>
          <a:p>
            <a:endParaRPr lang="en-AU" sz="900" b="1" dirty="0"/>
          </a:p>
          <a:p>
            <a:r>
              <a:rPr lang="en-AU" sz="900" dirty="0"/>
              <a:t>In Q2, there were 55 enforcement actions issued, of which 16 were related to s110 notices and 39 were from written instructions,  infringement notices, directions and official warning letters. </a:t>
            </a:r>
            <a:endParaRPr lang="en-AU" sz="900" dirty="0">
              <a:solidFill>
                <a:srgbClr val="000000"/>
              </a:solidFill>
              <a:cs typeface="Calibri"/>
            </a:endParaRPr>
          </a:p>
          <a:p>
            <a:r>
              <a:rPr lang="en-AU" sz="900" dirty="0"/>
              <a:t>Further details on enforcement actions can be found in the following media releases:</a:t>
            </a:r>
            <a:endParaRPr lang="en-AU" sz="900" dirty="0">
              <a:cs typeface="Calibri"/>
            </a:endParaRP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graphicFrame>
        <p:nvGraphicFramePr>
          <p:cNvPr id="11" name="Chart 10"/>
          <p:cNvGraphicFramePr/>
          <p:nvPr>
            <p:extLst>
              <p:ext uri="{D42A27DB-BD31-4B8C-83A1-F6EECF244321}">
                <p14:modId xmlns:p14="http://schemas.microsoft.com/office/powerpoint/2010/main" val="248165527"/>
              </p:ext>
            </p:extLst>
          </p:nvPr>
        </p:nvGraphicFramePr>
        <p:xfrm>
          <a:off x="219655" y="4627418"/>
          <a:ext cx="5041434" cy="1892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3140107817"/>
              </p:ext>
            </p:extLst>
          </p:nvPr>
        </p:nvGraphicFramePr>
        <p:xfrm>
          <a:off x="5880659" y="1080138"/>
          <a:ext cx="3240360" cy="2122257"/>
        </p:xfrm>
        <a:graphic>
          <a:graphicData uri="http://schemas.openxmlformats.org/drawingml/2006/table">
            <a:tbl>
              <a:tblPr firstRow="1" la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404782">
                <a:tc>
                  <a:txBody>
                    <a:bodyPr/>
                    <a:lstStyle/>
                    <a:p>
                      <a:pPr algn="ctr"/>
                      <a:r>
                        <a:rPr lang="en-AU" sz="900"/>
                        <a:t>Actions</a:t>
                      </a:r>
                    </a:p>
                  </a:txBody>
                  <a:tcPr anchor="ctr">
                    <a:solidFill>
                      <a:srgbClr val="002060"/>
                    </a:solidFill>
                  </a:tcPr>
                </a:tc>
                <a:tc>
                  <a:txBody>
                    <a:bodyPr/>
                    <a:lstStyle/>
                    <a:p>
                      <a:pPr algn="ctr"/>
                      <a:r>
                        <a:rPr lang="en-AU" sz="900"/>
                        <a:t>Issued in  the quarter</a:t>
                      </a:r>
                    </a:p>
                  </a:txBody>
                  <a:tcPr anchor="ctr">
                    <a:solidFill>
                      <a:srgbClr val="002060"/>
                    </a:solidFill>
                  </a:tcPr>
                </a:tc>
                <a:extLst>
                  <a:ext uri="{0D108BD9-81ED-4DB2-BD59-A6C34878D82A}">
                    <a16:rowId xmlns:a16="http://schemas.microsoft.com/office/drawing/2014/main" val="2670306836"/>
                  </a:ext>
                </a:extLst>
              </a:tr>
              <a:tr h="366003">
                <a:tc>
                  <a:txBody>
                    <a:bodyPr/>
                    <a:lstStyle/>
                    <a:p>
                      <a:pPr algn="ctr" fontAlgn="b"/>
                      <a:r>
                        <a:rPr lang="en-AU" sz="900" b="0" i="0" u="none" strike="noStrike">
                          <a:solidFill>
                            <a:srgbClr val="000000"/>
                          </a:solidFill>
                          <a:effectLst/>
                          <a:latin typeface="Calibri" panose="020F0502020204030204" pitchFamily="34" charset="0"/>
                        </a:rPr>
                        <a:t>Written Instruction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443535833"/>
                  </a:ext>
                </a:extLst>
              </a:tr>
              <a:tr h="337868">
                <a:tc>
                  <a:txBody>
                    <a:bodyPr/>
                    <a:lstStyle/>
                    <a:p>
                      <a:pPr algn="ctr" fontAlgn="b"/>
                      <a:r>
                        <a:rPr lang="en-AU" sz="900" b="0" i="0" u="none" strike="noStrike">
                          <a:solidFill>
                            <a:srgbClr val="000000"/>
                          </a:solidFill>
                          <a:effectLst/>
                          <a:latin typeface="Calibri" panose="020F0502020204030204" pitchFamily="34" charset="0"/>
                        </a:rPr>
                        <a:t>Infringement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100602136"/>
                  </a:ext>
                </a:extLst>
              </a:tr>
              <a:tr h="337868">
                <a:tc>
                  <a:txBody>
                    <a:bodyPr/>
                    <a:lstStyle/>
                    <a:p>
                      <a:pPr algn="ctr" fontAlgn="b"/>
                      <a:r>
                        <a:rPr lang="en-AU" sz="900" b="0" i="0" u="none" strike="noStrike">
                          <a:solidFill>
                            <a:srgbClr val="000000"/>
                          </a:solidFill>
                          <a:effectLst/>
                          <a:latin typeface="Calibri" panose="020F0502020204030204" pitchFamily="34" charset="0"/>
                        </a:rPr>
                        <a:t>Official Warning Letter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38804139"/>
                  </a:ext>
                </a:extLst>
              </a:tr>
              <a:tr h="337868">
                <a:tc>
                  <a:txBody>
                    <a:bodyPr/>
                    <a:lstStyle/>
                    <a:p>
                      <a:pPr algn="ctr" fontAlgn="b"/>
                      <a:r>
                        <a:rPr lang="en-AU" sz="900" b="0" i="0" u="none" strike="noStrike">
                          <a:solidFill>
                            <a:srgbClr val="000000"/>
                          </a:solidFill>
                          <a:effectLst/>
                          <a:latin typeface="Calibri" panose="020F0502020204030204" pitchFamily="34" charset="0"/>
                        </a:rPr>
                        <a:t>Direction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40042399"/>
                  </a:ext>
                </a:extLst>
              </a:tr>
              <a:tr h="337868">
                <a:tc>
                  <a:txBody>
                    <a:bodyPr/>
                    <a:lstStyle/>
                    <a:p>
                      <a:pPr algn="ctr"/>
                      <a:r>
                        <a:rPr lang="en-AU" sz="900"/>
                        <a:t>Total</a:t>
                      </a:r>
                    </a:p>
                  </a:txBody>
                  <a:tcPr anchor="ctr"/>
                </a:tc>
                <a:tc>
                  <a:txBody>
                    <a:bodyPr/>
                    <a:lstStyle/>
                    <a:p>
                      <a:pPr algn="ctr"/>
                      <a:r>
                        <a:rPr lang="en-AU" sz="900"/>
                        <a:t>39</a:t>
                      </a:r>
                    </a:p>
                  </a:txBody>
                  <a:tcPr anchor="ctr"/>
                </a:tc>
                <a:extLst>
                  <a:ext uri="{0D108BD9-81ED-4DB2-BD59-A6C34878D82A}">
                    <a16:rowId xmlns:a16="http://schemas.microsoft.com/office/drawing/2014/main" val="1272816747"/>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5880659" y="694452"/>
            <a:ext cx="3001618" cy="276999"/>
          </a:xfrm>
          <a:prstGeom prst="rect">
            <a:avLst/>
          </a:prstGeom>
          <a:noFill/>
        </p:spPr>
        <p:txBody>
          <a:bodyPr wrap="square" rtlCol="0">
            <a:spAutoFit/>
          </a:bodyPr>
          <a:lstStyle/>
          <a:p>
            <a:r>
              <a:rPr lang="en-AU" sz="1200"/>
              <a:t>Infringements and official warnings issued</a:t>
            </a:r>
          </a:p>
        </p:txBody>
      </p:sp>
      <p:graphicFrame>
        <p:nvGraphicFramePr>
          <p:cNvPr id="13" name="Table 12">
            <a:extLst>
              <a:ext uri="{FF2B5EF4-FFF2-40B4-BE49-F238E27FC236}">
                <a16:creationId xmlns:a16="http://schemas.microsoft.com/office/drawing/2014/main" id="{A391D0DA-F0FB-4C3C-A189-ED6F58BBBD7A}"/>
              </a:ext>
            </a:extLst>
          </p:cNvPr>
          <p:cNvGraphicFramePr>
            <a:graphicFrameLocks noGrp="1"/>
          </p:cNvGraphicFramePr>
          <p:nvPr>
            <p:extLst>
              <p:ext uri="{D42A27DB-BD31-4B8C-83A1-F6EECF244321}">
                <p14:modId xmlns:p14="http://schemas.microsoft.com/office/powerpoint/2010/main" val="578073012"/>
              </p:ext>
            </p:extLst>
          </p:nvPr>
        </p:nvGraphicFramePr>
        <p:xfrm>
          <a:off x="282688" y="971451"/>
          <a:ext cx="5174367" cy="3558435"/>
        </p:xfrm>
        <a:graphic>
          <a:graphicData uri="http://schemas.openxmlformats.org/drawingml/2006/table">
            <a:tbl>
              <a:tblPr/>
              <a:tblGrid>
                <a:gridCol w="752395">
                  <a:extLst>
                    <a:ext uri="{9D8B030D-6E8A-4147-A177-3AD203B41FA5}">
                      <a16:colId xmlns:a16="http://schemas.microsoft.com/office/drawing/2014/main" val="1056082725"/>
                    </a:ext>
                  </a:extLst>
                </a:gridCol>
                <a:gridCol w="1570790">
                  <a:extLst>
                    <a:ext uri="{9D8B030D-6E8A-4147-A177-3AD203B41FA5}">
                      <a16:colId xmlns:a16="http://schemas.microsoft.com/office/drawing/2014/main" val="1638851581"/>
                    </a:ext>
                  </a:extLst>
                </a:gridCol>
                <a:gridCol w="2217586">
                  <a:extLst>
                    <a:ext uri="{9D8B030D-6E8A-4147-A177-3AD203B41FA5}">
                      <a16:colId xmlns:a16="http://schemas.microsoft.com/office/drawing/2014/main" val="1917174156"/>
                    </a:ext>
                  </a:extLst>
                </a:gridCol>
                <a:gridCol w="633596">
                  <a:extLst>
                    <a:ext uri="{9D8B030D-6E8A-4147-A177-3AD203B41FA5}">
                      <a16:colId xmlns:a16="http://schemas.microsoft.com/office/drawing/2014/main" val="1410029754"/>
                    </a:ext>
                  </a:extLst>
                </a:gridCol>
              </a:tblGrid>
              <a:tr h="337721">
                <a:tc>
                  <a:txBody>
                    <a:bodyPr/>
                    <a:lstStyle/>
                    <a:p>
                      <a:pPr algn="ctr" rtl="0" fontAlgn="ctr"/>
                      <a:r>
                        <a:rPr lang="en-AU" sz="900" b="1" i="0" u="none" strike="noStrike">
                          <a:solidFill>
                            <a:srgbClr val="FFFFFF"/>
                          </a:solidFill>
                          <a:effectLst/>
                          <a:latin typeface="Calibri" panose="020F0502020204030204" pitchFamily="34" charset="0"/>
                        </a:rPr>
                        <a:t>Sector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Enforcement Action Type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Enforcement Code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No. of Notices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317178771"/>
                  </a:ext>
                </a:extLst>
              </a:tr>
              <a:tr h="214165">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Other - Not Specified Above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112910762"/>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Tenement Boundaries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444492810"/>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Work Without Licence or Consents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77312592"/>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Ground Disturbance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8785060"/>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Dust Emissions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41324001"/>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Drainage, Erosion and Discharge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58978919"/>
                  </a:ext>
                </a:extLst>
              </a:tr>
              <a:tr h="205928">
                <a:tc>
                  <a:txBody>
                    <a:bodyPr/>
                    <a:lstStyle/>
                    <a:p>
                      <a:pPr algn="ctr" rtl="0" fontAlgn="b"/>
                      <a:r>
                        <a:rPr lang="en-AU" sz="900" b="0" i="0" u="none" strike="noStrike">
                          <a:solidFill>
                            <a:srgbClr val="000000"/>
                          </a:solidFill>
                          <a:effectLst/>
                          <a:latin typeface="Calibri" panose="020F0502020204030204" pitchFamily="34" charset="0"/>
                        </a:rPr>
                        <a:t>Extractives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Tailings and Slime Management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419372760"/>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Tailings and Slime Management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49830005"/>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Community Engagement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020314985"/>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Work Without Licence or Consents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987951084"/>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Authorised Activity Compliance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16423925"/>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Documentation and Records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693814097"/>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Drill Sites, Costeans and Trenches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85154910"/>
                  </a:ext>
                </a:extLst>
              </a:tr>
              <a:tr h="205928">
                <a:tc>
                  <a:txBody>
                    <a:bodyPr/>
                    <a:lstStyle/>
                    <a:p>
                      <a:pPr algn="ctr" rtl="0" fontAlgn="b"/>
                      <a:r>
                        <a:rPr lang="en-AU" sz="900" b="0" i="0" u="none" strike="noStrike">
                          <a:solidFill>
                            <a:srgbClr val="000000"/>
                          </a:solidFill>
                          <a:effectLst/>
                          <a:latin typeface="Calibri" panose="020F0502020204030204" pitchFamily="34" charset="0"/>
                        </a:rPr>
                        <a:t>Mining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s110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Drainage, Erosion and Discharge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88593365"/>
                  </a:ext>
                </a:extLst>
              </a:tr>
              <a:tr h="329485">
                <a:tc>
                  <a:txBody>
                    <a:bodyPr/>
                    <a:lstStyle/>
                    <a:p>
                      <a:pPr algn="ctr" rtl="0" fontAlgn="b"/>
                      <a:r>
                        <a:rPr lang="en-AU" sz="900" b="1" i="0" u="none" strike="noStrike">
                          <a:solidFill>
                            <a:srgbClr val="FFFFFF"/>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900" b="0" i="0" u="none" strike="noStrike">
                          <a:solidFill>
                            <a:srgbClr val="FFFFFF"/>
                          </a:solidFill>
                          <a:effectLst/>
                          <a:latin typeface="Arial" panose="020B0604020202020204" pitchFamily="34" charset="0"/>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69631359"/>
                  </a:ext>
                </a:extLst>
              </a:tr>
            </a:tbl>
          </a:graphicData>
        </a:graphic>
      </p:graphicFrame>
      <p:sp>
        <p:nvSpPr>
          <p:cNvPr id="12" name="Slide Number Placeholder 1">
            <a:extLst>
              <a:ext uri="{FF2B5EF4-FFF2-40B4-BE49-F238E27FC236}">
                <a16:creationId xmlns:a16="http://schemas.microsoft.com/office/drawing/2014/main" id="{BD714664-36A4-4758-B5BD-C0B3EBA3FF86}"/>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12</a:t>
            </a:fld>
            <a:endParaRPr lang="en-AU" dirty="0"/>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3317621881"/>
              </p:ext>
            </p:extLst>
          </p:nvPr>
        </p:nvGraphicFramePr>
        <p:xfrm>
          <a:off x="409372" y="760025"/>
          <a:ext cx="8079672" cy="1723549"/>
        </p:xfrm>
        <a:graphic>
          <a:graphicData uri="http://schemas.openxmlformats.org/drawingml/2006/table">
            <a:tbl>
              <a:tblPr firstRow="1" lastRow="1" bandRow="1">
                <a:tableStyleId>{7DF18680-E054-41AD-8BC1-D1AEF772440D}</a:tableStyleId>
              </a:tblPr>
              <a:tblGrid>
                <a:gridCol w="1041909">
                  <a:extLst>
                    <a:ext uri="{9D8B030D-6E8A-4147-A177-3AD203B41FA5}">
                      <a16:colId xmlns:a16="http://schemas.microsoft.com/office/drawing/2014/main" val="20000"/>
                    </a:ext>
                  </a:extLst>
                </a:gridCol>
                <a:gridCol w="832717">
                  <a:extLst>
                    <a:ext uri="{9D8B030D-6E8A-4147-A177-3AD203B41FA5}">
                      <a16:colId xmlns:a16="http://schemas.microsoft.com/office/drawing/2014/main" val="20001"/>
                    </a:ext>
                  </a:extLst>
                </a:gridCol>
                <a:gridCol w="977908">
                  <a:extLst>
                    <a:ext uri="{9D8B030D-6E8A-4147-A177-3AD203B41FA5}">
                      <a16:colId xmlns:a16="http://schemas.microsoft.com/office/drawing/2014/main" val="20002"/>
                    </a:ext>
                  </a:extLst>
                </a:gridCol>
                <a:gridCol w="2235142">
                  <a:extLst>
                    <a:ext uri="{9D8B030D-6E8A-4147-A177-3AD203B41FA5}">
                      <a16:colId xmlns:a16="http://schemas.microsoft.com/office/drawing/2014/main" val="20003"/>
                    </a:ext>
                  </a:extLst>
                </a:gridCol>
                <a:gridCol w="1003110">
                  <a:extLst>
                    <a:ext uri="{9D8B030D-6E8A-4147-A177-3AD203B41FA5}">
                      <a16:colId xmlns:a16="http://schemas.microsoft.com/office/drawing/2014/main" val="3121081584"/>
                    </a:ext>
                  </a:extLst>
                </a:gridCol>
                <a:gridCol w="1222562">
                  <a:extLst>
                    <a:ext uri="{9D8B030D-6E8A-4147-A177-3AD203B41FA5}">
                      <a16:colId xmlns:a16="http://schemas.microsoft.com/office/drawing/2014/main" val="3465152025"/>
                    </a:ext>
                  </a:extLst>
                </a:gridCol>
                <a:gridCol w="766324">
                  <a:extLst>
                    <a:ext uri="{9D8B030D-6E8A-4147-A177-3AD203B41FA5}">
                      <a16:colId xmlns:a16="http://schemas.microsoft.com/office/drawing/2014/main" val="3795286693"/>
                    </a:ext>
                  </a:extLst>
                </a:gridCol>
              </a:tblGrid>
              <a:tr h="603617">
                <a:tc>
                  <a:txBody>
                    <a:bodyPr/>
                    <a:lstStyle/>
                    <a:p>
                      <a:pPr algn="ctr"/>
                      <a:r>
                        <a:rPr lang="en-AU" sz="900" b="1">
                          <a:latin typeface="+mn-lt"/>
                        </a:rPr>
                        <a:t>Sector</a:t>
                      </a:r>
                    </a:p>
                  </a:txBody>
                  <a:tcPr marL="99060" marR="99060" anchor="ctr">
                    <a:solidFill>
                      <a:srgbClr val="002060"/>
                    </a:solidFill>
                  </a:tcPr>
                </a:tc>
                <a:tc>
                  <a:txBody>
                    <a:bodyPr/>
                    <a:lstStyle/>
                    <a:p>
                      <a:pPr algn="ctr"/>
                      <a:r>
                        <a:rPr lang="en-AU" sz="900" b="1">
                          <a:latin typeface="+mn-lt"/>
                        </a:rPr>
                        <a:t>Classification</a:t>
                      </a:r>
                    </a:p>
                  </a:txBody>
                  <a:tcPr marL="99060" marR="99060" anchor="ctr">
                    <a:solidFill>
                      <a:srgbClr val="002060"/>
                    </a:solidFill>
                  </a:tcPr>
                </a:tc>
                <a:tc>
                  <a:txBody>
                    <a:bodyPr/>
                    <a:lstStyle/>
                    <a:p>
                      <a:pPr algn="ctr"/>
                      <a:r>
                        <a:rPr lang="en-AU" sz="900" b="1">
                          <a:latin typeface="+mn-lt"/>
                        </a:rPr>
                        <a:t>Incident Type</a:t>
                      </a:r>
                    </a:p>
                  </a:txBody>
                  <a:tcPr marL="99060" marR="99060" anchor="ctr">
                    <a:solidFill>
                      <a:srgbClr val="002060"/>
                    </a:solidFill>
                  </a:tcPr>
                </a:tc>
                <a:tc>
                  <a:txBody>
                    <a:bodyPr/>
                    <a:lstStyle/>
                    <a:p>
                      <a:pPr algn="ctr"/>
                      <a:r>
                        <a:rPr lang="en-AU" sz="900" b="1">
                          <a:latin typeface="+mn-lt"/>
                        </a:rPr>
                        <a:t>Enforcement Code</a:t>
                      </a:r>
                    </a:p>
                  </a:txBody>
                  <a:tcPr marL="99060" marR="99060" anchor="ctr">
                    <a:solidFill>
                      <a:srgbClr val="002060"/>
                    </a:solidFill>
                  </a:tcPr>
                </a:tc>
                <a:tc>
                  <a:txBody>
                    <a:bodyPr/>
                    <a:lstStyle/>
                    <a:p>
                      <a:pPr algn="ctr"/>
                      <a:r>
                        <a:rPr lang="en-AU" sz="900" b="1">
                          <a:latin typeface="+mn-lt"/>
                        </a:rPr>
                        <a:t>Incident Responded To</a:t>
                      </a:r>
                    </a:p>
                  </a:txBody>
                  <a:tcPr marL="99060" marR="99060" anchor="ctr">
                    <a:solidFill>
                      <a:srgbClr val="002060"/>
                    </a:solidFill>
                  </a:tcPr>
                </a:tc>
                <a:tc>
                  <a:txBody>
                    <a:bodyPr/>
                    <a:lstStyle/>
                    <a:p>
                      <a:pPr algn="ctr"/>
                      <a:r>
                        <a:rPr lang="en-AU" sz="900" b="1">
                          <a:latin typeface="+mn-lt"/>
                        </a:rPr>
                        <a:t>Incident Status</a:t>
                      </a:r>
                    </a:p>
                  </a:txBody>
                  <a:tcPr marL="99060" marR="99060" anchor="ctr">
                    <a:solidFill>
                      <a:srgbClr val="002060"/>
                    </a:solidFill>
                  </a:tcPr>
                </a:tc>
                <a:tc>
                  <a:txBody>
                    <a:bodyPr/>
                    <a:lstStyle/>
                    <a:p>
                      <a:pPr algn="ctr"/>
                      <a:r>
                        <a:rPr lang="en-AU" sz="900" b="1">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279983">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Major</a:t>
                      </a:r>
                    </a:p>
                  </a:txBody>
                  <a:tcPr marL="9525" marR="9525" marT="9525" marB="0" anchor="ctr"/>
                </a:tc>
                <a:tc>
                  <a:txBody>
                    <a:bodyPr/>
                    <a:lstStyle/>
                    <a:p>
                      <a:pPr algn="ctr" fontAlgn="b"/>
                      <a:r>
                        <a:rPr lang="en-AU" sz="900" b="0" i="0" u="none" strike="noStrike">
                          <a:solidFill>
                            <a:srgbClr val="000000"/>
                          </a:solidFill>
                          <a:effectLst/>
                          <a:latin typeface="+mn-lt"/>
                        </a:rPr>
                        <a:t>Public Safety</a:t>
                      </a:r>
                    </a:p>
                  </a:txBody>
                  <a:tcPr marL="9525" marR="9525" marT="9525" marB="0" anchor="ctr"/>
                </a:tc>
                <a:tc>
                  <a:txBody>
                    <a:bodyPr/>
                    <a:lstStyle/>
                    <a:p>
                      <a:pPr algn="ctr" fontAlgn="b"/>
                      <a:r>
                        <a:rPr lang="en-AU" sz="900" b="0" i="0" u="none" strike="noStrike">
                          <a:solidFill>
                            <a:srgbClr val="000000"/>
                          </a:solidFill>
                          <a:effectLst/>
                          <a:latin typeface="+mn-lt"/>
                        </a:rPr>
                        <a:t>  Fire Precautions and Risk Control</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Resolved</a:t>
                      </a:r>
                    </a:p>
                  </a:txBody>
                  <a:tcPr marL="9525" marR="9525" marT="9525" marB="0" anchor="ctr"/>
                </a:tc>
                <a:tc>
                  <a:txBody>
                    <a:bodyPr/>
                    <a:lstStyle/>
                    <a:p>
                      <a:pPr algn="ctr" fontAlgn="b"/>
                      <a:r>
                        <a:rPr lang="en-AU" sz="900" b="0" i="0" u="none" strike="noStrike">
                          <a:solidFill>
                            <a:srgbClr val="000000"/>
                          </a:solidFill>
                          <a:effectLst/>
                          <a:latin typeface="+mn-lt"/>
                        </a:rPr>
                        <a:t>27</a:t>
                      </a:r>
                    </a:p>
                  </a:txBody>
                  <a:tcPr marL="9525" marR="9525" marT="9525" marB="0" anchor="ctr"/>
                </a:tc>
                <a:extLst>
                  <a:ext uri="{0D108BD9-81ED-4DB2-BD59-A6C34878D82A}">
                    <a16:rowId xmlns:a16="http://schemas.microsoft.com/office/drawing/2014/main" val="1610258228"/>
                  </a:ext>
                </a:extLst>
              </a:tr>
              <a:tr h="279983">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ctr" fontAlgn="b"/>
                      <a:r>
                        <a:rPr lang="en-AU" sz="900" b="0" i="0" u="none" strike="noStrike">
                          <a:solidFill>
                            <a:srgbClr val="000000"/>
                          </a:solidFill>
                          <a:effectLst/>
                          <a:latin typeface="+mn-lt"/>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Resolved</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2060249769"/>
                  </a:ext>
                </a:extLst>
              </a:tr>
              <a:tr h="279983">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Legislation Breach</a:t>
                      </a:r>
                    </a:p>
                  </a:txBody>
                  <a:tcPr marL="9525" marR="9525" marT="9525" marB="0" anchor="ctr"/>
                </a:tc>
                <a:tc>
                  <a:txBody>
                    <a:bodyPr/>
                    <a:lstStyle/>
                    <a:p>
                      <a:pPr algn="ctr" fontAlgn="b"/>
                      <a:r>
                        <a:rPr lang="en-AU" sz="900" b="0" i="0" u="none" strike="noStrike">
                          <a:solidFill>
                            <a:srgbClr val="000000"/>
                          </a:solidFill>
                          <a:effectLst/>
                          <a:latin typeface="+mn-lt"/>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Open</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695554190"/>
                  </a:ext>
                </a:extLst>
              </a:tr>
              <a:tr h="279983">
                <a:tc>
                  <a:txBody>
                    <a:bodyPr/>
                    <a:lstStyle/>
                    <a:p>
                      <a:pPr algn="ctr" fontAlgn="b"/>
                      <a:r>
                        <a:rPr lang="en-AU" sz="900" b="0" i="0" u="none" strike="noStrike">
                          <a:solidFill>
                            <a:schemeClr val="bg1"/>
                          </a:solidFill>
                          <a:effectLst/>
                          <a:latin typeface="+mn-lt"/>
                        </a:rPr>
                        <a:t>Total</a:t>
                      </a: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chemeClr val="bg1"/>
                        </a:solidFill>
                        <a:effectLst/>
                        <a:uLnTx/>
                        <a:uFillTx/>
                        <a:latin typeface="+mn-lt"/>
                        <a:ea typeface="+mn-ea"/>
                        <a:cs typeface="+mn-cs"/>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r>
                        <a:rPr lang="en-AU" sz="900" b="0" i="0" u="none" strike="noStrike">
                          <a:solidFill>
                            <a:schemeClr val="bg1"/>
                          </a:solidFill>
                          <a:effectLst/>
                          <a:latin typeface="+mn-lt"/>
                        </a:rPr>
                        <a:t>32</a:t>
                      </a:r>
                    </a:p>
                  </a:txBody>
                  <a:tcPr marL="9525" marR="9525" marT="9525" marB="0" anchor="ctr"/>
                </a:tc>
                <a:extLst>
                  <a:ext uri="{0D108BD9-81ED-4DB2-BD59-A6C34878D82A}">
                    <a16:rowId xmlns:a16="http://schemas.microsoft.com/office/drawing/2014/main" val="1907237867"/>
                  </a:ext>
                </a:extLst>
              </a:tr>
            </a:tbl>
          </a:graphicData>
        </a:graphic>
      </p:graphicFrame>
      <p:sp>
        <p:nvSpPr>
          <p:cNvPr id="7" name="TextBox 6"/>
          <p:cNvSpPr txBox="1"/>
          <p:nvPr/>
        </p:nvSpPr>
        <p:spPr>
          <a:xfrm>
            <a:off x="409373" y="537106"/>
            <a:ext cx="4134459" cy="276999"/>
          </a:xfrm>
          <a:prstGeom prst="rect">
            <a:avLst/>
          </a:prstGeom>
          <a:noFill/>
        </p:spPr>
        <p:txBody>
          <a:bodyPr wrap="square" rtlCol="0">
            <a:spAutoFit/>
          </a:bodyPr>
          <a:lstStyle/>
          <a:p>
            <a:r>
              <a:rPr lang="en-AU" sz="1200"/>
              <a:t>Reportable incidents in the quarter</a:t>
            </a:r>
          </a:p>
        </p:txBody>
      </p:sp>
      <p:sp>
        <p:nvSpPr>
          <p:cNvPr id="10" name="TextBox 9">
            <a:extLst>
              <a:ext uri="{FF2B5EF4-FFF2-40B4-BE49-F238E27FC236}">
                <a16:creationId xmlns:a16="http://schemas.microsoft.com/office/drawing/2014/main" id="{A4A4F2C6-90D7-42D1-BA90-3D825AD10CF7}"/>
              </a:ext>
            </a:extLst>
          </p:cNvPr>
          <p:cNvSpPr txBox="1"/>
          <p:nvPr/>
        </p:nvSpPr>
        <p:spPr>
          <a:xfrm>
            <a:off x="6181305" y="2894520"/>
            <a:ext cx="3288533" cy="1723549"/>
          </a:xfrm>
          <a:prstGeom prst="rect">
            <a:avLst/>
          </a:prstGeom>
          <a:noFill/>
        </p:spPr>
        <p:txBody>
          <a:bodyPr wrap="square" lIns="91440" tIns="45720" rIns="91440" bIns="45720" rtlCol="0" anchor="t">
            <a:spAutoFit/>
          </a:bodyPr>
          <a:lstStyle/>
          <a:p>
            <a:r>
              <a:rPr lang="en-AU" sz="900" b="1"/>
              <a:t>Explanation for the result:</a:t>
            </a:r>
          </a:p>
          <a:p>
            <a:pPr>
              <a:spcBef>
                <a:spcPts val="600"/>
              </a:spcBef>
              <a:spcAft>
                <a:spcPts val="600"/>
              </a:spcAft>
            </a:pPr>
            <a:r>
              <a:rPr lang="en-AU" sz="900"/>
              <a:t>There were 32 reportable incidents in Q2 with a majority of these relating to small coal smoulders and drainage at mine operations. </a:t>
            </a:r>
          </a:p>
          <a:p>
            <a:pPr>
              <a:spcBef>
                <a:spcPts val="600"/>
              </a:spcBef>
              <a:spcAft>
                <a:spcPts val="600"/>
              </a:spcAft>
            </a:pPr>
            <a:r>
              <a:rPr lang="en-AU" sz="900">
                <a:ea typeface="+mn-lt"/>
                <a:cs typeface="+mn-lt"/>
              </a:rPr>
              <a:t>A recent change in reporting requirements now classifies smoulders as a reportable fire event. All incidents were responded to and one is still under investigation.</a:t>
            </a:r>
          </a:p>
          <a:p>
            <a:pPr>
              <a:spcBef>
                <a:spcPts val="600"/>
              </a:spcBef>
              <a:spcAft>
                <a:spcPts val="600"/>
              </a:spcAft>
            </a:pPr>
            <a:r>
              <a:rPr lang="en-AU" sz="900"/>
              <a:t>Earth Resources Regulation will continue to proactively undertake compliance activities, focusing on stability, public safety and environmental protection.</a:t>
            </a:r>
            <a:endParaRPr lang="en-AU" sz="900">
              <a:cs typeface="Calibri"/>
            </a:endParaRPr>
          </a:p>
        </p:txBody>
      </p:sp>
      <p:sp>
        <p:nvSpPr>
          <p:cNvPr id="12" name="TextBox 11">
            <a:extLst>
              <a:ext uri="{FF2B5EF4-FFF2-40B4-BE49-F238E27FC236}">
                <a16:creationId xmlns:a16="http://schemas.microsoft.com/office/drawing/2014/main" id="{5E8B3803-A6F0-4D3B-B7AA-4F392101BFC5}"/>
              </a:ext>
            </a:extLst>
          </p:cNvPr>
          <p:cNvSpPr txBox="1"/>
          <p:nvPr/>
        </p:nvSpPr>
        <p:spPr>
          <a:xfrm>
            <a:off x="6181305" y="4858044"/>
            <a:ext cx="3229395" cy="1338828"/>
          </a:xfrm>
          <a:prstGeom prst="rect">
            <a:avLst/>
          </a:prstGeom>
          <a:noFill/>
        </p:spPr>
        <p:txBody>
          <a:bodyPr wrap="square" lIns="91440" tIns="45720" rIns="91440" bIns="45720" rtlCol="0" anchor="t">
            <a:spAutoFit/>
          </a:bodyPr>
          <a:lstStyle/>
          <a:p>
            <a:r>
              <a:rPr lang="en-AU" sz="900" b="1" dirty="0"/>
              <a:t>Why are these measures important?</a:t>
            </a:r>
          </a:p>
          <a:p>
            <a:endParaRPr lang="en-AU" sz="900" b="1" dirty="0"/>
          </a:p>
          <a:p>
            <a:r>
              <a:rPr lang="en-AU" sz="900" dirty="0">
                <a:solidFill>
                  <a:schemeClr val="bg1">
                    <a:lumMod val="50000"/>
                  </a:schemeClr>
                </a:solidFill>
              </a:rPr>
              <a:t>This measure shows whether Earth Resources Regulation is responsive to high-risk incidents that occur at tenement sites. The indicators measure the number of compliance and enforcement actions that Earth Resources Regulation inspectors commenced, completed and closed in a particular period. Depending on its complexity, an incident may be resolved in the current or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graphicFrame>
        <p:nvGraphicFramePr>
          <p:cNvPr id="6" name="Chart 5"/>
          <p:cNvGraphicFramePr/>
          <p:nvPr>
            <p:extLst>
              <p:ext uri="{D42A27DB-BD31-4B8C-83A1-F6EECF244321}">
                <p14:modId xmlns:p14="http://schemas.microsoft.com/office/powerpoint/2010/main" val="3695172859"/>
              </p:ext>
            </p:extLst>
          </p:nvPr>
        </p:nvGraphicFramePr>
        <p:xfrm>
          <a:off x="461941" y="2909456"/>
          <a:ext cx="5516975" cy="3731298"/>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
            <a:extLst>
              <a:ext uri="{FF2B5EF4-FFF2-40B4-BE49-F238E27FC236}">
                <a16:creationId xmlns:a16="http://schemas.microsoft.com/office/drawing/2014/main" id="{9F918F89-EEEB-44B0-B3DD-950B53F1E709}"/>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13</a:t>
            </a:fld>
            <a:endParaRPr lang="en-AU" dirty="0"/>
          </a:p>
        </p:txBody>
      </p:sp>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DC5F65-AA50-4EE2-80A2-15A4D2964417}"/>
              </a:ext>
            </a:extLst>
          </p:cNvPr>
          <p:cNvSpPr>
            <a:spLocks noGrp="1"/>
          </p:cNvSpPr>
          <p:nvPr>
            <p:ph type="ftr" sz="quarter" idx="11"/>
          </p:nvPr>
        </p:nvSpPr>
        <p:spPr/>
        <p:txBody>
          <a:bodyPr/>
          <a:lstStyle/>
          <a:p>
            <a:r>
              <a:rPr lang="en-AU"/>
              <a:t>Earth Resources Regulation Quarterly Performance Report 2021-22 Q2</a:t>
            </a:r>
          </a:p>
        </p:txBody>
      </p:sp>
      <p:sp>
        <p:nvSpPr>
          <p:cNvPr id="6" name="Title 1">
            <a:extLst>
              <a:ext uri="{FF2B5EF4-FFF2-40B4-BE49-F238E27FC236}">
                <a16:creationId xmlns:a16="http://schemas.microsoft.com/office/drawing/2014/main" id="{CB0659CC-AE4D-4789-9EF3-539F95C32D0E}"/>
              </a:ext>
            </a:extLst>
          </p:cNvPr>
          <p:cNvSpPr txBox="1">
            <a:spLocks/>
          </p:cNvSpPr>
          <p:nvPr/>
        </p:nvSpPr>
        <p:spPr>
          <a:xfrm>
            <a:off x="495300" y="217248"/>
            <a:ext cx="8915400" cy="27404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400" b="1">
                <a:solidFill>
                  <a:schemeClr val="bg1"/>
                </a:solidFill>
              </a:rPr>
              <a:t>FY 2020-21 Annual Return Submissions</a:t>
            </a:r>
          </a:p>
        </p:txBody>
      </p:sp>
      <p:sp>
        <p:nvSpPr>
          <p:cNvPr id="8" name="TextBox 7">
            <a:extLst>
              <a:ext uri="{FF2B5EF4-FFF2-40B4-BE49-F238E27FC236}">
                <a16:creationId xmlns:a16="http://schemas.microsoft.com/office/drawing/2014/main" id="{4396F6CB-12F2-4C25-BF88-F953AD4794A6}"/>
              </a:ext>
            </a:extLst>
          </p:cNvPr>
          <p:cNvSpPr txBox="1"/>
          <p:nvPr/>
        </p:nvSpPr>
        <p:spPr>
          <a:xfrm>
            <a:off x="6534056" y="1239670"/>
            <a:ext cx="3262896" cy="3400931"/>
          </a:xfrm>
          <a:prstGeom prst="rect">
            <a:avLst/>
          </a:prstGeom>
          <a:noFill/>
        </p:spPr>
        <p:txBody>
          <a:bodyPr wrap="square" lIns="91440" tIns="45720" rIns="91440" bIns="45720" rtlCol="0" anchor="t">
            <a:spAutoFit/>
          </a:bodyPr>
          <a:lstStyle/>
          <a:p>
            <a:r>
              <a:rPr lang="en-AU" sz="900" b="1" dirty="0"/>
              <a:t>Annual report requirements:</a:t>
            </a:r>
          </a:p>
          <a:p>
            <a:pPr>
              <a:spcBef>
                <a:spcPts val="600"/>
              </a:spcBef>
              <a:spcAft>
                <a:spcPts val="600"/>
              </a:spcAft>
            </a:pPr>
            <a:r>
              <a:rPr lang="en-AU" sz="900" dirty="0"/>
              <a:t>All tenement holders are obliged to submit annual reports on their activities by the due date even if no work has been undertaken in the financial year. The information is used to monitor industry activities, specify regulatory fees and royalties and inform management of Victoria's earth resources sector by understanding the state of the industry and aiding further investment and jobs.</a:t>
            </a:r>
            <a:endParaRPr lang="en-AU" sz="900" dirty="0">
              <a:cs typeface="Calibri"/>
            </a:endParaRPr>
          </a:p>
          <a:p>
            <a:pPr>
              <a:spcBef>
                <a:spcPts val="600"/>
              </a:spcBef>
              <a:spcAft>
                <a:spcPts val="600"/>
              </a:spcAft>
            </a:pPr>
            <a:r>
              <a:rPr lang="en-AU" sz="900" dirty="0"/>
              <a:t>The FY 2020-21 Annual Statistical Report published on 21 December 2021 consists of Earth Resources Regulation operational data and aggregated industry data from 84% Work Authorities^ and 94% of all Mineral Licences ^ (i.e. Mining, Prospecting, Exploration and Retention) annual reports received by 05 November 2021. </a:t>
            </a:r>
            <a:endParaRPr lang="en-AU" sz="900" dirty="0">
              <a:cs typeface="Calibri"/>
            </a:endParaRPr>
          </a:p>
          <a:p>
            <a:pPr>
              <a:spcBef>
                <a:spcPts val="600"/>
              </a:spcBef>
              <a:spcAft>
                <a:spcPts val="600"/>
              </a:spcAft>
            </a:pPr>
            <a:r>
              <a:rPr lang="en-AU" sz="900" dirty="0"/>
              <a:t>The Annual Statistical Report is available via: </a:t>
            </a:r>
            <a:r>
              <a:rPr lang="en-AU" sz="900" dirty="0">
                <a:hlinkClick r:id="rId2"/>
              </a:rPr>
              <a:t>https://earthresources.vic.gov.au/legislation-and-regulations/regulator-performance-reporting/annual-statistical-reports</a:t>
            </a:r>
            <a:endParaRPr lang="en-AU" sz="900" dirty="0"/>
          </a:p>
          <a:p>
            <a:pPr>
              <a:spcBef>
                <a:spcPts val="600"/>
              </a:spcBef>
              <a:spcAft>
                <a:spcPts val="600"/>
              </a:spcAft>
            </a:pPr>
            <a:r>
              <a:rPr lang="en-AU" sz="900" dirty="0">
                <a:solidFill>
                  <a:schemeClr val="bg1">
                    <a:lumMod val="50000"/>
                  </a:schemeClr>
                </a:solidFill>
              </a:rPr>
              <a:t>^ Sum of returns received by 05 Nov 2021 / Sum of expected returns</a:t>
            </a:r>
          </a:p>
        </p:txBody>
      </p:sp>
      <p:sp>
        <p:nvSpPr>
          <p:cNvPr id="9" name="TextBox 8">
            <a:extLst>
              <a:ext uri="{FF2B5EF4-FFF2-40B4-BE49-F238E27FC236}">
                <a16:creationId xmlns:a16="http://schemas.microsoft.com/office/drawing/2014/main" id="{C0BEA40C-65C7-4B98-B8C4-6A40AEFD3A1D}"/>
              </a:ext>
            </a:extLst>
          </p:cNvPr>
          <p:cNvSpPr txBox="1"/>
          <p:nvPr/>
        </p:nvSpPr>
        <p:spPr>
          <a:xfrm>
            <a:off x="412470" y="5835391"/>
            <a:ext cx="5988329" cy="646331"/>
          </a:xfrm>
          <a:prstGeom prst="rect">
            <a:avLst/>
          </a:prstGeom>
          <a:noFill/>
        </p:spPr>
        <p:txBody>
          <a:bodyPr wrap="square" lIns="91440" tIns="45720" rIns="91440" bIns="45720" rtlCol="0" anchor="t">
            <a:spAutoFit/>
          </a:bodyPr>
          <a:lstStyle/>
          <a:p>
            <a:r>
              <a:rPr lang="en-AU" sz="900" b="1">
                <a:solidFill>
                  <a:schemeClr val="bg1">
                    <a:lumMod val="50000"/>
                  </a:schemeClr>
                </a:solidFill>
              </a:rPr>
              <a:t>*</a:t>
            </a:r>
            <a:r>
              <a:rPr lang="en-AU" sz="900">
                <a:solidFill>
                  <a:schemeClr val="bg1">
                    <a:lumMod val="50000"/>
                  </a:schemeClr>
                </a:solidFill>
              </a:rPr>
              <a:t>Due Date: Work Authority 31 July 2021 , Mining and Prospecting 28 July 2021. Also includes regulator approved extensions.</a:t>
            </a:r>
          </a:p>
          <a:p>
            <a:r>
              <a:rPr lang="en-AU" sz="900">
                <a:solidFill>
                  <a:schemeClr val="bg1">
                    <a:lumMod val="50000"/>
                  </a:schemeClr>
                </a:solidFill>
              </a:rPr>
              <a:t>†Annual returns received, data not satisfactory: Some components of the annual return were not satisfactory and therefore awaiting more details to be provided by tenement holders. The data from these records are included in the Annual Statistical Report.</a:t>
            </a:r>
          </a:p>
        </p:txBody>
      </p:sp>
      <p:sp>
        <p:nvSpPr>
          <p:cNvPr id="10" name="TextBox 9">
            <a:extLst>
              <a:ext uri="{FF2B5EF4-FFF2-40B4-BE49-F238E27FC236}">
                <a16:creationId xmlns:a16="http://schemas.microsoft.com/office/drawing/2014/main" id="{EBE44090-6DAE-4DA8-BD8A-4CBC70698D95}"/>
              </a:ext>
            </a:extLst>
          </p:cNvPr>
          <p:cNvSpPr txBox="1"/>
          <p:nvPr/>
        </p:nvSpPr>
        <p:spPr>
          <a:xfrm>
            <a:off x="412470" y="602138"/>
            <a:ext cx="6592628" cy="276999"/>
          </a:xfrm>
          <a:prstGeom prst="rect">
            <a:avLst/>
          </a:prstGeom>
          <a:noFill/>
        </p:spPr>
        <p:txBody>
          <a:bodyPr wrap="square" rtlCol="0">
            <a:spAutoFit/>
          </a:bodyPr>
          <a:lstStyle/>
          <a:p>
            <a:r>
              <a:rPr lang="en-AU" sz="1200"/>
              <a:t>FY 2020-21 Industry annual returns submission rate</a:t>
            </a:r>
          </a:p>
        </p:txBody>
      </p:sp>
      <p:pic>
        <p:nvPicPr>
          <p:cNvPr id="7" name="Content Placeholder 6">
            <a:extLst>
              <a:ext uri="{FF2B5EF4-FFF2-40B4-BE49-F238E27FC236}">
                <a16:creationId xmlns:a16="http://schemas.microsoft.com/office/drawing/2014/main" id="{D0B6B198-0A11-4154-86F6-8E6740BE9BD0}"/>
              </a:ext>
            </a:extLst>
          </p:cNvPr>
          <p:cNvPicPr>
            <a:picLocks noGrp="1" noChangeAspect="1"/>
          </p:cNvPicPr>
          <p:nvPr>
            <p:ph idx="1"/>
          </p:nvPr>
        </p:nvPicPr>
        <p:blipFill>
          <a:blip r:embed="rId3"/>
          <a:stretch>
            <a:fillRect/>
          </a:stretch>
        </p:blipFill>
        <p:spPr>
          <a:xfrm>
            <a:off x="412469" y="966994"/>
            <a:ext cx="5988329" cy="4796916"/>
          </a:xfrm>
          <a:prstGeom prst="rect">
            <a:avLst/>
          </a:prstGeom>
        </p:spPr>
      </p:pic>
      <p:sp>
        <p:nvSpPr>
          <p:cNvPr id="11" name="Slide Number Placeholder 1">
            <a:extLst>
              <a:ext uri="{FF2B5EF4-FFF2-40B4-BE49-F238E27FC236}">
                <a16:creationId xmlns:a16="http://schemas.microsoft.com/office/drawing/2014/main" id="{F9C70067-6340-4D72-B6A6-9431E0B67447}"/>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14</a:t>
            </a:fld>
            <a:endParaRPr lang="en-AU" dirty="0"/>
          </a:p>
        </p:txBody>
      </p:sp>
    </p:spTree>
    <p:extLst>
      <p:ext uri="{BB962C8B-B14F-4D97-AF65-F5344CB8AC3E}">
        <p14:creationId xmlns:p14="http://schemas.microsoft.com/office/powerpoint/2010/main" val="117936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736265559"/>
              </p:ext>
            </p:extLst>
          </p:nvPr>
        </p:nvGraphicFramePr>
        <p:xfrm>
          <a:off x="413729" y="810493"/>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a:latin typeface="+mn-lt"/>
                      </a:endParaRPr>
                    </a:p>
                  </a:txBody>
                  <a:tcPr marL="99060" marR="99060" anchor="ctr">
                    <a:solidFill>
                      <a:schemeClr val="bg1"/>
                    </a:solidFill>
                  </a:tcPr>
                </a:tc>
                <a:tc>
                  <a:txBody>
                    <a:bodyPr/>
                    <a:lstStyle/>
                    <a:p>
                      <a:pPr algn="ctr"/>
                      <a:r>
                        <a:rPr lang="en-AU" sz="900">
                          <a:latin typeface="+mn-lt"/>
                        </a:rPr>
                        <a:t>2020-21 Q3</a:t>
                      </a:r>
                    </a:p>
                  </a:txBody>
                  <a:tcPr marL="99060" marR="99060" anchor="ctr">
                    <a:solidFill>
                      <a:srgbClr val="002060"/>
                    </a:solidFill>
                  </a:tcPr>
                </a:tc>
                <a:tc>
                  <a:txBody>
                    <a:bodyPr/>
                    <a:lstStyle/>
                    <a:p>
                      <a:pPr algn="ctr"/>
                      <a:r>
                        <a:rPr lang="en-AU" sz="900">
                          <a:latin typeface="+mn-lt"/>
                        </a:rPr>
                        <a:t>2020-21 Q4</a:t>
                      </a:r>
                    </a:p>
                  </a:txBody>
                  <a:tcPr marL="99060" marR="99060" anchor="ctr">
                    <a:solidFill>
                      <a:srgbClr val="002060"/>
                    </a:solidFill>
                  </a:tcPr>
                </a:tc>
                <a:tc>
                  <a:txBody>
                    <a:bodyPr/>
                    <a:lstStyle/>
                    <a:p>
                      <a:pPr algn="ctr"/>
                      <a:r>
                        <a:rPr lang="en-AU" sz="900">
                          <a:latin typeface="+mn-lt"/>
                        </a:rPr>
                        <a:t>2021-22 Q1</a:t>
                      </a:r>
                    </a:p>
                  </a:txBody>
                  <a:tcPr marL="99060" marR="99060" anchor="ctr">
                    <a:solidFill>
                      <a:srgbClr val="002060"/>
                    </a:solidFill>
                  </a:tcPr>
                </a:tc>
                <a:tc>
                  <a:txBody>
                    <a:bodyPr/>
                    <a:lstStyle/>
                    <a:p>
                      <a:pPr algn="ctr"/>
                      <a:r>
                        <a:rPr lang="en-AU" sz="900">
                          <a:latin typeface="+mn-lt"/>
                        </a:rPr>
                        <a:t>2021-22 Q2</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a:latin typeface="+mn-lt"/>
                        </a:rPr>
                        <a:t>Meetings Planned</a:t>
                      </a:r>
                    </a:p>
                  </a:txBody>
                  <a:tcPr marL="99060" marR="9906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a:latin typeface="+mn-lt"/>
                        </a:rPr>
                        <a:t>Meetings Attended</a:t>
                      </a:r>
                    </a:p>
                  </a:txBody>
                  <a:tcPr marL="99060" marR="9906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a:solidFill>
                            <a:schemeClr val="bg1"/>
                          </a:solidFill>
                          <a:latin typeface="+mn-lt"/>
                        </a:rPr>
                        <a:t>% Attendance</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49463947"/>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2083">
                <a:tc>
                  <a:txBody>
                    <a:bodyPr/>
                    <a:lstStyle/>
                    <a:p>
                      <a:pPr algn="ctr"/>
                      <a:r>
                        <a:rPr lang="en-AU" sz="900"/>
                        <a:t>2021-22 Q1</a:t>
                      </a:r>
                    </a:p>
                  </a:txBody>
                  <a:tcPr marL="99060" marR="99060" anchor="ctr">
                    <a:solidFill>
                      <a:srgbClr val="0070C0"/>
                    </a:solidFill>
                  </a:tcPr>
                </a:tc>
                <a:tc>
                  <a:txBody>
                    <a:bodyPr/>
                    <a:lstStyle/>
                    <a:p>
                      <a:pPr algn="ctr"/>
                      <a:r>
                        <a:rPr lang="en-AU" sz="900"/>
                        <a:t>2021-22 Q2</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FY 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a:t>1</a:t>
                      </a:r>
                    </a:p>
                  </a:txBody>
                  <a:tcPr marL="99060" marR="99060" anchor="ctr"/>
                </a:tc>
                <a:tc>
                  <a:txBody>
                    <a:bodyPr/>
                    <a:lstStyle/>
                    <a:p>
                      <a:pPr algn="ctr"/>
                      <a:r>
                        <a:rPr lang="en-AU" sz="900" b="1"/>
                        <a:t>1</a:t>
                      </a:r>
                    </a:p>
                  </a:txBody>
                  <a:tcPr marL="99060" marR="99060" anchor="ctr"/>
                </a:tc>
                <a:tc>
                  <a:txBody>
                    <a:bodyPr/>
                    <a:lstStyle/>
                    <a:p>
                      <a:pPr algn="ctr"/>
                      <a:r>
                        <a:rPr lang="en-AU" sz="900" b="1"/>
                        <a:t>-</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2</a:t>
                      </a:r>
                    </a:p>
                  </a:txBody>
                  <a:tcPr marL="99060" marR="99060" anchor="ctr"/>
                </a:tc>
                <a:tc>
                  <a:txBody>
                    <a:bodyPr/>
                    <a:lstStyle/>
                    <a:p>
                      <a:pPr algn="ctr"/>
                      <a:r>
                        <a:rPr lang="en-AU" sz="900" b="1">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4438707"/>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a:t>2021-21 Q1</a:t>
                      </a:r>
                    </a:p>
                  </a:txBody>
                  <a:tcPr marL="99060" marR="99060" anchor="ctr">
                    <a:solidFill>
                      <a:srgbClr val="0070C0"/>
                    </a:solidFill>
                  </a:tcPr>
                </a:tc>
                <a:tc>
                  <a:txBody>
                    <a:bodyPr/>
                    <a:lstStyle/>
                    <a:p>
                      <a:pPr algn="ctr"/>
                      <a:r>
                        <a:rPr lang="en-AU" sz="900"/>
                        <a:t>2021-21 Q2</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FY 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1"/>
                        <a:t>-</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2</a:t>
                      </a:r>
                    </a:p>
                  </a:txBody>
                  <a:tcPr marL="99060" marR="99060" anchor="ctr"/>
                </a:tc>
                <a:tc>
                  <a:txBody>
                    <a:bodyPr/>
                    <a:lstStyle/>
                    <a:p>
                      <a:pPr algn="ctr"/>
                      <a:r>
                        <a:rPr lang="en-AU" sz="900" b="1">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a:t>Industry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a:t>Earth Resources Regulators Forum</a:t>
            </a:r>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Industry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Industry Reference Group (IRG) meetings being scheduled every three months.  </a:t>
            </a:r>
          </a:p>
          <a:p>
            <a:pPr>
              <a:spcBef>
                <a:spcPts val="600"/>
              </a:spcBef>
            </a:pPr>
            <a:r>
              <a:rPr lang="en-AU" sz="900" dirty="0"/>
              <a:t>The IRG held one meeting in Q2 and is on track to meet the annual target.</a:t>
            </a:r>
            <a:endParaRPr lang="en-AU" sz="900" dirty="0">
              <a:solidFill>
                <a:srgbClr val="FF0000"/>
              </a:solidFill>
            </a:endParaRP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477328"/>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engagement indicator covers the interaction between the regulator, authority holders, co-regulators and the community by reporting active participation by Earth Resources Regulation (ERR) at Environmental Review Committee(ERC) meetings. ERC meetings do not occur for all sites and ERR typically only attends meetings for priority sites or where significant community interest is present.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646331"/>
          </a:xfrm>
          <a:prstGeom prst="rect">
            <a:avLst/>
          </a:prstGeom>
          <a:noFill/>
        </p:spPr>
        <p:txBody>
          <a:bodyPr wrap="square" lIns="91440" tIns="45720" rIns="91440" bIns="45720" rtlCol="0" anchor="t">
            <a:spAutoFit/>
          </a:bodyPr>
          <a:lstStyle/>
          <a:p>
            <a:r>
              <a:rPr lang="en-AU" sz="900" b="1" dirty="0"/>
              <a:t>Explanation for the result:  </a:t>
            </a:r>
          </a:p>
          <a:p>
            <a:endParaRPr lang="en-AU" sz="900" b="1" dirty="0"/>
          </a:p>
          <a:p>
            <a:r>
              <a:rPr lang="en-AU" sz="900" dirty="0"/>
              <a:t>Earth Resources Regulation attended 100% of the scheduled Environmental Review Committee (ERC) meetings in Q2. Many ERCs were held online during the period due to COVID-19 restrictions.</a:t>
            </a:r>
            <a:endParaRPr lang="en-AU" sz="900" dirty="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8002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three Earth Resources Regulator Forum (ERRF) meetings being scheduled each financial year. </a:t>
            </a:r>
          </a:p>
          <a:p>
            <a:pPr>
              <a:spcBef>
                <a:spcPts val="600"/>
              </a:spcBef>
            </a:pPr>
            <a:r>
              <a:rPr lang="en-AU" sz="900"/>
              <a:t>One ERRF meeting was held in Q2 and is on track to meet the annual target.</a:t>
            </a:r>
            <a:endParaRPr lang="en-AU" sz="900">
              <a:solidFill>
                <a:srgbClr val="FF0000"/>
              </a:solidFill>
            </a:endParaRP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2021-22 Q2</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
            <a:extLst>
              <a:ext uri="{FF2B5EF4-FFF2-40B4-BE49-F238E27FC236}">
                <a16:creationId xmlns:a16="http://schemas.microsoft.com/office/drawing/2014/main" id="{F21A2B93-5886-4DC9-A470-F6CF765EB56E}"/>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15</a:t>
            </a:fld>
            <a:endParaRPr lang="en-AU" dirty="0"/>
          </a:p>
        </p:txBody>
      </p:sp>
    </p:spTree>
    <p:extLst>
      <p:ext uri="{BB962C8B-B14F-4D97-AF65-F5344CB8AC3E}">
        <p14:creationId xmlns:p14="http://schemas.microsoft.com/office/powerpoint/2010/main" val="334507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a:solidFill>
                  <a:schemeClr val="bg1"/>
                </a:solidFill>
              </a:rPr>
              <a:t>KPI 5: Complaint Management</a:t>
            </a:r>
          </a:p>
        </p:txBody>
      </p:sp>
      <p:sp>
        <p:nvSpPr>
          <p:cNvPr id="6" name="TextBox 5">
            <a:extLst>
              <a:ext uri="{FF2B5EF4-FFF2-40B4-BE49-F238E27FC236}">
                <a16:creationId xmlns:a16="http://schemas.microsoft.com/office/drawing/2014/main" id="{BB2F69F9-F8A1-4D72-BD79-049C80253C51}"/>
              </a:ext>
            </a:extLst>
          </p:cNvPr>
          <p:cNvSpPr txBox="1"/>
          <p:nvPr/>
        </p:nvSpPr>
        <p:spPr>
          <a:xfrm>
            <a:off x="5484410" y="5381824"/>
            <a:ext cx="4279694" cy="784830"/>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462240" y="3769364"/>
            <a:ext cx="4176464" cy="1277273"/>
          </a:xfrm>
          <a:prstGeom prst="rect">
            <a:avLst/>
          </a:prstGeom>
          <a:noFill/>
        </p:spPr>
        <p:txBody>
          <a:bodyPr wrap="square" lIns="91440" tIns="45720" rIns="91440" bIns="45720" rtlCol="0" anchor="t">
            <a:spAutoFit/>
          </a:bodyPr>
          <a:lstStyle/>
          <a:p>
            <a:r>
              <a:rPr lang="en-AU" sz="900" b="1" dirty="0"/>
              <a:t>Explanation for the result:  </a:t>
            </a:r>
          </a:p>
          <a:p>
            <a:endParaRPr lang="en-AU" sz="900" dirty="0"/>
          </a:p>
          <a:p>
            <a:pPr>
              <a:spcAft>
                <a:spcPts val="600"/>
              </a:spcAft>
            </a:pPr>
            <a:r>
              <a:rPr lang="en-AU" sz="900" dirty="0"/>
              <a:t>There were 43 complaints in Q2. Of these, 48% were attributed to one licence holder relating to blasting noise and vibration.</a:t>
            </a:r>
          </a:p>
          <a:p>
            <a:pPr>
              <a:spcAft>
                <a:spcPts val="600"/>
              </a:spcAft>
            </a:pPr>
            <a:r>
              <a:rPr lang="en-AU" sz="900" dirty="0"/>
              <a:t>Of the 43 complaints received, 16 were resolved and 27 are under investigation. The average number of days to respond to a complaint was five days and the median to respond was one day. Repeat complaints were addressed through combined responses after a compliance review.</a:t>
            </a:r>
          </a:p>
        </p:txBody>
      </p:sp>
      <p:sp>
        <p:nvSpPr>
          <p:cNvPr id="9" name="TextBox 8">
            <a:extLst>
              <a:ext uri="{FF2B5EF4-FFF2-40B4-BE49-F238E27FC236}">
                <a16:creationId xmlns:a16="http://schemas.microsoft.com/office/drawing/2014/main" id="{EADFC062-28EA-4DF3-ABBE-8CC73C15D21C}"/>
              </a:ext>
            </a:extLst>
          </p:cNvPr>
          <p:cNvSpPr txBox="1"/>
          <p:nvPr/>
        </p:nvSpPr>
        <p:spPr>
          <a:xfrm>
            <a:off x="109458" y="514572"/>
            <a:ext cx="3885143" cy="276999"/>
          </a:xfrm>
          <a:prstGeom prst="rect">
            <a:avLst/>
          </a:prstGeom>
          <a:noFill/>
        </p:spPr>
        <p:txBody>
          <a:bodyPr wrap="square" rtlCol="0">
            <a:spAutoFit/>
          </a:bodyPr>
          <a:lstStyle/>
          <a:p>
            <a:r>
              <a:rPr lang="en-AU" sz="1200"/>
              <a:t>Response times to complaints in the quarter</a:t>
            </a:r>
          </a:p>
        </p:txBody>
      </p:sp>
      <p:sp>
        <p:nvSpPr>
          <p:cNvPr id="8" name="Footer Placeholder 7"/>
          <p:cNvSpPr>
            <a:spLocks noGrp="1"/>
          </p:cNvSpPr>
          <p:nvPr>
            <p:ph type="ftr" sz="quarter" idx="11"/>
          </p:nvPr>
        </p:nvSpPr>
        <p:spPr/>
        <p:txBody>
          <a:bodyPr/>
          <a:lstStyle/>
          <a:p>
            <a:r>
              <a:rPr lang="en-AU"/>
              <a:t>Earth Resources Regulation Quarterly Performance Report 2021-22 Q2</a:t>
            </a:r>
          </a:p>
        </p:txBody>
      </p:sp>
      <p:graphicFrame>
        <p:nvGraphicFramePr>
          <p:cNvPr id="10" name="Chart 9"/>
          <p:cNvGraphicFramePr/>
          <p:nvPr>
            <p:extLst>
              <p:ext uri="{D42A27DB-BD31-4B8C-83A1-F6EECF244321}">
                <p14:modId xmlns:p14="http://schemas.microsoft.com/office/powerpoint/2010/main" val="1361983049"/>
              </p:ext>
            </p:extLst>
          </p:nvPr>
        </p:nvGraphicFramePr>
        <p:xfrm>
          <a:off x="5076161" y="791571"/>
          <a:ext cx="4742160" cy="2781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2473710408"/>
              </p:ext>
            </p:extLst>
          </p:nvPr>
        </p:nvGraphicFramePr>
        <p:xfrm>
          <a:off x="144540" y="777913"/>
          <a:ext cx="4931621" cy="4769226"/>
        </p:xfrm>
        <a:graphic>
          <a:graphicData uri="http://schemas.openxmlformats.org/drawingml/2006/table">
            <a:tbl>
              <a:tblPr firstRow="1" lastRow="1" bandRow="1">
                <a:tableStyleId>{7DF18680-E054-41AD-8BC1-D1AEF772440D}</a:tableStyleId>
              </a:tblPr>
              <a:tblGrid>
                <a:gridCol w="874252">
                  <a:extLst>
                    <a:ext uri="{9D8B030D-6E8A-4147-A177-3AD203B41FA5}">
                      <a16:colId xmlns:a16="http://schemas.microsoft.com/office/drawing/2014/main" val="3520152470"/>
                    </a:ext>
                  </a:extLst>
                </a:gridCol>
                <a:gridCol w="1977006">
                  <a:extLst>
                    <a:ext uri="{9D8B030D-6E8A-4147-A177-3AD203B41FA5}">
                      <a16:colId xmlns:a16="http://schemas.microsoft.com/office/drawing/2014/main" val="2443014287"/>
                    </a:ext>
                  </a:extLst>
                </a:gridCol>
                <a:gridCol w="716832">
                  <a:extLst>
                    <a:ext uri="{9D8B030D-6E8A-4147-A177-3AD203B41FA5}">
                      <a16:colId xmlns:a16="http://schemas.microsoft.com/office/drawing/2014/main" val="2632852575"/>
                    </a:ext>
                  </a:extLst>
                </a:gridCol>
                <a:gridCol w="627526">
                  <a:extLst>
                    <a:ext uri="{9D8B030D-6E8A-4147-A177-3AD203B41FA5}">
                      <a16:colId xmlns:a16="http://schemas.microsoft.com/office/drawing/2014/main" val="1243239101"/>
                    </a:ext>
                  </a:extLst>
                </a:gridCol>
                <a:gridCol w="736005">
                  <a:extLst>
                    <a:ext uri="{9D8B030D-6E8A-4147-A177-3AD203B41FA5}">
                      <a16:colId xmlns:a16="http://schemas.microsoft.com/office/drawing/2014/main" val="2777941939"/>
                    </a:ext>
                  </a:extLst>
                </a:gridCol>
              </a:tblGrid>
              <a:tr h="372401">
                <a:tc>
                  <a:txBody>
                    <a:bodyPr/>
                    <a:lstStyle/>
                    <a:p>
                      <a:pPr algn="ctr" fontAlgn="t"/>
                      <a:r>
                        <a:rPr lang="en-AU" sz="900" u="none" strike="noStrike">
                          <a:effectLst/>
                          <a:latin typeface="+mn-lt"/>
                        </a:rPr>
                        <a:t>Sector</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a:effectLst/>
                          <a:latin typeface="+mn-lt"/>
                        </a:rPr>
                        <a:t>Enforcement Codes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Number of Complaints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Ave Days to respond</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Explosives Air and Ground Vibration</a:t>
                      </a:r>
                    </a:p>
                  </a:txBody>
                  <a:tcPr marL="9525" marR="9525" marT="9525" marB="0" anchor="b"/>
                </a:tc>
                <a:tc>
                  <a:txBody>
                    <a:bodyPr/>
                    <a:lstStyle/>
                    <a:p>
                      <a:pPr algn="ctr" fontAlgn="b"/>
                      <a:r>
                        <a:rPr lang="en-AU" sz="900" b="0" i="0" u="none" strike="noStrike">
                          <a:solidFill>
                            <a:srgbClr val="000000"/>
                          </a:solidFill>
                          <a:effectLst/>
                          <a:latin typeface="+mn-lt"/>
                        </a:rPr>
                        <a:t>21</a:t>
                      </a:r>
                    </a:p>
                  </a:txBody>
                  <a:tcPr marL="9525" marR="9525" marT="9525" marB="0" anchor="b"/>
                </a:tc>
                <a:tc>
                  <a:txBody>
                    <a:bodyPr/>
                    <a:lstStyle/>
                    <a:p>
                      <a:pPr algn="ctr" fontAlgn="b"/>
                      <a:r>
                        <a:rPr lang="en-AU" sz="900" b="0" i="0" u="none" strike="noStrike">
                          <a:solidFill>
                            <a:srgbClr val="000000"/>
                          </a:solidFill>
                          <a:effectLst/>
                          <a:latin typeface="+mn-lt"/>
                        </a:rPr>
                        <a:t>5</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2847113499"/>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Working Hours</a:t>
                      </a:r>
                    </a:p>
                  </a:txBody>
                  <a:tcPr marL="9525" marR="9525" marT="9525" marB="0" anchor="b"/>
                </a:tc>
                <a:tc>
                  <a:txBody>
                    <a:bodyPr/>
                    <a:lstStyle/>
                    <a:p>
                      <a:pPr algn="ctr" fontAlgn="b"/>
                      <a:r>
                        <a:rPr lang="en-AU" sz="900" b="0" i="0" u="none" strike="noStrike">
                          <a:solidFill>
                            <a:srgbClr val="000000"/>
                          </a:solidFill>
                          <a:effectLst/>
                          <a:latin typeface="+mn-lt"/>
                        </a:rPr>
                        <a:t>5</a:t>
                      </a:r>
                    </a:p>
                  </a:txBody>
                  <a:tcPr marL="9525" marR="9525" marT="9525" marB="0" anchor="b"/>
                </a:tc>
                <a:tc>
                  <a:txBody>
                    <a:bodyPr/>
                    <a:lstStyle/>
                    <a:p>
                      <a:pPr algn="ctr" fontAlgn="b"/>
                      <a:r>
                        <a:rPr lang="en-AU" sz="900" b="0" i="0" u="none" strike="noStrike">
                          <a:solidFill>
                            <a:srgbClr val="000000"/>
                          </a:solidFill>
                          <a:effectLst/>
                          <a:latin typeface="+mn-lt"/>
                        </a:rPr>
                        <a:t>10</a:t>
                      </a:r>
                    </a:p>
                  </a:txBody>
                  <a:tcPr marL="9525" marR="9525" marT="9525" marB="0" anchor="b"/>
                </a:tc>
                <a:tc>
                  <a:txBody>
                    <a:bodyPr/>
                    <a:lstStyle/>
                    <a:p>
                      <a:pPr algn="ctr" fontAlgn="b"/>
                      <a:r>
                        <a:rPr lang="en-AU" sz="900" b="0" i="0" u="none" strike="noStrike">
                          <a:solidFill>
                            <a:srgbClr val="000000"/>
                          </a:solidFill>
                          <a:effectLst/>
                          <a:latin typeface="+mn-lt"/>
                        </a:rPr>
                        <a:t>14</a:t>
                      </a:r>
                    </a:p>
                  </a:txBody>
                  <a:tcPr marL="9525" marR="9525" marT="9525" marB="0" anchor="b"/>
                </a:tc>
                <a:extLst>
                  <a:ext uri="{0D108BD9-81ED-4DB2-BD59-A6C34878D82A}">
                    <a16:rowId xmlns:a16="http://schemas.microsoft.com/office/drawing/2014/main" val="192661070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Noxious Weeds, Plants and Pests</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4</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660002377"/>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Waterway Quality and Aquatic Habitat</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97011230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Noise Emissions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19032614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Work without Licence or Consents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572941463"/>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Dust Emissions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10</a:t>
                      </a:r>
                    </a:p>
                  </a:txBody>
                  <a:tcPr marL="9525" marR="9525" marT="9525" marB="0" anchor="b"/>
                </a:tc>
                <a:tc>
                  <a:txBody>
                    <a:bodyPr/>
                    <a:lstStyle/>
                    <a:p>
                      <a:pPr algn="ctr" fontAlgn="b"/>
                      <a:r>
                        <a:rPr lang="en-AU" sz="900" b="0" i="0" u="none" strike="noStrike">
                          <a:solidFill>
                            <a:srgbClr val="000000"/>
                          </a:solidFill>
                          <a:effectLst/>
                          <a:latin typeface="+mn-lt"/>
                        </a:rPr>
                        <a:t>10</a:t>
                      </a:r>
                    </a:p>
                  </a:txBody>
                  <a:tcPr marL="9525" marR="9525" marT="9525" marB="0" anchor="b"/>
                </a:tc>
                <a:extLst>
                  <a:ext uri="{0D108BD9-81ED-4DB2-BD59-A6C34878D82A}">
                    <a16:rowId xmlns:a16="http://schemas.microsoft.com/office/drawing/2014/main" val="4002405739"/>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Reporting, Monitoring and Auditing</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582366333"/>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Other (Not Specified Above)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4203193938"/>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Explosives Air and Ground Vibration</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560947788"/>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Other (Not Specified Above)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826939485"/>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Dust Emissions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652314066"/>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Public Safety and Site Security</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1784438502"/>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Work without Licence or Consents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870007853"/>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Authorised Activity Compliance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241649761"/>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Noise Emissions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117121865"/>
                  </a:ext>
                </a:extLst>
              </a:tr>
              <a:tr h="242505">
                <a:tc>
                  <a:txBody>
                    <a:bodyPr/>
                    <a:lstStyle/>
                    <a:p>
                      <a:pPr algn="ctr" fontAlgn="b"/>
                      <a:endParaRPr lang="en-AU" sz="900" b="1" i="0" u="none" strike="noStrike">
                        <a:solidFill>
                          <a:srgbClr val="000000"/>
                        </a:solidFill>
                        <a:effectLst/>
                        <a:highlight>
                          <a:srgbClr val="FFFF00"/>
                        </a:highlight>
                        <a:latin typeface="Calibri"/>
                      </a:endParaRPr>
                    </a:p>
                  </a:txBody>
                  <a:tcPr marL="9525" marR="9525" marT="9525" marB="0" anchor="ctr"/>
                </a:tc>
                <a:tc>
                  <a:txBody>
                    <a:bodyPr/>
                    <a:lstStyle/>
                    <a:p>
                      <a:pPr algn="l"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a:rPr>
                        <a:t>43</a:t>
                      </a:r>
                    </a:p>
                  </a:txBody>
                  <a:tcPr marL="9525" marR="9525" marT="9525" marB="0" anchor="ctr"/>
                </a:tc>
                <a:tc>
                  <a:txBody>
                    <a:bodyPr/>
                    <a:lstStyle/>
                    <a:p>
                      <a:pPr algn="ctr" fontAlgn="b"/>
                      <a:r>
                        <a:rPr lang="en-AU" sz="900" b="1" i="0" u="none" strike="noStrike">
                          <a:solidFill>
                            <a:srgbClr val="000000"/>
                          </a:solidFill>
                          <a:effectLst/>
                          <a:latin typeface="Calibri"/>
                        </a:rPr>
                        <a:t>5</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a:rPr>
                        <a:t>1</a:t>
                      </a:r>
                    </a:p>
                  </a:txBody>
                  <a:tcPr marL="9525" marR="9525" marT="9525" marB="0" anchor="ctr">
                    <a:solidFill>
                      <a:schemeClr val="accent5"/>
                    </a:solidFill>
                  </a:tcP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70" y="6181705"/>
            <a:ext cx="3528392" cy="338554"/>
          </a:xfrm>
          <a:prstGeom prst="rect">
            <a:avLst/>
          </a:prstGeom>
        </p:spPr>
        <p:txBody>
          <a:bodyPr wrap="square">
            <a:spAutoFit/>
          </a:bodyPr>
          <a:lstStyle/>
          <a:p>
            <a:r>
              <a:rPr lang="en-AU" sz="800" b="1">
                <a:solidFill>
                  <a:schemeClr val="bg1">
                    <a:lumMod val="50000"/>
                  </a:schemeClr>
                </a:solidFill>
              </a:rPr>
              <a:t>* Median Days:</a:t>
            </a:r>
            <a:r>
              <a:rPr lang="en-AU" sz="800">
                <a:solidFill>
                  <a:schemeClr val="bg1">
                    <a:lumMod val="50000"/>
                  </a:schemeClr>
                </a:solidFill>
              </a:rPr>
              <a:t> Arranging the days to respond in order and then selecting the middle value . Median is used to minimise the impact of outliers.</a:t>
            </a:r>
          </a:p>
        </p:txBody>
      </p:sp>
      <p:sp>
        <p:nvSpPr>
          <p:cNvPr id="11" name="Slide Number Placeholder 1">
            <a:extLst>
              <a:ext uri="{FF2B5EF4-FFF2-40B4-BE49-F238E27FC236}">
                <a16:creationId xmlns:a16="http://schemas.microsoft.com/office/drawing/2014/main" id="{13FCDAC7-76EE-4C19-A70B-D91F66010F51}"/>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16</a:t>
            </a:fld>
            <a:endParaRPr lang="en-AU" dirty="0"/>
          </a:p>
        </p:txBody>
      </p:sp>
    </p:spTree>
    <p:extLst>
      <p:ext uri="{BB962C8B-B14F-4D97-AF65-F5344CB8AC3E}">
        <p14:creationId xmlns:p14="http://schemas.microsoft.com/office/powerpoint/2010/main" val="232245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a:solidFill>
                  <a:schemeClr val="bg1">
                    <a:lumMod val="75000"/>
                  </a:schemeClr>
                </a:solidFill>
              </a:rPr>
              <a:t>Earth Resources Regulation Quarterly Performance Report 2021-22 Q2</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1 Spring Street</a:t>
            </a:r>
          </a:p>
          <a:p>
            <a:r>
              <a:rPr lang="en-AU" sz="1000">
                <a:solidFill>
                  <a:schemeClr val="bg1">
                    <a:lumMod val="50000"/>
                  </a:schemeClr>
                </a:solidFill>
                <a:latin typeface="Calibri" panose="020F0502020204030204" pitchFamily="34" charset="0"/>
                <a:cs typeface="Calibri" panose="020F0502020204030204" pitchFamily="34" charset="0"/>
              </a:rPr>
              <a:t>Melbourne VIC 3000</a:t>
            </a:r>
          </a:p>
          <a:p>
            <a:r>
              <a:rPr lang="en-AU" sz="100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2022</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a:latin typeface="Calibri" panose="020F0502020204030204" pitchFamily="34" charset="0"/>
                <a:cs typeface="Calibri" panose="020F0502020204030204" pitchFamily="34" charset="0"/>
                <a:hlinkClick r:id="rId2"/>
              </a:rPr>
              <a:t>https://earthresources.vic.gov.au/legislation-and-regulations/regulator-performance-reporting/quarterly-performance-reports</a:t>
            </a:r>
            <a:endParaRPr lang="en-AU" sz="100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
        <p:nvSpPr>
          <p:cNvPr id="6" name="Slide Number Placeholder 1">
            <a:extLst>
              <a:ext uri="{FF2B5EF4-FFF2-40B4-BE49-F238E27FC236}">
                <a16:creationId xmlns:a16="http://schemas.microsoft.com/office/drawing/2014/main" id="{10735349-91A7-40D7-ACAC-03E719C0412B}"/>
              </a:ext>
            </a:extLst>
          </p:cNvPr>
          <p:cNvSpPr txBox="1">
            <a:spLocks/>
          </p:cNvSpPr>
          <p:nvPr/>
        </p:nvSpPr>
        <p:spPr>
          <a:xfrm>
            <a:off x="8854289" y="227459"/>
            <a:ext cx="952193" cy="2740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solidFill>
                  <a:schemeClr val="bg1"/>
                </a:solidFill>
                <a:latin typeface="Calibri" panose="020F0502020204030204" pitchFamily="34" charset="0"/>
                <a:cs typeface="Calibri" panose="020F0502020204030204" pitchFamily="34" charset="0"/>
              </a:rPr>
              <a:t> Page   </a:t>
            </a:r>
            <a:fld id="{BE4ABD5F-D626-4461-ADC9-85806A61CF0E}" type="slidenum">
              <a:rPr lang="en-AU" sz="1200" smtClean="0">
                <a:solidFill>
                  <a:schemeClr val="bg1"/>
                </a:solidFill>
                <a:latin typeface="Calibri" panose="020F0502020204030204" pitchFamily="34" charset="0"/>
                <a:cs typeface="Calibri" panose="020F0502020204030204" pitchFamily="34" charset="0"/>
              </a:rPr>
              <a:pPr/>
              <a:t>17</a:t>
            </a:fld>
            <a:endParaRPr lang="en-AU"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839" y="653404"/>
            <a:ext cx="9162109" cy="4080912"/>
          </a:xfrm>
        </p:spPr>
        <p:txBody>
          <a:bodyPr vert="horz" lIns="91440" tIns="45720" rIns="91440" bIns="45720" rtlCol="0" anchor="t">
            <a:noAutofit/>
          </a:bodyPr>
          <a:lstStyle/>
          <a:p>
            <a:pPr marL="0" indent="0">
              <a:buNone/>
            </a:pPr>
            <a:r>
              <a:rPr lang="en-AU" sz="900" b="1" dirty="0"/>
              <a:t>Summary</a:t>
            </a:r>
          </a:p>
          <a:p>
            <a:pPr marL="0" indent="0">
              <a:spcBef>
                <a:spcPts val="600"/>
              </a:spcBef>
              <a:spcAft>
                <a:spcPts val="600"/>
              </a:spcAft>
              <a:buNone/>
            </a:pPr>
            <a:r>
              <a:rPr lang="en-AU" sz="900" dirty="0"/>
              <a:t>This report provides a summary of Earth Resources Regulation’s operating performance for quarter two of financial year 2021-22 (1 October to 31 December 2021).</a:t>
            </a:r>
          </a:p>
          <a:p>
            <a:pPr marL="0" indent="0">
              <a:spcBef>
                <a:spcPts val="600"/>
              </a:spcBef>
              <a:spcAft>
                <a:spcPts val="600"/>
              </a:spcAft>
              <a:buNone/>
            </a:pPr>
            <a:r>
              <a:rPr lang="en-AU" sz="900" dirty="0">
                <a:cs typeface="Calibri"/>
              </a:rPr>
              <a:t>Overall, there is a continuing high level of demand for new applications. Work was also progressed during the quarter to identify further opportunities to improve the effectiveness and efficiency of regulatory practices for applications in consultation with agencies and stakeholders.</a:t>
            </a:r>
          </a:p>
          <a:p>
            <a:pPr indent="-160020">
              <a:spcBef>
                <a:spcPts val="0"/>
              </a:spcBef>
            </a:pPr>
            <a:endParaRPr lang="en-AU" sz="900" dirty="0">
              <a:cs typeface="Calibri"/>
            </a:endParaRPr>
          </a:p>
          <a:p>
            <a:pPr marL="0" indent="0">
              <a:spcBef>
                <a:spcPts val="0"/>
              </a:spcBef>
              <a:spcAft>
                <a:spcPts val="600"/>
              </a:spcAft>
              <a:buNone/>
            </a:pPr>
            <a:r>
              <a:rPr lang="en-AU" sz="900" b="1" dirty="0"/>
              <a:t>Performance highlights</a:t>
            </a:r>
            <a:endParaRPr lang="en-AU" sz="900" dirty="0"/>
          </a:p>
          <a:p>
            <a:pPr marL="0" indent="0">
              <a:spcBef>
                <a:spcPts val="0"/>
              </a:spcBef>
              <a:spcAft>
                <a:spcPts val="600"/>
              </a:spcAft>
              <a:buNone/>
            </a:pPr>
            <a:r>
              <a:rPr lang="en-AU" sz="900" b="1" dirty="0"/>
              <a:t>KPI 1</a:t>
            </a:r>
            <a:r>
              <a:rPr lang="en-AU" sz="900" b="1" baseline="30000" dirty="0"/>
              <a:t>#</a:t>
            </a:r>
            <a:r>
              <a:rPr lang="en-AU" sz="900" b="1" dirty="0"/>
              <a:t> </a:t>
            </a:r>
            <a:r>
              <a:rPr lang="en-AU" sz="900" dirty="0"/>
              <a:t>- 68% of extractive work plan stages were assessed within the statutory time frames (p. 4).</a:t>
            </a:r>
            <a:endParaRPr lang="en-AU" sz="900" dirty="0">
              <a:cs typeface="Calibri"/>
            </a:endParaRPr>
          </a:p>
          <a:p>
            <a:pPr marL="0" indent="0">
              <a:spcBef>
                <a:spcPts val="0"/>
              </a:spcBef>
              <a:spcAft>
                <a:spcPts val="600"/>
              </a:spcAft>
              <a:buNone/>
            </a:pPr>
            <a:r>
              <a:rPr lang="en-AU" sz="900" dirty="0">
                <a:cs typeface="Calibri"/>
              </a:rPr>
              <a:t>           </a:t>
            </a:r>
            <a:r>
              <a:rPr lang="en-AU" sz="900" dirty="0"/>
              <a:t>- 100% of mineral work plan stages were assessed within the statutory time frames (p. 5).</a:t>
            </a:r>
            <a:endParaRPr lang="en-AU" sz="900" dirty="0">
              <a:cs typeface="Calibri"/>
            </a:endParaRPr>
          </a:p>
          <a:p>
            <a:pPr marL="0" indent="-128905">
              <a:spcBef>
                <a:spcPts val="0"/>
              </a:spcBef>
              <a:spcAft>
                <a:spcPts val="600"/>
              </a:spcAft>
              <a:buNone/>
            </a:pPr>
            <a:r>
              <a:rPr lang="en-AU" sz="900" b="1" dirty="0"/>
              <a:t>KPI 2</a:t>
            </a:r>
            <a:r>
              <a:rPr lang="en-AU" sz="900" b="1" baseline="30000" dirty="0"/>
              <a:t>#</a:t>
            </a:r>
            <a:r>
              <a:rPr lang="en-AU" sz="900" b="1" dirty="0"/>
              <a:t> </a:t>
            </a:r>
            <a:r>
              <a:rPr lang="en-AU" sz="900" dirty="0"/>
              <a:t>- 112 operational compliance activities were undertaken (p. 10). </a:t>
            </a:r>
            <a:endParaRPr lang="en-AU" sz="900" dirty="0">
              <a:cs typeface="Calibri"/>
            </a:endParaRPr>
          </a:p>
          <a:p>
            <a:pPr marL="0" indent="-128905">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(p. 13). </a:t>
            </a:r>
            <a:endParaRPr lang="en-AU" sz="900" dirty="0">
              <a:cs typeface="Calibri"/>
            </a:endParaRPr>
          </a:p>
          <a:p>
            <a:pPr marL="0" indent="-128905">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five business days (p. 14). </a:t>
            </a:r>
            <a:endParaRPr lang="en-AU" sz="900" dirty="0">
              <a:cs typeface="Calibri"/>
            </a:endParaRPr>
          </a:p>
          <a:p>
            <a:pPr marL="271145" lvl="1" indent="0">
              <a:spcBef>
                <a:spcPts val="0"/>
              </a:spcBef>
              <a:spcAft>
                <a:spcPts val="600"/>
              </a:spcAft>
              <a:buNone/>
            </a:pPr>
            <a:r>
              <a:rPr lang="en-AU" sz="900" baseline="30000" dirty="0"/>
              <a:t>#  Explained in the next slide</a:t>
            </a:r>
            <a:endParaRPr lang="en-AU" sz="900" baseline="30000" dirty="0">
              <a:cs typeface="Calibri"/>
            </a:endParaRPr>
          </a:p>
          <a:p>
            <a:pPr marL="0" indent="0">
              <a:spcBef>
                <a:spcPts val="0"/>
              </a:spcBef>
              <a:spcAft>
                <a:spcPts val="600"/>
              </a:spcAft>
              <a:buNone/>
            </a:pPr>
            <a:endParaRPr lang="en-AU" sz="900" b="1" dirty="0"/>
          </a:p>
          <a:p>
            <a:pPr marL="0" indent="0">
              <a:spcBef>
                <a:spcPts val="0"/>
              </a:spcBef>
              <a:spcAft>
                <a:spcPts val="600"/>
              </a:spcAft>
              <a:buNone/>
            </a:pPr>
            <a:r>
              <a:rPr lang="en-AU" sz="900" b="1" dirty="0"/>
              <a:t>Administrative updates by notification</a:t>
            </a:r>
            <a:endParaRPr lang="en-AU" sz="900" b="1" dirty="0">
              <a:cs typeface="Calibri"/>
            </a:endParaRPr>
          </a:p>
          <a:p>
            <a:pPr marL="342900" lvl="1" indent="-342900">
              <a:spcBef>
                <a:spcPts val="0"/>
              </a:spcBef>
              <a:spcAft>
                <a:spcPts val="600"/>
              </a:spcAft>
              <a:buFont typeface="Arial" panose="020B0604020202020204" pitchFamily="34" charset="0"/>
              <a:buChar char="•"/>
            </a:pPr>
            <a:r>
              <a:rPr lang="en-AU" sz="900" dirty="0"/>
              <a:t>Four extractive industry administrative changes (notifications) were acknowledged (p. 9).</a:t>
            </a:r>
            <a:endParaRPr lang="en-AU" sz="900" dirty="0">
              <a:cs typeface="Calibri"/>
            </a:endParaRPr>
          </a:p>
          <a:p>
            <a:pPr marL="342900" lvl="1" indent="-342900">
              <a:spcBef>
                <a:spcPts val="0"/>
              </a:spcBef>
              <a:spcAft>
                <a:spcPts val="600"/>
              </a:spcAft>
              <a:buFont typeface="Arial" panose="020B0604020202020204" pitchFamily="34" charset="0"/>
              <a:buChar char="•"/>
            </a:pPr>
            <a:r>
              <a:rPr lang="en-AU" sz="900" dirty="0"/>
              <a:t>One mining industry administrative change (notifications) was acknowledged (p. 9).</a:t>
            </a:r>
            <a:endParaRPr lang="en-AU" sz="9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FY 2020-21 Industry annual returns</a:t>
            </a:r>
            <a:endParaRPr lang="en-AU" sz="900" b="1" dirty="0">
              <a:cs typeface="Calibri"/>
            </a:endParaRPr>
          </a:p>
          <a:p>
            <a:pPr marL="274320">
              <a:spcBef>
                <a:spcPts val="0"/>
              </a:spcBef>
              <a:spcAft>
                <a:spcPts val="600"/>
              </a:spcAft>
            </a:pPr>
            <a:r>
              <a:rPr lang="en-AU" sz="900" dirty="0"/>
              <a:t>84% of extractive work authority annual returns were received by 05 Nov 2021 and the data was used in the FY 2020-21 Annual Statistical Report (p. 14).</a:t>
            </a:r>
            <a:endParaRPr lang="en-AU" sz="900" dirty="0">
              <a:cs typeface="Calibri"/>
            </a:endParaRPr>
          </a:p>
          <a:p>
            <a:pPr marL="274320">
              <a:spcBef>
                <a:spcPts val="0"/>
              </a:spcBef>
              <a:spcAft>
                <a:spcPts val="600"/>
              </a:spcAft>
            </a:pPr>
            <a:r>
              <a:rPr lang="en-AU" sz="900" dirty="0"/>
              <a:t>94% of minerals (Mining, Prospecting, Retention and Exploration) annual returns were received by 05 Nov 2021 and the data was used in the FY 2020-21 Annual Statistical Report (p. 14).</a:t>
            </a:r>
            <a:endParaRPr lang="en-AU" sz="900" dirty="0">
              <a:cs typeface="Calibri"/>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a:solidFill>
                  <a:schemeClr val="bg1"/>
                </a:solidFill>
              </a:rPr>
              <a:t>Earth Resources Regulation KPI Summary 2021-22 Quarter 2</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495300" y="4867569"/>
            <a:ext cx="8453834" cy="14309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on regulatory matters, and ensuring that authority holders rehabilitate their sites. We are committed to being an effective regulator. </a:t>
            </a:r>
            <a:endParaRPr lang="en-AU" sz="900" dirty="0">
              <a:cs typeface="Calibri"/>
            </a:endParaRPr>
          </a:p>
          <a:p>
            <a:pPr marL="0" indent="0">
              <a:buNone/>
            </a:pPr>
            <a:endParaRPr lang="en-AU" sz="900" dirty="0"/>
          </a:p>
          <a:p>
            <a:pPr marL="0" indent="0">
              <a:buNone/>
            </a:pPr>
            <a:r>
              <a:rPr lang="en-AU" sz="900" dirty="0"/>
              <a:t>Earth Resources Regulation is a unit of the Department of Jobs, Precincts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endParaRPr lang="en-AU" sz="900" dirty="0">
              <a:cs typeface="Calibri"/>
            </a:endParaRP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9014918" y="227459"/>
            <a:ext cx="791564" cy="274042"/>
          </a:xfrm>
        </p:spPr>
        <p:txBody>
          <a:bodyPr/>
          <a:lstStyle/>
          <a:p>
            <a:r>
              <a:rPr lang="en-AU"/>
              <a:t> Page   </a:t>
            </a:r>
            <a:fld id="{BE4ABD5F-D626-4461-ADC9-85806A61CF0E}" type="slidenum">
              <a:rPr lang="en-AU" smtClean="0"/>
              <a:pPr/>
              <a:t>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Q2</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a:solidFill>
                  <a:schemeClr val="bg1"/>
                </a:solidFill>
              </a:rPr>
              <a:t>Key Performance Indicators 2021-22 Quarter 2</a:t>
            </a:r>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2466633359"/>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a:effectLst/>
                        </a:rPr>
                        <a:t>High Level Indicators</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Measurement </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 period</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Current Quarter</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a:effectLst/>
                        </a:rPr>
                        <a:t>DJPR’s Compliance Policy Framework</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a:effectLst/>
                          <a:latin typeface="+mn-lt"/>
                        </a:rPr>
                        <a:t>KPI 1: Efficient Approvals Process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extractive work plan stages assessed within statutory time frames.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68%</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88%</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a:effectLst/>
                        <a:latin typeface="+mn-lt"/>
                      </a:endParaRPr>
                    </a:p>
                    <a:p>
                      <a:pPr algn="l" fontAlgn="ctr"/>
                      <a:r>
                        <a:rPr lang="en-AU" sz="900" u="none" strike="noStrike" kern="1200">
                          <a:solidFill>
                            <a:schemeClr val="dk1"/>
                          </a:solidFill>
                          <a:effectLst/>
                          <a:latin typeface="+mn-lt"/>
                          <a:ea typeface="+mn-ea"/>
                          <a:cs typeface="+mn-cs"/>
                        </a:rPr>
                        <a:t>Percentage</a:t>
                      </a:r>
                      <a:r>
                        <a:rPr lang="en-AU" sz="900" u="none" strike="noStrike">
                          <a:effectLst/>
                          <a:latin typeface="+mn-lt"/>
                        </a:rPr>
                        <a:t> of mineral licence applications and mineral work plan stages assessed within statutory time frames.</a:t>
                      </a:r>
                    </a:p>
                    <a:p>
                      <a:pPr algn="l" fontAlgn="ctr"/>
                      <a:endParaRPr lang="en-AU" sz="900" u="none" strike="noStrike">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67%</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83%</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Percentage of tenement variations assessed within Client Service Standard time frames where a statutory time frame does not exist.</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81%</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87%</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a:effectLst/>
                          <a:latin typeface="+mn-lt"/>
                        </a:rPr>
                        <a:t>KPI 2: Ensuring Compliance</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Number of operational compliance activities undertaken per quarter.</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112</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81</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Inputs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a:effectLst/>
                          <a:latin typeface="+mn-lt"/>
                        </a:rPr>
                        <a:t>KPI 3: Effective Incident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reportable events that are responded to per quarter.</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Short-term and </a:t>
                      </a:r>
                      <a:br>
                        <a:rPr lang="en-AU" sz="900" u="none" strike="noStrike">
                          <a:effectLst/>
                          <a:latin typeface="+mn-lt"/>
                        </a:rPr>
                      </a:br>
                      <a:r>
                        <a:rPr lang="en-AU" sz="900" u="none" strike="noStrike">
                          <a:effectLst/>
                          <a:latin typeface="+mn-lt"/>
                        </a:rPr>
                        <a:t>long-term outcomes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a:effectLst/>
                          <a:latin typeface="+mn-lt"/>
                        </a:rPr>
                        <a:t>KPI 4: Facilitation of Stakeholder Engagement</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Earth Resources Regulation attendance at Environmental Review Committee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 </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Industry Reference Group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marL="0" algn="ctr" defTabSz="914400" rtl="0" eaLnBrk="1" fontAlgn="ctr" latinLnBrk="0" hangingPunct="1"/>
                      <a:r>
                        <a:rPr lang="en-AU" sz="900" u="none" strike="noStrike" kern="1200">
                          <a:solidFill>
                            <a:schemeClr val="bg1">
                              <a:lumMod val="50000"/>
                            </a:schemeClr>
                          </a:solidFill>
                          <a:effectLst/>
                          <a:latin typeface="+mn-lt"/>
                          <a:ea typeface="+mn-ea"/>
                          <a:cs typeface="+mn-cs"/>
                        </a:rPr>
                        <a:t>4</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a:solidFill>
                            <a:schemeClr val="tx1"/>
                          </a:solidFill>
                          <a:effectLst/>
                          <a:latin typeface="+mn-lt"/>
                        </a:rPr>
                        <a:t>2</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Earth Resources Regulators Forum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a:solidFill>
                            <a:schemeClr val="tx1"/>
                          </a:solidFill>
                          <a:effectLst/>
                          <a:latin typeface="+mn-lt"/>
                        </a:rPr>
                        <a:t>2</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a:effectLst/>
                          <a:latin typeface="+mn-lt"/>
                        </a:rPr>
                        <a:t>KPI 5: Complaint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Average number of days to respond to complaints made by community against tenements.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Business days</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3</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2021-22 Q2</a:t>
            </a:r>
          </a:p>
        </p:txBody>
      </p:sp>
      <p:sp>
        <p:nvSpPr>
          <p:cNvPr id="6" name="Slide Number Placeholder 1">
            <a:extLst>
              <a:ext uri="{FF2B5EF4-FFF2-40B4-BE49-F238E27FC236}">
                <a16:creationId xmlns:a16="http://schemas.microsoft.com/office/drawing/2014/main" id="{6753D7E0-C72F-45A6-97EC-143968A5754D}"/>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3</a:t>
            </a:fld>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1641254"/>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Unique WP </a:t>
                      </a:r>
                    </a:p>
                    <a:p>
                      <a:pPr algn="ctr"/>
                      <a:r>
                        <a:rPr lang="en-AU" sz="900">
                          <a:latin typeface="+mn-lt"/>
                        </a:rPr>
                        <a:t>Under Assessment</a:t>
                      </a:r>
                    </a:p>
                  </a:txBody>
                  <a:tcPr marL="99060" marR="99060" anchor="ctr">
                    <a:solidFill>
                      <a:srgbClr val="002060"/>
                    </a:solidFill>
                  </a:tcPr>
                </a:tc>
                <a:tc>
                  <a:txBody>
                    <a:bodyPr/>
                    <a:lstStyle/>
                    <a:p>
                      <a:pPr algn="ctr"/>
                      <a:r>
                        <a:rPr lang="en-AU" sz="900">
                          <a:latin typeface="+mn-lt"/>
                        </a:rPr>
                        <a:t>Stage STF</a:t>
                      </a:r>
                    </a:p>
                    <a:p>
                      <a:pPr algn="ctr"/>
                      <a:r>
                        <a:rPr lang="en-AU" sz="900">
                          <a:latin typeface="+mn-lt"/>
                        </a:rPr>
                        <a:t>(Target Days)</a:t>
                      </a:r>
                    </a:p>
                  </a:txBody>
                  <a:tcPr marL="99060" marR="99060" anchor="ctr">
                    <a:solidFill>
                      <a:srgbClr val="002060"/>
                    </a:solidFill>
                  </a:tcPr>
                </a:tc>
                <a:tc>
                  <a:txBody>
                    <a:bodyPr/>
                    <a:lstStyle/>
                    <a:p>
                      <a:pPr algn="ctr"/>
                      <a:r>
                        <a:rPr lang="en-AU" sz="900">
                          <a:latin typeface="+mn-lt"/>
                        </a:rPr>
                        <a:t>Stages</a:t>
                      </a:r>
                      <a:r>
                        <a:rPr lang="en-AU" sz="900" baseline="0">
                          <a:latin typeface="+mn-lt"/>
                        </a:rPr>
                        <a:t> </a:t>
                      </a:r>
                      <a:r>
                        <a:rPr lang="en-AU" sz="900">
                          <a:latin typeface="+mn-lt"/>
                        </a:rPr>
                        <a:t>Over </a:t>
                      </a:r>
                    </a:p>
                    <a:p>
                      <a:pPr algn="ctr"/>
                      <a:r>
                        <a:rPr lang="en-AU" sz="900">
                          <a:latin typeface="+mn-lt"/>
                        </a:rPr>
                        <a:t>STF</a:t>
                      </a:r>
                    </a:p>
                  </a:txBody>
                  <a:tcPr marL="99060" marR="99060" anchor="ctr">
                    <a:solidFill>
                      <a:srgbClr val="002060"/>
                    </a:solidFill>
                  </a:tcPr>
                </a:tc>
                <a:tc>
                  <a:txBody>
                    <a:bodyPr/>
                    <a:lstStyle/>
                    <a:p>
                      <a:pPr algn="ctr"/>
                      <a:r>
                        <a:rPr lang="en-AU" sz="900">
                          <a:latin typeface="+mn-lt"/>
                        </a:rPr>
                        <a:t>Stages Within</a:t>
                      </a:r>
                    </a:p>
                    <a:p>
                      <a:pPr algn="ctr"/>
                      <a:r>
                        <a:rPr lang="en-AU" sz="90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a:t>
                      </a:r>
                    </a:p>
                    <a:p>
                      <a:pPr algn="ctr"/>
                      <a:r>
                        <a:rPr lang="en-AU" sz="900">
                          <a:latin typeface="+mn-lt"/>
                        </a:rPr>
                        <a:t>(Within STF/Total)</a:t>
                      </a:r>
                      <a:endParaRPr lang="en-AU" sz="9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fontAlgn="b"/>
                      <a:r>
                        <a:rPr lang="en-AU" sz="900" b="0" i="0" u="none" strike="noStrike">
                          <a:solidFill>
                            <a:srgbClr val="000000"/>
                          </a:solidFill>
                          <a:effectLst/>
                          <a:latin typeface="+mn-lt"/>
                        </a:rPr>
                        <a:t>19</a:t>
                      </a:r>
                    </a:p>
                  </a:txBody>
                  <a:tcPr marL="9525" marR="9525" marT="9525" marB="0" anchor="ctr"/>
                </a:tc>
                <a:tc>
                  <a:txBody>
                    <a:bodyPr/>
                    <a:lstStyle/>
                    <a:p>
                      <a:pPr algn="ctr" fontAlgn="b"/>
                      <a:r>
                        <a:rPr lang="en-AU" sz="900" b="0" i="0" u="none" strike="noStrike">
                          <a:solidFill>
                            <a:srgbClr val="000000"/>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68%</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10</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15</a:t>
                      </a:r>
                    </a:p>
                  </a:txBody>
                  <a:tcPr marL="9525" marR="9525" marT="9525" marB="0" anchor="ctr"/>
                </a:tc>
                <a:tc>
                  <a:txBody>
                    <a:bodyPr/>
                    <a:lstStyle/>
                    <a:p>
                      <a:pPr algn="ctr" fontAlgn="b"/>
                      <a:r>
                        <a:rPr lang="en-AU" sz="900" b="0" i="0" u="none" strike="noStrike">
                          <a:solidFill>
                            <a:srgbClr val="000000"/>
                          </a:solidFill>
                          <a:effectLst/>
                          <a:latin typeface="+mn-lt"/>
                        </a:rPr>
                        <a:t>17</a:t>
                      </a:r>
                    </a:p>
                  </a:txBody>
                  <a:tcPr marL="9525" marR="9525" marT="9525" marB="0" anchor="ctr"/>
                </a:tc>
                <a:tc>
                  <a:txBody>
                    <a:bodyPr/>
                    <a:lstStyle/>
                    <a:p>
                      <a:pPr algn="ctr" fontAlgn="b"/>
                      <a:r>
                        <a:rPr lang="en-AU" sz="900" b="0" i="0" u="none" strike="noStrike">
                          <a:solidFill>
                            <a:srgbClr val="000000"/>
                          </a:solidFill>
                          <a:effectLst/>
                          <a:latin typeface="+mn-lt"/>
                        </a:rPr>
                        <a:t>88%</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5" y="2903704"/>
            <a:ext cx="3781089" cy="1846659"/>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This performance indicator for extractive industries measures whether the work plan stages were assessed within the statutory time frames.</a:t>
            </a:r>
          </a:p>
          <a:p>
            <a:pPr>
              <a:spcAft>
                <a:spcPts val="600"/>
              </a:spcAft>
            </a:pPr>
            <a:br>
              <a:rPr lang="en-AU" sz="900">
                <a:solidFill>
                  <a:srgbClr val="C00000"/>
                </a:solidFill>
              </a:rPr>
            </a:br>
            <a:r>
              <a:rPr lang="en-AU" sz="900"/>
              <a:t>In Q2, 28 extractive work plan stages were assessed of which 68% were assessed within the statutory time frame from 20 unique work plans.</a:t>
            </a:r>
          </a:p>
          <a:p>
            <a:pPr>
              <a:spcAft>
                <a:spcPts val="600"/>
              </a:spcAft>
            </a:pPr>
            <a:r>
              <a:rPr lang="en-AU" sz="900"/>
              <a:t>Seven work plans were approved in the quarter.</a:t>
            </a:r>
            <a:r>
              <a:rPr lang="en-AU" sz="900">
                <a:solidFill>
                  <a:srgbClr val="FF0000"/>
                </a:solidFill>
              </a:rPr>
              <a:t> </a:t>
            </a:r>
            <a:r>
              <a:rPr lang="en-AU" sz="900"/>
              <a:t>Five</a:t>
            </a:r>
            <a:r>
              <a:rPr lang="en-AU" sz="900">
                <a:solidFill>
                  <a:srgbClr val="FF0000"/>
                </a:solidFill>
              </a:rPr>
              <a:t> </a:t>
            </a:r>
            <a:r>
              <a:rPr lang="en-AU" sz="900"/>
              <a:t>work plans were statutorily endorsed and returned to the applicants to proceed with planning approval.</a:t>
            </a:r>
            <a:r>
              <a:rPr lang="en-AU" sz="900">
                <a:solidFill>
                  <a:srgbClr val="FF0000"/>
                </a:solidFill>
              </a:rPr>
              <a:t> </a:t>
            </a:r>
          </a:p>
          <a:p>
            <a:pPr>
              <a:spcAft>
                <a:spcPts val="600"/>
              </a:spcAft>
            </a:pPr>
            <a:r>
              <a:rPr lang="en-AU" sz="900"/>
              <a:t>Three work authorities were granted in the quarter.</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a:t> </a:t>
            </a:r>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3908426194"/>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Granted</a:t>
                      </a:r>
                      <a:endParaRPr lang="en-AU" sz="90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a:effectLst/>
                        </a:rPr>
                        <a:t>FY 2021-22 Q2</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a:effectLst/>
                        </a:rPr>
                        <a:t>FY 2021-22 Q1</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a:t>Work authorities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2819726802"/>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Endorsed</a:t>
                      </a:r>
                    </a:p>
                  </a:txBody>
                  <a:tcPr marL="99060" marR="99060" anchor="ctr">
                    <a:solidFill>
                      <a:srgbClr val="002060"/>
                    </a:solidFill>
                  </a:tcPr>
                </a:tc>
                <a:tc>
                  <a:txBody>
                    <a:bodyPr/>
                    <a:lstStyle/>
                    <a:p>
                      <a:pPr algn="ctr"/>
                      <a:r>
                        <a:rPr lang="en-AU" sz="90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5</a:t>
                      </a:r>
                    </a:p>
                  </a:txBody>
                  <a:tcPr marL="7620" marR="7620" marT="7620" marB="0" anchor="ctr"/>
                </a:tc>
                <a:tc>
                  <a:txBody>
                    <a:bodyPr/>
                    <a:lstStyle/>
                    <a:p>
                      <a:pPr algn="ctr" fontAlgn="b"/>
                      <a:r>
                        <a:rPr lang="en-AU" sz="900" b="0" i="0" u="none" strike="noStrike">
                          <a:solidFill>
                            <a:srgbClr val="000000"/>
                          </a:solidFill>
                          <a:effectLst/>
                          <a:latin typeface="+mn-lt"/>
                        </a:rPr>
                        <a:t>7</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0</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
        <p:nvSpPr>
          <p:cNvPr id="17" name="Slide Number Placeholder 1">
            <a:extLst>
              <a:ext uri="{FF2B5EF4-FFF2-40B4-BE49-F238E27FC236}">
                <a16:creationId xmlns:a16="http://schemas.microsoft.com/office/drawing/2014/main" id="{CB2C7FE6-23F8-4DF9-BD06-902F4C0867B6}"/>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4</a:t>
            </a:fld>
            <a:endParaRPr lang="en-AU" dirty="0"/>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53807736"/>
              </p:ext>
            </p:extLst>
          </p:nvPr>
        </p:nvGraphicFramePr>
        <p:xfrm>
          <a:off x="313590" y="2905634"/>
          <a:ext cx="6364405" cy="1652024"/>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a:t>Quarter</a:t>
                      </a:r>
                    </a:p>
                  </a:txBody>
                  <a:tcPr marL="99060" marR="99060" anchor="ctr">
                    <a:solidFill>
                      <a:srgbClr val="0070C0"/>
                    </a:solidFill>
                  </a:tcPr>
                </a:tc>
                <a:tc>
                  <a:txBody>
                    <a:bodyPr/>
                    <a:lstStyle/>
                    <a:p>
                      <a:pPr algn="ctr"/>
                      <a:r>
                        <a:rPr lang="en-AU" sz="900"/>
                        <a:t>Licence Type</a:t>
                      </a:r>
                    </a:p>
                  </a:txBody>
                  <a:tcPr marL="99060" marR="99060" anchor="ctr">
                    <a:solidFill>
                      <a:srgbClr val="0070C0"/>
                    </a:solidFill>
                  </a:tcPr>
                </a:tc>
                <a:tc>
                  <a:txBody>
                    <a:bodyPr/>
                    <a:lstStyle/>
                    <a:p>
                      <a:pPr algn="ctr"/>
                      <a:r>
                        <a:rPr lang="en-AU" sz="900"/>
                        <a:t>STF</a:t>
                      </a:r>
                    </a:p>
                    <a:p>
                      <a:pPr algn="ctr"/>
                      <a:r>
                        <a:rPr lang="en-AU" sz="800"/>
                        <a:t>(Target Days)</a:t>
                      </a:r>
                    </a:p>
                  </a:txBody>
                  <a:tcPr marL="99060" marR="99060" anchor="ctr">
                    <a:solidFill>
                      <a:srgbClr val="0070C0"/>
                    </a:solidFill>
                  </a:tcPr>
                </a:tc>
                <a:tc>
                  <a:txBody>
                    <a:bodyPr/>
                    <a:lstStyle/>
                    <a:p>
                      <a:pPr algn="ctr"/>
                      <a:r>
                        <a:rPr lang="en-AU" sz="900"/>
                        <a:t>Over</a:t>
                      </a:r>
                    </a:p>
                    <a:p>
                      <a:pPr algn="ctr"/>
                      <a:r>
                        <a:rPr lang="en-AU" sz="900"/>
                        <a:t> STF</a:t>
                      </a:r>
                    </a:p>
                  </a:txBody>
                  <a:tcPr marL="99060" marR="99060" anchor="ctr">
                    <a:solidFill>
                      <a:srgbClr val="0070C0"/>
                    </a:solidFill>
                  </a:tcPr>
                </a:tc>
                <a:tc>
                  <a:txBody>
                    <a:bodyPr/>
                    <a:lstStyle/>
                    <a:p>
                      <a:pPr algn="ctr"/>
                      <a:r>
                        <a:rPr lang="en-AU" sz="900"/>
                        <a:t>Within </a:t>
                      </a:r>
                    </a:p>
                    <a:p>
                      <a:pPr algn="ctr"/>
                      <a:r>
                        <a:rPr lang="en-AU" sz="900"/>
                        <a:t>STF</a:t>
                      </a:r>
                    </a:p>
                  </a:txBody>
                  <a:tcPr marL="99060" marR="99060" anchor="ctr">
                    <a:solidFill>
                      <a:srgbClr val="0070C0"/>
                    </a:solidFill>
                  </a:tcPr>
                </a:tc>
                <a:tc>
                  <a:txBody>
                    <a:bodyPr/>
                    <a:lstStyle/>
                    <a:p>
                      <a:pPr algn="ctr"/>
                      <a:r>
                        <a:rPr lang="en-AU" sz="900"/>
                        <a:t>Total</a:t>
                      </a:r>
                    </a:p>
                    <a:p>
                      <a:pPr algn="ctr"/>
                      <a:r>
                        <a:rPr lang="en-AU" sz="800"/>
                        <a:t>(Over + Within</a:t>
                      </a:r>
                      <a:r>
                        <a:rPr lang="en-AU" sz="800" baseline="0"/>
                        <a:t> </a:t>
                      </a:r>
                      <a:r>
                        <a:rPr lang="en-AU" sz="800"/>
                        <a:t>STF)</a:t>
                      </a:r>
                    </a:p>
                  </a:txBody>
                  <a:tcPr marL="99060" marR="99060" anchor="ctr">
                    <a:solidFill>
                      <a:srgbClr val="0070C0"/>
                    </a:solidFill>
                  </a:tcPr>
                </a:tc>
                <a:tc>
                  <a:txBody>
                    <a:bodyPr/>
                    <a:lstStyle/>
                    <a:p>
                      <a:pPr algn="ctr"/>
                      <a:r>
                        <a:rPr lang="en-AU" sz="900"/>
                        <a:t>% Within </a:t>
                      </a:r>
                      <a:r>
                        <a:rPr lang="en-AU" sz="800"/>
                        <a:t>STF/Total</a:t>
                      </a:r>
                      <a:endParaRPr lang="en-AU" sz="8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2021-22 Q2</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4021152763"/>
                  </a:ext>
                </a:extLst>
              </a:tr>
              <a:tr h="183752">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kern="120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b="0" i="0" u="none" strike="noStrike">
                          <a:solidFill>
                            <a:schemeClr val="bg2">
                              <a:lumMod val="50000"/>
                            </a:schemeClr>
                          </a:solidFill>
                          <a:effectLst/>
                          <a:latin typeface="Calibri" panose="020F0502020204030204" pitchFamily="34" charset="0"/>
                        </a:rPr>
                        <a:t>90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749522518"/>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b="0" i="0" u="none" strike="noStrike">
                          <a:solidFill>
                            <a:schemeClr val="bg2">
                              <a:lumMod val="50000"/>
                            </a:schemeClr>
                          </a:solidFill>
                          <a:effectLst/>
                          <a:latin typeface="Calibri" panose="020F0502020204030204" pitchFamily="34" charset="0"/>
                        </a:rPr>
                        <a:t>120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27</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59%</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2021-22 Q1</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19</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83%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solidFill>
                      <a:srgbClr val="EAEFF7"/>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4</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21</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25</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84%</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1" name="TextBox 10">
            <a:extLst>
              <a:ext uri="{FF2B5EF4-FFF2-40B4-BE49-F238E27FC236}">
                <a16:creationId xmlns:a16="http://schemas.microsoft.com/office/drawing/2014/main" id="{10EFA746-6F27-473A-9214-3DDCCEA36DDF}"/>
              </a:ext>
            </a:extLst>
          </p:cNvPr>
          <p:cNvSpPr txBox="1"/>
          <p:nvPr/>
        </p:nvSpPr>
        <p:spPr>
          <a:xfrm>
            <a:off x="6809066" y="2601392"/>
            <a:ext cx="2707370" cy="2031325"/>
          </a:xfrm>
          <a:prstGeom prst="rect">
            <a:avLst/>
          </a:prstGeom>
          <a:noFill/>
        </p:spPr>
        <p:txBody>
          <a:bodyPr wrap="square" lIns="91440" tIns="45720" rIns="91440" bIns="45720" rtlCol="0" anchor="t">
            <a:spAutoFit/>
          </a:bodyPr>
          <a:lstStyle/>
          <a:p>
            <a:r>
              <a:rPr lang="en-AU" sz="900" b="1" dirty="0"/>
              <a:t>Explanation for the result: </a:t>
            </a:r>
            <a:endParaRPr lang="en-AU" sz="900" dirty="0"/>
          </a:p>
          <a:p>
            <a:endParaRPr lang="en-AU" sz="900" dirty="0"/>
          </a:p>
          <a:p>
            <a:r>
              <a:rPr lang="en-AU" sz="900" dirty="0"/>
              <a:t>This table is an expanded subset of Table 1 above. It details the regulator’s performance in assessing mineral licence applications.</a:t>
            </a:r>
            <a:endParaRPr lang="en-AU" sz="900" dirty="0">
              <a:cs typeface="Calibri"/>
            </a:endParaRPr>
          </a:p>
          <a:p>
            <a:endParaRPr lang="en-AU" sz="900" dirty="0"/>
          </a:p>
          <a:p>
            <a:pPr>
              <a:spcAft>
                <a:spcPts val="600"/>
              </a:spcAft>
            </a:pPr>
            <a:r>
              <a:rPr lang="en-AU" sz="900" dirty="0"/>
              <a:t>In Q2, 59</a:t>
            </a:r>
            <a:r>
              <a:rPr lang="en-AU" sz="900" dirty="0">
                <a:cs typeface="Calibri"/>
              </a:rPr>
              <a:t>% (16 out of 27) applications </a:t>
            </a:r>
            <a:r>
              <a:rPr lang="en-AU" sz="900" dirty="0"/>
              <a:t>were granted within the statutory time frames. Some licences granted over the statutory time frames were due to legacy caseload (submitted prior to 1 July 2019), competing licence applications and pending consideration of the Victorian Environmental Assessment Council report on parks, reserves and forests of central west Victoria.</a:t>
            </a:r>
          </a:p>
        </p:txBody>
      </p:sp>
      <p:sp>
        <p:nvSpPr>
          <p:cNvPr id="7" name="Footer Placeholder 6"/>
          <p:cNvSpPr>
            <a:spLocks noGrp="1"/>
          </p:cNvSpPr>
          <p:nvPr>
            <p:ph type="ftr" sz="quarter" idx="11"/>
          </p:nvPr>
        </p:nvSpPr>
        <p:spPr/>
        <p:txBody>
          <a:bodyPr/>
          <a:lstStyle/>
          <a:p>
            <a:r>
              <a:rPr lang="en-AU"/>
              <a:t>Earth Resources Regulation Quarterly Performance Report 2021-22 Q2</a:t>
            </a:r>
          </a:p>
        </p:txBody>
      </p:sp>
      <p:sp>
        <p:nvSpPr>
          <p:cNvPr id="14" name="TextBox 13">
            <a:extLst>
              <a:ext uri="{FF2B5EF4-FFF2-40B4-BE49-F238E27FC236}">
                <a16:creationId xmlns:a16="http://schemas.microsoft.com/office/drawing/2014/main" id="{5A8C7C47-0C57-4234-AD06-664168DA85FB}"/>
              </a:ext>
            </a:extLst>
          </p:cNvPr>
          <p:cNvSpPr txBox="1"/>
          <p:nvPr/>
        </p:nvSpPr>
        <p:spPr>
          <a:xfrm>
            <a:off x="325188" y="2601392"/>
            <a:ext cx="5775080" cy="276999"/>
          </a:xfrm>
          <a:prstGeom prst="rect">
            <a:avLst/>
          </a:prstGeom>
          <a:noFill/>
        </p:spPr>
        <p:txBody>
          <a:bodyPr wrap="square" rtlCol="0">
            <a:spAutoFit/>
          </a:bodyPr>
          <a:lstStyle/>
          <a:p>
            <a:r>
              <a:rPr lang="en-AU" sz="120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514728904"/>
              </p:ext>
            </p:extLst>
          </p:nvPr>
        </p:nvGraphicFramePr>
        <p:xfrm>
          <a:off x="318052" y="4772864"/>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608499">
                <a:tc>
                  <a:txBody>
                    <a:bodyPr/>
                    <a:lstStyle/>
                    <a:p>
                      <a:pPr algn="ctr"/>
                      <a:r>
                        <a:rPr lang="en-AU" sz="900"/>
                        <a:t>Quarter</a:t>
                      </a:r>
                    </a:p>
                  </a:txBody>
                  <a:tcPr marL="99060" marR="99060" anchor="ctr">
                    <a:solidFill>
                      <a:srgbClr val="0070C0"/>
                    </a:solidFill>
                  </a:tcPr>
                </a:tc>
                <a:tc>
                  <a:txBody>
                    <a:bodyPr/>
                    <a:lstStyle/>
                    <a:p>
                      <a:pPr algn="ctr"/>
                      <a:r>
                        <a:rPr lang="en-AU" sz="900"/>
                        <a:t>Work Plan Type</a:t>
                      </a:r>
                    </a:p>
                  </a:txBody>
                  <a:tcPr marL="99060" marR="99060" anchor="ctr">
                    <a:solidFill>
                      <a:srgbClr val="0070C0"/>
                    </a:solidFill>
                  </a:tcPr>
                </a:tc>
                <a:tc>
                  <a:txBody>
                    <a:bodyPr/>
                    <a:lstStyle/>
                    <a:p>
                      <a:pPr algn="ctr"/>
                      <a:r>
                        <a:rPr lang="en-AU" sz="900"/>
                        <a:t>WP</a:t>
                      </a:r>
                    </a:p>
                    <a:p>
                      <a:pPr algn="ctr"/>
                      <a:r>
                        <a:rPr lang="en-AU" sz="900"/>
                        <a:t>Approved</a:t>
                      </a:r>
                    </a:p>
                  </a:txBody>
                  <a:tcPr marL="99060" marR="99060" anchor="ctr">
                    <a:solidFill>
                      <a:srgbClr val="0070C0"/>
                    </a:solidFill>
                  </a:tcPr>
                </a:tc>
                <a:tc>
                  <a:txBody>
                    <a:bodyPr/>
                    <a:lstStyle/>
                    <a:p>
                      <a:pPr algn="ctr"/>
                      <a:r>
                        <a:rPr lang="en-AU" sz="900"/>
                        <a:t>Unique WP </a:t>
                      </a:r>
                    </a:p>
                    <a:p>
                      <a:pPr algn="ctr"/>
                      <a:r>
                        <a:rPr lang="en-AU" sz="800"/>
                        <a:t>Under Assessment</a:t>
                      </a:r>
                    </a:p>
                  </a:txBody>
                  <a:tcPr marL="99060" marR="99060" anchor="ctr">
                    <a:solidFill>
                      <a:srgbClr val="0070C0"/>
                    </a:solidFill>
                  </a:tcPr>
                </a:tc>
                <a:tc>
                  <a:txBody>
                    <a:bodyPr/>
                    <a:lstStyle/>
                    <a:p>
                      <a:pPr algn="ctr"/>
                      <a:r>
                        <a:rPr lang="en-AU" sz="900"/>
                        <a:t>Stage STF</a:t>
                      </a:r>
                    </a:p>
                    <a:p>
                      <a:pPr algn="ctr"/>
                      <a:r>
                        <a:rPr lang="en-AU" sz="800"/>
                        <a:t>(Target Days)</a:t>
                      </a:r>
                    </a:p>
                  </a:txBody>
                  <a:tcPr marL="99060" marR="99060" anchor="ctr">
                    <a:solidFill>
                      <a:srgbClr val="0070C0"/>
                    </a:solidFill>
                  </a:tcPr>
                </a:tc>
                <a:tc>
                  <a:txBody>
                    <a:bodyPr/>
                    <a:lstStyle/>
                    <a:p>
                      <a:pPr algn="ctr"/>
                      <a:r>
                        <a:rPr lang="en-AU" sz="900"/>
                        <a:t>Stages</a:t>
                      </a:r>
                      <a:r>
                        <a:rPr lang="en-AU" sz="900" baseline="0"/>
                        <a:t> </a:t>
                      </a:r>
                      <a:r>
                        <a:rPr lang="en-AU" sz="900"/>
                        <a:t>Over </a:t>
                      </a:r>
                    </a:p>
                    <a:p>
                      <a:pPr algn="ctr"/>
                      <a:r>
                        <a:rPr lang="en-AU" sz="900"/>
                        <a:t>STF</a:t>
                      </a:r>
                    </a:p>
                  </a:txBody>
                  <a:tcPr marL="99060" marR="99060" anchor="ctr">
                    <a:solidFill>
                      <a:srgbClr val="0070C0"/>
                    </a:solidFill>
                  </a:tcPr>
                </a:tc>
                <a:tc>
                  <a:txBody>
                    <a:bodyPr/>
                    <a:lstStyle/>
                    <a:p>
                      <a:pPr algn="ctr"/>
                      <a:r>
                        <a:rPr lang="en-AU" sz="900"/>
                        <a:t>Stages Within</a:t>
                      </a:r>
                    </a:p>
                    <a:p>
                      <a:pPr algn="ctr"/>
                      <a:r>
                        <a:rPr lang="en-AU" sz="90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a:t>
                      </a:r>
                    </a:p>
                    <a:p>
                      <a:pPr algn="ctr"/>
                      <a:r>
                        <a:rPr lang="en-AU" sz="900"/>
                        <a:t>(Within STF/</a:t>
                      </a:r>
                    </a:p>
                    <a:p>
                      <a:pPr algn="ctr"/>
                      <a:r>
                        <a:rPr lang="en-AU" sz="900"/>
                        <a:t>Total)</a:t>
                      </a:r>
                      <a:endParaRPr lang="en-AU" sz="9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2021-22 Q2</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4</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6</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6</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2021-22 Q1</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4</a:t>
                      </a:r>
                    </a:p>
                  </a:txBody>
                  <a:tcPr marL="7620" marR="7620" marT="7620" marB="0" anchor="ctr"/>
                </a:tc>
                <a:tc>
                  <a:txBody>
                    <a:bodyPr/>
                    <a:lstStyle/>
                    <a:p>
                      <a:pPr algn="ctr" fontAlgn="b"/>
                      <a:r>
                        <a:rPr lang="en-AU" sz="900" b="0" i="0" u="none" strike="noStrike">
                          <a:solidFill>
                            <a:srgbClr val="000000"/>
                          </a:solidFill>
                          <a:effectLst/>
                          <a:latin typeface="+mn-lt"/>
                        </a:rPr>
                        <a:t>7</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mn-lt"/>
                        </a:rPr>
                        <a:t>75%</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3</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5</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10</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2</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82%</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313590" y="4523039"/>
            <a:ext cx="5775080" cy="276999"/>
          </a:xfrm>
          <a:prstGeom prst="rect">
            <a:avLst/>
          </a:prstGeom>
          <a:noFill/>
        </p:spPr>
        <p:txBody>
          <a:bodyPr wrap="square" rtlCol="0">
            <a:spAutoFit/>
          </a:bodyPr>
          <a:lstStyle/>
          <a:p>
            <a:r>
              <a:rPr lang="en-AU" sz="120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819308"/>
            <a:ext cx="2809293" cy="1415772"/>
          </a:xfrm>
          <a:prstGeom prst="rect">
            <a:avLst/>
          </a:prstGeom>
          <a:noFill/>
        </p:spPr>
        <p:txBody>
          <a:bodyPr wrap="square" lIns="91440" tIns="45720" rIns="91440" bIns="45720" rtlCol="0" anchor="t">
            <a:spAutoFit/>
          </a:bodyPr>
          <a:lstStyle/>
          <a:p>
            <a:r>
              <a:rPr lang="en-AU" sz="900" b="1"/>
              <a:t>Explanation for the result: </a:t>
            </a:r>
            <a:endParaRPr lang="en-AU" sz="900"/>
          </a:p>
          <a:p>
            <a:endParaRPr lang="en-AU" sz="900"/>
          </a:p>
          <a:p>
            <a:pPr>
              <a:spcAft>
                <a:spcPts val="600"/>
              </a:spcAft>
            </a:pPr>
            <a:r>
              <a:rPr lang="en-AU" sz="900"/>
              <a:t>This table is an expanded subset of Table 1 above. It details the regulator’s performance in assessing mineral work plan application stages.</a:t>
            </a:r>
          </a:p>
          <a:p>
            <a:pPr>
              <a:spcAft>
                <a:spcPts val="600"/>
              </a:spcAft>
            </a:pPr>
            <a:r>
              <a:rPr lang="en-AU" sz="900"/>
              <a:t>In Q2, six exploration and mining work plan stages were assessed from four unique work plans, of which 100% were assessed within the statutory time frames. Three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3555778674"/>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and Work Plan Stages</a:t>
                      </a:r>
                    </a:p>
                  </a:txBody>
                  <a:tcPr marL="99060" marR="99060" anchor="ctr">
                    <a:solidFill>
                      <a:srgbClr val="002060"/>
                    </a:solidFill>
                  </a:tcPr>
                </a:tc>
                <a:tc>
                  <a:txBody>
                    <a:bodyPr/>
                    <a:lstStyle/>
                    <a:p>
                      <a:pPr algn="ctr"/>
                      <a:r>
                        <a:rPr lang="en-AU" sz="900">
                          <a:latin typeface="+mn-lt"/>
                        </a:rPr>
                        <a:t>Over</a:t>
                      </a:r>
                    </a:p>
                    <a:p>
                      <a:pPr algn="ctr"/>
                      <a:r>
                        <a:rPr lang="en-AU" sz="900">
                          <a:latin typeface="+mn-lt"/>
                        </a:rPr>
                        <a:t> STF</a:t>
                      </a:r>
                    </a:p>
                  </a:txBody>
                  <a:tcPr marL="99060" marR="99060" anchor="ctr">
                    <a:solidFill>
                      <a:srgbClr val="002060"/>
                    </a:solidFill>
                  </a:tcPr>
                </a:tc>
                <a:tc>
                  <a:txBody>
                    <a:bodyPr/>
                    <a:lstStyle/>
                    <a:p>
                      <a:pPr algn="ctr"/>
                      <a:r>
                        <a:rPr lang="en-AU" sz="900">
                          <a:latin typeface="+mn-lt"/>
                        </a:rPr>
                        <a:t>Within </a:t>
                      </a:r>
                    </a:p>
                    <a:p>
                      <a:pPr algn="ctr"/>
                      <a:r>
                        <a:rPr lang="en-AU" sz="900">
                          <a:latin typeface="+mn-lt"/>
                        </a:rPr>
                        <a:t>STF</a:t>
                      </a:r>
                    </a:p>
                  </a:txBody>
                  <a:tcPr marL="99060" marR="99060" anchor="ctr">
                    <a:solidFill>
                      <a:srgbClr val="002060"/>
                    </a:solidFill>
                  </a:tcPr>
                </a:tc>
                <a:tc>
                  <a:txBody>
                    <a:bodyPr/>
                    <a:lstStyle/>
                    <a:p>
                      <a:pPr algn="ctr"/>
                      <a:r>
                        <a:rPr lang="en-AU" sz="900">
                          <a:latin typeface="+mn-lt"/>
                        </a:rPr>
                        <a:t>Total</a:t>
                      </a:r>
                    </a:p>
                    <a:p>
                      <a:pPr algn="ctr"/>
                      <a:r>
                        <a:rPr lang="en-AU" sz="800">
                          <a:latin typeface="+mn-lt"/>
                        </a:rPr>
                        <a:t>(Over + Within</a:t>
                      </a:r>
                      <a:r>
                        <a:rPr lang="en-AU" sz="800" baseline="0">
                          <a:latin typeface="+mn-lt"/>
                        </a:rPr>
                        <a:t> </a:t>
                      </a:r>
                      <a:r>
                        <a:rPr lang="en-AU" sz="800">
                          <a:latin typeface="+mn-lt"/>
                        </a:rPr>
                        <a:t>STF)</a:t>
                      </a:r>
                    </a:p>
                  </a:txBody>
                  <a:tcPr marL="99060" marR="99060" anchor="ctr">
                    <a:solidFill>
                      <a:srgbClr val="002060"/>
                    </a:solidFill>
                  </a:tcPr>
                </a:tc>
                <a:tc>
                  <a:txBody>
                    <a:bodyPr/>
                    <a:lstStyle/>
                    <a:p>
                      <a:pPr algn="ctr"/>
                      <a:r>
                        <a:rPr lang="en-AU" sz="900">
                          <a:latin typeface="+mn-lt"/>
                        </a:rPr>
                        <a:t>% </a:t>
                      </a:r>
                      <a:r>
                        <a:rPr lang="en-AU" sz="800">
                          <a:latin typeface="+mn-lt"/>
                        </a:rPr>
                        <a:t>Within</a:t>
                      </a:r>
                    </a:p>
                    <a:p>
                      <a:pPr algn="ctr"/>
                      <a:r>
                        <a:rPr lang="en-AU" sz="800">
                          <a:latin typeface="+mn-lt"/>
                        </a:rPr>
                        <a:t>STF/Total</a:t>
                      </a:r>
                      <a:endParaRPr lang="en-AU" sz="8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2021-22 Q2</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fontAlgn="b"/>
                      <a:r>
                        <a:rPr lang="en-AU" sz="900" b="0" i="0" u="none" strike="noStrike">
                          <a:solidFill>
                            <a:srgbClr val="000000"/>
                          </a:solidFill>
                          <a:effectLst/>
                          <a:latin typeface="+mn-lt"/>
                        </a:rPr>
                        <a:t>16</a:t>
                      </a:r>
                    </a:p>
                  </a:txBody>
                  <a:tcPr marL="9525" marR="9525" marT="9525" marB="0" anchor="ctr"/>
                </a:tc>
                <a:tc>
                  <a:txBody>
                    <a:bodyPr/>
                    <a:lstStyle/>
                    <a:p>
                      <a:pPr algn="ctr" rtl="0" fontAlgn="ctr"/>
                      <a:r>
                        <a:rPr lang="en-AU" sz="900" b="0" i="0" u="none" strike="noStrike">
                          <a:solidFill>
                            <a:srgbClr val="000000"/>
                          </a:solidFill>
                          <a:effectLst/>
                          <a:latin typeface="+mn-lt"/>
                        </a:rPr>
                        <a:t>27</a:t>
                      </a:r>
                    </a:p>
                  </a:txBody>
                  <a:tcPr marL="9525" marR="9525" marT="9525" marB="0" anchor="ctr"/>
                </a:tc>
                <a:tc>
                  <a:txBody>
                    <a:bodyPr/>
                    <a:lstStyle/>
                    <a:p>
                      <a:pPr algn="ctr" rtl="0" fontAlgn="ctr"/>
                      <a:r>
                        <a:rPr lang="en-AU" sz="900" b="1" i="0" u="none" strike="noStrike">
                          <a:solidFill>
                            <a:srgbClr val="000000"/>
                          </a:solidFill>
                          <a:effectLst/>
                          <a:latin typeface="+mn-lt"/>
                        </a:rPr>
                        <a:t>59%</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tc>
                  <a:txBody>
                    <a:bodyPr/>
                    <a:lstStyle/>
                    <a:p>
                      <a:pPr algn="ctr" rtl="0" fontAlgn="ctr"/>
                      <a:r>
                        <a:rPr lang="en-AU" sz="900" b="0" i="0" u="none" strike="noStrike">
                          <a:solidFill>
                            <a:srgbClr val="000000"/>
                          </a:solidFill>
                          <a:effectLst/>
                          <a:latin typeface="+mn-lt"/>
                        </a:rPr>
                        <a:t>6</a:t>
                      </a:r>
                    </a:p>
                  </a:txBody>
                  <a:tcPr marL="9525" marR="9525" marT="9525" marB="0" anchor="ctr"/>
                </a:tc>
                <a:tc>
                  <a:txBody>
                    <a:bodyPr/>
                    <a:lstStyle/>
                    <a:p>
                      <a:pPr algn="ctr" rtl="0" fontAlgn="ctr"/>
                      <a:r>
                        <a:rPr lang="en-AU" sz="900" b="1"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11</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22</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33</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67%</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2021-22 Q1</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21</a:t>
                      </a:r>
                    </a:p>
                  </a:txBody>
                  <a:tcPr marL="9525" marR="9525" marT="9525" marB="0" anchor="ctr"/>
                </a:tc>
                <a:tc>
                  <a:txBody>
                    <a:bodyPr/>
                    <a:lstStyle/>
                    <a:p>
                      <a:pPr algn="ctr" rtl="0" fontAlgn="ctr"/>
                      <a:r>
                        <a:rPr lang="en-AU" sz="900" b="0" i="0" u="none" strike="noStrike">
                          <a:solidFill>
                            <a:srgbClr val="000000"/>
                          </a:solidFill>
                          <a:effectLst/>
                          <a:latin typeface="+mn-lt"/>
                        </a:rPr>
                        <a:t>25</a:t>
                      </a:r>
                    </a:p>
                  </a:txBody>
                  <a:tcPr marL="9525" marR="9525" marT="9525" marB="0" anchor="ctr"/>
                </a:tc>
                <a:tc>
                  <a:txBody>
                    <a:bodyPr/>
                    <a:lstStyle/>
                    <a:p>
                      <a:pPr algn="ctr" rtl="0" fontAlgn="ctr"/>
                      <a:r>
                        <a:rPr lang="en-AU" sz="900" b="1" i="0" u="none" strike="noStrike">
                          <a:solidFill>
                            <a:srgbClr val="000000"/>
                          </a:solidFill>
                          <a:effectLst/>
                          <a:latin typeface="+mn-lt"/>
                        </a:rPr>
                        <a:t>84%</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rtl="0" fontAlgn="ctr"/>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1" i="0" u="none" strike="noStrike">
                          <a:solidFill>
                            <a:srgbClr val="000000"/>
                          </a:solidFill>
                          <a:effectLst/>
                          <a:latin typeface="+mn-lt"/>
                        </a:rPr>
                        <a:t>82%</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6</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30</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36</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83%</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759899" y="732389"/>
            <a:ext cx="2707369" cy="1692771"/>
          </a:xfrm>
          <a:prstGeom prst="rect">
            <a:avLst/>
          </a:prstGeom>
          <a:noFill/>
        </p:spPr>
        <p:txBody>
          <a:bodyPr wrap="square" rtlCol="0">
            <a:spAutoFit/>
          </a:bodyPr>
          <a:lstStyle/>
          <a:p>
            <a:r>
              <a:rPr lang="en-AU" sz="900" b="1"/>
              <a:t>Explanation for the result: </a:t>
            </a:r>
            <a:endParaRPr lang="en-AU" sz="900"/>
          </a:p>
          <a:p>
            <a:endParaRPr lang="en-AU" sz="900"/>
          </a:p>
          <a:p>
            <a:pPr>
              <a:spcAft>
                <a:spcPts val="600"/>
              </a:spcAft>
            </a:pPr>
            <a:r>
              <a:rPr lang="en-AU" sz="900"/>
              <a:t>This performance indicator combines mining licence applications, exploration licence applications and mineral industry work plan stages, and measures whether these were assessed within the statutory time frames.</a:t>
            </a:r>
          </a:p>
          <a:p>
            <a:pPr>
              <a:spcAft>
                <a:spcPts val="600"/>
              </a:spcAft>
            </a:pPr>
            <a:r>
              <a:rPr lang="en-AU" sz="900"/>
              <a:t>In Q2, there were 33 (6 mineral work plan stages assessed and 27 mineral licence applications granted) of which 67%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
        <p:nvSpPr>
          <p:cNvPr id="20" name="Slide Number Placeholder 1">
            <a:extLst>
              <a:ext uri="{FF2B5EF4-FFF2-40B4-BE49-F238E27FC236}">
                <a16:creationId xmlns:a16="http://schemas.microsoft.com/office/drawing/2014/main" id="{23C97389-9060-4553-BB8E-D0AB66344060}"/>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5</a:t>
            </a:fld>
            <a:endParaRPr lang="en-AU" dirty="0"/>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011376936"/>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0485">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CSS</a:t>
                      </a:r>
                    </a:p>
                    <a:p>
                      <a:pPr algn="ctr"/>
                      <a:r>
                        <a:rPr lang="en-AU" sz="900"/>
                        <a:t>(Target Days)</a:t>
                      </a:r>
                      <a:endParaRPr lang="en-AU" sz="900">
                        <a:latin typeface="+mn-lt"/>
                      </a:endParaRPr>
                    </a:p>
                  </a:txBody>
                  <a:tcPr marL="99060" marR="99060" anchor="ctr">
                    <a:solidFill>
                      <a:srgbClr val="002060"/>
                    </a:solidFill>
                  </a:tcPr>
                </a:tc>
                <a:tc>
                  <a:txBody>
                    <a:bodyPr/>
                    <a:lstStyle/>
                    <a:p>
                      <a:pPr algn="ctr"/>
                      <a:r>
                        <a:rPr lang="en-AU" sz="900"/>
                        <a:t>Over</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Within </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Total</a:t>
                      </a:r>
                    </a:p>
                    <a:p>
                      <a:pPr algn="ctr"/>
                      <a:r>
                        <a:rPr lang="en-AU" sz="900"/>
                        <a:t>(Over + Within</a:t>
                      </a:r>
                      <a:r>
                        <a:rPr lang="en-AU" sz="900" baseline="0"/>
                        <a:t> CSS)</a:t>
                      </a:r>
                      <a:endParaRPr lang="en-AU" sz="900">
                        <a:latin typeface="+mn-lt"/>
                      </a:endParaRPr>
                    </a:p>
                  </a:txBody>
                  <a:tcPr marL="99060" marR="99060" anchor="ctr">
                    <a:solidFill>
                      <a:srgbClr val="002060"/>
                    </a:solidFill>
                  </a:tcPr>
                </a:tc>
                <a:tc>
                  <a:txBody>
                    <a:bodyPr/>
                    <a:lstStyle/>
                    <a:p>
                      <a:pPr algn="ctr"/>
                      <a:r>
                        <a:rPr lang="en-AU" sz="90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 Total</a:t>
                      </a:r>
                      <a:endParaRPr lang="en-AU" sz="90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a:effectLst/>
                        </a:rPr>
                        <a:t>FY 2021-22 Q2</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15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64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79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81%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a:effectLst/>
                        </a:rPr>
                        <a:t>FY 2021-22 Q1</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29</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41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47</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87%</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a:t>Tenement variations approved within Client Service Standard (CSS)</a:t>
            </a:r>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a:t>Explanation for the result: </a:t>
            </a:r>
          </a:p>
          <a:p>
            <a:endParaRPr lang="en-AU" sz="900" b="1"/>
          </a:p>
          <a:p>
            <a:r>
              <a:rPr lang="en-AU" sz="900"/>
              <a:t>The Client Service Standard (CSS) is the percentage of licence variations assessed within departmental agreed time frames where a statutory time frame does not exist.</a:t>
            </a:r>
          </a:p>
          <a:p>
            <a:r>
              <a:rPr lang="en-AU" sz="900"/>
              <a:t> </a:t>
            </a:r>
          </a:p>
          <a:p>
            <a:pPr>
              <a:spcAft>
                <a:spcPts val="600"/>
              </a:spcAft>
            </a:pPr>
            <a:r>
              <a:rPr lang="en-AU" sz="900"/>
              <a:t>In Q2, 81% (64 out of 79) of licence variations were completed within the Client Service Standard. </a:t>
            </a:r>
          </a:p>
          <a:p>
            <a:pPr>
              <a:spcAft>
                <a:spcPts val="600"/>
              </a:spcAft>
            </a:pPr>
            <a:endParaRPr lang="en-AU" sz="900" b="1"/>
          </a:p>
          <a:p>
            <a:pPr>
              <a:spcAft>
                <a:spcPts val="600"/>
              </a:spcAft>
            </a:pPr>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began reporting on the Client Service Standard in July 2017. This indicator measures how well the department meets the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2021-22 Q2</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1085987957"/>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
            <a:extLst>
              <a:ext uri="{FF2B5EF4-FFF2-40B4-BE49-F238E27FC236}">
                <a16:creationId xmlns:a16="http://schemas.microsoft.com/office/drawing/2014/main" id="{CFB3B1DB-0765-4F83-A4D6-36C775544C80}"/>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6</a:t>
            </a:fld>
            <a:endParaRPr lang="en-AU" dirty="0"/>
          </a:p>
        </p:txBody>
      </p:sp>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a:t>Non-MRSDA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7233724" y="1014214"/>
            <a:ext cx="2327790" cy="1692771"/>
          </a:xfrm>
          <a:prstGeom prst="rect">
            <a:avLst/>
          </a:prstGeom>
          <a:noFill/>
        </p:spPr>
        <p:txBody>
          <a:bodyPr wrap="square" rtlCol="0" anchor="t">
            <a:spAutoFit/>
          </a:bodyPr>
          <a:lstStyle/>
          <a:p>
            <a:r>
              <a:rPr lang="en-AU" sz="900" b="1"/>
              <a:t>Explanation for the result: </a:t>
            </a:r>
            <a:endParaRPr lang="en-AU" sz="900"/>
          </a:p>
          <a:p>
            <a:pPr>
              <a:spcAft>
                <a:spcPts val="600"/>
              </a:spcAft>
            </a:pPr>
            <a:br>
              <a:rPr lang="en-AU" sz="900">
                <a:solidFill>
                  <a:srgbClr val="FF0000"/>
                </a:solidFill>
              </a:rPr>
            </a:br>
            <a:r>
              <a:rPr lang="en-AU" sz="900"/>
              <a:t>In Q2, there were zero Non-MRSDA licence variations approved. The Petroleum Licencing Team were awaiting the delegation of new sections within the </a:t>
            </a:r>
            <a:r>
              <a:rPr lang="en-AU" sz="900" i="1"/>
              <a:t>Petroleum Act 1998</a:t>
            </a:r>
            <a:r>
              <a:rPr lang="en-AU" sz="900"/>
              <a:t>. Once the delegation has been endorsed, the conditions for onshore authorities will be changed to align with the industry restart and the </a:t>
            </a:r>
            <a:r>
              <a:rPr lang="en-AU" sz="900" i="1"/>
              <a:t>Petroleum Act 1998.</a:t>
            </a:r>
          </a:p>
          <a:p>
            <a:pPr>
              <a:spcAft>
                <a:spcPts val="600"/>
              </a:spcAft>
            </a:pPr>
            <a:endParaRPr lang="en-AU" sz="900">
              <a:solidFill>
                <a:srgbClr val="000000"/>
              </a:solidFill>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2021-22 Q2</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442051918"/>
              </p:ext>
            </p:extLst>
          </p:nvPr>
        </p:nvGraphicFramePr>
        <p:xfrm>
          <a:off x="344486" y="1014214"/>
          <a:ext cx="6678104" cy="2094642"/>
        </p:xfrm>
        <a:graphic>
          <a:graphicData uri="http://schemas.openxmlformats.org/drawingml/2006/table">
            <a:tbl>
              <a:tblPr firstRow="1" bandRow="1">
                <a:tableStyleId>{7DF18680-E054-41AD-8BC1-D1AEF772440D}</a:tableStyleId>
              </a:tblPr>
              <a:tblGrid>
                <a:gridCol w="923084">
                  <a:extLst>
                    <a:ext uri="{9D8B030D-6E8A-4147-A177-3AD203B41FA5}">
                      <a16:colId xmlns:a16="http://schemas.microsoft.com/office/drawing/2014/main" val="2376388484"/>
                    </a:ext>
                  </a:extLst>
                </a:gridCol>
                <a:gridCol w="2621589">
                  <a:extLst>
                    <a:ext uri="{9D8B030D-6E8A-4147-A177-3AD203B41FA5}">
                      <a16:colId xmlns:a16="http://schemas.microsoft.com/office/drawing/2014/main" val="4200533478"/>
                    </a:ext>
                  </a:extLst>
                </a:gridCol>
                <a:gridCol w="995159">
                  <a:extLst>
                    <a:ext uri="{9D8B030D-6E8A-4147-A177-3AD203B41FA5}">
                      <a16:colId xmlns:a16="http://schemas.microsoft.com/office/drawing/2014/main" val="348086284"/>
                    </a:ext>
                  </a:extLst>
                </a:gridCol>
                <a:gridCol w="1128204">
                  <a:extLst>
                    <a:ext uri="{9D8B030D-6E8A-4147-A177-3AD203B41FA5}">
                      <a16:colId xmlns:a16="http://schemas.microsoft.com/office/drawing/2014/main" val="42043633"/>
                    </a:ext>
                  </a:extLst>
                </a:gridCol>
                <a:gridCol w="1010068">
                  <a:extLst>
                    <a:ext uri="{9D8B030D-6E8A-4147-A177-3AD203B41FA5}">
                      <a16:colId xmlns:a16="http://schemas.microsoft.com/office/drawing/2014/main" val="2323367504"/>
                    </a:ext>
                  </a:extLst>
                </a:gridCol>
              </a:tblGrid>
              <a:tr h="743298">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Licence Conditions Change</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4504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2021-22 Q2</a:t>
                      </a:r>
                      <a:endParaRPr lang="en-AU" sz="900" b="1" i="0" u="none" strike="noStrike">
                        <a:solidFill>
                          <a:srgbClr val="000000"/>
                        </a:solidFill>
                        <a:effectLst/>
                        <a:latin typeface="+mn-lt"/>
                      </a:endParaRPr>
                    </a:p>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450448">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Onshore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889997605"/>
                  </a:ext>
                </a:extLst>
              </a:tr>
              <a:tr h="450448">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3787367622"/>
              </p:ext>
            </p:extLst>
          </p:nvPr>
        </p:nvGraphicFramePr>
        <p:xfrm>
          <a:off x="546590" y="3749144"/>
          <a:ext cx="8915400" cy="2854442"/>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a:extLst>
              <a:ext uri="{FF2B5EF4-FFF2-40B4-BE49-F238E27FC236}">
                <a16:creationId xmlns:a16="http://schemas.microsoft.com/office/drawing/2014/main" id="{B8B7C946-7D88-4902-89C6-1E54900A439C}"/>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7</a:t>
            </a:fld>
            <a:endParaRPr lang="en-AU" dirty="0"/>
          </a:p>
        </p:txBody>
      </p:sp>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80317880"/>
              </p:ext>
            </p:extLst>
          </p:nvPr>
        </p:nvGraphicFramePr>
        <p:xfrm>
          <a:off x="341054" y="1063390"/>
          <a:ext cx="7011174" cy="2125504"/>
        </p:xfrm>
        <a:graphic>
          <a:graphicData uri="http://schemas.openxmlformats.org/drawingml/2006/table">
            <a:tbl>
              <a:tblPr firstRow="1" bandRow="1">
                <a:tableStyleId>{7DF18680-E054-41AD-8BC1-D1AEF772440D}</a:tableStyleId>
              </a:tblPr>
              <a:tblGrid>
                <a:gridCol w="650125">
                  <a:extLst>
                    <a:ext uri="{9D8B030D-6E8A-4147-A177-3AD203B41FA5}">
                      <a16:colId xmlns:a16="http://schemas.microsoft.com/office/drawing/2014/main" val="20000"/>
                    </a:ext>
                  </a:extLst>
                </a:gridCol>
                <a:gridCol w="2154127">
                  <a:extLst>
                    <a:ext uri="{9D8B030D-6E8A-4147-A177-3AD203B41FA5}">
                      <a16:colId xmlns:a16="http://schemas.microsoft.com/office/drawing/2014/main" val="20001"/>
                    </a:ext>
                  </a:extLst>
                </a:gridCol>
                <a:gridCol w="868708">
                  <a:extLst>
                    <a:ext uri="{9D8B030D-6E8A-4147-A177-3AD203B41FA5}">
                      <a16:colId xmlns:a16="http://schemas.microsoft.com/office/drawing/2014/main" val="2951049663"/>
                    </a:ext>
                  </a:extLst>
                </a:gridCol>
                <a:gridCol w="939596">
                  <a:extLst>
                    <a:ext uri="{9D8B030D-6E8A-4147-A177-3AD203B41FA5}">
                      <a16:colId xmlns:a16="http://schemas.microsoft.com/office/drawing/2014/main" val="2161276873"/>
                    </a:ext>
                  </a:extLst>
                </a:gridCol>
                <a:gridCol w="762745">
                  <a:extLst>
                    <a:ext uri="{9D8B030D-6E8A-4147-A177-3AD203B41FA5}">
                      <a16:colId xmlns:a16="http://schemas.microsoft.com/office/drawing/2014/main" val="20004"/>
                    </a:ext>
                  </a:extLst>
                </a:gridCol>
                <a:gridCol w="808762">
                  <a:extLst>
                    <a:ext uri="{9D8B030D-6E8A-4147-A177-3AD203B41FA5}">
                      <a16:colId xmlns:a16="http://schemas.microsoft.com/office/drawing/2014/main" val="666057389"/>
                    </a:ext>
                  </a:extLst>
                </a:gridCol>
                <a:gridCol w="827111">
                  <a:extLst>
                    <a:ext uri="{9D8B030D-6E8A-4147-A177-3AD203B41FA5}">
                      <a16:colId xmlns:a16="http://schemas.microsoft.com/office/drawing/2014/main" val="20005"/>
                    </a:ext>
                  </a:extLst>
                </a:gridCol>
              </a:tblGrid>
              <a:tr h="900918">
                <a:tc>
                  <a:txBody>
                    <a:bodyPr/>
                    <a:lstStyle/>
                    <a:p>
                      <a:pPr algn="ctr"/>
                      <a:r>
                        <a:rPr lang="en-AU" sz="900"/>
                        <a:t>Quarter</a:t>
                      </a:r>
                    </a:p>
                  </a:txBody>
                  <a:tcPr marL="99060" marR="99060" anchor="ctr">
                    <a:solidFill>
                      <a:srgbClr val="002060"/>
                    </a:solidFill>
                  </a:tcPr>
                </a:tc>
                <a:tc>
                  <a:txBody>
                    <a:bodyPr/>
                    <a:lstStyle/>
                    <a:p>
                      <a:pPr algn="ctr"/>
                      <a:r>
                        <a:rPr lang="en-AU" sz="900"/>
                        <a:t>Licence Type</a:t>
                      </a:r>
                    </a:p>
                  </a:txBody>
                  <a:tcPr marL="99060" marR="99060" anchor="ctr">
                    <a:solidFill>
                      <a:srgbClr val="002060"/>
                    </a:solidFill>
                  </a:tcPr>
                </a:tc>
                <a:tc>
                  <a:txBody>
                    <a:bodyPr/>
                    <a:lstStyle/>
                    <a:p>
                      <a:pPr algn="ctr"/>
                      <a:r>
                        <a:rPr lang="en-AU" sz="900"/>
                        <a:t>Plans</a:t>
                      </a:r>
                    </a:p>
                    <a:p>
                      <a:pPr algn="ctr"/>
                      <a:r>
                        <a:rPr lang="en-AU" sz="900"/>
                        <a:t>Accepted</a:t>
                      </a:r>
                    </a:p>
                  </a:txBody>
                  <a:tcPr marL="99060" marR="99060" anchor="ctr">
                    <a:solidFill>
                      <a:srgbClr val="002060"/>
                    </a:solidFill>
                  </a:tcPr>
                </a:tc>
                <a:tc>
                  <a:txBody>
                    <a:bodyPr/>
                    <a:lstStyle/>
                    <a:p>
                      <a:pPr algn="ctr"/>
                      <a:r>
                        <a:rPr lang="en-AU" sz="90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Stages</a:t>
                      </a:r>
                      <a:endParaRPr lang="en-AU" sz="900" b="1" i="0" u="none" strike="noStrike">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a:effectLst/>
                        </a:rPr>
                        <a:t>Operation </a:t>
                      </a:r>
                      <a:r>
                        <a:rPr lang="en-AU" sz="900" b="1" i="0" u="none" strike="noStrike">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a:effectLst/>
                        </a:rPr>
                        <a:t>Total Stages Assessed</a:t>
                      </a:r>
                      <a:endParaRPr lang="en-AU" sz="900" b="1" i="0" u="none" strike="noStrike">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78293">
                <a:tc rowSpan="2">
                  <a:txBody>
                    <a:bodyPr/>
                    <a:lstStyle/>
                    <a:p>
                      <a:pPr algn="ctr" rtl="0" fontAlgn="ctr"/>
                      <a:r>
                        <a:rPr lang="en-AU" sz="900" b="0" i="0" u="none" strike="noStrike">
                          <a:solidFill>
                            <a:srgbClr val="000000"/>
                          </a:solidFill>
                          <a:effectLst/>
                          <a:latin typeface="Calibri" panose="020F0502020204030204" pitchFamily="34" charset="0"/>
                          <a:cs typeface="Calibri" panose="020F0502020204030204" pitchFamily="34" charset="0"/>
                        </a:rPr>
                        <a:t>FY 2021-22 Q2</a:t>
                      </a: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latin typeface="+mn-lt"/>
                          <a:ea typeface="+mn-ea"/>
                          <a:cs typeface="+mn-cs"/>
                        </a:rPr>
                        <a:t>Onshore Petroleum Production Licence</a:t>
                      </a:r>
                    </a:p>
                  </a:txBody>
                  <a:tcPr marL="85725" marR="9525" marT="9525" marB="0" anchor="ctr">
                    <a:solidFill>
                      <a:srgbClr val="EAEFF7"/>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rgbClr val="EAEFF7"/>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rgbClr val="EAEFF7"/>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rgbClr val="EAEFF7"/>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rgbClr val="EAEFF7"/>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rgbClr val="EAEFF7"/>
                    </a:solidFill>
                  </a:tcPr>
                </a:tc>
                <a:extLst>
                  <a:ext uri="{0D108BD9-81ED-4DB2-BD59-A6C34878D82A}">
                    <a16:rowId xmlns:a16="http://schemas.microsoft.com/office/drawing/2014/main" val="2840639440"/>
                  </a:ext>
                </a:extLst>
              </a:tr>
              <a:tr h="378293">
                <a:tc vMerge="1">
                  <a:txBody>
                    <a:bodyPr/>
                    <a:lstStyle/>
                    <a:p>
                      <a:pPr algn="ctr" rtl="0" fontAlgn="ctr"/>
                      <a:endParaRPr lang="en-AU" sz="9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dk1"/>
                          </a:solidFill>
                          <a:effectLst/>
                          <a:latin typeface="+mn-lt"/>
                          <a:ea typeface="+mn-ea"/>
                          <a:cs typeface="+mn-cs"/>
                        </a:rPr>
                        <a:t>Total</a:t>
                      </a: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782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a:solidFill>
                            <a:srgbClr val="000000"/>
                          </a:solidFill>
                          <a:effectLst/>
                          <a:latin typeface="Calibri" panose="020F0502020204030204" pitchFamily="34" charset="0"/>
                          <a:cs typeface="Calibri" panose="020F0502020204030204" pitchFamily="34" charset="0"/>
                        </a:rPr>
                        <a:t>FY 2021-22 Q1</a:t>
                      </a:r>
                    </a:p>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3" name="Footer Placeholder 2"/>
          <p:cNvSpPr>
            <a:spLocks noGrp="1"/>
          </p:cNvSpPr>
          <p:nvPr>
            <p:ph type="ftr" sz="quarter" idx="11"/>
          </p:nvPr>
        </p:nvSpPr>
        <p:spPr/>
        <p:txBody>
          <a:bodyPr/>
          <a:lstStyle/>
          <a:p>
            <a:r>
              <a:rPr lang="en-AU"/>
              <a:t>Earth Resources Regulation Quarterly Performance Report 2021-22 Q2</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41054" y="710538"/>
            <a:ext cx="4505800" cy="276999"/>
          </a:xfrm>
          <a:prstGeom prst="rect">
            <a:avLst/>
          </a:prstGeom>
          <a:noFill/>
        </p:spPr>
        <p:txBody>
          <a:bodyPr wrap="square" rtlCol="0">
            <a:spAutoFit/>
          </a:bodyPr>
          <a:lstStyle/>
          <a:p>
            <a:r>
              <a:rPr lang="en-AU" sz="1200"/>
              <a:t>Non-MRSDA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54813" y="1063390"/>
            <a:ext cx="2232248" cy="2046714"/>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Q2, one operation plan stage was assessed.</a:t>
            </a:r>
          </a:p>
          <a:p>
            <a:pPr>
              <a:spcAft>
                <a:spcPts val="600"/>
              </a:spcAft>
            </a:pPr>
            <a:r>
              <a:rPr lang="en-AU" sz="900" dirty="0"/>
              <a:t>From 1 July 2021, no operation plan could be submitted or assessed until the new Petroleum Regulations 2021 came into force. These came into force on 22 November 2021.</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3265294444"/>
              </p:ext>
            </p:extLst>
          </p:nvPr>
        </p:nvGraphicFramePr>
        <p:xfrm>
          <a:off x="341054" y="3810001"/>
          <a:ext cx="9052621" cy="2710258"/>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1">
            <a:extLst>
              <a:ext uri="{FF2B5EF4-FFF2-40B4-BE49-F238E27FC236}">
                <a16:creationId xmlns:a16="http://schemas.microsoft.com/office/drawing/2014/main" id="{F6834C80-BBC3-4680-AC21-F22CEEA442F9}"/>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8</a:t>
            </a:fld>
            <a:endParaRPr lang="en-AU" dirty="0"/>
          </a:p>
        </p:txBody>
      </p:sp>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3766383185"/>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a:t>Notifications Received </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b="1"/>
                        <a:t>6</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b="1"/>
                        <a:t>6</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2021-22 Q2</a:t>
            </a:r>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791129666"/>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a:t>Notifications Received </a:t>
                      </a:r>
                    </a:p>
                  </a:txBody>
                  <a:tcPr anchor="ctr">
                    <a:solidFill>
                      <a:srgbClr val="0070C0"/>
                    </a:solidFill>
                  </a:tcPr>
                </a:tc>
                <a:tc>
                  <a:txBody>
                    <a:bodyPr/>
                    <a:lstStyle/>
                    <a:p>
                      <a:pPr algn="ctr"/>
                      <a:r>
                        <a:rPr lang="en-AU" sz="900"/>
                        <a:t>0</a:t>
                      </a:r>
                    </a:p>
                  </a:txBody>
                  <a:tcPr anchor="ctr">
                    <a:solidFill>
                      <a:srgbClr val="0070C0"/>
                    </a:solidFill>
                  </a:tcPr>
                </a:tc>
                <a:tc>
                  <a:txBody>
                    <a:bodyPr/>
                    <a:lstStyle/>
                    <a:p>
                      <a:pPr algn="ctr"/>
                      <a:r>
                        <a:rPr lang="en-AU" sz="900"/>
                        <a:t>6</a:t>
                      </a:r>
                    </a:p>
                  </a:txBody>
                  <a:tcPr anchor="ctr">
                    <a:solidFill>
                      <a:srgbClr val="0070C0"/>
                    </a:solidFill>
                  </a:tcPr>
                </a:tc>
                <a:tc>
                  <a:txBody>
                    <a:bodyPr/>
                    <a:lstStyle/>
                    <a:p>
                      <a:pPr algn="ctr"/>
                      <a:r>
                        <a:rPr lang="en-AU" sz="900"/>
                        <a:t>5</a:t>
                      </a:r>
                    </a:p>
                  </a:txBody>
                  <a:tcPr anchor="ctr">
                    <a:solidFill>
                      <a:srgbClr val="0070C0"/>
                    </a:solidFill>
                  </a:tcPr>
                </a:tc>
                <a:tc>
                  <a:txBody>
                    <a:bodyPr/>
                    <a:lstStyle/>
                    <a:p>
                      <a:pPr algn="ctr"/>
                      <a:r>
                        <a:rPr lang="en-AU" sz="900"/>
                        <a:t>5</a:t>
                      </a:r>
                    </a:p>
                  </a:txBody>
                  <a:tcPr anchor="ctr">
                    <a:solidFill>
                      <a:srgbClr val="0070C0"/>
                    </a:solidFill>
                  </a:tcPr>
                </a:tc>
                <a:tc>
                  <a:txBody>
                    <a:bodyPr/>
                    <a:lstStyle/>
                    <a:p>
                      <a:pPr algn="ctr"/>
                      <a:r>
                        <a:rPr lang="en-AU" sz="900" b="1"/>
                        <a:t>16</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3</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4</a:t>
                      </a:r>
                    </a:p>
                  </a:txBody>
                  <a:tcPr anchor="ctr">
                    <a:solidFill>
                      <a:schemeClr val="accent5">
                        <a:lumMod val="40000"/>
                        <a:lumOff val="60000"/>
                      </a:schemeClr>
                    </a:solidFill>
                  </a:tcPr>
                </a:tc>
                <a:tc>
                  <a:txBody>
                    <a:bodyPr/>
                    <a:lstStyle/>
                    <a:p>
                      <a:pPr algn="ctr"/>
                      <a:r>
                        <a:rPr lang="en-AU" sz="900" b="1"/>
                        <a:t>11</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a:t>2</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3</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3431410367"/>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a:solidFill>
                  <a:schemeClr val="bg1"/>
                </a:solidFill>
              </a:rPr>
              <a:t>KPI 1: Work Plan – Administrative Updates by Notification</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In Q2, one mining and four extractive industries administrative changes were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39157"/>
          </a:xfrm>
          <a:prstGeom prst="rect">
            <a:avLst/>
          </a:prstGeom>
          <a:noFill/>
        </p:spPr>
        <p:txBody>
          <a:bodyPr wrap="square" rtlCol="0">
            <a:spAutoFit/>
          </a:bodyPr>
          <a:lstStyle/>
          <a:p>
            <a:r>
              <a:rPr lang="en-AU" sz="900" b="1"/>
              <a:t>Administrative updates by notification:</a:t>
            </a:r>
          </a:p>
          <a:p>
            <a:endParaRPr lang="en-AU" sz="900" b="1"/>
          </a:p>
          <a:p>
            <a:pPr>
              <a:spcAft>
                <a:spcPts val="600"/>
              </a:spcAft>
            </a:pPr>
            <a:r>
              <a:rPr lang="en-GB" sz="900">
                <a:solidFill>
                  <a:schemeClr val="bg1">
                    <a:lumMod val="50000"/>
                  </a:schemeClr>
                </a:solidFill>
              </a:rPr>
              <a:t>New or changing work on existing work plans where it satisfies the following conditions:</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There is no significant increase in risk arising from the new or changing work.</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Council has been consulted and confirms in writing that the new or changing work does not require an amendment to the planning permit.</a:t>
            </a:r>
            <a:endParaRPr lang="en-AU" sz="900">
              <a:solidFill>
                <a:schemeClr val="bg1">
                  <a:lumMod val="50000"/>
                </a:schemeClr>
              </a:solidFill>
            </a:endParaRPr>
          </a:p>
          <a:p>
            <a:pPr marL="171450" lvl="0" indent="-171450">
              <a:spcAft>
                <a:spcPts val="600"/>
              </a:spcAft>
              <a:buFont typeface="Arial" panose="020B0604020202020204" pitchFamily="34" charset="0"/>
              <a:buChar char="•"/>
            </a:pPr>
            <a:r>
              <a:rPr lang="en-GB" sz="900">
                <a:solidFill>
                  <a:schemeClr val="bg1">
                    <a:lumMod val="50000"/>
                  </a:schemeClr>
                </a:solidFill>
              </a:rPr>
              <a:t>Relevant referral agencies have been consulted and confirmed that the new or changing work raises no concerns.</a:t>
            </a:r>
            <a:endParaRPr lang="en-AU" sz="900">
              <a:solidFill>
                <a:schemeClr val="bg1">
                  <a:lumMod val="50000"/>
                </a:schemeClr>
              </a:solidFill>
            </a:endParaRPr>
          </a:p>
          <a:p>
            <a:pPr>
              <a:spcAft>
                <a:spcPts val="300"/>
              </a:spcAft>
            </a:pPr>
            <a:r>
              <a:rPr lang="en-AU" sz="900">
                <a:solidFill>
                  <a:schemeClr val="bg1">
                    <a:lumMod val="50000"/>
                  </a:schemeClr>
                </a:solidFill>
              </a:rPr>
              <a:t>More information is available on the website:</a:t>
            </a:r>
          </a:p>
          <a:p>
            <a:pPr>
              <a:spcAft>
                <a:spcPts val="600"/>
              </a:spcAft>
            </a:pPr>
            <a:r>
              <a:rPr lang="en-AU" sz="900">
                <a:hlinkClick r:id="rId3"/>
              </a:rPr>
              <a:t>https://earthresources.vic.gov.au/legislation-and-regulations/guidelines-and-codes-of-practice/extractive-industry-work-plan-guideline</a:t>
            </a:r>
            <a:endParaRPr lang="en-AU" sz="900"/>
          </a:p>
        </p:txBody>
      </p:sp>
      <p:sp>
        <p:nvSpPr>
          <p:cNvPr id="11" name="Slide Number Placeholder 1">
            <a:extLst>
              <a:ext uri="{FF2B5EF4-FFF2-40B4-BE49-F238E27FC236}">
                <a16:creationId xmlns:a16="http://schemas.microsoft.com/office/drawing/2014/main" id="{42899E68-6EA3-4495-8217-7D0994299498}"/>
              </a:ext>
            </a:extLst>
          </p:cNvPr>
          <p:cNvSpPr>
            <a:spLocks noGrp="1"/>
          </p:cNvSpPr>
          <p:nvPr>
            <p:ph type="sldNum" sz="quarter" idx="12"/>
          </p:nvPr>
        </p:nvSpPr>
        <p:spPr>
          <a:xfrm>
            <a:off x="9014918" y="227459"/>
            <a:ext cx="791564" cy="274042"/>
          </a:xfrm>
        </p:spPr>
        <p:txBody>
          <a:bodyPr/>
          <a:lstStyle/>
          <a:p>
            <a:r>
              <a:rPr lang="en-AU" dirty="0"/>
              <a:t> Page   </a:t>
            </a:r>
            <a:fld id="{BE4ABD5F-D626-4461-ADC9-85806A61CF0E}" type="slidenum">
              <a:rPr lang="en-AU" smtClean="0"/>
              <a:pPr/>
              <a:t>9</a:t>
            </a:fld>
            <a:endParaRPr lang="en-AU"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8" ma:contentTypeDescription="DEDJTR Document" ma:contentTypeScope="" ma:versionID="f2af8e3a1c1b516b8a6c942ad3434a5e">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2c06b4a08eff44e6a7164869d07147c3"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3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xsi:nil="true"/>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UserInfo>
        <DisplayName>Anna M Guthleben (DJPR)</DisplayName>
        <AccountId>245</AccountId>
        <AccountType/>
      </UserInfo>
      <UserInfo>
        <DisplayName>Leo Guaraldo (DJPR)</DisplayName>
        <AccountId>112</AccountId>
        <AccountType/>
      </UserInfo>
      <UserInfo>
        <DisplayName>Judy Scott (DJPR)</DisplayName>
        <AccountId>34</AccountId>
        <AccountType/>
      </UserInfo>
      <UserInfo>
        <DisplayName>Jess L Stephenson (DJPR)</DisplayName>
        <AccountId>294</AccountId>
        <AccountType/>
      </UserInfo>
      <UserInfo>
        <DisplayName>Gail J Chrisfield (DJPR)</DisplayName>
        <AccountId>2066</AccountId>
        <AccountType/>
      </UserInfo>
      <UserInfo>
        <DisplayName>Elizabeth A Brentnall (DJPR)</DisplayName>
        <AccountId>206</AccountId>
        <AccountType/>
      </UserInfo>
      <UserInfo>
        <DisplayName>Arunaa Ramakrishnan (DJPR)</DisplayName>
        <AccountId>2510</AccountId>
        <AccountType/>
      </UserInfo>
      <UserInfo>
        <DisplayName>Travis R Cunningham (DJPR)</DisplayName>
        <AccountId>2364</AccountId>
        <AccountType/>
      </UserInfo>
      <UserInfo>
        <DisplayName>Laura E Helm (DJPR)</DisplayName>
        <AccountId>467</AccountId>
        <AccountType/>
      </UserInfo>
      <UserInfo>
        <DisplayName>Kerry A Linnane (DJPR)</DisplayName>
        <AccountId>568</AccountId>
        <AccountType/>
      </UserInfo>
      <UserInfo>
        <DisplayName>Helen S Lilley (DJPR)</DisplayName>
        <AccountId>505</AccountId>
        <AccountType/>
      </UserInfo>
      <UserInfo>
        <DisplayName>Barry R Strong (DJPR)</DisplayName>
        <AccountId>880</AccountId>
        <AccountType/>
      </UserInfo>
      <UserInfo>
        <DisplayName>Sandra Vin (DJPR)</DisplayName>
        <AccountId>43</AccountId>
        <AccountType/>
      </UserInfo>
    </SharedWithUsers>
    <ed8l xmlns="d8656102-7c7b-4021-94e7-299bfa2f7616">
      <UserInfo>
        <DisplayName/>
        <AccountId xsi:nil="true"/>
        <AccountType/>
      </UserInfo>
    </ed8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CA9D9F-756B-4373-88CD-7F6B228511E2}">
  <ds:schemaRefs>
    <ds:schemaRef ds:uri="1970f3ff-c7c3-4b73-8f0c-0bc260d159f3"/>
    <ds:schemaRef ds:uri="d8656102-7c7b-4021-94e7-299bfa2f7616"/>
    <ds:schemaRef ds:uri="d95fa365-6051-4755-a57a-b1b515a65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65805D-7D35-4036-8EC7-50E692B418BA}">
  <ds:schemaRefs>
    <ds:schemaRef ds:uri="1970f3ff-c7c3-4b73-8f0c-0bc260d159f3"/>
    <ds:schemaRef ds:uri="d8656102-7c7b-4021-94e7-299bfa2f7616"/>
    <ds:schemaRef ds:uri="d95fa365-6051-4755-a57a-b1b515a65c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4630</Words>
  <Application>Microsoft Office PowerPoint</Application>
  <PresentationFormat>A4 Paper (210x297 mm)</PresentationFormat>
  <Paragraphs>1152</Paragraphs>
  <Slides>17</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DEDJTR</vt:lpstr>
      <vt:lpstr>Earth Resources Regulation</vt:lpstr>
      <vt:lpstr>Earth Resources Regulation KPI Summary 2021-22 Quarter 2</vt:lpstr>
      <vt:lpstr>Key Performance Indicators 2021-22 Quarter 2</vt:lpstr>
      <vt:lpstr>KPI 1: Efficient Approvals Process – Extractive Work Plans</vt:lpstr>
      <vt:lpstr>KPI 1: Efficient Approvals Process – Mineral Licences and Work Plans</vt:lpstr>
      <vt:lpstr>KPI 1: Efficient Approvals Process – Tenement Variations</vt:lpstr>
      <vt:lpstr>KPI: 1 Efficient Approvals Process – Non-MRSDA Licence Variations</vt:lpstr>
      <vt:lpstr>KPI 1: Efficient Approvals Process – Non-MRSDA Operation Plans</vt:lpstr>
      <vt:lpstr>KPI 1: Work Plan – Administrative Updates by Notification</vt:lpstr>
      <vt:lpstr>KPI 2: Ensuring Compliance – Compliance Activities Undertaken</vt:lpstr>
      <vt:lpstr>KPI 2: Ensuring Compliance – Compliance Audits</vt:lpstr>
      <vt:lpstr>KPI 2: Ensuring Compliance – Enforcement Activities</vt:lpstr>
      <vt:lpstr>KPI 3: Reportable Incidents</vt:lpstr>
      <vt:lpstr>PowerPoint Presentation</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Arunaa Ramakrishnan (DJPR)</cp:lastModifiedBy>
  <cp:revision>5</cp:revision>
  <cp:lastPrinted>2020-02-11T05:43:23Z</cp:lastPrinted>
  <dcterms:created xsi:type="dcterms:W3CDTF">2018-07-30T09:48:23Z</dcterms:created>
  <dcterms:modified xsi:type="dcterms:W3CDTF">2022-02-10T00:06:00Z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