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1" r:id="rId5"/>
  </p:sldMasterIdLst>
  <p:notesMasterIdLst>
    <p:notesMasterId r:id="rId23"/>
  </p:notesMasterIdLst>
  <p:handoutMasterIdLst>
    <p:handoutMasterId r:id="rId24"/>
  </p:handoutMasterIdLst>
  <p:sldIdLst>
    <p:sldId id="283" r:id="rId6"/>
    <p:sldId id="287" r:id="rId7"/>
    <p:sldId id="268" r:id="rId8"/>
    <p:sldId id="259" r:id="rId9"/>
    <p:sldId id="291" r:id="rId10"/>
    <p:sldId id="285" r:id="rId11"/>
    <p:sldId id="271" r:id="rId12"/>
    <p:sldId id="286" r:id="rId13"/>
    <p:sldId id="284" r:id="rId14"/>
    <p:sldId id="258" r:id="rId15"/>
    <p:sldId id="261" r:id="rId16"/>
    <p:sldId id="292" r:id="rId17"/>
    <p:sldId id="264" r:id="rId18"/>
    <p:sldId id="293" r:id="rId19"/>
    <p:sldId id="265" r:id="rId20"/>
    <p:sldId id="266" r:id="rId21"/>
    <p:sldId id="289" r:id="rId22"/>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ail J Chrisfield (DJPR)" initials="GJC(" lastIdx="20" clrIdx="6">
    <p:extLst>
      <p:ext uri="{19B8F6BF-5375-455C-9EA6-DF929625EA0E}">
        <p15:presenceInfo xmlns:p15="http://schemas.microsoft.com/office/powerpoint/2012/main" userId="S::gail.chrisfield@ecodev.vic.gov.au::5ea712f5-cc7a-492e-bb73-b06fa9e79c0c" providerId="AD"/>
      </p:ext>
    </p:extLst>
  </p:cmAuthor>
  <p:cmAuthor id="1" name="Ross Potter (DEDJTR)" initials="RP(" lastIdx="12" clrIdx="0">
    <p:extLst>
      <p:ext uri="{19B8F6BF-5375-455C-9EA6-DF929625EA0E}">
        <p15:presenceInfo xmlns:p15="http://schemas.microsoft.com/office/powerpoint/2012/main" userId="S-1-5-21-3009471437-2678356326-1117381816-214330" providerId="AD"/>
      </p:ext>
    </p:extLst>
  </p:cmAuthor>
  <p:cmAuthor id="8" name="Judy Scott (DJPR)" initials="J(" lastIdx="1" clrIdx="7">
    <p:extLst>
      <p:ext uri="{19B8F6BF-5375-455C-9EA6-DF929625EA0E}">
        <p15:presenceInfo xmlns:p15="http://schemas.microsoft.com/office/powerpoint/2012/main" userId="S::judy.scott@ecodev.vic.gov.au::cbaad010-21c2-43fc-9de1-05861bc44a1c" providerId="AD"/>
      </p:ext>
    </p:extLst>
  </p:cmAuthor>
  <p:cmAuthor id="2" name="Praveen Mathew (DEDJTR)" initials="PM(" lastIdx="4" clrIdx="1">
    <p:extLst>
      <p:ext uri="{19B8F6BF-5375-455C-9EA6-DF929625EA0E}">
        <p15:presenceInfo xmlns:p15="http://schemas.microsoft.com/office/powerpoint/2012/main" userId="Praveen Mathew (DEDJTR)" providerId="None"/>
      </p:ext>
    </p:extLst>
  </p:cmAuthor>
  <p:cmAuthor id="9" name="Elizabeth Brentnall (DEDJTR)" initials="EB(" lastIdx="1" clrIdx="8">
    <p:extLst>
      <p:ext uri="{19B8F6BF-5375-455C-9EA6-DF929625EA0E}">
        <p15:presenceInfo xmlns:p15="http://schemas.microsoft.com/office/powerpoint/2012/main" userId="Elizabeth Brentnall (DEDJTR)" providerId="None"/>
      </p:ext>
    </p:extLst>
  </p:cmAuthor>
  <p:cmAuthor id="3" name="Anthony M Hurst (DJPR)" initials="AMH(" lastIdx="3" clrIdx="2">
    <p:extLst>
      <p:ext uri="{19B8F6BF-5375-455C-9EA6-DF929625EA0E}">
        <p15:presenceInfo xmlns:p15="http://schemas.microsoft.com/office/powerpoint/2012/main" userId="S::Anthony.Hurst@ecodev.vic.gov.au::524d494d-252c-4edd-834f-f06aaafe5647" providerId="AD"/>
      </p:ext>
    </p:extLst>
  </p:cmAuthor>
  <p:cmAuthor id="10" name="Arunaa Ramakrishnan (DJPR)" initials="AR(" lastIdx="1" clrIdx="9">
    <p:extLst>
      <p:ext uri="{19B8F6BF-5375-455C-9EA6-DF929625EA0E}">
        <p15:presenceInfo xmlns:p15="http://schemas.microsoft.com/office/powerpoint/2012/main" userId="S::arunaa.ramakrishnan@ecodev.vic.gov.au::4b57f6c7-248f-41b6-b47d-13fd6c6bfb35" providerId="AD"/>
      </p:ext>
    </p:extLst>
  </p:cmAuthor>
  <p:cmAuthor id="4" name="Rosie C Guardiani (DJPR)" initials="RCG(" lastIdx="6" clrIdx="3">
    <p:extLst>
      <p:ext uri="{19B8F6BF-5375-455C-9EA6-DF929625EA0E}">
        <p15:presenceInfo xmlns:p15="http://schemas.microsoft.com/office/powerpoint/2012/main" userId="S::Rosie.Guardiani@ecodev.vic.gov.au::76572b33-0b08-45ba-a5f2-2a5e1beee997" providerId="AD"/>
      </p:ext>
    </p:extLst>
  </p:cmAuthor>
  <p:cmAuthor id="11" name="David Ly (DJPR)" initials="DL( [2]" lastIdx="2" clrIdx="10">
    <p:extLst>
      <p:ext uri="{19B8F6BF-5375-455C-9EA6-DF929625EA0E}">
        <p15:presenceInfo xmlns:p15="http://schemas.microsoft.com/office/powerpoint/2012/main" userId="S::david.ly@ecodev.vic.gov.au::f007a63c-c3c5-4dbf-b428-47e5ca075814" providerId="AD"/>
      </p:ext>
    </p:extLst>
  </p:cmAuthor>
  <p:cmAuthor id="5" name="David Ly (DJPR)" initials="DL(" lastIdx="6" clrIdx="4">
    <p:extLst>
      <p:ext uri="{19B8F6BF-5375-455C-9EA6-DF929625EA0E}">
        <p15:presenceInfo xmlns:p15="http://schemas.microsoft.com/office/powerpoint/2012/main" userId="S::david.ly@ecodev.vic.gov.au::e1110fe0-4210-4c35-b4be-90cf9e8ca094" providerId="AD"/>
      </p:ext>
    </p:extLst>
  </p:cmAuthor>
  <p:cmAuthor id="6" name="Leo Guaraldo (DJPR)" initials="LG(" lastIdx="2" clrIdx="5">
    <p:extLst>
      <p:ext uri="{19B8F6BF-5375-455C-9EA6-DF929625EA0E}">
        <p15:presenceInfo xmlns:p15="http://schemas.microsoft.com/office/powerpoint/2012/main" userId="S::leo.guaraldo@ecodev.vic.gov.au::dbe45a63-1849-4510-abae-403deac167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33"/>
    <a:srgbClr val="EAEFF7"/>
    <a:srgbClr val="DAE3F3"/>
    <a:srgbClr val="9DC3E6"/>
    <a:srgbClr val="D2D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50" autoAdjust="0"/>
    <p:restoredTop sz="94660"/>
  </p:normalViewPr>
  <p:slideViewPr>
    <p:cSldViewPr snapToGrid="0">
      <p:cViewPr>
        <p:scale>
          <a:sx n="120" d="100"/>
          <a:sy n="120" d="100"/>
        </p:scale>
        <p:origin x="1074" y="-30"/>
      </p:cViewPr>
      <p:guideLst>
        <p:guide orient="horz" pos="2160"/>
        <p:guide pos="31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Ly (DJPR)" userId="f007a63c-c3c5-4dbf-b428-47e5ca075814" providerId="ADAL" clId="{4FDA1839-F4E5-4091-B270-0152FA43C770}"/>
    <pc:docChg chg="undo custSel modSld">
      <pc:chgData name="David Ly (DJPR)" userId="f007a63c-c3c5-4dbf-b428-47e5ca075814" providerId="ADAL" clId="{4FDA1839-F4E5-4091-B270-0152FA43C770}" dt="2021-11-03T22:19:18.226" v="186" actId="14100"/>
      <pc:docMkLst>
        <pc:docMk/>
      </pc:docMkLst>
      <pc:sldChg chg="modSp mod">
        <pc:chgData name="David Ly (DJPR)" userId="f007a63c-c3c5-4dbf-b428-47e5ca075814" providerId="ADAL" clId="{4FDA1839-F4E5-4091-B270-0152FA43C770}" dt="2021-11-03T22:19:18.226" v="186" actId="14100"/>
        <pc:sldMkLst>
          <pc:docMk/>
          <pc:sldMk cId="3779728073" sldId="287"/>
        </pc:sldMkLst>
        <pc:spChg chg="mod">
          <ac:chgData name="David Ly (DJPR)" userId="f007a63c-c3c5-4dbf-b428-47e5ca075814" providerId="ADAL" clId="{4FDA1839-F4E5-4091-B270-0152FA43C770}" dt="2021-11-03T22:19:18.226" v="186" actId="14100"/>
          <ac:spMkLst>
            <pc:docMk/>
            <pc:sldMk cId="3779728073" sldId="287"/>
            <ac:spMk id="3" creationId="{00000000-0000-0000-0000-000000000000}"/>
          </ac:spMkLst>
        </pc:spChg>
        <pc:spChg chg="mod">
          <ac:chgData name="David Ly (DJPR)" userId="f007a63c-c3c5-4dbf-b428-47e5ca075814" providerId="ADAL" clId="{4FDA1839-F4E5-4091-B270-0152FA43C770}" dt="2021-11-03T22:19:03.959" v="184" actId="14100"/>
          <ac:spMkLst>
            <pc:docMk/>
            <pc:sldMk cId="3779728073" sldId="287"/>
            <ac:spMk id="6" creationId="{EA80FE8C-FAD4-473D-8C5F-65846D56D3F7}"/>
          </ac:spMkLst>
        </pc:spChg>
      </pc:sldChg>
      <pc:sldChg chg="modSp mod">
        <pc:chgData name="David Ly (DJPR)" userId="f007a63c-c3c5-4dbf-b428-47e5ca075814" providerId="ADAL" clId="{4FDA1839-F4E5-4091-B270-0152FA43C770}" dt="2021-11-03T22:17:19.977" v="179" actId="1076"/>
        <pc:sldMkLst>
          <pc:docMk/>
          <pc:sldMk cId="3632728900" sldId="293"/>
        </pc:sldMkLst>
        <pc:spChg chg="mod">
          <ac:chgData name="David Ly (DJPR)" userId="f007a63c-c3c5-4dbf-b428-47e5ca075814" providerId="ADAL" clId="{4FDA1839-F4E5-4091-B270-0152FA43C770}" dt="2021-11-03T22:17:19.977" v="179" actId="1076"/>
          <ac:spMkLst>
            <pc:docMk/>
            <pc:sldMk cId="3632728900" sldId="293"/>
            <ac:spMk id="8" creationId="{4396F6CB-12F2-4C25-BF88-F953AD4794A6}"/>
          </ac:spMkLst>
        </pc:spChg>
        <pc:spChg chg="mod">
          <ac:chgData name="David Ly (DJPR)" userId="f007a63c-c3c5-4dbf-b428-47e5ca075814" providerId="ADAL" clId="{4FDA1839-F4E5-4091-B270-0152FA43C770}" dt="2021-11-03T22:17:19.977" v="179" actId="1076"/>
          <ac:spMkLst>
            <pc:docMk/>
            <pc:sldMk cId="3632728900" sldId="293"/>
            <ac:spMk id="9" creationId="{C0BEA40C-65C7-4B98-B8C4-6A40AEFD3A1D}"/>
          </ac:spMkLst>
        </pc:spChg>
        <pc:spChg chg="mod">
          <ac:chgData name="David Ly (DJPR)" userId="f007a63c-c3c5-4dbf-b428-47e5ca075814" providerId="ADAL" clId="{4FDA1839-F4E5-4091-B270-0152FA43C770}" dt="2021-11-03T22:17:19.977" v="179" actId="1076"/>
          <ac:spMkLst>
            <pc:docMk/>
            <pc:sldMk cId="3632728900" sldId="293"/>
            <ac:spMk id="10" creationId="{EBE44090-6DAE-4DA8-BD8A-4CBC70698D95}"/>
          </ac:spMkLst>
        </pc:spChg>
        <pc:graphicFrameChg chg="mod">
          <ac:chgData name="David Ly (DJPR)" userId="f007a63c-c3c5-4dbf-b428-47e5ca075814" providerId="ADAL" clId="{4FDA1839-F4E5-4091-B270-0152FA43C770}" dt="2021-11-03T22:17:19.977" v="179" actId="1076"/>
          <ac:graphicFrameMkLst>
            <pc:docMk/>
            <pc:sldMk cId="3632728900" sldId="293"/>
            <ac:graphicFrameMk id="7" creationId="{5E3536C5-04D9-4040-A27A-D85A27B6FAEB}"/>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AU" sz="1000" b="1">
                <a:solidFill>
                  <a:schemeClr val="tx1"/>
                </a:solidFill>
              </a:rPr>
              <a:t>Licence variations approved by licence</a:t>
            </a:r>
            <a:r>
              <a:rPr lang="en-AU" sz="1000" b="1" baseline="0">
                <a:solidFill>
                  <a:schemeClr val="tx1"/>
                </a:solidFill>
              </a:rPr>
              <a:t> type</a:t>
            </a:r>
            <a:endParaRPr lang="en-AU" sz="1000" b="1">
              <a:solidFill>
                <a:schemeClr val="tx1"/>
              </a:solidFill>
            </a:endParaRPr>
          </a:p>
        </c:rich>
      </c:tx>
      <c:layout>
        <c:manualLayout>
          <c:xMode val="edge"/>
          <c:yMode val="edge"/>
          <c:x val="0.37264923873388361"/>
          <c:y val="1.1047455344793691E-2"/>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2223230606123045E-2"/>
          <c:y val="0.11261706388212801"/>
          <c:w val="0.86332784768475568"/>
          <c:h val="0.66846146542746787"/>
        </c:manualLayout>
      </c:layout>
      <c:barChart>
        <c:barDir val="col"/>
        <c:grouping val="stacked"/>
        <c:varyColors val="0"/>
        <c:ser>
          <c:idx val="0"/>
          <c:order val="0"/>
          <c:tx>
            <c:strRef>
              <c:f>Sheet1!$B$1</c:f>
              <c:strCache>
                <c:ptCount val="1"/>
                <c:pt idx="0">
                  <c:v>Exploration</c:v>
                </c:pt>
              </c:strCache>
            </c:strRef>
          </c:tx>
          <c:spPr>
            <a:solidFill>
              <a:schemeClr val="accent1"/>
            </a:solidFill>
            <a:ln>
              <a:noFill/>
            </a:ln>
            <a:effectLst/>
          </c:spPr>
          <c:invertIfNegative val="0"/>
          <c:cat>
            <c:strRef>
              <c:f>Sheet1!$A$11:$A$14</c:f>
              <c:strCache>
                <c:ptCount val="4"/>
                <c:pt idx="0">
                  <c:v>FY 2020-21 Q2</c:v>
                </c:pt>
                <c:pt idx="1">
                  <c:v>FY 2020-21 Q3</c:v>
                </c:pt>
                <c:pt idx="2">
                  <c:v>FY 2020-21 Q4</c:v>
                </c:pt>
                <c:pt idx="3">
                  <c:v>FY 2021-22 Q1</c:v>
                </c:pt>
              </c:strCache>
            </c:strRef>
          </c:cat>
          <c:val>
            <c:numRef>
              <c:f>Sheet1!$B$11:$B$14</c:f>
              <c:numCache>
                <c:formatCode>General</c:formatCode>
                <c:ptCount val="4"/>
                <c:pt idx="0">
                  <c:v>23</c:v>
                </c:pt>
                <c:pt idx="1">
                  <c:v>18</c:v>
                </c:pt>
                <c:pt idx="2">
                  <c:v>71</c:v>
                </c:pt>
                <c:pt idx="3">
                  <c:v>34</c:v>
                </c:pt>
              </c:numCache>
            </c:numRef>
          </c:val>
          <c:extLst>
            <c:ext xmlns:c16="http://schemas.microsoft.com/office/drawing/2014/chart" uri="{C3380CC4-5D6E-409C-BE32-E72D297353CC}">
              <c16:uniqueId val="{00000000-5E40-4CB9-A423-6A65CF0D2A90}"/>
            </c:ext>
          </c:extLst>
        </c:ser>
        <c:ser>
          <c:idx val="1"/>
          <c:order val="1"/>
          <c:tx>
            <c:strRef>
              <c:f>Sheet1!$C$1</c:f>
              <c:strCache>
                <c:ptCount val="1"/>
                <c:pt idx="0">
                  <c:v>Mining</c:v>
                </c:pt>
              </c:strCache>
            </c:strRef>
          </c:tx>
          <c:spPr>
            <a:solidFill>
              <a:schemeClr val="accent2"/>
            </a:solidFill>
            <a:ln>
              <a:noFill/>
            </a:ln>
            <a:effectLst/>
          </c:spPr>
          <c:invertIfNegative val="0"/>
          <c:cat>
            <c:strRef>
              <c:f>Sheet1!$A$11:$A$14</c:f>
              <c:strCache>
                <c:ptCount val="4"/>
                <c:pt idx="0">
                  <c:v>FY 2020-21 Q2</c:v>
                </c:pt>
                <c:pt idx="1">
                  <c:v>FY 2020-21 Q3</c:v>
                </c:pt>
                <c:pt idx="2">
                  <c:v>FY 2020-21 Q4</c:v>
                </c:pt>
                <c:pt idx="3">
                  <c:v>FY 2021-22 Q1</c:v>
                </c:pt>
              </c:strCache>
            </c:strRef>
          </c:cat>
          <c:val>
            <c:numRef>
              <c:f>Sheet1!$C$11:$C$14</c:f>
              <c:numCache>
                <c:formatCode>General</c:formatCode>
                <c:ptCount val="4"/>
                <c:pt idx="0">
                  <c:v>3</c:v>
                </c:pt>
                <c:pt idx="1">
                  <c:v>2</c:v>
                </c:pt>
                <c:pt idx="2">
                  <c:v>4</c:v>
                </c:pt>
                <c:pt idx="3">
                  <c:v>4</c:v>
                </c:pt>
              </c:numCache>
            </c:numRef>
          </c:val>
          <c:extLst>
            <c:ext xmlns:c16="http://schemas.microsoft.com/office/drawing/2014/chart" uri="{C3380CC4-5D6E-409C-BE32-E72D297353CC}">
              <c16:uniqueId val="{00000001-5E40-4CB9-A423-6A65CF0D2A90}"/>
            </c:ext>
          </c:extLst>
        </c:ser>
        <c:ser>
          <c:idx val="2"/>
          <c:order val="2"/>
          <c:tx>
            <c:strRef>
              <c:f>Sheet1!$D$1</c:f>
              <c:strCache>
                <c:ptCount val="1"/>
                <c:pt idx="0">
                  <c:v>Prospecting</c:v>
                </c:pt>
              </c:strCache>
            </c:strRef>
          </c:tx>
          <c:spPr>
            <a:solidFill>
              <a:schemeClr val="accent3"/>
            </a:solidFill>
            <a:ln>
              <a:noFill/>
            </a:ln>
            <a:effectLst/>
          </c:spPr>
          <c:invertIfNegative val="0"/>
          <c:cat>
            <c:strRef>
              <c:f>Sheet1!$A$11:$A$14</c:f>
              <c:strCache>
                <c:ptCount val="4"/>
                <c:pt idx="0">
                  <c:v>FY 2020-21 Q2</c:v>
                </c:pt>
                <c:pt idx="1">
                  <c:v>FY 2020-21 Q3</c:v>
                </c:pt>
                <c:pt idx="2">
                  <c:v>FY 2020-21 Q4</c:v>
                </c:pt>
                <c:pt idx="3">
                  <c:v>FY 2021-22 Q1</c:v>
                </c:pt>
              </c:strCache>
            </c:strRef>
          </c:cat>
          <c:val>
            <c:numRef>
              <c:f>Sheet1!$D$11:$D$14</c:f>
              <c:numCache>
                <c:formatCode>General</c:formatCode>
                <c:ptCount val="4"/>
                <c:pt idx="0">
                  <c:v>0</c:v>
                </c:pt>
                <c:pt idx="1">
                  <c:v>0</c:v>
                </c:pt>
                <c:pt idx="2">
                  <c:v>0</c:v>
                </c:pt>
                <c:pt idx="3">
                  <c:v>3</c:v>
                </c:pt>
              </c:numCache>
            </c:numRef>
          </c:val>
          <c:extLst>
            <c:ext xmlns:c16="http://schemas.microsoft.com/office/drawing/2014/chart" uri="{C3380CC4-5D6E-409C-BE32-E72D297353CC}">
              <c16:uniqueId val="{00000002-5E40-4CB9-A423-6A65CF0D2A90}"/>
            </c:ext>
          </c:extLst>
        </c:ser>
        <c:ser>
          <c:idx val="3"/>
          <c:order val="3"/>
          <c:tx>
            <c:strRef>
              <c:f>Sheet1!$E$1</c:f>
              <c:strCache>
                <c:ptCount val="1"/>
                <c:pt idx="0">
                  <c:v>Retention</c:v>
                </c:pt>
              </c:strCache>
            </c:strRef>
          </c:tx>
          <c:spPr>
            <a:solidFill>
              <a:schemeClr val="accent4"/>
            </a:solidFill>
            <a:ln>
              <a:noFill/>
            </a:ln>
            <a:effectLst/>
          </c:spPr>
          <c:invertIfNegative val="0"/>
          <c:cat>
            <c:strRef>
              <c:f>Sheet1!$A$11:$A$14</c:f>
              <c:strCache>
                <c:ptCount val="4"/>
                <c:pt idx="0">
                  <c:v>FY 2020-21 Q2</c:v>
                </c:pt>
                <c:pt idx="1">
                  <c:v>FY 2020-21 Q3</c:v>
                </c:pt>
                <c:pt idx="2">
                  <c:v>FY 2020-21 Q4</c:v>
                </c:pt>
                <c:pt idx="3">
                  <c:v>FY 2021-22 Q1</c:v>
                </c:pt>
              </c:strCache>
            </c:strRef>
          </c:cat>
          <c:val>
            <c:numRef>
              <c:f>Sheet1!$E$11:$E$14</c:f>
              <c:numCache>
                <c:formatCode>General</c:formatCode>
                <c:ptCount val="4"/>
                <c:pt idx="0">
                  <c:v>0</c:v>
                </c:pt>
                <c:pt idx="1">
                  <c:v>0</c:v>
                </c:pt>
                <c:pt idx="2">
                  <c:v>2</c:v>
                </c:pt>
                <c:pt idx="3">
                  <c:v>2</c:v>
                </c:pt>
              </c:numCache>
            </c:numRef>
          </c:val>
          <c:extLst>
            <c:ext xmlns:c16="http://schemas.microsoft.com/office/drawing/2014/chart" uri="{C3380CC4-5D6E-409C-BE32-E72D297353CC}">
              <c16:uniqueId val="{00000003-5E40-4CB9-A423-6A65CF0D2A90}"/>
            </c:ext>
          </c:extLst>
        </c:ser>
        <c:ser>
          <c:idx val="4"/>
          <c:order val="4"/>
          <c:tx>
            <c:strRef>
              <c:f>Sheet1!$F$1</c:f>
              <c:strCache>
                <c:ptCount val="1"/>
                <c:pt idx="0">
                  <c:v>Work Authority</c:v>
                </c:pt>
              </c:strCache>
            </c:strRef>
          </c:tx>
          <c:spPr>
            <a:solidFill>
              <a:schemeClr val="accent4">
                <a:lumMod val="50000"/>
              </a:schemeClr>
            </a:solidFill>
            <a:ln>
              <a:noFill/>
            </a:ln>
            <a:effectLst/>
          </c:spPr>
          <c:invertIfNegative val="0"/>
          <c:cat>
            <c:strRef>
              <c:f>Sheet1!$A$11:$A$14</c:f>
              <c:strCache>
                <c:ptCount val="4"/>
                <c:pt idx="0">
                  <c:v>FY 2020-21 Q2</c:v>
                </c:pt>
                <c:pt idx="1">
                  <c:v>FY 2020-21 Q3</c:v>
                </c:pt>
                <c:pt idx="2">
                  <c:v>FY 2020-21 Q4</c:v>
                </c:pt>
                <c:pt idx="3">
                  <c:v>FY 2021-22 Q1</c:v>
                </c:pt>
              </c:strCache>
            </c:strRef>
          </c:cat>
          <c:val>
            <c:numRef>
              <c:f>Sheet1!$F$11:$F$14</c:f>
              <c:numCache>
                <c:formatCode>General</c:formatCode>
                <c:ptCount val="4"/>
                <c:pt idx="0">
                  <c:v>5</c:v>
                </c:pt>
                <c:pt idx="1">
                  <c:v>9</c:v>
                </c:pt>
                <c:pt idx="2">
                  <c:v>7</c:v>
                </c:pt>
                <c:pt idx="3">
                  <c:v>6</c:v>
                </c:pt>
              </c:numCache>
            </c:numRef>
          </c:val>
          <c:extLst>
            <c:ext xmlns:c16="http://schemas.microsoft.com/office/drawing/2014/chart" uri="{C3380CC4-5D6E-409C-BE32-E72D297353CC}">
              <c16:uniqueId val="{00000004-5E40-4CB9-A423-6A65CF0D2A90}"/>
            </c:ext>
          </c:extLst>
        </c:ser>
        <c:dLbls>
          <c:showLegendKey val="0"/>
          <c:showVal val="0"/>
          <c:showCatName val="0"/>
          <c:showSerName val="0"/>
          <c:showPercent val="0"/>
          <c:showBubbleSize val="0"/>
        </c:dLbls>
        <c:gapWidth val="219"/>
        <c:overlap val="100"/>
        <c:axId val="763250496"/>
        <c:axId val="763249840"/>
      </c:barChart>
      <c:lineChart>
        <c:grouping val="standard"/>
        <c:varyColors val="0"/>
        <c:ser>
          <c:idx val="5"/>
          <c:order val="5"/>
          <c:tx>
            <c:strRef>
              <c:f>Sheet1!$G$1</c:f>
              <c:strCache>
                <c:ptCount val="1"/>
                <c:pt idx="0">
                  <c:v>% Within CSS</c:v>
                </c:pt>
              </c:strCache>
            </c:strRef>
          </c:tx>
          <c:spPr>
            <a:ln w="28575" cap="rnd">
              <a:solidFill>
                <a:schemeClr val="accent6"/>
              </a:solidFill>
              <a:round/>
            </a:ln>
            <a:effectLst/>
          </c:spPr>
          <c:marker>
            <c:symbol val="square"/>
            <c:size val="5"/>
            <c:spPr>
              <a:solidFill>
                <a:schemeClr val="accent6"/>
              </a:solidFill>
              <a:ln w="9525">
                <a:solidFill>
                  <a:schemeClr val="accent6"/>
                </a:solidFill>
              </a:ln>
              <a:effectLst/>
            </c:spPr>
          </c:marker>
          <c:cat>
            <c:strRef>
              <c:f>Sheet1!$A$11:$A$14</c:f>
              <c:strCache>
                <c:ptCount val="4"/>
                <c:pt idx="0">
                  <c:v>FY 2020-21 Q2</c:v>
                </c:pt>
                <c:pt idx="1">
                  <c:v>FY 2020-21 Q3</c:v>
                </c:pt>
                <c:pt idx="2">
                  <c:v>FY 2020-21 Q4</c:v>
                </c:pt>
                <c:pt idx="3">
                  <c:v>FY 2021-22 Q1</c:v>
                </c:pt>
              </c:strCache>
            </c:strRef>
          </c:cat>
          <c:val>
            <c:numRef>
              <c:f>Sheet1!$G$11:$G$14</c:f>
              <c:numCache>
                <c:formatCode>0%</c:formatCode>
                <c:ptCount val="4"/>
                <c:pt idx="0">
                  <c:v>0.84</c:v>
                </c:pt>
                <c:pt idx="1">
                  <c:v>0.79</c:v>
                </c:pt>
                <c:pt idx="2">
                  <c:v>0.89</c:v>
                </c:pt>
                <c:pt idx="3">
                  <c:v>0.86</c:v>
                </c:pt>
              </c:numCache>
            </c:numRef>
          </c:val>
          <c:smooth val="0"/>
          <c:extLst>
            <c:ext xmlns:c16="http://schemas.microsoft.com/office/drawing/2014/chart" uri="{C3380CC4-5D6E-409C-BE32-E72D297353CC}">
              <c16:uniqueId val="{00000000-BDAF-4165-9EE8-20F1A7E5A639}"/>
            </c:ext>
          </c:extLst>
        </c:ser>
        <c:dLbls>
          <c:showLegendKey val="0"/>
          <c:showVal val="0"/>
          <c:showCatName val="0"/>
          <c:showSerName val="0"/>
          <c:showPercent val="0"/>
          <c:showBubbleSize val="0"/>
        </c:dLbls>
        <c:marker val="1"/>
        <c:smooth val="0"/>
        <c:axId val="827994576"/>
        <c:axId val="827991624"/>
      </c:lineChart>
      <c:catAx>
        <c:axId val="7632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49840"/>
        <c:crosses val="autoZero"/>
        <c:auto val="1"/>
        <c:lblAlgn val="ctr"/>
        <c:lblOffset val="100"/>
        <c:noMultiLvlLbl val="0"/>
      </c:catAx>
      <c:valAx>
        <c:axId val="76324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a:t>Licence Variations</a:t>
                </a:r>
                <a:r>
                  <a:rPr lang="en-AU" sz="900" baseline="0"/>
                  <a:t> Approved</a:t>
                </a:r>
                <a:endParaRPr lang="en-AU" sz="90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50496"/>
        <c:crosses val="autoZero"/>
        <c:crossBetween val="between"/>
      </c:valAx>
      <c:valAx>
        <c:axId val="827991624"/>
        <c:scaling>
          <c:orientation val="minMax"/>
          <c:min val="0"/>
        </c:scaling>
        <c:delete val="0"/>
        <c:axPos val="r"/>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a:t>%</a:t>
                </a:r>
                <a:r>
                  <a:rPr lang="en-AU" sz="900" baseline="0"/>
                  <a:t> Within CSS</a:t>
                </a:r>
                <a:endParaRPr lang="en-AU" sz="90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27994576"/>
        <c:crosses val="max"/>
        <c:crossBetween val="between"/>
      </c:valAx>
      <c:catAx>
        <c:axId val="827994576"/>
        <c:scaling>
          <c:orientation val="minMax"/>
        </c:scaling>
        <c:delete val="1"/>
        <c:axPos val="b"/>
        <c:numFmt formatCode="General" sourceLinked="1"/>
        <c:majorTickMark val="out"/>
        <c:minorTickMark val="none"/>
        <c:tickLblPos val="nextTo"/>
        <c:crossAx val="8279916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a:defRPr sz="1000" b="1" i="0" u="none" strike="noStrike" kern="1200" spc="0" baseline="0">
                <a:solidFill>
                  <a:schemeClr val="tx1"/>
                </a:solidFill>
                <a:latin typeface="+mn-lt"/>
                <a:ea typeface="+mn-ea"/>
                <a:cs typeface="+mn-cs"/>
              </a:defRPr>
            </a:pPr>
            <a:r>
              <a:rPr lang="en-AU" sz="1000" b="1">
                <a:solidFill>
                  <a:schemeClr val="tx1"/>
                </a:solidFill>
              </a:rPr>
              <a:t>Non-MRSDA licence variations types approved</a:t>
            </a:r>
          </a:p>
        </c:rich>
      </c:tx>
      <c:layout>
        <c:manualLayout>
          <c:xMode val="edge"/>
          <c:yMode val="edge"/>
          <c:x val="0.37801675054587297"/>
          <c:y val="2.8296866981908611E-3"/>
        </c:manualLayout>
      </c:layout>
      <c:overlay val="0"/>
      <c:spPr>
        <a:noFill/>
        <a:ln>
          <a:noFill/>
        </a:ln>
        <a:effectLst/>
      </c:spPr>
      <c:txPr>
        <a:bodyPr rot="0" spcFirstLastPara="1" vertOverflow="ellipsis" vert="horz" wrap="square" anchor="t" anchorCtr="0"/>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439239966799022E-2"/>
          <c:y val="0.1002678390423079"/>
          <c:w val="0.92272105279446814"/>
          <c:h val="0.64390935014929795"/>
        </c:manualLayout>
      </c:layout>
      <c:barChart>
        <c:barDir val="col"/>
        <c:grouping val="stacked"/>
        <c:varyColors val="0"/>
        <c:ser>
          <c:idx val="1"/>
          <c:order val="1"/>
          <c:tx>
            <c:strRef>
              <c:f>Sheet1!$C$1</c:f>
              <c:strCache>
                <c:ptCount val="1"/>
                <c:pt idx="0">
                  <c:v>Registration of Dealing</c:v>
                </c:pt>
              </c:strCache>
            </c:strRef>
          </c:tx>
          <c:spPr>
            <a:solidFill>
              <a:schemeClr val="accent2"/>
            </a:solidFill>
            <a:ln>
              <a:noFill/>
            </a:ln>
            <a:effectLst/>
          </c:spPr>
          <c:invertIfNegative val="0"/>
          <c:cat>
            <c:strRef>
              <c:f>Sheet1!$A$11:$A$14</c:f>
              <c:strCache>
                <c:ptCount val="4"/>
                <c:pt idx="0">
                  <c:v>FY 2020-21 Q2</c:v>
                </c:pt>
                <c:pt idx="1">
                  <c:v>FY 2020-21 Q3</c:v>
                </c:pt>
                <c:pt idx="2">
                  <c:v>FY 2020-21 Q4</c:v>
                </c:pt>
                <c:pt idx="3">
                  <c:v>FY 2021-22 Q1</c:v>
                </c:pt>
              </c:strCache>
            </c:strRef>
          </c:cat>
          <c:val>
            <c:numRef>
              <c:f>Sheet1!$C$11:$C$14</c:f>
              <c:numCache>
                <c:formatCode>General</c:formatCode>
                <c:ptCount val="4"/>
                <c:pt idx="0">
                  <c:v>9</c:v>
                </c:pt>
                <c:pt idx="1">
                  <c:v>0</c:v>
                </c:pt>
                <c:pt idx="2">
                  <c:v>1</c:v>
                </c:pt>
                <c:pt idx="3">
                  <c:v>0</c:v>
                </c:pt>
              </c:numCache>
            </c:numRef>
          </c:val>
          <c:extLst>
            <c:ext xmlns:c16="http://schemas.microsoft.com/office/drawing/2014/chart" uri="{C3380CC4-5D6E-409C-BE32-E72D297353CC}">
              <c16:uniqueId val="{00000001-85E5-47A3-9633-970E5A6AADFF}"/>
            </c:ext>
          </c:extLst>
        </c:ser>
        <c:ser>
          <c:idx val="2"/>
          <c:order val="2"/>
          <c:tx>
            <c:strRef>
              <c:f>Sheet1!$D$1</c:f>
              <c:strCache>
                <c:ptCount val="1"/>
                <c:pt idx="0">
                  <c:v>Renewal</c:v>
                </c:pt>
              </c:strCache>
            </c:strRef>
          </c:tx>
          <c:spPr>
            <a:solidFill>
              <a:schemeClr val="accent3"/>
            </a:solidFill>
            <a:ln>
              <a:noFill/>
            </a:ln>
            <a:effectLst/>
          </c:spPr>
          <c:invertIfNegative val="0"/>
          <c:cat>
            <c:strRef>
              <c:f>Sheet1!$A$11:$A$14</c:f>
              <c:strCache>
                <c:ptCount val="4"/>
                <c:pt idx="0">
                  <c:v>FY 2020-21 Q2</c:v>
                </c:pt>
                <c:pt idx="1">
                  <c:v>FY 2020-21 Q3</c:v>
                </c:pt>
                <c:pt idx="2">
                  <c:v>FY 2020-21 Q4</c:v>
                </c:pt>
                <c:pt idx="3">
                  <c:v>FY 2021-22 Q1</c:v>
                </c:pt>
              </c:strCache>
            </c:strRef>
          </c:cat>
          <c:val>
            <c:numRef>
              <c:f>Sheet1!$D$11:$D$14</c:f>
              <c:numCache>
                <c:formatCode>General</c:formatCode>
                <c:ptCount val="4"/>
                <c:pt idx="0">
                  <c:v>0</c:v>
                </c:pt>
                <c:pt idx="1">
                  <c:v>0</c:v>
                </c:pt>
                <c:pt idx="2">
                  <c:v>0</c:v>
                </c:pt>
                <c:pt idx="3">
                  <c:v>0</c:v>
                </c:pt>
              </c:numCache>
            </c:numRef>
          </c:val>
          <c:extLst xmlns:c15="http://schemas.microsoft.com/office/drawing/2012/chart">
            <c:ext xmlns:c16="http://schemas.microsoft.com/office/drawing/2014/chart" uri="{C3380CC4-5D6E-409C-BE32-E72D297353CC}">
              <c16:uniqueId val="{00000002-85E5-47A3-9633-970E5A6AADFF}"/>
            </c:ext>
          </c:extLst>
        </c:ser>
        <c:ser>
          <c:idx val="3"/>
          <c:order val="3"/>
          <c:tx>
            <c:strRef>
              <c:f>Sheet1!$E$1</c:f>
              <c:strCache>
                <c:ptCount val="1"/>
                <c:pt idx="0">
                  <c:v>Suspension and Extension</c:v>
                </c:pt>
              </c:strCache>
            </c:strRef>
          </c:tx>
          <c:spPr>
            <a:solidFill>
              <a:schemeClr val="accent4"/>
            </a:solidFill>
            <a:ln>
              <a:noFill/>
            </a:ln>
            <a:effectLst/>
          </c:spPr>
          <c:invertIfNegative val="0"/>
          <c:cat>
            <c:strRef>
              <c:f>Sheet1!$A$11:$A$14</c:f>
              <c:strCache>
                <c:ptCount val="4"/>
                <c:pt idx="0">
                  <c:v>FY 2020-21 Q2</c:v>
                </c:pt>
                <c:pt idx="1">
                  <c:v>FY 2020-21 Q3</c:v>
                </c:pt>
                <c:pt idx="2">
                  <c:v>FY 2020-21 Q4</c:v>
                </c:pt>
                <c:pt idx="3">
                  <c:v>FY 2021-22 Q1</c:v>
                </c:pt>
              </c:strCache>
            </c:strRef>
          </c:cat>
          <c:val>
            <c:numRef>
              <c:f>Sheet1!$E$11:$E$14</c:f>
              <c:numCache>
                <c:formatCode>General</c:formatCode>
                <c:ptCount val="4"/>
                <c:pt idx="0">
                  <c:v>0</c:v>
                </c:pt>
                <c:pt idx="1">
                  <c:v>8</c:v>
                </c:pt>
                <c:pt idx="2">
                  <c:v>0</c:v>
                </c:pt>
                <c:pt idx="3">
                  <c:v>0</c:v>
                </c:pt>
              </c:numCache>
            </c:numRef>
          </c:val>
          <c:extLst>
            <c:ext xmlns:c16="http://schemas.microsoft.com/office/drawing/2014/chart" uri="{C3380CC4-5D6E-409C-BE32-E72D297353CC}">
              <c16:uniqueId val="{00000003-85E5-47A3-9633-970E5A6AADFF}"/>
            </c:ext>
          </c:extLst>
        </c:ser>
        <c:ser>
          <c:idx val="4"/>
          <c:order val="4"/>
          <c:tx>
            <c:strRef>
              <c:f>Sheet1!$F$1</c:f>
              <c:strCache>
                <c:ptCount val="1"/>
                <c:pt idx="0">
                  <c:v>Transfer</c:v>
                </c:pt>
              </c:strCache>
            </c:strRef>
          </c:tx>
          <c:spPr>
            <a:solidFill>
              <a:schemeClr val="accent5"/>
            </a:solidFill>
            <a:ln>
              <a:noFill/>
            </a:ln>
            <a:effectLst/>
          </c:spPr>
          <c:invertIfNegative val="0"/>
          <c:cat>
            <c:strRef>
              <c:f>Sheet1!$A$11:$A$14</c:f>
              <c:strCache>
                <c:ptCount val="4"/>
                <c:pt idx="0">
                  <c:v>FY 2020-21 Q2</c:v>
                </c:pt>
                <c:pt idx="1">
                  <c:v>FY 2020-21 Q3</c:v>
                </c:pt>
                <c:pt idx="2">
                  <c:v>FY 2020-21 Q4</c:v>
                </c:pt>
                <c:pt idx="3">
                  <c:v>FY 2021-22 Q1</c:v>
                </c:pt>
              </c:strCache>
            </c:strRef>
          </c:cat>
          <c:val>
            <c:numRef>
              <c:f>Sheet1!$F$11:$F$14</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4-85E5-47A3-9633-970E5A6AADFF}"/>
            </c:ext>
          </c:extLst>
        </c:ser>
        <c:ser>
          <c:idx val="5"/>
          <c:order val="5"/>
          <c:tx>
            <c:strRef>
              <c:f>Sheet1!$G$1</c:f>
              <c:strCache>
                <c:ptCount val="1"/>
                <c:pt idx="0">
                  <c:v>Consolidation</c:v>
                </c:pt>
              </c:strCache>
            </c:strRef>
          </c:tx>
          <c:spPr>
            <a:solidFill>
              <a:schemeClr val="accent6"/>
            </a:solidFill>
            <a:ln>
              <a:noFill/>
            </a:ln>
            <a:effectLst/>
          </c:spPr>
          <c:invertIfNegative val="0"/>
          <c:cat>
            <c:strRef>
              <c:f>Sheet1!$A$11:$A$14</c:f>
              <c:strCache>
                <c:ptCount val="4"/>
                <c:pt idx="0">
                  <c:v>FY 2020-21 Q2</c:v>
                </c:pt>
                <c:pt idx="1">
                  <c:v>FY 2020-21 Q3</c:v>
                </c:pt>
                <c:pt idx="2">
                  <c:v>FY 2020-21 Q4</c:v>
                </c:pt>
                <c:pt idx="3">
                  <c:v>FY 2021-22 Q1</c:v>
                </c:pt>
              </c:strCache>
            </c:strRef>
          </c:cat>
          <c:val>
            <c:numRef>
              <c:f>Sheet1!$G$11:$G$14</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BD99-4595-8ACF-2267A71132F2}"/>
            </c:ext>
          </c:extLst>
        </c:ser>
        <c:ser>
          <c:idx val="6"/>
          <c:order val="6"/>
          <c:tx>
            <c:strRef>
              <c:f>Sheet1!$H$1</c:f>
              <c:strCache>
                <c:ptCount val="1"/>
                <c:pt idx="0">
                  <c:v>Licence Condition Changes</c:v>
                </c:pt>
              </c:strCache>
            </c:strRef>
          </c:tx>
          <c:spPr>
            <a:solidFill>
              <a:schemeClr val="accent1">
                <a:lumMod val="60000"/>
              </a:schemeClr>
            </a:solidFill>
            <a:ln>
              <a:noFill/>
            </a:ln>
            <a:effectLst/>
          </c:spPr>
          <c:invertIfNegative val="0"/>
          <c:cat>
            <c:strRef>
              <c:f>Sheet1!$A$11:$A$14</c:f>
              <c:strCache>
                <c:ptCount val="4"/>
                <c:pt idx="0">
                  <c:v>FY 2020-21 Q2</c:v>
                </c:pt>
                <c:pt idx="1">
                  <c:v>FY 2020-21 Q3</c:v>
                </c:pt>
                <c:pt idx="2">
                  <c:v>FY 2020-21 Q4</c:v>
                </c:pt>
                <c:pt idx="3">
                  <c:v>FY 2021-22 Q1</c:v>
                </c:pt>
              </c:strCache>
            </c:strRef>
          </c:cat>
          <c:val>
            <c:numRef>
              <c:f>Sheet1!$H$11:$H$14</c:f>
              <c:numCache>
                <c:formatCode>General</c:formatCode>
                <c:ptCount val="4"/>
                <c:pt idx="0">
                  <c:v>0</c:v>
                </c:pt>
                <c:pt idx="1">
                  <c:v>0</c:v>
                </c:pt>
                <c:pt idx="2">
                  <c:v>0</c:v>
                </c:pt>
                <c:pt idx="3">
                  <c:v>1</c:v>
                </c:pt>
              </c:numCache>
            </c:numRef>
          </c:val>
          <c:extLst>
            <c:ext xmlns:c16="http://schemas.microsoft.com/office/drawing/2014/chart" uri="{C3380CC4-5D6E-409C-BE32-E72D297353CC}">
              <c16:uniqueId val="{00000001-BD99-4595-8ACF-2267A71132F2}"/>
            </c:ext>
          </c:extLst>
        </c:ser>
        <c:ser>
          <c:idx val="7"/>
          <c:order val="7"/>
          <c:tx>
            <c:strRef>
              <c:f>Sheet1!$I$1</c:f>
              <c:strCache>
                <c:ptCount val="1"/>
                <c:pt idx="0">
                  <c:v>Agreements</c:v>
                </c:pt>
              </c:strCache>
            </c:strRef>
          </c:tx>
          <c:spPr>
            <a:solidFill>
              <a:schemeClr val="accent2">
                <a:lumMod val="60000"/>
              </a:schemeClr>
            </a:solidFill>
            <a:ln>
              <a:noFill/>
            </a:ln>
            <a:effectLst/>
          </c:spPr>
          <c:invertIfNegative val="0"/>
          <c:cat>
            <c:strRef>
              <c:f>Sheet1!$A$11:$A$14</c:f>
              <c:strCache>
                <c:ptCount val="4"/>
                <c:pt idx="0">
                  <c:v>FY 2020-21 Q2</c:v>
                </c:pt>
                <c:pt idx="1">
                  <c:v>FY 2020-21 Q3</c:v>
                </c:pt>
                <c:pt idx="2">
                  <c:v>FY 2020-21 Q4</c:v>
                </c:pt>
                <c:pt idx="3">
                  <c:v>FY 2021-22 Q1</c:v>
                </c:pt>
              </c:strCache>
            </c:strRef>
          </c:cat>
          <c:val>
            <c:numRef>
              <c:f>Sheet1!$I$11:$I$14</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50CD-489E-A042-9ABBAFE96AB7}"/>
            </c:ext>
          </c:extLst>
        </c:ser>
        <c:ser>
          <c:idx val="8"/>
          <c:order val="8"/>
          <c:tx>
            <c:strRef>
              <c:f>Sheet1!$J$1</c:f>
              <c:strCache>
                <c:ptCount val="1"/>
                <c:pt idx="0">
                  <c:v>Alteration to Route</c:v>
                </c:pt>
              </c:strCache>
            </c:strRef>
          </c:tx>
          <c:spPr>
            <a:solidFill>
              <a:schemeClr val="accent3">
                <a:lumMod val="60000"/>
              </a:schemeClr>
            </a:solidFill>
            <a:ln>
              <a:noFill/>
            </a:ln>
            <a:effectLst/>
          </c:spPr>
          <c:invertIfNegative val="0"/>
          <c:cat>
            <c:strRef>
              <c:f>Sheet1!$A$11:$A$14</c:f>
              <c:strCache>
                <c:ptCount val="4"/>
                <c:pt idx="0">
                  <c:v>FY 2020-21 Q2</c:v>
                </c:pt>
                <c:pt idx="1">
                  <c:v>FY 2020-21 Q3</c:v>
                </c:pt>
                <c:pt idx="2">
                  <c:v>FY 2020-21 Q4</c:v>
                </c:pt>
                <c:pt idx="3">
                  <c:v>FY 2021-22 Q1</c:v>
                </c:pt>
              </c:strCache>
            </c:strRef>
          </c:cat>
          <c:val>
            <c:numRef>
              <c:f>Sheet1!$J$11:$J$14</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1-50CD-489E-A042-9ABBAFE96AB7}"/>
            </c:ext>
          </c:extLst>
        </c:ser>
        <c:dLbls>
          <c:showLegendKey val="0"/>
          <c:showVal val="0"/>
          <c:showCatName val="0"/>
          <c:showSerName val="0"/>
          <c:showPercent val="0"/>
          <c:showBubbleSize val="0"/>
        </c:dLbls>
        <c:gapWidth val="219"/>
        <c:overlap val="100"/>
        <c:axId val="763250496"/>
        <c:axId val="76324984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Full Surrender</c:v>
                      </c:pt>
                    </c:strCache>
                  </c:strRef>
                </c:tx>
                <c:spPr>
                  <a:solidFill>
                    <a:schemeClr val="accent1"/>
                  </a:solidFill>
                  <a:ln>
                    <a:noFill/>
                  </a:ln>
                  <a:effectLst/>
                </c:spPr>
                <c:invertIfNegative val="0"/>
                <c:cat>
                  <c:strRef>
                    <c:extLst>
                      <c:ext uri="{02D57815-91ED-43cb-92C2-25804820EDAC}">
                        <c15:formulaRef>
                          <c15:sqref>Sheet1!$A$11:$A$14</c15:sqref>
                        </c15:formulaRef>
                      </c:ext>
                    </c:extLst>
                    <c:strCache>
                      <c:ptCount val="4"/>
                      <c:pt idx="0">
                        <c:v>FY 2020-21 Q2</c:v>
                      </c:pt>
                      <c:pt idx="1">
                        <c:v>FY 2020-21 Q3</c:v>
                      </c:pt>
                      <c:pt idx="2">
                        <c:v>FY 2020-21 Q4</c:v>
                      </c:pt>
                      <c:pt idx="3">
                        <c:v>FY 2021-22 Q1</c:v>
                      </c:pt>
                    </c:strCache>
                  </c:strRef>
                </c:cat>
                <c:val>
                  <c:numRef>
                    <c:extLst>
                      <c:ext uri="{02D57815-91ED-43cb-92C2-25804820EDAC}">
                        <c15:formulaRef>
                          <c15:sqref>Sheet1!$B$11:$B$14</c15:sqref>
                        </c15:formulaRef>
                      </c:ext>
                    </c:extLst>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85E5-47A3-9633-970E5A6AADFF}"/>
                  </c:ext>
                </c:extLst>
              </c15:ser>
            </c15:filteredBarSeries>
          </c:ext>
        </c:extLst>
      </c:barChart>
      <c:catAx>
        <c:axId val="7632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49840"/>
        <c:crosses val="autoZero"/>
        <c:auto val="1"/>
        <c:lblAlgn val="ctr"/>
        <c:lblOffset val="100"/>
        <c:noMultiLvlLbl val="0"/>
      </c:catAx>
      <c:valAx>
        <c:axId val="76324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a:t>Non-MRSDA Variations</a:t>
                </a:r>
                <a:r>
                  <a:rPr lang="en-AU" sz="900" baseline="0"/>
                  <a:t> Approved</a:t>
                </a:r>
                <a:endParaRPr lang="en-AU" sz="90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50496"/>
        <c:crosses val="autoZero"/>
        <c:crossBetween val="between"/>
        <c:majorUnit val="2"/>
      </c:valAx>
      <c:spPr>
        <a:noFill/>
        <a:ln>
          <a:noFill/>
        </a:ln>
        <a:effectLst/>
      </c:spPr>
    </c:plotArea>
    <c:legend>
      <c:legendPos val="b"/>
      <c:layout>
        <c:manualLayout>
          <c:xMode val="edge"/>
          <c:yMode val="edge"/>
          <c:x val="4.7930160909539735E-2"/>
          <c:y val="0.82716951342287637"/>
          <c:w val="0.92357976086322535"/>
          <c:h val="0.1575053344466091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AU" sz="1000" b="1">
                <a:solidFill>
                  <a:schemeClr val="tx1"/>
                </a:solidFill>
              </a:rPr>
              <a:t>Non-MRSDA plans accepted</a:t>
            </a:r>
          </a:p>
        </c:rich>
      </c:tx>
      <c:layout>
        <c:manualLayout>
          <c:xMode val="edge"/>
          <c:yMode val="edge"/>
          <c:x val="0.41597974774377494"/>
          <c:y val="0"/>
        </c:manualLayout>
      </c:layout>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1543430940390871E-2"/>
          <c:y val="0.11261686583600299"/>
          <c:w val="0.92272105279446814"/>
          <c:h val="0.69908483960063339"/>
        </c:manualLayout>
      </c:layout>
      <c:barChart>
        <c:barDir val="col"/>
        <c:grouping val="stacked"/>
        <c:varyColors val="0"/>
        <c:ser>
          <c:idx val="0"/>
          <c:order val="0"/>
          <c:tx>
            <c:strRef>
              <c:f>Sheet1!$B$1</c:f>
              <c:strCache>
                <c:ptCount val="1"/>
                <c:pt idx="0">
                  <c:v>Environment Plans</c:v>
                </c:pt>
              </c:strCache>
            </c:strRef>
          </c:tx>
          <c:spPr>
            <a:solidFill>
              <a:schemeClr val="accent1"/>
            </a:solidFill>
            <a:ln>
              <a:noFill/>
            </a:ln>
            <a:effectLst/>
          </c:spPr>
          <c:invertIfNegative val="0"/>
          <c:cat>
            <c:strRef>
              <c:f>Sheet1!$A$11:$A$14</c:f>
              <c:strCache>
                <c:ptCount val="4"/>
                <c:pt idx="0">
                  <c:v>FY 2020-21 Q2</c:v>
                </c:pt>
                <c:pt idx="1">
                  <c:v>FY 2020-21 Q3</c:v>
                </c:pt>
                <c:pt idx="2">
                  <c:v>FY 2020-21 Q4</c:v>
                </c:pt>
                <c:pt idx="3">
                  <c:v>FY 2021-22 Q1</c:v>
                </c:pt>
              </c:strCache>
            </c:strRef>
          </c:cat>
          <c:val>
            <c:numRef>
              <c:f>Sheet1!$B$11:$B$14</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A361-4124-AEEF-7101B3EB9159}"/>
            </c:ext>
          </c:extLst>
        </c:ser>
        <c:ser>
          <c:idx val="1"/>
          <c:order val="1"/>
          <c:tx>
            <c:strRef>
              <c:f>Sheet1!$C$1</c:f>
              <c:strCache>
                <c:ptCount val="1"/>
                <c:pt idx="0">
                  <c:v>Operation Plans</c:v>
                </c:pt>
              </c:strCache>
            </c:strRef>
          </c:tx>
          <c:spPr>
            <a:solidFill>
              <a:schemeClr val="accent2"/>
            </a:solidFill>
            <a:ln>
              <a:noFill/>
            </a:ln>
            <a:effectLst/>
          </c:spPr>
          <c:invertIfNegative val="0"/>
          <c:cat>
            <c:strRef>
              <c:f>Sheet1!$A$11:$A$14</c:f>
              <c:strCache>
                <c:ptCount val="4"/>
                <c:pt idx="0">
                  <c:v>FY 2020-21 Q2</c:v>
                </c:pt>
                <c:pt idx="1">
                  <c:v>FY 2020-21 Q3</c:v>
                </c:pt>
                <c:pt idx="2">
                  <c:v>FY 2020-21 Q4</c:v>
                </c:pt>
                <c:pt idx="3">
                  <c:v>FY 2021-22 Q1</c:v>
                </c:pt>
              </c:strCache>
            </c:strRef>
          </c:cat>
          <c:val>
            <c:numRef>
              <c:f>Sheet1!$C$11:$C$14</c:f>
              <c:numCache>
                <c:formatCode>General</c:formatCode>
                <c:ptCount val="4"/>
                <c:pt idx="0">
                  <c:v>2</c:v>
                </c:pt>
                <c:pt idx="1">
                  <c:v>0</c:v>
                </c:pt>
                <c:pt idx="2">
                  <c:v>2</c:v>
                </c:pt>
                <c:pt idx="3">
                  <c:v>0</c:v>
                </c:pt>
              </c:numCache>
            </c:numRef>
          </c:val>
          <c:extLst>
            <c:ext xmlns:c16="http://schemas.microsoft.com/office/drawing/2014/chart" uri="{C3380CC4-5D6E-409C-BE32-E72D297353CC}">
              <c16:uniqueId val="{00000001-A361-4124-AEEF-7101B3EB9159}"/>
            </c:ext>
          </c:extLst>
        </c:ser>
        <c:dLbls>
          <c:showLegendKey val="0"/>
          <c:showVal val="0"/>
          <c:showCatName val="0"/>
          <c:showSerName val="0"/>
          <c:showPercent val="0"/>
          <c:showBubbleSize val="0"/>
        </c:dLbls>
        <c:gapWidth val="219"/>
        <c:overlap val="100"/>
        <c:axId val="763250496"/>
        <c:axId val="763249840"/>
      </c:barChart>
      <c:catAx>
        <c:axId val="76325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49840"/>
        <c:crosses val="autoZero"/>
        <c:auto val="1"/>
        <c:lblAlgn val="ctr"/>
        <c:lblOffset val="100"/>
        <c:noMultiLvlLbl val="0"/>
      </c:catAx>
      <c:valAx>
        <c:axId val="76324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baseline="0"/>
                  <a:t>Petroleum Plans Accepted</a:t>
                </a:r>
                <a:endParaRPr lang="en-AU" sz="90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63250496"/>
        <c:crosses val="autoZero"/>
        <c:crossBetween val="between"/>
        <c:majorUnit val="1"/>
      </c:valAx>
      <c:spPr>
        <a:noFill/>
        <a:ln>
          <a:noFill/>
        </a:ln>
        <a:effectLst/>
      </c:spPr>
    </c:plotArea>
    <c:legend>
      <c:legendPos val="b"/>
      <c:layout>
        <c:manualLayout>
          <c:xMode val="edge"/>
          <c:yMode val="edge"/>
          <c:x val="0.38317400010450015"/>
          <c:y val="0.90961711452404059"/>
          <c:w val="0.23926352379051327"/>
          <c:h val="9.038288547595943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AU" sz="1000" b="1" baseline="0">
                <a:solidFill>
                  <a:schemeClr val="tx1"/>
                </a:solidFill>
              </a:rPr>
              <a:t>Administrative updates by notification</a:t>
            </a:r>
            <a:endParaRPr lang="en-AU" sz="1000" b="1">
              <a:solidFill>
                <a:schemeClr val="tx1"/>
              </a:solidFill>
            </a:endParaRP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0439068278127828"/>
          <c:y val="0.11813139593304597"/>
          <c:w val="0.87251333846503831"/>
          <c:h val="0.70604219603016438"/>
        </c:manualLayout>
      </c:layout>
      <c:barChart>
        <c:barDir val="col"/>
        <c:grouping val="clustered"/>
        <c:varyColors val="0"/>
        <c:ser>
          <c:idx val="0"/>
          <c:order val="0"/>
          <c:tx>
            <c:strRef>
              <c:f>Sheet1!$B$1</c:f>
              <c:strCache>
                <c:ptCount val="1"/>
                <c:pt idx="0">
                  <c:v>Notifications Received</c:v>
                </c:pt>
              </c:strCache>
            </c:strRef>
          </c:tx>
          <c:spPr>
            <a:solidFill>
              <a:srgbClr val="0070C0"/>
            </a:solidFill>
            <a:ln>
              <a:noFill/>
            </a:ln>
            <a:effectLst/>
          </c:spPr>
          <c:invertIfNegative val="0"/>
          <c:cat>
            <c:strRef>
              <c:f>Sheet1!$A$11:$A$14</c:f>
              <c:strCache>
                <c:ptCount val="4"/>
                <c:pt idx="0">
                  <c:v>FY2020-21 Q2</c:v>
                </c:pt>
                <c:pt idx="1">
                  <c:v>FY2020-21 Q3</c:v>
                </c:pt>
                <c:pt idx="2">
                  <c:v>FY2020-21 Q4</c:v>
                </c:pt>
                <c:pt idx="3">
                  <c:v>FY2021-22 Q1</c:v>
                </c:pt>
              </c:strCache>
            </c:strRef>
          </c:cat>
          <c:val>
            <c:numRef>
              <c:f>Sheet1!$B$11:$B$14</c:f>
              <c:numCache>
                <c:formatCode>General</c:formatCode>
                <c:ptCount val="4"/>
                <c:pt idx="0">
                  <c:v>6</c:v>
                </c:pt>
                <c:pt idx="1">
                  <c:v>2</c:v>
                </c:pt>
                <c:pt idx="2">
                  <c:v>7</c:v>
                </c:pt>
                <c:pt idx="3">
                  <c:v>7</c:v>
                </c:pt>
              </c:numCache>
            </c:numRef>
          </c:val>
          <c:extLst>
            <c:ext xmlns:c16="http://schemas.microsoft.com/office/drawing/2014/chart" uri="{C3380CC4-5D6E-409C-BE32-E72D297353CC}">
              <c16:uniqueId val="{00000000-75B0-4425-B28E-B8484C1B091F}"/>
            </c:ext>
          </c:extLst>
        </c:ser>
        <c:ser>
          <c:idx val="1"/>
          <c:order val="1"/>
          <c:tx>
            <c:strRef>
              <c:f>Sheet1!$C$1</c:f>
              <c:strCache>
                <c:ptCount val="1"/>
                <c:pt idx="0">
                  <c:v>Notifications Acknowledged</c:v>
                </c:pt>
              </c:strCache>
            </c:strRef>
          </c:tx>
          <c:spPr>
            <a:solidFill>
              <a:schemeClr val="accent5">
                <a:lumMod val="40000"/>
                <a:lumOff val="60000"/>
              </a:schemeClr>
            </a:solidFill>
            <a:ln>
              <a:noFill/>
            </a:ln>
            <a:effectLst/>
          </c:spPr>
          <c:invertIfNegative val="0"/>
          <c:cat>
            <c:strRef>
              <c:f>Sheet1!$A$11:$A$14</c:f>
              <c:strCache>
                <c:ptCount val="4"/>
                <c:pt idx="0">
                  <c:v>FY2020-21 Q2</c:v>
                </c:pt>
                <c:pt idx="1">
                  <c:v>FY2020-21 Q3</c:v>
                </c:pt>
                <c:pt idx="2">
                  <c:v>FY2020-21 Q4</c:v>
                </c:pt>
                <c:pt idx="3">
                  <c:v>FY2021-22 Q1</c:v>
                </c:pt>
              </c:strCache>
            </c:strRef>
          </c:cat>
          <c:val>
            <c:numRef>
              <c:f>Sheet1!$C$11:$C$14</c:f>
              <c:numCache>
                <c:formatCode>General</c:formatCode>
                <c:ptCount val="4"/>
                <c:pt idx="0">
                  <c:v>3</c:v>
                </c:pt>
                <c:pt idx="1">
                  <c:v>5</c:v>
                </c:pt>
                <c:pt idx="2">
                  <c:v>4</c:v>
                </c:pt>
                <c:pt idx="3">
                  <c:v>3</c:v>
                </c:pt>
              </c:numCache>
            </c:numRef>
          </c:val>
          <c:extLst>
            <c:ext xmlns:c16="http://schemas.microsoft.com/office/drawing/2014/chart" uri="{C3380CC4-5D6E-409C-BE32-E72D297353CC}">
              <c16:uniqueId val="{00000001-75B0-4425-B28E-B8484C1B091F}"/>
            </c:ext>
          </c:extLst>
        </c:ser>
        <c:ser>
          <c:idx val="2"/>
          <c:order val="2"/>
          <c:tx>
            <c:strRef>
              <c:f>Sheet1!$D$1</c:f>
              <c:strCache>
                <c:ptCount val="1"/>
                <c:pt idx="0">
                  <c:v>Notifications Refused</c:v>
                </c:pt>
              </c:strCache>
            </c:strRef>
          </c:tx>
          <c:spPr>
            <a:solidFill>
              <a:schemeClr val="bg1">
                <a:lumMod val="85000"/>
              </a:schemeClr>
            </a:solidFill>
            <a:ln>
              <a:solidFill>
                <a:schemeClr val="bg1">
                  <a:lumMod val="85000"/>
                </a:schemeClr>
              </a:solidFill>
            </a:ln>
            <a:effectLst/>
          </c:spPr>
          <c:invertIfNegative val="0"/>
          <c:cat>
            <c:strRef>
              <c:f>Sheet1!$A$11:$A$14</c:f>
              <c:strCache>
                <c:ptCount val="4"/>
                <c:pt idx="0">
                  <c:v>FY2020-21 Q2</c:v>
                </c:pt>
                <c:pt idx="1">
                  <c:v>FY2020-21 Q3</c:v>
                </c:pt>
                <c:pt idx="2">
                  <c:v>FY2020-21 Q4</c:v>
                </c:pt>
                <c:pt idx="3">
                  <c:v>FY2021-22 Q1</c:v>
                </c:pt>
              </c:strCache>
            </c:strRef>
          </c:cat>
          <c:val>
            <c:numRef>
              <c:f>Sheet1!$D$11:$D$14</c:f>
              <c:numCache>
                <c:formatCode>General</c:formatCode>
                <c:ptCount val="4"/>
                <c:pt idx="0">
                  <c:v>0</c:v>
                </c:pt>
                <c:pt idx="1">
                  <c:v>0</c:v>
                </c:pt>
                <c:pt idx="2">
                  <c:v>1</c:v>
                </c:pt>
                <c:pt idx="3">
                  <c:v>2</c:v>
                </c:pt>
              </c:numCache>
            </c:numRef>
          </c:val>
          <c:extLst>
            <c:ext xmlns:c16="http://schemas.microsoft.com/office/drawing/2014/chart" uri="{C3380CC4-5D6E-409C-BE32-E72D297353CC}">
              <c16:uniqueId val="{00000000-0F24-4A9D-908E-2EF84D5DA6F7}"/>
            </c:ext>
          </c:extLst>
        </c:ser>
        <c:dLbls>
          <c:showLegendKey val="0"/>
          <c:showVal val="0"/>
          <c:showCatName val="0"/>
          <c:showSerName val="0"/>
          <c:showPercent val="0"/>
          <c:showBubbleSize val="0"/>
        </c:dLbls>
        <c:gapWidth val="219"/>
        <c:overlap val="-27"/>
        <c:axId val="747143728"/>
        <c:axId val="747146024"/>
      </c:barChart>
      <c:catAx>
        <c:axId val="74714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7146024"/>
        <c:crosses val="autoZero"/>
        <c:auto val="1"/>
        <c:lblAlgn val="ctr"/>
        <c:lblOffset val="100"/>
        <c:noMultiLvlLbl val="0"/>
      </c:catAx>
      <c:valAx>
        <c:axId val="747146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AU" sz="900"/>
                  <a:t>No.</a:t>
                </a:r>
                <a:r>
                  <a:rPr lang="en-AU" sz="900" baseline="0"/>
                  <a:t> of Notifications</a:t>
                </a:r>
                <a:endParaRPr lang="en-AU" sz="900"/>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7143728"/>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r>
              <a:rPr lang="en-AU" sz="1000" b="1">
                <a:solidFill>
                  <a:schemeClr val="tx1"/>
                </a:solidFill>
              </a:rPr>
              <a:t>Compliance activities by quarter</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4295608183042016"/>
          <c:y val="0.1214706401553448"/>
          <c:w val="0.82542547961798951"/>
          <c:h val="0.66985808204815478"/>
        </c:manualLayout>
      </c:layout>
      <c:barChart>
        <c:barDir val="col"/>
        <c:grouping val="stacked"/>
        <c:varyColors val="0"/>
        <c:ser>
          <c:idx val="0"/>
          <c:order val="0"/>
          <c:tx>
            <c:strRef>
              <c:f>Sheet1!$B$1</c:f>
              <c:strCache>
                <c:ptCount val="1"/>
                <c:pt idx="0">
                  <c:v>Audits</c:v>
                </c:pt>
              </c:strCache>
            </c:strRef>
          </c:tx>
          <c:spPr>
            <a:solidFill>
              <a:schemeClr val="accent6">
                <a:lumMod val="60000"/>
                <a:lumOff val="40000"/>
              </a:schemeClr>
            </a:solidFill>
            <a:ln>
              <a:noFill/>
            </a:ln>
            <a:effectLst/>
          </c:spPr>
          <c:invertIfNegative val="0"/>
          <c:cat>
            <c:strRef>
              <c:f>Sheet1!$A$15:$A$18</c:f>
              <c:strCache>
                <c:ptCount val="4"/>
                <c:pt idx="0">
                  <c:v>FY 2020-21 Q2</c:v>
                </c:pt>
                <c:pt idx="1">
                  <c:v>FY 2020-21 Q3</c:v>
                </c:pt>
                <c:pt idx="2">
                  <c:v>FY 2020-21 Q4</c:v>
                </c:pt>
                <c:pt idx="3">
                  <c:v>FY 2021-22 Q1</c:v>
                </c:pt>
              </c:strCache>
            </c:strRef>
          </c:cat>
          <c:val>
            <c:numRef>
              <c:f>Sheet1!$B$15:$B$18</c:f>
              <c:numCache>
                <c:formatCode>General</c:formatCode>
                <c:ptCount val="4"/>
                <c:pt idx="0">
                  <c:v>15</c:v>
                </c:pt>
                <c:pt idx="1">
                  <c:v>24</c:v>
                </c:pt>
                <c:pt idx="2">
                  <c:v>36</c:v>
                </c:pt>
                <c:pt idx="3">
                  <c:v>8</c:v>
                </c:pt>
              </c:numCache>
            </c:numRef>
          </c:val>
          <c:extLst>
            <c:ext xmlns:c16="http://schemas.microsoft.com/office/drawing/2014/chart" uri="{C3380CC4-5D6E-409C-BE32-E72D297353CC}">
              <c16:uniqueId val="{00000000-00E3-44B3-8648-EA6EA219F4E5}"/>
            </c:ext>
          </c:extLst>
        </c:ser>
        <c:ser>
          <c:idx val="1"/>
          <c:order val="1"/>
          <c:tx>
            <c:strRef>
              <c:f>Sheet1!$C$1</c:f>
              <c:strCache>
                <c:ptCount val="1"/>
                <c:pt idx="0">
                  <c:v>Inspections</c:v>
                </c:pt>
              </c:strCache>
            </c:strRef>
          </c:tx>
          <c:spPr>
            <a:solidFill>
              <a:schemeClr val="accent6"/>
            </a:solidFill>
            <a:ln>
              <a:noFill/>
            </a:ln>
            <a:effectLst/>
          </c:spPr>
          <c:invertIfNegative val="0"/>
          <c:cat>
            <c:strRef>
              <c:f>Sheet1!$A$15:$A$18</c:f>
              <c:strCache>
                <c:ptCount val="4"/>
                <c:pt idx="0">
                  <c:v>FY 2020-21 Q2</c:v>
                </c:pt>
                <c:pt idx="1">
                  <c:v>FY 2020-21 Q3</c:v>
                </c:pt>
                <c:pt idx="2">
                  <c:v>FY 2020-21 Q4</c:v>
                </c:pt>
                <c:pt idx="3">
                  <c:v>FY 2021-22 Q1</c:v>
                </c:pt>
              </c:strCache>
            </c:strRef>
          </c:cat>
          <c:val>
            <c:numRef>
              <c:f>Sheet1!$C$15:$C$18</c:f>
              <c:numCache>
                <c:formatCode>General</c:formatCode>
                <c:ptCount val="4"/>
                <c:pt idx="0">
                  <c:v>81</c:v>
                </c:pt>
                <c:pt idx="1">
                  <c:v>119</c:v>
                </c:pt>
                <c:pt idx="2">
                  <c:v>90</c:v>
                </c:pt>
                <c:pt idx="3">
                  <c:v>42</c:v>
                </c:pt>
              </c:numCache>
            </c:numRef>
          </c:val>
          <c:extLst>
            <c:ext xmlns:c16="http://schemas.microsoft.com/office/drawing/2014/chart" uri="{C3380CC4-5D6E-409C-BE32-E72D297353CC}">
              <c16:uniqueId val="{00000001-00E3-44B3-8648-EA6EA219F4E5}"/>
            </c:ext>
          </c:extLst>
        </c:ser>
        <c:ser>
          <c:idx val="2"/>
          <c:order val="2"/>
          <c:tx>
            <c:strRef>
              <c:f>Sheet1!$D$1</c:f>
              <c:strCache>
                <c:ptCount val="1"/>
                <c:pt idx="0">
                  <c:v>Meetings</c:v>
                </c:pt>
              </c:strCache>
            </c:strRef>
          </c:tx>
          <c:spPr>
            <a:solidFill>
              <a:schemeClr val="accent6">
                <a:lumMod val="75000"/>
              </a:schemeClr>
            </a:solidFill>
            <a:ln>
              <a:noFill/>
            </a:ln>
            <a:effectLst/>
          </c:spPr>
          <c:invertIfNegative val="0"/>
          <c:cat>
            <c:strRef>
              <c:f>Sheet1!$A$15:$A$18</c:f>
              <c:strCache>
                <c:ptCount val="4"/>
                <c:pt idx="0">
                  <c:v>FY 2020-21 Q2</c:v>
                </c:pt>
                <c:pt idx="1">
                  <c:v>FY 2020-21 Q3</c:v>
                </c:pt>
                <c:pt idx="2">
                  <c:v>FY 2020-21 Q4</c:v>
                </c:pt>
                <c:pt idx="3">
                  <c:v>FY 2021-22 Q1</c:v>
                </c:pt>
              </c:strCache>
            </c:strRef>
          </c:cat>
          <c:val>
            <c:numRef>
              <c:f>Sheet1!$D$15:$D$18</c:f>
              <c:numCache>
                <c:formatCode>General</c:formatCode>
                <c:ptCount val="4"/>
                <c:pt idx="0">
                  <c:v>13</c:v>
                </c:pt>
                <c:pt idx="1">
                  <c:v>14</c:v>
                </c:pt>
                <c:pt idx="2">
                  <c:v>22</c:v>
                </c:pt>
                <c:pt idx="3">
                  <c:v>27</c:v>
                </c:pt>
              </c:numCache>
            </c:numRef>
          </c:val>
          <c:extLst>
            <c:ext xmlns:c16="http://schemas.microsoft.com/office/drawing/2014/chart" uri="{C3380CC4-5D6E-409C-BE32-E72D297353CC}">
              <c16:uniqueId val="{00000002-00E3-44B3-8648-EA6EA219F4E5}"/>
            </c:ext>
          </c:extLst>
        </c:ser>
        <c:ser>
          <c:idx val="3"/>
          <c:order val="3"/>
          <c:tx>
            <c:strRef>
              <c:f>Sheet1!$E$1</c:f>
              <c:strCache>
                <c:ptCount val="1"/>
                <c:pt idx="0">
                  <c:v>Site Closures</c:v>
                </c:pt>
              </c:strCache>
            </c:strRef>
          </c:tx>
          <c:spPr>
            <a:solidFill>
              <a:schemeClr val="accent6">
                <a:lumMod val="50000"/>
              </a:schemeClr>
            </a:solidFill>
            <a:ln>
              <a:noFill/>
            </a:ln>
            <a:effectLst/>
          </c:spPr>
          <c:invertIfNegative val="0"/>
          <c:cat>
            <c:strRef>
              <c:f>Sheet1!$A$15:$A$18</c:f>
              <c:strCache>
                <c:ptCount val="4"/>
                <c:pt idx="0">
                  <c:v>FY 2020-21 Q2</c:v>
                </c:pt>
                <c:pt idx="1">
                  <c:v>FY 2020-21 Q3</c:v>
                </c:pt>
                <c:pt idx="2">
                  <c:v>FY 2020-21 Q4</c:v>
                </c:pt>
                <c:pt idx="3">
                  <c:v>FY 2021-22 Q1</c:v>
                </c:pt>
              </c:strCache>
            </c:strRef>
          </c:cat>
          <c:val>
            <c:numRef>
              <c:f>Sheet1!$E$15:$E$18</c:f>
              <c:numCache>
                <c:formatCode>General</c:formatCode>
                <c:ptCount val="4"/>
                <c:pt idx="0">
                  <c:v>13</c:v>
                </c:pt>
                <c:pt idx="1">
                  <c:v>5</c:v>
                </c:pt>
                <c:pt idx="2">
                  <c:v>3</c:v>
                </c:pt>
                <c:pt idx="3">
                  <c:v>4</c:v>
                </c:pt>
              </c:numCache>
            </c:numRef>
          </c:val>
          <c:extLst>
            <c:ext xmlns:c16="http://schemas.microsoft.com/office/drawing/2014/chart" uri="{C3380CC4-5D6E-409C-BE32-E72D297353CC}">
              <c16:uniqueId val="{00000003-00E3-44B3-8648-EA6EA219F4E5}"/>
            </c:ext>
          </c:extLst>
        </c:ser>
        <c:dLbls>
          <c:showLegendKey val="0"/>
          <c:showVal val="0"/>
          <c:showCatName val="0"/>
          <c:showSerName val="0"/>
          <c:showPercent val="0"/>
          <c:showBubbleSize val="0"/>
        </c:dLbls>
        <c:gapWidth val="150"/>
        <c:overlap val="100"/>
        <c:axId val="574860056"/>
        <c:axId val="574860384"/>
      </c:barChart>
      <c:catAx>
        <c:axId val="574860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574860384"/>
        <c:crosses val="autoZero"/>
        <c:auto val="1"/>
        <c:lblAlgn val="ctr"/>
        <c:lblOffset val="100"/>
        <c:noMultiLvlLbl val="0"/>
      </c:catAx>
      <c:valAx>
        <c:axId val="574860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1000"/>
                  <a:t>Activities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574860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a:t>Remedial action / No</a:t>
            </a:r>
            <a:r>
              <a:rPr lang="en-AU" sz="1000" baseline="0"/>
              <a:t> action after a</a:t>
            </a:r>
            <a:r>
              <a:rPr lang="en-AU" sz="1000"/>
              <a:t>udits</a:t>
            </a:r>
          </a:p>
        </c:rich>
      </c:tx>
      <c:layout>
        <c:manualLayout>
          <c:xMode val="edge"/>
          <c:yMode val="edge"/>
          <c:x val="0.35611371881407833"/>
          <c:y val="3.3426418451382986E-2"/>
        </c:manualLayout>
      </c:layout>
      <c:overlay val="0"/>
    </c:title>
    <c:autoTitleDeleted val="0"/>
    <c:plotArea>
      <c:layout>
        <c:manualLayout>
          <c:layoutTarget val="inner"/>
          <c:xMode val="edge"/>
          <c:yMode val="edge"/>
          <c:x val="8.2730468557497161E-2"/>
          <c:y val="0.15838551276213639"/>
          <c:w val="0.87611332588241342"/>
          <c:h val="0.58493644155158253"/>
        </c:manualLayout>
      </c:layout>
      <c:barChart>
        <c:barDir val="col"/>
        <c:grouping val="stacked"/>
        <c:varyColors val="0"/>
        <c:ser>
          <c:idx val="0"/>
          <c:order val="0"/>
          <c:tx>
            <c:strRef>
              <c:f>Sheet1!$B$1</c:f>
              <c:strCache>
                <c:ptCount val="1"/>
                <c:pt idx="0">
                  <c:v>Remedial Action Required</c:v>
                </c:pt>
              </c:strCache>
            </c:strRef>
          </c:tx>
          <c:spPr>
            <a:solidFill>
              <a:schemeClr val="accent6">
                <a:lumMod val="40000"/>
                <a:lumOff val="60000"/>
              </a:schemeClr>
            </a:solidFill>
            <a:ln>
              <a:solidFill>
                <a:schemeClr val="accent3">
                  <a:lumMod val="20000"/>
                  <a:lumOff val="80000"/>
                </a:schemeClr>
              </a:solidFill>
            </a:ln>
          </c:spPr>
          <c:invertIfNegative val="0"/>
          <c:dLbls>
            <c:dLbl>
              <c:idx val="3"/>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D2-46EE-8C0B-49D318B757F9}"/>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Sheet1!$A$14:$A$17</c:f>
              <c:strCache>
                <c:ptCount val="4"/>
                <c:pt idx="0">
                  <c:v>FY 2020-21 Q2</c:v>
                </c:pt>
                <c:pt idx="1">
                  <c:v>FY 2020-21 Q3</c:v>
                </c:pt>
                <c:pt idx="2">
                  <c:v>FY 2020-21 Q4</c:v>
                </c:pt>
                <c:pt idx="3">
                  <c:v>FY 2021-22 Q1</c:v>
                </c:pt>
              </c:strCache>
            </c:strRef>
          </c:cat>
          <c:val>
            <c:numRef>
              <c:f>Sheet1!$B$14:$B$17</c:f>
              <c:numCache>
                <c:formatCode>General</c:formatCode>
                <c:ptCount val="4"/>
                <c:pt idx="0">
                  <c:v>10</c:v>
                </c:pt>
                <c:pt idx="1">
                  <c:v>20</c:v>
                </c:pt>
                <c:pt idx="2">
                  <c:v>25</c:v>
                </c:pt>
                <c:pt idx="3">
                  <c:v>6</c:v>
                </c:pt>
              </c:numCache>
            </c:numRef>
          </c:val>
          <c:extLst>
            <c:ext xmlns:c16="http://schemas.microsoft.com/office/drawing/2014/chart" uri="{C3380CC4-5D6E-409C-BE32-E72D297353CC}">
              <c16:uniqueId val="{00000000-9FC1-4163-9A3C-90ECAF575C8A}"/>
            </c:ext>
          </c:extLst>
        </c:ser>
        <c:ser>
          <c:idx val="1"/>
          <c:order val="1"/>
          <c:tx>
            <c:strRef>
              <c:f>Sheet1!$C$1</c:f>
              <c:strCache>
                <c:ptCount val="1"/>
                <c:pt idx="0">
                  <c:v>No Action Required</c:v>
                </c:pt>
              </c:strCache>
            </c:strRef>
          </c:tx>
          <c:spPr>
            <a:solidFill>
              <a:schemeClr val="accent6">
                <a:lumMod val="75000"/>
              </a:schemeClr>
            </a:solidFill>
          </c:spPr>
          <c:invertIfNegative val="0"/>
          <c:dLbls>
            <c:dLbl>
              <c:idx val="3"/>
              <c:layout>
                <c:manualLayout>
                  <c:x val="-2.1267609832133247E-3"/>
                  <c:y val="-6.0044262710114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D2-46EE-8C0B-49D318B757F9}"/>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Sheet1!$A$14:$A$17</c:f>
              <c:strCache>
                <c:ptCount val="4"/>
                <c:pt idx="0">
                  <c:v>FY 2020-21 Q2</c:v>
                </c:pt>
                <c:pt idx="1">
                  <c:v>FY 2020-21 Q3</c:v>
                </c:pt>
                <c:pt idx="2">
                  <c:v>FY 2020-21 Q4</c:v>
                </c:pt>
                <c:pt idx="3">
                  <c:v>FY 2021-22 Q1</c:v>
                </c:pt>
              </c:strCache>
            </c:strRef>
          </c:cat>
          <c:val>
            <c:numRef>
              <c:f>Sheet1!$C$14:$C$17</c:f>
              <c:numCache>
                <c:formatCode>General</c:formatCode>
                <c:ptCount val="4"/>
                <c:pt idx="0">
                  <c:v>5</c:v>
                </c:pt>
                <c:pt idx="1">
                  <c:v>4</c:v>
                </c:pt>
                <c:pt idx="2">
                  <c:v>11</c:v>
                </c:pt>
                <c:pt idx="3">
                  <c:v>2</c:v>
                </c:pt>
              </c:numCache>
            </c:numRef>
          </c:val>
          <c:extLst>
            <c:ext xmlns:c16="http://schemas.microsoft.com/office/drawing/2014/chart" uri="{C3380CC4-5D6E-409C-BE32-E72D297353CC}">
              <c16:uniqueId val="{00000001-9FC1-4163-9A3C-90ECAF575C8A}"/>
            </c:ext>
          </c:extLst>
        </c:ser>
        <c:dLbls>
          <c:showLegendKey val="0"/>
          <c:showVal val="0"/>
          <c:showCatName val="0"/>
          <c:showSerName val="0"/>
          <c:showPercent val="0"/>
          <c:showBubbleSize val="0"/>
        </c:dLbls>
        <c:gapWidth val="150"/>
        <c:overlap val="100"/>
        <c:axId val="84631936"/>
        <c:axId val="84633472"/>
      </c:barChart>
      <c:catAx>
        <c:axId val="84631936"/>
        <c:scaling>
          <c:orientation val="minMax"/>
        </c:scaling>
        <c:delete val="0"/>
        <c:axPos val="b"/>
        <c:numFmt formatCode="General" sourceLinked="0"/>
        <c:majorTickMark val="out"/>
        <c:minorTickMark val="none"/>
        <c:tickLblPos val="nextTo"/>
        <c:txPr>
          <a:bodyPr/>
          <a:lstStyle/>
          <a:p>
            <a:pPr>
              <a:defRPr sz="900"/>
            </a:pPr>
            <a:endParaRPr lang="en-US"/>
          </a:p>
        </c:txPr>
        <c:crossAx val="84633472"/>
        <c:crosses val="autoZero"/>
        <c:auto val="1"/>
        <c:lblAlgn val="ctr"/>
        <c:lblOffset val="100"/>
        <c:noMultiLvlLbl val="0"/>
      </c:catAx>
      <c:valAx>
        <c:axId val="84633472"/>
        <c:scaling>
          <c:orientation val="minMax"/>
        </c:scaling>
        <c:delete val="0"/>
        <c:axPos val="l"/>
        <c:majorGridlines>
          <c:spPr>
            <a:ln>
              <a:solidFill>
                <a:schemeClr val="bg1">
                  <a:lumMod val="85000"/>
                </a:schemeClr>
              </a:solidFill>
            </a:ln>
          </c:spPr>
        </c:majorGridlines>
        <c:title>
          <c:tx>
            <c:rich>
              <a:bodyPr/>
              <a:lstStyle/>
              <a:p>
                <a:pPr>
                  <a:defRPr sz="900"/>
                </a:pPr>
                <a:r>
                  <a:rPr lang="en-AU" sz="900"/>
                  <a:t>No. of Audits</a:t>
                </a:r>
              </a:p>
            </c:rich>
          </c:tx>
          <c:layout>
            <c:manualLayout>
              <c:xMode val="edge"/>
              <c:yMode val="edge"/>
              <c:x val="8.6628228182179488E-3"/>
              <c:y val="0.2951561522595294"/>
            </c:manualLayout>
          </c:layout>
          <c:overlay val="0"/>
        </c:title>
        <c:numFmt formatCode="General" sourceLinked="1"/>
        <c:majorTickMark val="out"/>
        <c:minorTickMark val="none"/>
        <c:tickLblPos val="nextTo"/>
        <c:txPr>
          <a:bodyPr/>
          <a:lstStyle/>
          <a:p>
            <a:pPr>
              <a:defRPr sz="800"/>
            </a:pPr>
            <a:endParaRPr lang="en-US"/>
          </a:p>
        </c:txPr>
        <c:crossAx val="84631936"/>
        <c:crosses val="autoZero"/>
        <c:crossBetween val="between"/>
        <c:majorUnit val="10"/>
      </c:valAx>
    </c:plotArea>
    <c:legend>
      <c:legendPos val="b"/>
      <c:layout>
        <c:manualLayout>
          <c:xMode val="edge"/>
          <c:yMode val="edge"/>
          <c:x val="0.27228522957812573"/>
          <c:y val="0.86699005191184186"/>
          <c:w val="0.46793909825505031"/>
          <c:h val="9.4012459894877873E-2"/>
        </c:manualLayou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a:t>Enforcement</a:t>
            </a:r>
            <a:r>
              <a:rPr lang="en-AU" sz="1000" baseline="0"/>
              <a:t> notices issued</a:t>
            </a:r>
            <a:endParaRPr lang="en-AU" sz="1000"/>
          </a:p>
        </c:rich>
      </c:tx>
      <c:overlay val="0"/>
    </c:title>
    <c:autoTitleDeleted val="0"/>
    <c:plotArea>
      <c:layout>
        <c:manualLayout>
          <c:layoutTarget val="inner"/>
          <c:xMode val="edge"/>
          <c:yMode val="edge"/>
          <c:x val="9.4482841092523723E-2"/>
          <c:y val="0.17665080079465742"/>
          <c:w val="0.90193968411843928"/>
          <c:h val="0.71131763344703747"/>
        </c:manualLayout>
      </c:layout>
      <c:barChart>
        <c:barDir val="col"/>
        <c:grouping val="clustered"/>
        <c:varyColors val="0"/>
        <c:ser>
          <c:idx val="0"/>
          <c:order val="0"/>
          <c:tx>
            <c:strRef>
              <c:f>Sheet1!$B$1</c:f>
              <c:strCache>
                <c:ptCount val="1"/>
                <c:pt idx="0">
                  <c:v>Issued</c:v>
                </c:pt>
              </c:strCache>
            </c:strRef>
          </c:tx>
          <c:spPr>
            <a:solidFill>
              <a:schemeClr val="accent6">
                <a:lumMod val="75000"/>
              </a:schemeClr>
            </a:solidFill>
          </c:spPr>
          <c:invertIfNegative val="0"/>
          <c:cat>
            <c:strRef>
              <c:f>Sheet1!$A$15:$A$18</c:f>
              <c:strCache>
                <c:ptCount val="4"/>
                <c:pt idx="0">
                  <c:v>FY 2020-21 Q2</c:v>
                </c:pt>
                <c:pt idx="1">
                  <c:v>FY 2020-21 Q3</c:v>
                </c:pt>
                <c:pt idx="2">
                  <c:v>FY 2020-21 Q4</c:v>
                </c:pt>
                <c:pt idx="3">
                  <c:v>FY 2021-22 Q1</c:v>
                </c:pt>
              </c:strCache>
            </c:strRef>
          </c:cat>
          <c:val>
            <c:numRef>
              <c:f>Sheet1!$B$15:$B$18</c:f>
              <c:numCache>
                <c:formatCode>General</c:formatCode>
                <c:ptCount val="4"/>
                <c:pt idx="0">
                  <c:v>19</c:v>
                </c:pt>
                <c:pt idx="1">
                  <c:v>89</c:v>
                </c:pt>
                <c:pt idx="2">
                  <c:v>84</c:v>
                </c:pt>
                <c:pt idx="3">
                  <c:v>27</c:v>
                </c:pt>
              </c:numCache>
            </c:numRef>
          </c:val>
          <c:extLst>
            <c:ext xmlns:c16="http://schemas.microsoft.com/office/drawing/2014/chart" uri="{C3380CC4-5D6E-409C-BE32-E72D297353CC}">
              <c16:uniqueId val="{00000000-833F-4C59-AD91-547474C888F1}"/>
            </c:ext>
          </c:extLst>
        </c:ser>
        <c:dLbls>
          <c:showLegendKey val="0"/>
          <c:showVal val="0"/>
          <c:showCatName val="0"/>
          <c:showSerName val="0"/>
          <c:showPercent val="0"/>
          <c:showBubbleSize val="0"/>
        </c:dLbls>
        <c:gapWidth val="150"/>
        <c:axId val="85193088"/>
        <c:axId val="85194624"/>
      </c:barChart>
      <c:catAx>
        <c:axId val="85193088"/>
        <c:scaling>
          <c:orientation val="minMax"/>
        </c:scaling>
        <c:delete val="0"/>
        <c:axPos val="b"/>
        <c:numFmt formatCode="General" sourceLinked="0"/>
        <c:majorTickMark val="out"/>
        <c:minorTickMark val="none"/>
        <c:tickLblPos val="nextTo"/>
        <c:txPr>
          <a:bodyPr/>
          <a:lstStyle/>
          <a:p>
            <a:pPr>
              <a:defRPr sz="900"/>
            </a:pPr>
            <a:endParaRPr lang="en-US"/>
          </a:p>
        </c:txPr>
        <c:crossAx val="85194624"/>
        <c:crosses val="autoZero"/>
        <c:auto val="1"/>
        <c:lblAlgn val="ctr"/>
        <c:lblOffset val="100"/>
        <c:noMultiLvlLbl val="0"/>
      </c:catAx>
      <c:valAx>
        <c:axId val="85194624"/>
        <c:scaling>
          <c:orientation val="minMax"/>
        </c:scaling>
        <c:delete val="0"/>
        <c:axPos val="l"/>
        <c:majorGridlines>
          <c:spPr>
            <a:ln>
              <a:solidFill>
                <a:schemeClr val="bg1">
                  <a:lumMod val="85000"/>
                </a:schemeClr>
              </a:solidFill>
            </a:ln>
          </c:spPr>
        </c:majorGridlines>
        <c:title>
          <c:tx>
            <c:rich>
              <a:bodyPr rot="-5400000" vert="horz"/>
              <a:lstStyle/>
              <a:p>
                <a:pPr>
                  <a:defRPr sz="800"/>
                </a:pPr>
                <a:r>
                  <a:rPr lang="en-AU" sz="800"/>
                  <a:t>No. of Enforcement Notices</a:t>
                </a:r>
              </a:p>
            </c:rich>
          </c:tx>
          <c:overlay val="0"/>
        </c:title>
        <c:numFmt formatCode="General" sourceLinked="1"/>
        <c:majorTickMark val="out"/>
        <c:minorTickMark val="none"/>
        <c:tickLblPos val="nextTo"/>
        <c:txPr>
          <a:bodyPr/>
          <a:lstStyle/>
          <a:p>
            <a:pPr>
              <a:defRPr sz="900"/>
            </a:pPr>
            <a:endParaRPr lang="en-US"/>
          </a:p>
        </c:txPr>
        <c:crossAx val="851930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a:t>Reportable vs Non-reportable incidents</a:t>
            </a:r>
          </a:p>
        </c:rich>
      </c:tx>
      <c:layout>
        <c:manualLayout>
          <c:xMode val="edge"/>
          <c:yMode val="edge"/>
          <c:x val="0.27634177317271269"/>
          <c:y val="1.3249782276744547E-2"/>
        </c:manualLayout>
      </c:layout>
      <c:overlay val="0"/>
    </c:title>
    <c:autoTitleDeleted val="0"/>
    <c:plotArea>
      <c:layout>
        <c:manualLayout>
          <c:layoutTarget val="inner"/>
          <c:xMode val="edge"/>
          <c:yMode val="edge"/>
          <c:x val="0.10373871089347148"/>
          <c:y val="0.13376331690991913"/>
          <c:w val="0.86309783243457272"/>
          <c:h val="0.67639461107516463"/>
        </c:manualLayout>
      </c:layout>
      <c:barChart>
        <c:barDir val="col"/>
        <c:grouping val="clustered"/>
        <c:varyColors val="0"/>
        <c:ser>
          <c:idx val="0"/>
          <c:order val="0"/>
          <c:tx>
            <c:strRef>
              <c:f>Sheet1!$B$1</c:f>
              <c:strCache>
                <c:ptCount val="1"/>
                <c:pt idx="0">
                  <c:v>Reportable</c:v>
                </c:pt>
              </c:strCache>
            </c:strRef>
          </c:tx>
          <c:spPr>
            <a:solidFill>
              <a:schemeClr val="accent6">
                <a:lumMod val="75000"/>
              </a:schemeClr>
            </a:solidFill>
          </c:spPr>
          <c:invertIfNegative val="0"/>
          <c:cat>
            <c:strRef>
              <c:f>Sheet1!$A$15:$A$18</c:f>
              <c:strCache>
                <c:ptCount val="4"/>
                <c:pt idx="0">
                  <c:v>FY 2020-21 Q2</c:v>
                </c:pt>
                <c:pt idx="1">
                  <c:v>FY 2020-21 Q3</c:v>
                </c:pt>
                <c:pt idx="2">
                  <c:v>FY 2020-21 Q4</c:v>
                </c:pt>
                <c:pt idx="3">
                  <c:v>FY 2021-22 Q1</c:v>
                </c:pt>
              </c:strCache>
            </c:strRef>
          </c:cat>
          <c:val>
            <c:numRef>
              <c:f>Sheet1!$B$15:$B$18</c:f>
              <c:numCache>
                <c:formatCode>General</c:formatCode>
                <c:ptCount val="4"/>
                <c:pt idx="0">
                  <c:v>44</c:v>
                </c:pt>
                <c:pt idx="1">
                  <c:v>39</c:v>
                </c:pt>
                <c:pt idx="2">
                  <c:v>16</c:v>
                </c:pt>
                <c:pt idx="3">
                  <c:v>27</c:v>
                </c:pt>
              </c:numCache>
            </c:numRef>
          </c:val>
          <c:extLst>
            <c:ext xmlns:c16="http://schemas.microsoft.com/office/drawing/2014/chart" uri="{C3380CC4-5D6E-409C-BE32-E72D297353CC}">
              <c16:uniqueId val="{00000000-F28E-404F-9493-596DBC27D7DA}"/>
            </c:ext>
          </c:extLst>
        </c:ser>
        <c:ser>
          <c:idx val="1"/>
          <c:order val="1"/>
          <c:tx>
            <c:strRef>
              <c:f>Sheet1!$C$1</c:f>
              <c:strCache>
                <c:ptCount val="1"/>
                <c:pt idx="0">
                  <c:v>Non-reportable</c:v>
                </c:pt>
              </c:strCache>
            </c:strRef>
          </c:tx>
          <c:spPr>
            <a:solidFill>
              <a:schemeClr val="accent6">
                <a:lumMod val="60000"/>
                <a:lumOff val="40000"/>
              </a:schemeClr>
            </a:solidFill>
          </c:spPr>
          <c:invertIfNegative val="0"/>
          <c:cat>
            <c:strRef>
              <c:f>Sheet1!$A$15:$A$18</c:f>
              <c:strCache>
                <c:ptCount val="4"/>
                <c:pt idx="0">
                  <c:v>FY 2020-21 Q2</c:v>
                </c:pt>
                <c:pt idx="1">
                  <c:v>FY 2020-21 Q3</c:v>
                </c:pt>
                <c:pt idx="2">
                  <c:v>FY 2020-21 Q4</c:v>
                </c:pt>
                <c:pt idx="3">
                  <c:v>FY 2021-22 Q1</c:v>
                </c:pt>
              </c:strCache>
            </c:strRef>
          </c:cat>
          <c:val>
            <c:numRef>
              <c:f>Sheet1!$C$15:$C$18</c:f>
              <c:numCache>
                <c:formatCode>General</c:formatCode>
                <c:ptCount val="4"/>
                <c:pt idx="0">
                  <c:v>3</c:v>
                </c:pt>
                <c:pt idx="1">
                  <c:v>1</c:v>
                </c:pt>
                <c:pt idx="2">
                  <c:v>5</c:v>
                </c:pt>
                <c:pt idx="3">
                  <c:v>2</c:v>
                </c:pt>
              </c:numCache>
            </c:numRef>
          </c:val>
          <c:extLst>
            <c:ext xmlns:c16="http://schemas.microsoft.com/office/drawing/2014/chart" uri="{C3380CC4-5D6E-409C-BE32-E72D297353CC}">
              <c16:uniqueId val="{00000001-F28E-404F-9493-596DBC27D7DA}"/>
            </c:ext>
          </c:extLst>
        </c:ser>
        <c:dLbls>
          <c:showLegendKey val="0"/>
          <c:showVal val="0"/>
          <c:showCatName val="0"/>
          <c:showSerName val="0"/>
          <c:showPercent val="0"/>
          <c:showBubbleSize val="0"/>
        </c:dLbls>
        <c:gapWidth val="150"/>
        <c:axId val="85699584"/>
        <c:axId val="85811968"/>
      </c:barChart>
      <c:catAx>
        <c:axId val="85699584"/>
        <c:scaling>
          <c:orientation val="minMax"/>
        </c:scaling>
        <c:delete val="0"/>
        <c:axPos val="b"/>
        <c:numFmt formatCode="General" sourceLinked="0"/>
        <c:majorTickMark val="out"/>
        <c:minorTickMark val="none"/>
        <c:tickLblPos val="nextTo"/>
        <c:txPr>
          <a:bodyPr/>
          <a:lstStyle/>
          <a:p>
            <a:pPr>
              <a:defRPr sz="900"/>
            </a:pPr>
            <a:endParaRPr lang="en-US"/>
          </a:p>
        </c:txPr>
        <c:crossAx val="85811968"/>
        <c:crosses val="autoZero"/>
        <c:auto val="1"/>
        <c:lblAlgn val="ctr"/>
        <c:lblOffset val="100"/>
        <c:noMultiLvlLbl val="0"/>
      </c:catAx>
      <c:valAx>
        <c:axId val="85811968"/>
        <c:scaling>
          <c:orientation val="minMax"/>
        </c:scaling>
        <c:delete val="0"/>
        <c:axPos val="l"/>
        <c:majorGridlines>
          <c:spPr>
            <a:ln>
              <a:solidFill>
                <a:schemeClr val="bg1">
                  <a:lumMod val="85000"/>
                </a:schemeClr>
              </a:solidFill>
            </a:ln>
          </c:spPr>
        </c:majorGridlines>
        <c:title>
          <c:tx>
            <c:rich>
              <a:bodyPr rot="-5400000" vert="horz"/>
              <a:lstStyle/>
              <a:p>
                <a:pPr>
                  <a:defRPr sz="800"/>
                </a:pPr>
                <a:r>
                  <a:rPr lang="en-AU" sz="800"/>
                  <a:t>Incidents</a:t>
                </a:r>
              </a:p>
            </c:rich>
          </c:tx>
          <c:overlay val="0"/>
        </c:title>
        <c:numFmt formatCode="General" sourceLinked="1"/>
        <c:majorTickMark val="out"/>
        <c:minorTickMark val="none"/>
        <c:tickLblPos val="nextTo"/>
        <c:txPr>
          <a:bodyPr/>
          <a:lstStyle/>
          <a:p>
            <a:pPr>
              <a:defRPr sz="900" b="0"/>
            </a:pPr>
            <a:endParaRPr lang="en-US"/>
          </a:p>
        </c:txPr>
        <c:crossAx val="85699584"/>
        <c:crosses val="autoZero"/>
        <c:crossBetween val="between"/>
        <c:majorUnit val="10"/>
      </c:valAx>
    </c:plotArea>
    <c:legend>
      <c:legendPos val="b"/>
      <c:layout>
        <c:manualLayout>
          <c:xMode val="edge"/>
          <c:yMode val="edge"/>
          <c:x val="0.30679983053274973"/>
          <c:y val="0.90055750050460392"/>
          <c:w val="0.38640033893450038"/>
          <c:h val="9.9442499495395922E-2"/>
        </c:manualLayou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AU" sz="1000"/>
              <a:t>Complaints vs Average days to respond</a:t>
            </a:r>
          </a:p>
        </c:rich>
      </c:tx>
      <c:layout>
        <c:manualLayout>
          <c:xMode val="edge"/>
          <c:yMode val="edge"/>
          <c:x val="0.27262892858950349"/>
          <c:y val="0"/>
        </c:manualLayout>
      </c:layout>
      <c:overlay val="0"/>
    </c:title>
    <c:autoTitleDeleted val="0"/>
    <c:plotArea>
      <c:layout>
        <c:manualLayout>
          <c:layoutTarget val="inner"/>
          <c:xMode val="edge"/>
          <c:yMode val="edge"/>
          <c:x val="0.10700145081566206"/>
          <c:y val="0.12284409476388146"/>
          <c:w val="0.79879843784267091"/>
          <c:h val="0.6202265404854006"/>
        </c:manualLayout>
      </c:layout>
      <c:barChart>
        <c:barDir val="col"/>
        <c:grouping val="clustered"/>
        <c:varyColors val="0"/>
        <c:ser>
          <c:idx val="0"/>
          <c:order val="0"/>
          <c:tx>
            <c:strRef>
              <c:f>Sheet1!$B$1</c:f>
              <c:strCache>
                <c:ptCount val="1"/>
                <c:pt idx="0">
                  <c:v>Complaints</c:v>
                </c:pt>
              </c:strCache>
            </c:strRef>
          </c:tx>
          <c:spPr>
            <a:solidFill>
              <a:schemeClr val="accent6">
                <a:lumMod val="40000"/>
                <a:lumOff val="60000"/>
              </a:schemeClr>
            </a:solidFill>
          </c:spPr>
          <c:invertIfNegative val="0"/>
          <c:cat>
            <c:strRef>
              <c:f>Sheet1!$A$14:$A$17</c:f>
              <c:strCache>
                <c:ptCount val="4"/>
                <c:pt idx="0">
                  <c:v>FY 2020-21 Q2</c:v>
                </c:pt>
                <c:pt idx="1">
                  <c:v>FY 2020-21 Q3</c:v>
                </c:pt>
                <c:pt idx="2">
                  <c:v>FY 2020-21 Q4</c:v>
                </c:pt>
                <c:pt idx="3">
                  <c:v>FY 2021-22 Q1</c:v>
                </c:pt>
              </c:strCache>
            </c:strRef>
          </c:cat>
          <c:val>
            <c:numRef>
              <c:f>Sheet1!$B$14:$B$17</c:f>
              <c:numCache>
                <c:formatCode>General</c:formatCode>
                <c:ptCount val="4"/>
                <c:pt idx="0">
                  <c:v>60</c:v>
                </c:pt>
                <c:pt idx="1">
                  <c:v>69</c:v>
                </c:pt>
                <c:pt idx="2">
                  <c:v>53</c:v>
                </c:pt>
                <c:pt idx="3">
                  <c:v>61</c:v>
                </c:pt>
              </c:numCache>
            </c:numRef>
          </c:val>
          <c:extLst>
            <c:ext xmlns:c16="http://schemas.microsoft.com/office/drawing/2014/chart" uri="{C3380CC4-5D6E-409C-BE32-E72D297353CC}">
              <c16:uniqueId val="{00000000-8852-4537-853F-5366BEAE1878}"/>
            </c:ext>
          </c:extLst>
        </c:ser>
        <c:dLbls>
          <c:showLegendKey val="0"/>
          <c:showVal val="0"/>
          <c:showCatName val="0"/>
          <c:showSerName val="0"/>
          <c:showPercent val="0"/>
          <c:showBubbleSize val="0"/>
        </c:dLbls>
        <c:gapWidth val="150"/>
        <c:axId val="107084416"/>
        <c:axId val="107581824"/>
      </c:barChart>
      <c:lineChart>
        <c:grouping val="standard"/>
        <c:varyColors val="0"/>
        <c:ser>
          <c:idx val="1"/>
          <c:order val="1"/>
          <c:tx>
            <c:strRef>
              <c:f>Sheet1!$C$1</c:f>
              <c:strCache>
                <c:ptCount val="1"/>
                <c:pt idx="0">
                  <c:v>Average Days to Respond</c:v>
                </c:pt>
              </c:strCache>
            </c:strRef>
          </c:tx>
          <c:spPr>
            <a:ln>
              <a:solidFill>
                <a:schemeClr val="accent6">
                  <a:lumMod val="75000"/>
                </a:schemeClr>
              </a:solidFill>
            </a:ln>
          </c:spPr>
          <c:marker>
            <c:symbol val="none"/>
          </c:marker>
          <c:cat>
            <c:strRef>
              <c:f>Sheet1!$A$14:$A$17</c:f>
              <c:strCache>
                <c:ptCount val="4"/>
                <c:pt idx="0">
                  <c:v>FY 2020-21 Q2</c:v>
                </c:pt>
                <c:pt idx="1">
                  <c:v>FY 2020-21 Q3</c:v>
                </c:pt>
                <c:pt idx="2">
                  <c:v>FY 2020-21 Q4</c:v>
                </c:pt>
                <c:pt idx="3">
                  <c:v>FY 2021-22 Q1</c:v>
                </c:pt>
              </c:strCache>
            </c:strRef>
          </c:cat>
          <c:val>
            <c:numRef>
              <c:f>Sheet1!$C$14:$C$17</c:f>
              <c:numCache>
                <c:formatCode>General</c:formatCode>
                <c:ptCount val="4"/>
                <c:pt idx="0">
                  <c:v>16</c:v>
                </c:pt>
                <c:pt idx="1">
                  <c:v>4</c:v>
                </c:pt>
                <c:pt idx="2">
                  <c:v>5</c:v>
                </c:pt>
                <c:pt idx="3">
                  <c:v>3</c:v>
                </c:pt>
              </c:numCache>
            </c:numRef>
          </c:val>
          <c:smooth val="0"/>
          <c:extLst>
            <c:ext xmlns:c16="http://schemas.microsoft.com/office/drawing/2014/chart" uri="{C3380CC4-5D6E-409C-BE32-E72D297353CC}">
              <c16:uniqueId val="{00000001-8852-4537-853F-5366BEAE1878}"/>
            </c:ext>
          </c:extLst>
        </c:ser>
        <c:dLbls>
          <c:showLegendKey val="0"/>
          <c:showVal val="0"/>
          <c:showCatName val="0"/>
          <c:showSerName val="0"/>
          <c:showPercent val="0"/>
          <c:showBubbleSize val="0"/>
        </c:dLbls>
        <c:marker val="1"/>
        <c:smooth val="0"/>
        <c:axId val="97646464"/>
        <c:axId val="97593216"/>
      </c:lineChart>
      <c:catAx>
        <c:axId val="107084416"/>
        <c:scaling>
          <c:orientation val="minMax"/>
        </c:scaling>
        <c:delete val="0"/>
        <c:axPos val="b"/>
        <c:numFmt formatCode="General" sourceLinked="0"/>
        <c:majorTickMark val="out"/>
        <c:minorTickMark val="none"/>
        <c:tickLblPos val="nextTo"/>
        <c:txPr>
          <a:bodyPr/>
          <a:lstStyle/>
          <a:p>
            <a:pPr>
              <a:defRPr sz="900"/>
            </a:pPr>
            <a:endParaRPr lang="en-US"/>
          </a:p>
        </c:txPr>
        <c:crossAx val="107581824"/>
        <c:crosses val="autoZero"/>
        <c:auto val="1"/>
        <c:lblAlgn val="ctr"/>
        <c:lblOffset val="100"/>
        <c:noMultiLvlLbl val="0"/>
      </c:catAx>
      <c:valAx>
        <c:axId val="107581824"/>
        <c:scaling>
          <c:orientation val="minMax"/>
        </c:scaling>
        <c:delete val="0"/>
        <c:axPos val="l"/>
        <c:majorGridlines>
          <c:spPr>
            <a:ln>
              <a:solidFill>
                <a:schemeClr val="bg1">
                  <a:lumMod val="85000"/>
                </a:schemeClr>
              </a:solidFill>
            </a:ln>
          </c:spPr>
        </c:majorGridlines>
        <c:title>
          <c:tx>
            <c:rich>
              <a:bodyPr rot="-5400000" vert="horz"/>
              <a:lstStyle/>
              <a:p>
                <a:pPr>
                  <a:defRPr sz="900" b="0"/>
                </a:pPr>
                <a:r>
                  <a:rPr lang="en-AU" sz="900" b="0"/>
                  <a:t>No.</a:t>
                </a:r>
                <a:r>
                  <a:rPr lang="en-AU" sz="900" b="0" baseline="0"/>
                  <a:t> of Complaints</a:t>
                </a:r>
                <a:endParaRPr lang="en-AU" sz="900" b="0"/>
              </a:p>
            </c:rich>
          </c:tx>
          <c:layout>
            <c:manualLayout>
              <c:xMode val="edge"/>
              <c:yMode val="edge"/>
              <c:x val="1.0712417969870269E-2"/>
              <c:y val="0.22019186420364067"/>
            </c:manualLayout>
          </c:layout>
          <c:overlay val="0"/>
        </c:title>
        <c:numFmt formatCode="General" sourceLinked="1"/>
        <c:majorTickMark val="out"/>
        <c:minorTickMark val="none"/>
        <c:tickLblPos val="nextTo"/>
        <c:txPr>
          <a:bodyPr/>
          <a:lstStyle/>
          <a:p>
            <a:pPr>
              <a:defRPr sz="900"/>
            </a:pPr>
            <a:endParaRPr lang="en-US"/>
          </a:p>
        </c:txPr>
        <c:crossAx val="107084416"/>
        <c:crosses val="autoZero"/>
        <c:crossBetween val="between"/>
      </c:valAx>
      <c:valAx>
        <c:axId val="97593216"/>
        <c:scaling>
          <c:orientation val="minMax"/>
        </c:scaling>
        <c:delete val="0"/>
        <c:axPos val="r"/>
        <c:title>
          <c:tx>
            <c:rich>
              <a:bodyPr rot="-5400000" vert="horz"/>
              <a:lstStyle/>
              <a:p>
                <a:pPr>
                  <a:defRPr sz="800" b="0"/>
                </a:pPr>
                <a:r>
                  <a:rPr lang="en-AU" sz="800" b="0"/>
                  <a:t>Ave</a:t>
                </a:r>
                <a:r>
                  <a:rPr lang="en-AU" sz="800" b="0" baseline="0"/>
                  <a:t> Days  to Respond</a:t>
                </a:r>
                <a:endParaRPr lang="en-AU" sz="800" b="0"/>
              </a:p>
            </c:rich>
          </c:tx>
          <c:overlay val="0"/>
        </c:title>
        <c:numFmt formatCode="General" sourceLinked="1"/>
        <c:majorTickMark val="out"/>
        <c:minorTickMark val="none"/>
        <c:tickLblPos val="nextTo"/>
        <c:txPr>
          <a:bodyPr/>
          <a:lstStyle/>
          <a:p>
            <a:pPr>
              <a:defRPr sz="900"/>
            </a:pPr>
            <a:endParaRPr lang="en-US"/>
          </a:p>
        </c:txPr>
        <c:crossAx val="97646464"/>
        <c:crosses val="max"/>
        <c:crossBetween val="between"/>
      </c:valAx>
      <c:catAx>
        <c:axId val="97646464"/>
        <c:scaling>
          <c:orientation val="minMax"/>
        </c:scaling>
        <c:delete val="1"/>
        <c:axPos val="b"/>
        <c:numFmt formatCode="General" sourceLinked="1"/>
        <c:majorTickMark val="out"/>
        <c:minorTickMark val="none"/>
        <c:tickLblPos val="nextTo"/>
        <c:crossAx val="97593216"/>
        <c:crosses val="autoZero"/>
        <c:auto val="1"/>
        <c:lblAlgn val="ctr"/>
        <c:lblOffset val="100"/>
        <c:noMultiLvlLbl val="0"/>
      </c:catAx>
    </c:plotArea>
    <c:legend>
      <c:legendPos val="b"/>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342143-3AE3-4EA7-AB12-670E2C126AA9}"/>
              </a:ext>
            </a:extLst>
          </p:cNvPr>
          <p:cNvSpPr>
            <a:spLocks noGrp="1"/>
          </p:cNvSpPr>
          <p:nvPr>
            <p:ph type="hdr" sz="quarter"/>
          </p:nvPr>
        </p:nvSpPr>
        <p:spPr>
          <a:xfrm>
            <a:off x="0" y="0"/>
            <a:ext cx="2946400" cy="496888"/>
          </a:xfrm>
          <a:prstGeom prst="rect">
            <a:avLst/>
          </a:prstGeom>
        </p:spPr>
        <p:txBody>
          <a:bodyPr vert="horz" lIns="91433" tIns="45717" rIns="91433" bIns="45717" rtlCol="0"/>
          <a:lstStyle>
            <a:lvl1pPr algn="l">
              <a:defRPr sz="1200"/>
            </a:lvl1pPr>
          </a:lstStyle>
          <a:p>
            <a:endParaRPr lang="en-AU"/>
          </a:p>
        </p:txBody>
      </p:sp>
      <p:sp>
        <p:nvSpPr>
          <p:cNvPr id="3" name="Date Placeholder 2">
            <a:extLst>
              <a:ext uri="{FF2B5EF4-FFF2-40B4-BE49-F238E27FC236}">
                <a16:creationId xmlns:a16="http://schemas.microsoft.com/office/drawing/2014/main" id="{1CC13948-3606-4D97-B722-11F1792C8377}"/>
              </a:ext>
            </a:extLst>
          </p:cNvPr>
          <p:cNvSpPr>
            <a:spLocks noGrp="1"/>
          </p:cNvSpPr>
          <p:nvPr>
            <p:ph type="dt" sz="quarter" idx="1"/>
          </p:nvPr>
        </p:nvSpPr>
        <p:spPr>
          <a:xfrm>
            <a:off x="3849689" y="0"/>
            <a:ext cx="2946400" cy="496888"/>
          </a:xfrm>
          <a:prstGeom prst="rect">
            <a:avLst/>
          </a:prstGeom>
        </p:spPr>
        <p:txBody>
          <a:bodyPr vert="horz" lIns="91433" tIns="45717" rIns="91433" bIns="45717" rtlCol="0"/>
          <a:lstStyle>
            <a:lvl1pPr algn="r">
              <a:defRPr sz="1200"/>
            </a:lvl1pPr>
          </a:lstStyle>
          <a:p>
            <a:fld id="{104099A3-F80A-4AE7-B3D7-25EE5F42AB90}" type="datetimeFigureOut">
              <a:rPr lang="en-AU" smtClean="0"/>
              <a:t>4/11/2021</a:t>
            </a:fld>
            <a:endParaRPr lang="en-AU"/>
          </a:p>
        </p:txBody>
      </p:sp>
      <p:sp>
        <p:nvSpPr>
          <p:cNvPr id="4" name="Footer Placeholder 3">
            <a:extLst>
              <a:ext uri="{FF2B5EF4-FFF2-40B4-BE49-F238E27FC236}">
                <a16:creationId xmlns:a16="http://schemas.microsoft.com/office/drawing/2014/main" id="{897F5AE3-7697-472E-B405-076DF62DEFAD}"/>
              </a:ext>
            </a:extLst>
          </p:cNvPr>
          <p:cNvSpPr>
            <a:spLocks noGrp="1"/>
          </p:cNvSpPr>
          <p:nvPr>
            <p:ph type="ftr" sz="quarter" idx="2"/>
          </p:nvPr>
        </p:nvSpPr>
        <p:spPr>
          <a:xfrm>
            <a:off x="0" y="9429750"/>
            <a:ext cx="2946400" cy="496888"/>
          </a:xfrm>
          <a:prstGeom prst="rect">
            <a:avLst/>
          </a:prstGeom>
        </p:spPr>
        <p:txBody>
          <a:bodyPr vert="horz" lIns="91433" tIns="45717" rIns="91433" bIns="45717"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47CC5C60-4518-47A3-9C7F-163D85B47739}"/>
              </a:ext>
            </a:extLst>
          </p:cNvPr>
          <p:cNvSpPr>
            <a:spLocks noGrp="1"/>
          </p:cNvSpPr>
          <p:nvPr>
            <p:ph type="sldNum" sz="quarter" idx="3"/>
          </p:nvPr>
        </p:nvSpPr>
        <p:spPr>
          <a:xfrm>
            <a:off x="3849689" y="9429750"/>
            <a:ext cx="2946400" cy="496888"/>
          </a:xfrm>
          <a:prstGeom prst="rect">
            <a:avLst/>
          </a:prstGeom>
        </p:spPr>
        <p:txBody>
          <a:bodyPr vert="horz" lIns="91433" tIns="45717" rIns="91433" bIns="45717" rtlCol="0" anchor="b"/>
          <a:lstStyle>
            <a:lvl1pPr algn="r">
              <a:defRPr sz="1200"/>
            </a:lvl1pPr>
          </a:lstStyle>
          <a:p>
            <a:fld id="{8EA1F853-3A17-4895-8257-AD48A7EFD867}" type="slidenum">
              <a:rPr lang="en-AU" smtClean="0"/>
              <a:t>‹#›</a:t>
            </a:fld>
            <a:endParaRPr lang="en-AU"/>
          </a:p>
        </p:txBody>
      </p:sp>
    </p:spTree>
    <p:extLst>
      <p:ext uri="{BB962C8B-B14F-4D97-AF65-F5344CB8AC3E}">
        <p14:creationId xmlns:p14="http://schemas.microsoft.com/office/powerpoint/2010/main" val="862534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3" tIns="45717" rIns="91433" bIns="45717" rtlCol="0"/>
          <a:lstStyle>
            <a:lvl1pPr algn="l">
              <a:defRPr sz="1200"/>
            </a:lvl1pPr>
          </a:lstStyle>
          <a:p>
            <a:endParaRPr lang="en-AU"/>
          </a:p>
        </p:txBody>
      </p:sp>
      <p:sp>
        <p:nvSpPr>
          <p:cNvPr id="3" name="Date Placeholder 2"/>
          <p:cNvSpPr>
            <a:spLocks noGrp="1"/>
          </p:cNvSpPr>
          <p:nvPr>
            <p:ph type="dt" idx="1"/>
          </p:nvPr>
        </p:nvSpPr>
        <p:spPr>
          <a:xfrm>
            <a:off x="3850444" y="0"/>
            <a:ext cx="2945659" cy="496332"/>
          </a:xfrm>
          <a:prstGeom prst="rect">
            <a:avLst/>
          </a:prstGeom>
        </p:spPr>
        <p:txBody>
          <a:bodyPr vert="horz" lIns="91433" tIns="45717" rIns="91433" bIns="45717" rtlCol="0"/>
          <a:lstStyle>
            <a:lvl1pPr algn="r">
              <a:defRPr sz="1200"/>
            </a:lvl1pPr>
          </a:lstStyle>
          <a:p>
            <a:fld id="{F6DDE168-A269-4FC4-B6D6-DA790AAC7152}" type="datetimeFigureOut">
              <a:rPr lang="en-AU" smtClean="0"/>
              <a:t>4/11/2021</a:t>
            </a:fld>
            <a:endParaRPr lang="en-AU"/>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33" tIns="45717" rIns="91433" bIns="45717" rtlCol="0" anchor="ctr"/>
          <a:lstStyle/>
          <a:p>
            <a:endParaRPr lang="en-AU"/>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3" tIns="45717" rIns="91433"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28583"/>
            <a:ext cx="2945659" cy="496332"/>
          </a:xfrm>
          <a:prstGeom prst="rect">
            <a:avLst/>
          </a:prstGeom>
        </p:spPr>
        <p:txBody>
          <a:bodyPr vert="horz" lIns="91433" tIns="45717" rIns="91433" bIns="45717" rtlCol="0" anchor="b"/>
          <a:lstStyle>
            <a:lvl1pPr algn="l">
              <a:defRPr sz="1200"/>
            </a:lvl1pPr>
          </a:lstStyle>
          <a:p>
            <a:endParaRPr lang="en-AU"/>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33" tIns="45717" rIns="91433" bIns="45717" rtlCol="0" anchor="b"/>
          <a:lstStyle>
            <a:lvl1pPr algn="r">
              <a:defRPr sz="1200"/>
            </a:lvl1pPr>
          </a:lstStyle>
          <a:p>
            <a:fld id="{2785A3E3-FDF3-47DC-8610-69A570E3067F}" type="slidenum">
              <a:rPr lang="en-AU" smtClean="0"/>
              <a:t>‹#›</a:t>
            </a:fld>
            <a:endParaRPr lang="en-AU"/>
          </a:p>
        </p:txBody>
      </p:sp>
    </p:spTree>
    <p:extLst>
      <p:ext uri="{BB962C8B-B14F-4D97-AF65-F5344CB8AC3E}">
        <p14:creationId xmlns:p14="http://schemas.microsoft.com/office/powerpoint/2010/main" val="3075455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785A3E3-FDF3-47DC-8610-69A570E3067F}" type="slidenum">
              <a:rPr lang="en-AU" smtClean="0"/>
              <a:t>1</a:t>
            </a:fld>
            <a:endParaRPr lang="en-AU"/>
          </a:p>
        </p:txBody>
      </p:sp>
    </p:spTree>
    <p:extLst>
      <p:ext uri="{BB962C8B-B14F-4D97-AF65-F5344CB8AC3E}">
        <p14:creationId xmlns:p14="http://schemas.microsoft.com/office/powerpoint/2010/main" val="3675092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785A3E3-FDF3-47DC-8610-69A570E3067F}" type="slidenum">
              <a:rPr lang="en-AU" smtClean="0"/>
              <a:t>2</a:t>
            </a:fld>
            <a:endParaRPr lang="en-AU"/>
          </a:p>
        </p:txBody>
      </p:sp>
    </p:spTree>
    <p:extLst>
      <p:ext uri="{BB962C8B-B14F-4D97-AF65-F5344CB8AC3E}">
        <p14:creationId xmlns:p14="http://schemas.microsoft.com/office/powerpoint/2010/main" val="2970852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785A3E3-FDF3-47DC-8610-69A570E3067F}" type="slidenum">
              <a:rPr lang="en-AU" smtClean="0"/>
              <a:t>5</a:t>
            </a:fld>
            <a:endParaRPr lang="en-AU"/>
          </a:p>
        </p:txBody>
      </p:sp>
    </p:spTree>
    <p:extLst>
      <p:ext uri="{BB962C8B-B14F-4D97-AF65-F5344CB8AC3E}">
        <p14:creationId xmlns:p14="http://schemas.microsoft.com/office/powerpoint/2010/main" val="811505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785A3E3-FDF3-47DC-8610-69A570E3067F}" type="slidenum">
              <a:rPr lang="en-AU" smtClean="0"/>
              <a:t>6</a:t>
            </a:fld>
            <a:endParaRPr lang="en-AU"/>
          </a:p>
        </p:txBody>
      </p:sp>
    </p:spTree>
    <p:extLst>
      <p:ext uri="{BB962C8B-B14F-4D97-AF65-F5344CB8AC3E}">
        <p14:creationId xmlns:p14="http://schemas.microsoft.com/office/powerpoint/2010/main" val="3575819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785A3E3-FDF3-47DC-8610-69A570E3067F}" type="slidenum">
              <a:rPr lang="en-AU" smtClean="0"/>
              <a:t>7</a:t>
            </a:fld>
            <a:endParaRPr lang="en-AU"/>
          </a:p>
        </p:txBody>
      </p:sp>
    </p:spTree>
    <p:extLst>
      <p:ext uri="{BB962C8B-B14F-4D97-AF65-F5344CB8AC3E}">
        <p14:creationId xmlns:p14="http://schemas.microsoft.com/office/powerpoint/2010/main" val="3890000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785A3E3-FDF3-47DC-8610-69A570E3067F}" type="slidenum">
              <a:rPr lang="en-AU" smtClean="0"/>
              <a:t>11</a:t>
            </a:fld>
            <a:endParaRPr lang="en-AU"/>
          </a:p>
        </p:txBody>
      </p:sp>
    </p:spTree>
    <p:extLst>
      <p:ext uri="{BB962C8B-B14F-4D97-AF65-F5344CB8AC3E}">
        <p14:creationId xmlns:p14="http://schemas.microsoft.com/office/powerpoint/2010/main" val="3103479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finsmes.com/2019/04/future-of-cornerstone-capital-resources-mining-executive-glen-mckay-weighs-in.html" TargetMode="External"/><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D16AC417-FF1B-4EC1-9C12-FF8CC8520198}" type="datetime5">
              <a:rPr lang="en-AU" smtClean="0"/>
              <a:t>4-Nov-21</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2021-22 Q1</a:t>
            </a:r>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2298314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36AB4E3D-D070-4EF2-B334-33462DED204D}" type="datetime5">
              <a:rPr lang="en-AU" smtClean="0"/>
              <a:t>4-Nov-21</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2021-22 Q1</a:t>
            </a:r>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1700952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5EB16DE7-6B81-44A0-83C8-1541782ACF90}" type="datetime5">
              <a:rPr lang="en-AU" smtClean="0"/>
              <a:t>4-Nov-21</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2021-22 Q1</a:t>
            </a:r>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1310986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906000" cy="6858000"/>
          </a:xfrm>
          <a:prstGeom prst="rect">
            <a:avLst/>
          </a:prstGeom>
        </p:spPr>
      </p:pic>
      <p:sp>
        <p:nvSpPr>
          <p:cNvPr id="7" name="Title 1"/>
          <p:cNvSpPr>
            <a:spLocks noGrp="1"/>
          </p:cNvSpPr>
          <p:nvPr>
            <p:ph type="ctrTitle" hasCustomPrompt="1"/>
          </p:nvPr>
        </p:nvSpPr>
        <p:spPr>
          <a:xfrm>
            <a:off x="1045633" y="1447797"/>
            <a:ext cx="4299293" cy="1611715"/>
          </a:xfrm>
        </p:spPr>
        <p:txBody>
          <a:bodyPr anchor="b">
            <a:normAutofit/>
          </a:bodyPr>
          <a:lstStyle>
            <a:lvl1pPr algn="l" rtl="0" fontAlgn="t">
              <a:lnSpc>
                <a:spcPct val="100000"/>
              </a:lnSpc>
              <a:defRPr lang="en-US" sz="2400" b="1" i="0" u="none" strike="noStrike" cap="none" baseline="0" smtClean="0">
                <a:solidFill>
                  <a:schemeClr val="bg1"/>
                </a:solidFill>
                <a:latin typeface="Arial" charset="0"/>
                <a:ea typeface="Arial" charset="0"/>
                <a:cs typeface="Arial" charset="0"/>
              </a:defRPr>
            </a:lvl1pPr>
          </a:lstStyle>
          <a:p>
            <a:pPr rtl="0"/>
            <a:r>
              <a:rPr lang="en-US"/>
              <a:t>Click to edit master title style</a:t>
            </a:r>
          </a:p>
        </p:txBody>
      </p:sp>
      <p:sp>
        <p:nvSpPr>
          <p:cNvPr id="8" name="Subtitle 2"/>
          <p:cNvSpPr>
            <a:spLocks noGrp="1"/>
          </p:cNvSpPr>
          <p:nvPr>
            <p:ph type="subTitle" idx="1" hasCustomPrompt="1"/>
          </p:nvPr>
        </p:nvSpPr>
        <p:spPr>
          <a:xfrm>
            <a:off x="1045633" y="3171466"/>
            <a:ext cx="4299293" cy="1655762"/>
          </a:xfrm>
        </p:spPr>
        <p:txBody>
          <a:bodyPr/>
          <a:lstStyle>
            <a:lvl1pPr marL="0" indent="0" algn="l" rtl="0">
              <a:buNone/>
              <a:defRPr lang="en-US" sz="1600" b="0" i="0" u="none" strike="noStrike" baseline="0" smtClean="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text styles </a:t>
            </a:r>
          </a:p>
        </p:txBody>
      </p:sp>
      <p:pic>
        <p:nvPicPr>
          <p:cNvPr id="9" name="Picture 8">
            <a:extLst>
              <a:ext uri="{FF2B5EF4-FFF2-40B4-BE49-F238E27FC236}">
                <a16:creationId xmlns:a16="http://schemas.microsoft.com/office/drawing/2014/main" id="{EB76CA94-8C88-A143-B8BC-25CDF069D90F}"/>
              </a:ext>
            </a:extLst>
          </p:cNvPr>
          <p:cNvPicPr>
            <a:picLocks noChangeAspect="1"/>
          </p:cNvPicPr>
          <p:nvPr userDrawn="1"/>
        </p:nvPicPr>
        <p:blipFill>
          <a:blip r:embed="rId3"/>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1099186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86D99C-1CFF-D541-A4DC-8A7D066AD717}"/>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7" name="Title 1"/>
          <p:cNvSpPr>
            <a:spLocks noGrp="1"/>
          </p:cNvSpPr>
          <p:nvPr>
            <p:ph type="ctrTitle" hasCustomPrompt="1"/>
          </p:nvPr>
        </p:nvSpPr>
        <p:spPr>
          <a:xfrm>
            <a:off x="1045633" y="1447797"/>
            <a:ext cx="4299293" cy="1611715"/>
          </a:xfrm>
        </p:spPr>
        <p:txBody>
          <a:bodyPr anchor="b">
            <a:normAutofit/>
          </a:bodyPr>
          <a:lstStyle>
            <a:lvl1pPr algn="l" rtl="0" fontAlgn="t">
              <a:lnSpc>
                <a:spcPct val="100000"/>
              </a:lnSpc>
              <a:defRPr lang="en-US" sz="2400" b="1" i="0" u="none" strike="noStrike" cap="none" baseline="0" smtClean="0">
                <a:solidFill>
                  <a:srgbClr val="201547"/>
                </a:solidFill>
                <a:latin typeface="Arial" charset="0"/>
                <a:ea typeface="Arial" charset="0"/>
                <a:cs typeface="Arial" charset="0"/>
              </a:defRPr>
            </a:lvl1pPr>
          </a:lstStyle>
          <a:p>
            <a:pPr rtl="0"/>
            <a:r>
              <a:rPr lang="en-US"/>
              <a:t>Click to edit master title style</a:t>
            </a:r>
          </a:p>
        </p:txBody>
      </p:sp>
      <p:sp>
        <p:nvSpPr>
          <p:cNvPr id="8" name="Subtitle 2"/>
          <p:cNvSpPr>
            <a:spLocks noGrp="1"/>
          </p:cNvSpPr>
          <p:nvPr>
            <p:ph type="subTitle" idx="1" hasCustomPrompt="1"/>
          </p:nvPr>
        </p:nvSpPr>
        <p:spPr>
          <a:xfrm>
            <a:off x="1045633" y="3171466"/>
            <a:ext cx="4299293" cy="1655762"/>
          </a:xfrm>
        </p:spPr>
        <p:txBody>
          <a:bodyPr/>
          <a:lstStyle>
            <a:lvl1pPr marL="0" indent="0" algn="l" rtl="0">
              <a:buNone/>
              <a:defRPr lang="en-US" sz="1600" b="0" i="0" u="none" strike="noStrike" baseline="0" smtClean="0">
                <a:solidFill>
                  <a:schemeClr val="tx2"/>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text styles </a:t>
            </a:r>
          </a:p>
        </p:txBody>
      </p:sp>
      <p:pic>
        <p:nvPicPr>
          <p:cNvPr id="9" name="Picture 8">
            <a:extLst>
              <a:ext uri="{FF2B5EF4-FFF2-40B4-BE49-F238E27FC236}">
                <a16:creationId xmlns:a16="http://schemas.microsoft.com/office/drawing/2014/main" id="{EB76CA94-8C88-A143-B8BC-25CDF069D90F}"/>
              </a:ext>
            </a:extLst>
          </p:cNvPr>
          <p:cNvPicPr>
            <a:picLocks noChangeAspect="1"/>
          </p:cNvPicPr>
          <p:nvPr userDrawn="1"/>
        </p:nvPicPr>
        <p:blipFill>
          <a:blip r:embed="rId3"/>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689048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mall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90943F-0137-4EE0-A5C2-3BB651BE844E}"/>
              </a:ext>
            </a:extLst>
          </p:cNvPr>
          <p:cNvPicPr>
            <a:picLocks noChangeAspect="1"/>
          </p:cNvPicPr>
          <p:nvPr userDrawn="1"/>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3286408" y="73892"/>
            <a:ext cx="6301213" cy="6468198"/>
          </a:xfrm>
          <a:prstGeom prst="rect">
            <a:avLst/>
          </a:prstGeom>
        </p:spPr>
      </p:pic>
      <p:pic>
        <p:nvPicPr>
          <p:cNvPr id="3" name="Picture 2"/>
          <p:cNvPicPr>
            <a:picLocks noChangeAspect="1"/>
          </p:cNvPicPr>
          <p:nvPr userDrawn="1"/>
        </p:nvPicPr>
        <p:blipFill>
          <a:blip r:embed="rId4"/>
          <a:stretch>
            <a:fillRect/>
          </a:stretch>
        </p:blipFill>
        <p:spPr>
          <a:xfrm>
            <a:off x="-67240" y="0"/>
            <a:ext cx="9973240" cy="6858000"/>
          </a:xfrm>
          <a:prstGeom prst="rect">
            <a:avLst/>
          </a:prstGeom>
        </p:spPr>
      </p:pic>
      <p:sp>
        <p:nvSpPr>
          <p:cNvPr id="6" name="Slide Number Placeholder 5"/>
          <p:cNvSpPr>
            <a:spLocks noGrp="1"/>
          </p:cNvSpPr>
          <p:nvPr>
            <p:ph type="sldNum" sz="quarter" idx="12"/>
          </p:nvPr>
        </p:nvSpPr>
        <p:spPr>
          <a:xfrm>
            <a:off x="6996113" y="6176964"/>
            <a:ext cx="2228850" cy="365125"/>
          </a:xfrm>
        </p:spPr>
        <p:txBody>
          <a:bodyPr/>
          <a:lstStyle/>
          <a:p>
            <a:fld id="{704246D9-D3A8-334A-A3DF-B0B258DDBCB3}" type="slidenum">
              <a:rPr lang="en-US" smtClean="0"/>
              <a:t>‹#›</a:t>
            </a:fld>
            <a:endParaRPr lang="en-US"/>
          </a:p>
        </p:txBody>
      </p:sp>
      <p:sp>
        <p:nvSpPr>
          <p:cNvPr id="8" name="Title 1"/>
          <p:cNvSpPr>
            <a:spLocks noGrp="1"/>
          </p:cNvSpPr>
          <p:nvPr>
            <p:ph type="ctrTitle" hasCustomPrompt="1"/>
          </p:nvPr>
        </p:nvSpPr>
        <p:spPr>
          <a:xfrm>
            <a:off x="608229" y="841948"/>
            <a:ext cx="2590927" cy="1264171"/>
          </a:xfrm>
        </p:spPr>
        <p:txBody>
          <a:bodyPr anchor="t" anchorCtr="0">
            <a:normAutofit/>
          </a:bodyPr>
          <a:lstStyle>
            <a:lvl1pPr algn="l" rtl="0" fontAlgn="t">
              <a:lnSpc>
                <a:spcPct val="100000"/>
              </a:lnSpc>
              <a:defRPr lang="en-US" sz="2400" b="1" i="0" u="none" strike="noStrike" cap="none" baseline="0" smtClean="0">
                <a:solidFill>
                  <a:schemeClr val="bg1"/>
                </a:solidFill>
                <a:latin typeface="Arial" charset="0"/>
                <a:ea typeface="Arial" charset="0"/>
                <a:cs typeface="Arial" charset="0"/>
              </a:defRPr>
            </a:lvl1pPr>
          </a:lstStyle>
          <a:p>
            <a:pPr rtl="0"/>
            <a:r>
              <a:rPr lang="en-US"/>
              <a:t>Click to edit master title style</a:t>
            </a:r>
          </a:p>
        </p:txBody>
      </p:sp>
      <p:sp>
        <p:nvSpPr>
          <p:cNvPr id="9" name="Subtitle 2"/>
          <p:cNvSpPr>
            <a:spLocks noGrp="1"/>
          </p:cNvSpPr>
          <p:nvPr>
            <p:ph type="subTitle" idx="1" hasCustomPrompt="1"/>
          </p:nvPr>
        </p:nvSpPr>
        <p:spPr>
          <a:xfrm>
            <a:off x="608229" y="2220847"/>
            <a:ext cx="3102461" cy="1298720"/>
          </a:xfrm>
        </p:spPr>
        <p:txBody>
          <a:bodyPr/>
          <a:lstStyle>
            <a:lvl1pPr marL="0" indent="0" algn="l" rtl="0">
              <a:buNone/>
              <a:defRPr lang="en-US" sz="1600" b="0" i="0" u="none" strike="noStrike" baseline="0" smtClean="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text styles </a:t>
            </a:r>
          </a:p>
        </p:txBody>
      </p:sp>
    </p:spTree>
    <p:extLst>
      <p:ext uri="{BB962C8B-B14F-4D97-AF65-F5344CB8AC3E}">
        <p14:creationId xmlns:p14="http://schemas.microsoft.com/office/powerpoint/2010/main" val="3310546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or Breakout 3">
    <p:spTree>
      <p:nvGrpSpPr>
        <p:cNvPr id="1" name=""/>
        <p:cNvGrpSpPr/>
        <p:nvPr/>
      </p:nvGrpSpPr>
      <p:grpSpPr>
        <a:xfrm>
          <a:off x="0" y="0"/>
          <a:ext cx="0" cy="0"/>
          <a:chOff x="0" y="0"/>
          <a:chExt cx="0" cy="0"/>
        </a:xfrm>
      </p:grpSpPr>
      <p:sp>
        <p:nvSpPr>
          <p:cNvPr id="11" name="Content Placeholder 4"/>
          <p:cNvSpPr>
            <a:spLocks noGrp="1"/>
          </p:cNvSpPr>
          <p:nvPr>
            <p:ph sz="quarter" idx="13"/>
          </p:nvPr>
        </p:nvSpPr>
        <p:spPr>
          <a:xfrm>
            <a:off x="681038" y="2273521"/>
            <a:ext cx="8491184" cy="3255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a:t>Click to edit </a:t>
            </a:r>
            <a:br>
              <a:rPr lang="en-US"/>
            </a:br>
            <a:r>
              <a:rPr lang="en-US"/>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2"/>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1552783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or Breakout 3">
    <p:spTree>
      <p:nvGrpSpPr>
        <p:cNvPr id="1" name=""/>
        <p:cNvGrpSpPr/>
        <p:nvPr/>
      </p:nvGrpSpPr>
      <p:grpSpPr>
        <a:xfrm>
          <a:off x="0" y="0"/>
          <a:ext cx="0" cy="0"/>
          <a:chOff x="0" y="0"/>
          <a:chExt cx="0" cy="0"/>
        </a:xfrm>
      </p:grpSpPr>
      <p:sp>
        <p:nvSpPr>
          <p:cNvPr id="11" name="Content Placeholder 4"/>
          <p:cNvSpPr>
            <a:spLocks noGrp="1"/>
          </p:cNvSpPr>
          <p:nvPr>
            <p:ph sz="quarter" idx="13"/>
          </p:nvPr>
        </p:nvSpPr>
        <p:spPr>
          <a:xfrm>
            <a:off x="681038" y="2273521"/>
            <a:ext cx="8491184" cy="3255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3678407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ection or Break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3E8C8-D01A-C84D-9E22-7425B17A773B}"/>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11" name="Content Placeholder 4"/>
          <p:cNvSpPr>
            <a:spLocks noGrp="1"/>
          </p:cNvSpPr>
          <p:nvPr>
            <p:ph sz="quarter" idx="13"/>
          </p:nvPr>
        </p:nvSpPr>
        <p:spPr>
          <a:xfrm>
            <a:off x="681038" y="2340001"/>
            <a:ext cx="8491184" cy="3255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a:t>Click to edit </a:t>
            </a:r>
            <a:br>
              <a:rPr lang="en-US"/>
            </a:br>
            <a:r>
              <a:rPr lang="en-US"/>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3"/>
          <a:stretch>
            <a:fillRect/>
          </a:stretch>
        </p:blipFill>
        <p:spPr>
          <a:xfrm>
            <a:off x="8350037" y="5987630"/>
            <a:ext cx="1239577" cy="344593"/>
          </a:xfrm>
          <a:prstGeom prst="rect">
            <a:avLst/>
          </a:prstGeom>
        </p:spPr>
      </p:pic>
    </p:spTree>
    <p:extLst>
      <p:ext uri="{BB962C8B-B14F-4D97-AF65-F5344CB8AC3E}">
        <p14:creationId xmlns:p14="http://schemas.microsoft.com/office/powerpoint/2010/main" val="1372592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ection or Breakou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CD3E12-3B3E-FE41-A86F-D926C03FC618}"/>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11" name="Content Placeholder 4"/>
          <p:cNvSpPr>
            <a:spLocks noGrp="1"/>
          </p:cNvSpPr>
          <p:nvPr>
            <p:ph sz="quarter" idx="13"/>
          </p:nvPr>
        </p:nvSpPr>
        <p:spPr>
          <a:xfrm>
            <a:off x="681038" y="2340001"/>
            <a:ext cx="8491184" cy="3255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973482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Section or Breakout 3">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a:t>Click to edit </a:t>
            </a:r>
            <a:br>
              <a:rPr lang="en-US"/>
            </a:br>
            <a:r>
              <a:rPr lang="en-US"/>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2"/>
          <a:stretch>
            <a:fillRect/>
          </a:stretch>
        </p:blipFill>
        <p:spPr>
          <a:xfrm>
            <a:off x="8350037" y="5987630"/>
            <a:ext cx="1239577" cy="344593"/>
          </a:xfrm>
          <a:prstGeom prst="rect">
            <a:avLst/>
          </a:prstGeom>
        </p:spPr>
      </p:pic>
      <p:sp>
        <p:nvSpPr>
          <p:cNvPr id="6" name="Content Placeholder 4">
            <a:extLst>
              <a:ext uri="{FF2B5EF4-FFF2-40B4-BE49-F238E27FC236}">
                <a16:creationId xmlns:a16="http://schemas.microsoft.com/office/drawing/2014/main" id="{1B4B9E91-33A0-AF4B-A089-200F8CF78FFB}"/>
              </a:ext>
            </a:extLst>
          </p:cNvPr>
          <p:cNvSpPr>
            <a:spLocks noGrp="1"/>
          </p:cNvSpPr>
          <p:nvPr>
            <p:ph sz="quarter" idx="13"/>
          </p:nvPr>
        </p:nvSpPr>
        <p:spPr>
          <a:xfrm>
            <a:off x="681039" y="2275201"/>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8">
            <a:extLst>
              <a:ext uri="{FF2B5EF4-FFF2-40B4-BE49-F238E27FC236}">
                <a16:creationId xmlns:a16="http://schemas.microsoft.com/office/drawing/2014/main" id="{19C0D951-83EE-B144-A42D-95ED927126ED}"/>
              </a:ext>
            </a:extLst>
          </p:cNvPr>
          <p:cNvSpPr>
            <a:spLocks noGrp="1"/>
          </p:cNvSpPr>
          <p:nvPr>
            <p:ph type="pic" sz="quarter" idx="14"/>
          </p:nvPr>
        </p:nvSpPr>
        <p:spPr>
          <a:xfrm>
            <a:off x="5078545" y="2275201"/>
            <a:ext cx="4146417" cy="3449093"/>
          </a:xfrm>
        </p:spPr>
        <p:txBody>
          <a:bodyPr>
            <a:normAutofit/>
          </a:bodyPr>
          <a:lstStyle>
            <a:lvl1pPr>
              <a:defRPr sz="2000">
                <a:solidFill>
                  <a:schemeClr val="bg2">
                    <a:lumMod val="25000"/>
                  </a:schemeClr>
                </a:solidFill>
              </a:defRPr>
            </a:lvl1pPr>
          </a:lstStyle>
          <a:p>
            <a:r>
              <a:rPr lang="en-US"/>
              <a:t>Drag picture to placeholder or click icon to add</a:t>
            </a:r>
          </a:p>
        </p:txBody>
      </p:sp>
    </p:spTree>
    <p:extLst>
      <p:ext uri="{BB962C8B-B14F-4D97-AF65-F5344CB8AC3E}">
        <p14:creationId xmlns:p14="http://schemas.microsoft.com/office/powerpoint/2010/main" val="65025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8B7C74C-C870-47C7-9728-A9E488F22A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27" y="183556"/>
            <a:ext cx="9893473" cy="365125"/>
          </a:xfrm>
          <a:prstGeom prst="rect">
            <a:avLst/>
          </a:prstGeom>
        </p:spPr>
      </p:pic>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95DAB8C-9623-44EC-8A0B-29594AAD7DE1}" type="datetime5">
              <a:rPr lang="en-AU" smtClean="0"/>
              <a:t>4-Nov-21</a:t>
            </a:fld>
            <a:endParaRPr lang="en-AU"/>
          </a:p>
        </p:txBody>
      </p:sp>
      <p:sp>
        <p:nvSpPr>
          <p:cNvPr id="5" name="Footer Placeholder 4"/>
          <p:cNvSpPr>
            <a:spLocks noGrp="1"/>
          </p:cNvSpPr>
          <p:nvPr>
            <p:ph type="ftr" sz="quarter" idx="11"/>
          </p:nvPr>
        </p:nvSpPr>
        <p:spPr>
          <a:xfrm>
            <a:off x="488504" y="6520259"/>
            <a:ext cx="4968552" cy="365125"/>
          </a:xfrm>
        </p:spPr>
        <p:txBody>
          <a:bodyPr/>
          <a:lstStyle>
            <a:lvl1pPr algn="l">
              <a:defRPr sz="900">
                <a:solidFill>
                  <a:schemeClr val="bg1">
                    <a:lumMod val="75000"/>
                  </a:schemeClr>
                </a:solidFill>
              </a:defRPr>
            </a:lvl1pPr>
          </a:lstStyle>
          <a:p>
            <a:r>
              <a:rPr lang="en-AU"/>
              <a:t>Earth Resources Regulation Quarterly Performance Report 2021-22 Q1</a:t>
            </a:r>
          </a:p>
        </p:txBody>
      </p:sp>
      <p:sp>
        <p:nvSpPr>
          <p:cNvPr id="6" name="Slide Number Placeholder 5"/>
          <p:cNvSpPr>
            <a:spLocks noGrp="1"/>
          </p:cNvSpPr>
          <p:nvPr>
            <p:ph type="sldNum" sz="quarter" idx="12"/>
          </p:nvPr>
        </p:nvSpPr>
        <p:spPr>
          <a:xfrm>
            <a:off x="8893974" y="217786"/>
            <a:ext cx="969336" cy="274043"/>
          </a:xfrm>
        </p:spPr>
        <p:txBody>
          <a:bodyPr/>
          <a:lstStyle>
            <a:lvl1pPr>
              <a:defRPr>
                <a:solidFill>
                  <a:schemeClr val="bg1">
                    <a:lumMod val="95000"/>
                  </a:schemeClr>
                </a:solidFill>
              </a:defRPr>
            </a:lvl1pPr>
          </a:lstStyle>
          <a:p>
            <a:r>
              <a:rPr lang="en-AU"/>
              <a:t> Page    </a:t>
            </a:r>
            <a:fld id="{BE4ABD5F-D626-4461-ADC9-85806A61CF0E}" type="slidenum">
              <a:rPr lang="en-AU" smtClean="0"/>
              <a:pPr/>
              <a:t>‹#›</a:t>
            </a:fld>
            <a:endParaRPr lang="en-AU"/>
          </a:p>
        </p:txBody>
      </p:sp>
      <p:pic>
        <p:nvPicPr>
          <p:cNvPr id="9" name="Picture 8">
            <a:extLst>
              <a:ext uri="{FF2B5EF4-FFF2-40B4-BE49-F238E27FC236}">
                <a16:creationId xmlns:a16="http://schemas.microsoft.com/office/drawing/2014/main" id="{F068D333-D6E2-4344-B266-EA38A19C6B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97244" y="6583361"/>
            <a:ext cx="808755" cy="243750"/>
          </a:xfrm>
          <a:prstGeom prst="rect">
            <a:avLst/>
          </a:prstGeom>
        </p:spPr>
      </p:pic>
    </p:spTree>
    <p:extLst>
      <p:ext uri="{BB962C8B-B14F-4D97-AF65-F5344CB8AC3E}">
        <p14:creationId xmlns:p14="http://schemas.microsoft.com/office/powerpoint/2010/main" val="3765220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Section or Breakout 3">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81038" y="1003521"/>
            <a:ext cx="8491185" cy="782946"/>
          </a:xfrm>
        </p:spPr>
        <p:txBody>
          <a:bodyPr/>
          <a:lstStyle>
            <a:lvl1pPr>
              <a:defRPr sz="2000">
                <a:solidFill>
                  <a:schemeClr val="tx2"/>
                </a:solidFill>
              </a:defRPr>
            </a:lvl1pPr>
          </a:lstStyle>
          <a:p>
            <a:r>
              <a:rPr lang="en-US"/>
              <a:t>Click to edit </a:t>
            </a:r>
            <a:br>
              <a:rPr lang="en-US"/>
            </a:br>
            <a:r>
              <a:rPr lang="en-US"/>
              <a:t>Master title style</a:t>
            </a:r>
          </a:p>
        </p:txBody>
      </p:sp>
      <p:sp>
        <p:nvSpPr>
          <p:cNvPr id="6" name="Content Placeholder 4">
            <a:extLst>
              <a:ext uri="{FF2B5EF4-FFF2-40B4-BE49-F238E27FC236}">
                <a16:creationId xmlns:a16="http://schemas.microsoft.com/office/drawing/2014/main" id="{1B4B9E91-33A0-AF4B-A089-200F8CF78FFB}"/>
              </a:ext>
            </a:extLst>
          </p:cNvPr>
          <p:cNvSpPr>
            <a:spLocks noGrp="1"/>
          </p:cNvSpPr>
          <p:nvPr>
            <p:ph sz="quarter" idx="13"/>
          </p:nvPr>
        </p:nvSpPr>
        <p:spPr>
          <a:xfrm>
            <a:off x="681039" y="2275201"/>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8">
            <a:extLst>
              <a:ext uri="{FF2B5EF4-FFF2-40B4-BE49-F238E27FC236}">
                <a16:creationId xmlns:a16="http://schemas.microsoft.com/office/drawing/2014/main" id="{19C0D951-83EE-B144-A42D-95ED927126ED}"/>
              </a:ext>
            </a:extLst>
          </p:cNvPr>
          <p:cNvSpPr>
            <a:spLocks noGrp="1"/>
          </p:cNvSpPr>
          <p:nvPr>
            <p:ph type="pic" sz="quarter" idx="14"/>
          </p:nvPr>
        </p:nvSpPr>
        <p:spPr>
          <a:xfrm>
            <a:off x="5078545" y="2275201"/>
            <a:ext cx="4146417" cy="3449093"/>
          </a:xfrm>
        </p:spPr>
        <p:txBody>
          <a:bodyPr>
            <a:normAutofit/>
          </a:bodyPr>
          <a:lstStyle>
            <a:lvl1pPr>
              <a:defRPr sz="2000">
                <a:solidFill>
                  <a:schemeClr val="bg2">
                    <a:lumMod val="25000"/>
                  </a:schemeClr>
                </a:solidFill>
              </a:defRPr>
            </a:lvl1pPr>
          </a:lstStyle>
          <a:p>
            <a:r>
              <a:rPr lang="en-US"/>
              <a:t>Drag picture to placeholder or click icon to add</a:t>
            </a:r>
          </a:p>
        </p:txBody>
      </p:sp>
    </p:spTree>
    <p:extLst>
      <p:ext uri="{BB962C8B-B14F-4D97-AF65-F5344CB8AC3E}">
        <p14:creationId xmlns:p14="http://schemas.microsoft.com/office/powerpoint/2010/main" val="3540019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Section or Break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3E8C8-D01A-C84D-9E22-7425B17A773B}"/>
              </a:ext>
            </a:extLst>
          </p:cNvPr>
          <p:cNvPicPr>
            <a:picLocks noChangeAspect="1"/>
          </p:cNvPicPr>
          <p:nvPr userDrawn="1"/>
        </p:nvPicPr>
        <p:blipFill>
          <a:blip r:embed="rId2"/>
          <a:stretch>
            <a:fillRect/>
          </a:stretch>
        </p:blipFill>
        <p:spPr>
          <a:xfrm>
            <a:off x="0" y="-90742"/>
            <a:ext cx="9906000" cy="6858000"/>
          </a:xfrm>
          <a:prstGeom prst="rect">
            <a:avLst/>
          </a:prstGeom>
        </p:spPr>
      </p:pic>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a:t>Click to edit </a:t>
            </a:r>
            <a:br>
              <a:rPr lang="en-US"/>
            </a:br>
            <a:r>
              <a:rPr lang="en-US"/>
              <a:t>Master title style</a:t>
            </a:r>
          </a:p>
        </p:txBody>
      </p:sp>
      <p:pic>
        <p:nvPicPr>
          <p:cNvPr id="8" name="Picture 7">
            <a:extLst>
              <a:ext uri="{FF2B5EF4-FFF2-40B4-BE49-F238E27FC236}">
                <a16:creationId xmlns:a16="http://schemas.microsoft.com/office/drawing/2014/main" id="{1720DB79-99F4-1047-B701-A49D3A19705C}"/>
              </a:ext>
            </a:extLst>
          </p:cNvPr>
          <p:cNvPicPr>
            <a:picLocks noChangeAspect="1"/>
          </p:cNvPicPr>
          <p:nvPr userDrawn="1"/>
        </p:nvPicPr>
        <p:blipFill>
          <a:blip r:embed="rId3"/>
          <a:stretch>
            <a:fillRect/>
          </a:stretch>
        </p:blipFill>
        <p:spPr>
          <a:xfrm>
            <a:off x="8350037" y="5987630"/>
            <a:ext cx="1239577" cy="344593"/>
          </a:xfrm>
          <a:prstGeom prst="rect">
            <a:avLst/>
          </a:prstGeom>
        </p:spPr>
      </p:pic>
      <p:sp>
        <p:nvSpPr>
          <p:cNvPr id="7" name="Content Placeholder 4">
            <a:extLst>
              <a:ext uri="{FF2B5EF4-FFF2-40B4-BE49-F238E27FC236}">
                <a16:creationId xmlns:a16="http://schemas.microsoft.com/office/drawing/2014/main" id="{13CEB057-0D86-D24D-9BAF-F32E5AE5B08C}"/>
              </a:ext>
            </a:extLst>
          </p:cNvPr>
          <p:cNvSpPr>
            <a:spLocks noGrp="1"/>
          </p:cNvSpPr>
          <p:nvPr>
            <p:ph sz="quarter" idx="13"/>
          </p:nvPr>
        </p:nvSpPr>
        <p:spPr>
          <a:xfrm>
            <a:off x="681039" y="2340000"/>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32EDEB9E-7BBA-FA47-A240-74023931CB1B}"/>
              </a:ext>
            </a:extLst>
          </p:cNvPr>
          <p:cNvSpPr>
            <a:spLocks noGrp="1"/>
          </p:cNvSpPr>
          <p:nvPr>
            <p:ph type="pic" sz="quarter" idx="14"/>
          </p:nvPr>
        </p:nvSpPr>
        <p:spPr>
          <a:xfrm>
            <a:off x="5078545" y="2340001"/>
            <a:ext cx="4146417" cy="3449093"/>
          </a:xfrm>
        </p:spPr>
        <p:txBody>
          <a:bodyPr>
            <a:normAutofit/>
          </a:bodyPr>
          <a:lstStyle>
            <a:lvl1pPr>
              <a:defRPr sz="2000">
                <a:solidFill>
                  <a:schemeClr val="bg2">
                    <a:lumMod val="25000"/>
                  </a:schemeClr>
                </a:solidFill>
              </a:defRPr>
            </a:lvl1pPr>
          </a:lstStyle>
          <a:p>
            <a:r>
              <a:rPr lang="en-US"/>
              <a:t>Drag picture to placeholder or click icon to add</a:t>
            </a:r>
          </a:p>
        </p:txBody>
      </p:sp>
    </p:spTree>
    <p:extLst>
      <p:ext uri="{BB962C8B-B14F-4D97-AF65-F5344CB8AC3E}">
        <p14:creationId xmlns:p14="http://schemas.microsoft.com/office/powerpoint/2010/main" val="2099604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Section or Breakout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3E8C8-D01A-C84D-9E22-7425B17A773B}"/>
              </a:ext>
            </a:extLst>
          </p:cNvPr>
          <p:cNvPicPr>
            <a:picLocks noChangeAspect="1"/>
          </p:cNvPicPr>
          <p:nvPr userDrawn="1"/>
        </p:nvPicPr>
        <p:blipFill>
          <a:blip r:embed="rId2"/>
          <a:stretch>
            <a:fillRect/>
          </a:stretch>
        </p:blipFill>
        <p:spPr>
          <a:xfrm>
            <a:off x="0" y="0"/>
            <a:ext cx="9906000" cy="6858000"/>
          </a:xfrm>
          <a:prstGeom prst="rect">
            <a:avLst/>
          </a:prstGeom>
        </p:spPr>
      </p:pic>
      <p:sp>
        <p:nvSpPr>
          <p:cNvPr id="12" name="Title 1"/>
          <p:cNvSpPr>
            <a:spLocks noGrp="1"/>
          </p:cNvSpPr>
          <p:nvPr>
            <p:ph type="title" hasCustomPrompt="1"/>
          </p:nvPr>
        </p:nvSpPr>
        <p:spPr>
          <a:xfrm>
            <a:off x="681038" y="1440000"/>
            <a:ext cx="8491185" cy="782946"/>
          </a:xfrm>
        </p:spPr>
        <p:txBody>
          <a:bodyPr/>
          <a:lstStyle>
            <a:lvl1pPr>
              <a:defRPr sz="2000">
                <a:solidFill>
                  <a:schemeClr val="tx2"/>
                </a:solidFill>
              </a:defRPr>
            </a:lvl1pPr>
          </a:lstStyle>
          <a:p>
            <a:r>
              <a:rPr lang="en-US"/>
              <a:t>Click to edit </a:t>
            </a:r>
            <a:br>
              <a:rPr lang="en-US"/>
            </a:br>
            <a:r>
              <a:rPr lang="en-US"/>
              <a:t>Master title style</a:t>
            </a:r>
          </a:p>
        </p:txBody>
      </p:sp>
      <p:sp>
        <p:nvSpPr>
          <p:cNvPr id="7" name="Content Placeholder 4">
            <a:extLst>
              <a:ext uri="{FF2B5EF4-FFF2-40B4-BE49-F238E27FC236}">
                <a16:creationId xmlns:a16="http://schemas.microsoft.com/office/drawing/2014/main" id="{13CEB057-0D86-D24D-9BAF-F32E5AE5B08C}"/>
              </a:ext>
            </a:extLst>
          </p:cNvPr>
          <p:cNvSpPr>
            <a:spLocks noGrp="1"/>
          </p:cNvSpPr>
          <p:nvPr>
            <p:ph sz="quarter" idx="13"/>
          </p:nvPr>
        </p:nvSpPr>
        <p:spPr>
          <a:xfrm>
            <a:off x="681039" y="2340000"/>
            <a:ext cx="4095000" cy="3451702"/>
          </a:xfrm>
        </p:spPr>
        <p:txBody>
          <a:bodyPr numCol="1"/>
          <a:lstStyle>
            <a:lvl1pPr>
              <a:defRPr sz="2000">
                <a:solidFill>
                  <a:schemeClr val="bg2">
                    <a:lumMod val="25000"/>
                  </a:schemeClr>
                </a:solidFill>
              </a:defRPr>
            </a:lvl1pPr>
            <a:lvl2pPr>
              <a:defRPr sz="1800">
                <a:solidFill>
                  <a:schemeClr val="bg2">
                    <a:lumMod val="25000"/>
                  </a:schemeClr>
                </a:solidFill>
              </a:defRPr>
            </a:lvl2pPr>
            <a:lvl3pPr>
              <a:defRPr sz="1600">
                <a:solidFill>
                  <a:schemeClr val="bg2">
                    <a:lumMod val="25000"/>
                  </a:schemeClr>
                </a:solidFill>
              </a:defRPr>
            </a:lvl3pPr>
            <a:lvl4pPr>
              <a:defRPr sz="1400">
                <a:solidFill>
                  <a:schemeClr val="bg2">
                    <a:lumMod val="25000"/>
                  </a:schemeClr>
                </a:solidFill>
              </a:defRPr>
            </a:lvl4pPr>
            <a:lvl5pPr>
              <a:defRPr sz="12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32EDEB9E-7BBA-FA47-A240-74023931CB1B}"/>
              </a:ext>
            </a:extLst>
          </p:cNvPr>
          <p:cNvSpPr>
            <a:spLocks noGrp="1"/>
          </p:cNvSpPr>
          <p:nvPr>
            <p:ph type="pic" sz="quarter" idx="14"/>
          </p:nvPr>
        </p:nvSpPr>
        <p:spPr>
          <a:xfrm>
            <a:off x="5078545" y="2340001"/>
            <a:ext cx="4146417" cy="3449093"/>
          </a:xfrm>
        </p:spPr>
        <p:txBody>
          <a:bodyPr>
            <a:normAutofit/>
          </a:bodyPr>
          <a:lstStyle>
            <a:lvl1pPr>
              <a:defRPr sz="2000">
                <a:solidFill>
                  <a:schemeClr val="bg2">
                    <a:lumMod val="25000"/>
                  </a:schemeClr>
                </a:solidFill>
              </a:defRPr>
            </a:lvl1pPr>
          </a:lstStyle>
          <a:p>
            <a:r>
              <a:rPr lang="en-US"/>
              <a:t>Drag picture to placeholder or click icon to add</a:t>
            </a:r>
          </a:p>
        </p:txBody>
      </p:sp>
    </p:spTree>
    <p:extLst>
      <p:ext uri="{BB962C8B-B14F-4D97-AF65-F5344CB8AC3E}">
        <p14:creationId xmlns:p14="http://schemas.microsoft.com/office/powerpoint/2010/main" val="1399105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0A305B-A5E5-4321-85E4-10E740AAC189}" type="datetime5">
              <a:rPr lang="en-AU" smtClean="0"/>
              <a:t>4-Nov-21</a:t>
            </a:fld>
            <a:endParaRPr lang="en-AU"/>
          </a:p>
        </p:txBody>
      </p:sp>
      <p:sp>
        <p:nvSpPr>
          <p:cNvPr id="5" name="Footer Placeholder 4"/>
          <p:cNvSpPr>
            <a:spLocks noGrp="1"/>
          </p:cNvSpPr>
          <p:nvPr>
            <p:ph type="ftr" sz="quarter" idx="11"/>
          </p:nvPr>
        </p:nvSpPr>
        <p:spPr/>
        <p:txBody>
          <a:bodyPr/>
          <a:lstStyle/>
          <a:p>
            <a:r>
              <a:rPr lang="en-AU"/>
              <a:t>Earth Resources Regulation Quarterly Performance Report 2021-22 Q1</a:t>
            </a:r>
          </a:p>
        </p:txBody>
      </p:sp>
      <p:sp>
        <p:nvSpPr>
          <p:cNvPr id="6" name="Slide Number Placeholder 5"/>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1010065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B7D8D997-9E53-4C5A-A7FD-DDEBC166BDFB}" type="datetime5">
              <a:rPr lang="en-AU" smtClean="0"/>
              <a:t>4-Nov-21</a:t>
            </a:fld>
            <a:endParaRPr lang="en-AU"/>
          </a:p>
        </p:txBody>
      </p:sp>
      <p:sp>
        <p:nvSpPr>
          <p:cNvPr id="6" name="Footer Placeholder 5"/>
          <p:cNvSpPr>
            <a:spLocks noGrp="1"/>
          </p:cNvSpPr>
          <p:nvPr>
            <p:ph type="ftr" sz="quarter" idx="11"/>
          </p:nvPr>
        </p:nvSpPr>
        <p:spPr/>
        <p:txBody>
          <a:bodyPr/>
          <a:lstStyle/>
          <a:p>
            <a:r>
              <a:rPr lang="en-AU"/>
              <a:t>Earth Resources Regulation Quarterly Performance Report 2021-22 Q1</a:t>
            </a:r>
          </a:p>
        </p:txBody>
      </p:sp>
      <p:sp>
        <p:nvSpPr>
          <p:cNvPr id="7" name="Slide Number Placeholder 6"/>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1579277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094B536E-14EC-4605-A45D-0272ACB305F3}" type="datetime5">
              <a:rPr lang="en-AU" smtClean="0"/>
              <a:t>4-Nov-21</a:t>
            </a:fld>
            <a:endParaRPr lang="en-AU"/>
          </a:p>
        </p:txBody>
      </p:sp>
      <p:sp>
        <p:nvSpPr>
          <p:cNvPr id="8" name="Footer Placeholder 7"/>
          <p:cNvSpPr>
            <a:spLocks noGrp="1"/>
          </p:cNvSpPr>
          <p:nvPr>
            <p:ph type="ftr" sz="quarter" idx="11"/>
          </p:nvPr>
        </p:nvSpPr>
        <p:spPr/>
        <p:txBody>
          <a:bodyPr/>
          <a:lstStyle/>
          <a:p>
            <a:r>
              <a:rPr lang="en-AU"/>
              <a:t>Earth Resources Regulation Quarterly Performance Report 2021-22 Q1</a:t>
            </a:r>
          </a:p>
        </p:txBody>
      </p:sp>
      <p:sp>
        <p:nvSpPr>
          <p:cNvPr id="9" name="Slide Number Placeholder 8"/>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2393001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9D251EC-F890-4DA5-84CD-0E5FA1D26D10}" type="datetime5">
              <a:rPr lang="en-AU" smtClean="0"/>
              <a:t>4-Nov-21</a:t>
            </a:fld>
            <a:endParaRPr lang="en-AU"/>
          </a:p>
        </p:txBody>
      </p:sp>
      <p:sp>
        <p:nvSpPr>
          <p:cNvPr id="4" name="Footer Placeholder 3"/>
          <p:cNvSpPr>
            <a:spLocks noGrp="1"/>
          </p:cNvSpPr>
          <p:nvPr>
            <p:ph type="ftr" sz="quarter" idx="11"/>
          </p:nvPr>
        </p:nvSpPr>
        <p:spPr/>
        <p:txBody>
          <a:bodyPr/>
          <a:lstStyle/>
          <a:p>
            <a:r>
              <a:rPr lang="en-AU"/>
              <a:t>Earth Resources Regulation Quarterly Performance Report 2021-22 Q1</a:t>
            </a:r>
          </a:p>
        </p:txBody>
      </p:sp>
      <p:sp>
        <p:nvSpPr>
          <p:cNvPr id="5" name="Slide Number Placeholder 4"/>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35190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0A4FFA-191C-465B-9E51-559259ED1B7D}" type="datetime5">
              <a:rPr lang="en-AU" smtClean="0"/>
              <a:t>4-Nov-21</a:t>
            </a:fld>
            <a:endParaRPr lang="en-AU"/>
          </a:p>
        </p:txBody>
      </p:sp>
      <p:sp>
        <p:nvSpPr>
          <p:cNvPr id="3" name="Footer Placeholder 2"/>
          <p:cNvSpPr>
            <a:spLocks noGrp="1"/>
          </p:cNvSpPr>
          <p:nvPr>
            <p:ph type="ftr" sz="quarter" idx="11"/>
          </p:nvPr>
        </p:nvSpPr>
        <p:spPr/>
        <p:txBody>
          <a:bodyPr/>
          <a:lstStyle/>
          <a:p>
            <a:r>
              <a:rPr lang="en-AU"/>
              <a:t>Earth Resources Regulation Quarterly Performance Report 2021-22 Q1</a:t>
            </a:r>
          </a:p>
        </p:txBody>
      </p:sp>
      <p:sp>
        <p:nvSpPr>
          <p:cNvPr id="4" name="Slide Number Placeholder 3"/>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83529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AD6A8E-0181-49EE-982A-CC7FBCD9AF9F}" type="datetime5">
              <a:rPr lang="en-AU" smtClean="0"/>
              <a:t>4-Nov-21</a:t>
            </a:fld>
            <a:endParaRPr lang="en-AU"/>
          </a:p>
        </p:txBody>
      </p:sp>
      <p:sp>
        <p:nvSpPr>
          <p:cNvPr id="6" name="Footer Placeholder 5"/>
          <p:cNvSpPr>
            <a:spLocks noGrp="1"/>
          </p:cNvSpPr>
          <p:nvPr>
            <p:ph type="ftr" sz="quarter" idx="11"/>
          </p:nvPr>
        </p:nvSpPr>
        <p:spPr/>
        <p:txBody>
          <a:bodyPr/>
          <a:lstStyle/>
          <a:p>
            <a:r>
              <a:rPr lang="en-AU"/>
              <a:t>Earth Resources Regulation Quarterly Performance Report 2021-22 Q1</a:t>
            </a:r>
          </a:p>
        </p:txBody>
      </p:sp>
      <p:sp>
        <p:nvSpPr>
          <p:cNvPr id="7" name="Slide Number Placeholder 6"/>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2491821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91B95A-FB7C-4797-9969-ECB89F1858CA}" type="datetime5">
              <a:rPr lang="en-AU" smtClean="0"/>
              <a:t>4-Nov-21</a:t>
            </a:fld>
            <a:endParaRPr lang="en-AU"/>
          </a:p>
        </p:txBody>
      </p:sp>
      <p:sp>
        <p:nvSpPr>
          <p:cNvPr id="6" name="Footer Placeholder 5"/>
          <p:cNvSpPr>
            <a:spLocks noGrp="1"/>
          </p:cNvSpPr>
          <p:nvPr>
            <p:ph type="ftr" sz="quarter" idx="11"/>
          </p:nvPr>
        </p:nvSpPr>
        <p:spPr/>
        <p:txBody>
          <a:bodyPr/>
          <a:lstStyle/>
          <a:p>
            <a:r>
              <a:rPr lang="en-AU"/>
              <a:t>Earth Resources Regulation Quarterly Performance Report 2021-22 Q1</a:t>
            </a:r>
          </a:p>
        </p:txBody>
      </p:sp>
      <p:sp>
        <p:nvSpPr>
          <p:cNvPr id="7" name="Slide Number Placeholder 6"/>
          <p:cNvSpPr>
            <a:spLocks noGrp="1"/>
          </p:cNvSpPr>
          <p:nvPr>
            <p:ph type="sldNum" sz="quarter" idx="12"/>
          </p:nvPr>
        </p:nvSpPr>
        <p:spPr/>
        <p:txBody>
          <a:bodyPr/>
          <a:lstStyle/>
          <a:p>
            <a:fld id="{BE4ABD5F-D626-4461-ADC9-85806A61CF0E}" type="slidenum">
              <a:rPr lang="en-AU" smtClean="0"/>
              <a:t>‹#›</a:t>
            </a:fld>
            <a:endParaRPr lang="en-AU"/>
          </a:p>
        </p:txBody>
      </p:sp>
    </p:spTree>
    <p:extLst>
      <p:ext uri="{BB962C8B-B14F-4D97-AF65-F5344CB8AC3E}">
        <p14:creationId xmlns:p14="http://schemas.microsoft.com/office/powerpoint/2010/main" val="768961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C0AB00-14DE-407B-B4DC-A437FDE4160A}" type="datetime5">
              <a:rPr lang="en-AU" smtClean="0"/>
              <a:t>4-Nov-21</a:t>
            </a:fld>
            <a:endParaRPr lang="en-AU"/>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a:t>Earth Resources Regulation Quarterly Performance Report 2021-22 Q1</a:t>
            </a:r>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ABD5F-D626-4461-ADC9-85806A61CF0E}" type="slidenum">
              <a:rPr lang="en-AU" smtClean="0"/>
              <a:t>‹#›</a:t>
            </a:fld>
            <a:endParaRPr lang="en-AU"/>
          </a:p>
        </p:txBody>
      </p:sp>
    </p:spTree>
    <p:extLst>
      <p:ext uri="{BB962C8B-B14F-4D97-AF65-F5344CB8AC3E}">
        <p14:creationId xmlns:p14="http://schemas.microsoft.com/office/powerpoint/2010/main" val="3720746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22ABD8-ED05-184B-BB1F-06DE24CF8E83}"/>
              </a:ext>
            </a:extLst>
          </p:cNvPr>
          <p:cNvPicPr>
            <a:picLocks noChangeAspect="1"/>
          </p:cNvPicPr>
          <p:nvPr userDrawn="1"/>
        </p:nvPicPr>
        <p:blipFill>
          <a:blip r:embed="rId13"/>
          <a:stretch>
            <a:fillRect/>
          </a:stretch>
        </p:blipFill>
        <p:spPr>
          <a:xfrm>
            <a:off x="0" y="0"/>
            <a:ext cx="9906000" cy="6858000"/>
          </a:xfrm>
          <a:prstGeom prst="rect">
            <a:avLst/>
          </a:prstGeom>
        </p:spPr>
      </p:pic>
      <p:sp>
        <p:nvSpPr>
          <p:cNvPr id="2" name="Title Placeholder 1"/>
          <p:cNvSpPr>
            <a:spLocks noGrp="1"/>
          </p:cNvSpPr>
          <p:nvPr>
            <p:ph type="title"/>
          </p:nvPr>
        </p:nvSpPr>
        <p:spPr>
          <a:xfrm>
            <a:off x="681037" y="647921"/>
            <a:ext cx="5851907" cy="1057148"/>
          </a:xfrm>
          <a:prstGeom prst="rect">
            <a:avLst/>
          </a:prstGeom>
        </p:spPr>
        <p:txBody>
          <a:bodyPr vert="horz" lIns="0" tIns="0" rIns="0" bIns="0" rtlCol="0" anchor="ctr" anchorCtr="0">
            <a:noAutofit/>
          </a:bodyPr>
          <a:lstStyle/>
          <a:p>
            <a:r>
              <a:rPr lang="en-US"/>
              <a:t>Click to edit </a:t>
            </a:r>
            <a:br>
              <a:rPr lang="en-US"/>
            </a:br>
            <a:r>
              <a:rPr lang="en-US"/>
              <a:t>Master title style</a:t>
            </a:r>
          </a:p>
        </p:txBody>
      </p:sp>
      <p:sp>
        <p:nvSpPr>
          <p:cNvPr id="3" name="Text Placeholder 2"/>
          <p:cNvSpPr>
            <a:spLocks noGrp="1"/>
          </p:cNvSpPr>
          <p:nvPr>
            <p:ph type="body" idx="1"/>
          </p:nvPr>
        </p:nvSpPr>
        <p:spPr>
          <a:xfrm>
            <a:off x="681038" y="1979271"/>
            <a:ext cx="8543925" cy="419769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996113" y="617696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246D9-D3A8-334A-A3DF-B0B258DDBCB3}" type="slidenum">
              <a:rPr lang="en-US" smtClean="0"/>
              <a:t>‹#›</a:t>
            </a:fld>
            <a:endParaRPr lang="en-US"/>
          </a:p>
        </p:txBody>
      </p:sp>
    </p:spTree>
    <p:extLst>
      <p:ext uri="{BB962C8B-B14F-4D97-AF65-F5344CB8AC3E}">
        <p14:creationId xmlns:p14="http://schemas.microsoft.com/office/powerpoint/2010/main" val="5042091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90000"/>
        </a:lnSpc>
        <a:spcBef>
          <a:spcPct val="0"/>
        </a:spcBef>
        <a:buNone/>
        <a:defRPr sz="2200" b="1" kern="1200" cap="none"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arthresources.vic.gov.au/legislation-and-regulations/compliance-enforcement" TargetMode="Externa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hyperlink" Target="https://earthresources.vic.gov.au/about-us/new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earthresources.vic.gov.au/legislation-and-regulations/regulator-performance-reporting/quarterly-performance-reports"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arthresources.vic.gov.au/legislation-and-regulations/guidelines-and-codes-of-practice/extractive-industry-work-plan-guideline" TargetMode="External"/><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504" y="836712"/>
            <a:ext cx="2904611" cy="1264171"/>
          </a:xfrm>
        </p:spPr>
        <p:txBody>
          <a:bodyPr>
            <a:noAutofit/>
          </a:bodyPr>
          <a:lstStyle/>
          <a:p>
            <a:pPr algn="ctr"/>
            <a:r>
              <a:rPr lang="en-US" sz="2800"/>
              <a:t>Earth Resources Regulation</a:t>
            </a:r>
          </a:p>
        </p:txBody>
      </p:sp>
      <p:sp>
        <p:nvSpPr>
          <p:cNvPr id="3" name="Subtitle 2"/>
          <p:cNvSpPr>
            <a:spLocks noGrp="1"/>
          </p:cNvSpPr>
          <p:nvPr>
            <p:ph type="subTitle" idx="1"/>
          </p:nvPr>
        </p:nvSpPr>
        <p:spPr>
          <a:xfrm>
            <a:off x="416496" y="2039542"/>
            <a:ext cx="3600399" cy="1298720"/>
          </a:xfrm>
        </p:spPr>
        <p:txBody>
          <a:bodyPr/>
          <a:lstStyle/>
          <a:p>
            <a:r>
              <a:rPr lang="en-AU" sz="2000"/>
              <a:t>Quarterly Performance Report</a:t>
            </a:r>
          </a:p>
          <a:p>
            <a:r>
              <a:rPr lang="en-AU" sz="2000"/>
              <a:t>2021-22 Quarter 1</a:t>
            </a:r>
          </a:p>
          <a:p>
            <a:r>
              <a:rPr lang="en-AU" sz="1400"/>
              <a:t>1 July to 30 September 2021</a:t>
            </a:r>
          </a:p>
          <a:p>
            <a:endParaRPr lang="en-US"/>
          </a:p>
        </p:txBody>
      </p:sp>
      <p:sp>
        <p:nvSpPr>
          <p:cNvPr id="4" name="Slide Number Placeholder 3">
            <a:extLst>
              <a:ext uri="{FF2B5EF4-FFF2-40B4-BE49-F238E27FC236}">
                <a16:creationId xmlns:a16="http://schemas.microsoft.com/office/drawing/2014/main" id="{0AACB5D3-9D07-4D62-ABE2-C41FEA9488E4}"/>
              </a:ext>
            </a:extLst>
          </p:cNvPr>
          <p:cNvSpPr>
            <a:spLocks noGrp="1"/>
          </p:cNvSpPr>
          <p:nvPr>
            <p:ph type="sldNum" sz="quarter" idx="12"/>
          </p:nvPr>
        </p:nvSpPr>
        <p:spPr/>
        <p:txBody>
          <a:bodyPr/>
          <a:lstStyle/>
          <a:p>
            <a:fld id="{704246D9-D3A8-334A-A3DF-B0B258DDBCB3}" type="slidenum">
              <a:rPr lang="en-US" smtClean="0"/>
              <a:t>1</a:t>
            </a:fld>
            <a:endParaRPr lang="en-US"/>
          </a:p>
        </p:txBody>
      </p:sp>
      <p:pic>
        <p:nvPicPr>
          <p:cNvPr id="8" name="Picture 7">
            <a:extLst>
              <a:ext uri="{FF2B5EF4-FFF2-40B4-BE49-F238E27FC236}">
                <a16:creationId xmlns:a16="http://schemas.microsoft.com/office/drawing/2014/main" id="{951B6779-666B-4B0D-A2D3-57E963711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0342" y="6150195"/>
            <a:ext cx="1296553" cy="390767"/>
          </a:xfrm>
          <a:prstGeom prst="rect">
            <a:avLst/>
          </a:prstGeom>
        </p:spPr>
      </p:pic>
    </p:spTree>
    <p:extLst>
      <p:ext uri="{BB962C8B-B14F-4D97-AF65-F5344CB8AC3E}">
        <p14:creationId xmlns:p14="http://schemas.microsoft.com/office/powerpoint/2010/main" val="1665567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95300" y="228059"/>
            <a:ext cx="8915400" cy="274042"/>
          </a:xfrm>
        </p:spPr>
        <p:txBody>
          <a:bodyPr>
            <a:normAutofit fontScale="90000"/>
          </a:bodyPr>
          <a:lstStyle/>
          <a:p>
            <a:r>
              <a:rPr lang="en-AU" sz="1400" b="1">
                <a:solidFill>
                  <a:schemeClr val="bg1"/>
                </a:solidFill>
              </a:rPr>
              <a:t>KPI 2: Ensuring Compliance – Compliance Activities Undertaken</a:t>
            </a:r>
          </a:p>
        </p:txBody>
      </p:sp>
      <p:sp>
        <p:nvSpPr>
          <p:cNvPr id="8" name="TextBox 7"/>
          <p:cNvSpPr txBox="1"/>
          <p:nvPr/>
        </p:nvSpPr>
        <p:spPr>
          <a:xfrm>
            <a:off x="344487" y="687500"/>
            <a:ext cx="4134459" cy="276999"/>
          </a:xfrm>
          <a:prstGeom prst="rect">
            <a:avLst/>
          </a:prstGeom>
          <a:noFill/>
        </p:spPr>
        <p:txBody>
          <a:bodyPr wrap="square" rtlCol="0">
            <a:spAutoFit/>
          </a:bodyPr>
          <a:lstStyle/>
          <a:p>
            <a:r>
              <a:rPr lang="en-AU" sz="1200"/>
              <a:t>Compliance activities</a:t>
            </a:r>
          </a:p>
        </p:txBody>
      </p:sp>
      <p:sp>
        <p:nvSpPr>
          <p:cNvPr id="2" name="Slide Number Placeholder 1">
            <a:extLst>
              <a:ext uri="{FF2B5EF4-FFF2-40B4-BE49-F238E27FC236}">
                <a16:creationId xmlns:a16="http://schemas.microsoft.com/office/drawing/2014/main" id="{D5470B46-C83E-4068-9430-01B44550043F}"/>
              </a:ext>
            </a:extLst>
          </p:cNvPr>
          <p:cNvSpPr>
            <a:spLocks noGrp="1"/>
          </p:cNvSpPr>
          <p:nvPr>
            <p:ph type="sldNum" sz="quarter" idx="12"/>
          </p:nvPr>
        </p:nvSpPr>
        <p:spPr>
          <a:xfrm>
            <a:off x="9008672" y="228059"/>
            <a:ext cx="897328" cy="274042"/>
          </a:xfrm>
        </p:spPr>
        <p:txBody>
          <a:bodyPr/>
          <a:lstStyle/>
          <a:p>
            <a:r>
              <a:rPr lang="en-AU"/>
              <a:t> Page    </a:t>
            </a:r>
            <a:fld id="{BE4ABD5F-D626-4461-ADC9-85806A61CF0E}" type="slidenum">
              <a:rPr lang="en-AU" smtClean="0"/>
              <a:pPr/>
              <a:t>10</a:t>
            </a:fld>
            <a:endParaRPr lang="en-AU"/>
          </a:p>
        </p:txBody>
      </p:sp>
      <p:sp>
        <p:nvSpPr>
          <p:cNvPr id="13" name="TextBox 12">
            <a:extLst>
              <a:ext uri="{FF2B5EF4-FFF2-40B4-BE49-F238E27FC236}">
                <a16:creationId xmlns:a16="http://schemas.microsoft.com/office/drawing/2014/main" id="{C08172B5-22E9-4614-A3A1-B7D188588138}"/>
              </a:ext>
            </a:extLst>
          </p:cNvPr>
          <p:cNvSpPr txBox="1"/>
          <p:nvPr/>
        </p:nvSpPr>
        <p:spPr>
          <a:xfrm>
            <a:off x="5316108" y="4590794"/>
            <a:ext cx="4277360" cy="1615827"/>
          </a:xfrm>
          <a:prstGeom prst="rect">
            <a:avLst/>
          </a:prstGeom>
          <a:noFill/>
        </p:spPr>
        <p:txBody>
          <a:bodyPr wrap="square" lIns="91440" tIns="45720" rIns="91440" bIns="45720" rtlCol="0" anchor="t">
            <a:spAutoFit/>
          </a:bodyPr>
          <a:lstStyle/>
          <a:p>
            <a:r>
              <a:rPr lang="en-AU" sz="900" b="1"/>
              <a:t>Why are these measures important?</a:t>
            </a:r>
          </a:p>
          <a:p>
            <a:endParaRPr lang="en-AU" sz="900" b="1"/>
          </a:p>
          <a:p>
            <a:r>
              <a:rPr lang="en-AU" sz="900">
                <a:solidFill>
                  <a:schemeClr val="bg1">
                    <a:lumMod val="50000"/>
                  </a:schemeClr>
                </a:solidFill>
              </a:rPr>
              <a:t>Earth Resources Regulation undertakes proactive compliance activities using a risk-based approach. Activities include audits, inspections, meetings with duty holders and site closures after reviewing rehabilitation outcomes.</a:t>
            </a:r>
            <a:endParaRPr lang="en-AU" sz="900">
              <a:solidFill>
                <a:schemeClr val="bg1">
                  <a:lumMod val="50000"/>
                </a:schemeClr>
              </a:solidFill>
              <a:cs typeface="Calibri"/>
            </a:endParaRPr>
          </a:p>
          <a:p>
            <a:r>
              <a:rPr lang="en-AU" sz="900">
                <a:solidFill>
                  <a:schemeClr val="bg1">
                    <a:lumMod val="50000"/>
                  </a:schemeClr>
                </a:solidFill>
              </a:rPr>
              <a:t>  </a:t>
            </a:r>
            <a:endParaRPr lang="en-AU" sz="900">
              <a:solidFill>
                <a:schemeClr val="bg1">
                  <a:lumMod val="50000"/>
                </a:schemeClr>
              </a:solidFill>
              <a:cs typeface="Calibri"/>
            </a:endParaRPr>
          </a:p>
          <a:p>
            <a:r>
              <a:rPr lang="en-AU" sz="900">
                <a:solidFill>
                  <a:schemeClr val="bg1">
                    <a:lumMod val="50000"/>
                  </a:schemeClr>
                </a:solidFill>
              </a:rPr>
              <a:t>Earth Resources Regulation undertakes compliance actions under the </a:t>
            </a:r>
            <a:r>
              <a:rPr lang="en-AU" sz="900" i="1">
                <a:solidFill>
                  <a:schemeClr val="bg1">
                    <a:lumMod val="50000"/>
                  </a:schemeClr>
                </a:solidFill>
              </a:rPr>
              <a:t>Mineral Resources (Sustainable Development) Act 1990, Petroleum Act 1998 </a:t>
            </a:r>
            <a:r>
              <a:rPr lang="en-AU" sz="900">
                <a:solidFill>
                  <a:schemeClr val="bg1">
                    <a:lumMod val="50000"/>
                  </a:schemeClr>
                </a:solidFill>
              </a:rPr>
              <a:t>and other legislation to identify and act on any audits or omissions by the authority holder that have or are likely to result in a risk to public safety, the environment, land, property or infrastructure, or fail to comply with licence or work authority conditions. </a:t>
            </a:r>
            <a:endParaRPr lang="en-AU" sz="900">
              <a:solidFill>
                <a:schemeClr val="bg1">
                  <a:lumMod val="50000"/>
                </a:schemeClr>
              </a:solidFill>
              <a:cs typeface="Calibri"/>
            </a:endParaRPr>
          </a:p>
        </p:txBody>
      </p:sp>
      <p:sp>
        <p:nvSpPr>
          <p:cNvPr id="14" name="TextBox 13">
            <a:extLst>
              <a:ext uri="{FF2B5EF4-FFF2-40B4-BE49-F238E27FC236}">
                <a16:creationId xmlns:a16="http://schemas.microsoft.com/office/drawing/2014/main" id="{6107CD43-A2C2-4C25-85FC-A4AEE78A7B55}"/>
              </a:ext>
            </a:extLst>
          </p:cNvPr>
          <p:cNvSpPr txBox="1"/>
          <p:nvPr/>
        </p:nvSpPr>
        <p:spPr>
          <a:xfrm>
            <a:off x="312531" y="5560290"/>
            <a:ext cx="4740505" cy="784830"/>
          </a:xfrm>
          <a:prstGeom prst="rect">
            <a:avLst/>
          </a:prstGeom>
          <a:noFill/>
        </p:spPr>
        <p:txBody>
          <a:bodyPr wrap="square" lIns="91440" tIns="45720" rIns="91440" bIns="45720" rtlCol="0" anchor="t">
            <a:spAutoFit/>
          </a:bodyPr>
          <a:lstStyle/>
          <a:p>
            <a:r>
              <a:rPr lang="en-AU" sz="900" b="1"/>
              <a:t>Explanation for the results:</a:t>
            </a:r>
          </a:p>
          <a:p>
            <a:endParaRPr lang="en-AU" sz="900" b="1">
              <a:solidFill>
                <a:srgbClr val="FF0000"/>
              </a:solidFill>
            </a:endParaRPr>
          </a:p>
          <a:p>
            <a:r>
              <a:rPr lang="en-AU" sz="900"/>
              <a:t>In Q1, Earth Resources Regulation conducted 81 proactive compliance activities involving 59 authority holders. This quarter’s field activities were impacted by COVID-19 restrictions and resourcing constraints.</a:t>
            </a:r>
            <a:endParaRPr lang="en-AU" sz="900">
              <a:solidFill>
                <a:srgbClr val="FF0000"/>
              </a:solidFill>
              <a:highlight>
                <a:srgbClr val="FFFF00"/>
              </a:highlight>
              <a:cs typeface="Calibri"/>
            </a:endParaRPr>
          </a:p>
        </p:txBody>
      </p:sp>
      <p:sp>
        <p:nvSpPr>
          <p:cNvPr id="3" name="Footer Placeholder 2"/>
          <p:cNvSpPr>
            <a:spLocks noGrp="1"/>
          </p:cNvSpPr>
          <p:nvPr>
            <p:ph type="ftr" sz="quarter" idx="11"/>
          </p:nvPr>
        </p:nvSpPr>
        <p:spPr/>
        <p:txBody>
          <a:bodyPr/>
          <a:lstStyle/>
          <a:p>
            <a:r>
              <a:rPr lang="en-AU"/>
              <a:t>Earth Resources Regulation Quarterly Performance Report 2021-22 Q1</a:t>
            </a:r>
          </a:p>
        </p:txBody>
      </p:sp>
      <p:graphicFrame>
        <p:nvGraphicFramePr>
          <p:cNvPr id="12" name="Table 11">
            <a:extLst>
              <a:ext uri="{FF2B5EF4-FFF2-40B4-BE49-F238E27FC236}">
                <a16:creationId xmlns:a16="http://schemas.microsoft.com/office/drawing/2014/main" id="{2F9920AC-20D9-42C1-A5C2-594BE102AB27}"/>
              </a:ext>
            </a:extLst>
          </p:cNvPr>
          <p:cNvGraphicFramePr>
            <a:graphicFrameLocks noGrp="1"/>
          </p:cNvGraphicFramePr>
          <p:nvPr>
            <p:extLst>
              <p:ext uri="{D42A27DB-BD31-4B8C-83A1-F6EECF244321}">
                <p14:modId xmlns:p14="http://schemas.microsoft.com/office/powerpoint/2010/main" val="2909489358"/>
              </p:ext>
            </p:extLst>
          </p:nvPr>
        </p:nvGraphicFramePr>
        <p:xfrm>
          <a:off x="342126" y="952396"/>
          <a:ext cx="4752532" cy="4197125"/>
        </p:xfrm>
        <a:graphic>
          <a:graphicData uri="http://schemas.openxmlformats.org/drawingml/2006/table">
            <a:tbl>
              <a:tblPr firstRow="1" lastRow="1" bandRow="1">
                <a:tableStyleId>{7DF18680-E054-41AD-8BC1-D1AEF772440D}</a:tableStyleId>
              </a:tblPr>
              <a:tblGrid>
                <a:gridCol w="925588">
                  <a:extLst>
                    <a:ext uri="{9D8B030D-6E8A-4147-A177-3AD203B41FA5}">
                      <a16:colId xmlns:a16="http://schemas.microsoft.com/office/drawing/2014/main" val="3299092195"/>
                    </a:ext>
                  </a:extLst>
                </a:gridCol>
                <a:gridCol w="850431">
                  <a:extLst>
                    <a:ext uri="{9D8B030D-6E8A-4147-A177-3AD203B41FA5}">
                      <a16:colId xmlns:a16="http://schemas.microsoft.com/office/drawing/2014/main" val="2877075627"/>
                    </a:ext>
                  </a:extLst>
                </a:gridCol>
                <a:gridCol w="708693">
                  <a:extLst>
                    <a:ext uri="{9D8B030D-6E8A-4147-A177-3AD203B41FA5}">
                      <a16:colId xmlns:a16="http://schemas.microsoft.com/office/drawing/2014/main" val="3766467094"/>
                    </a:ext>
                  </a:extLst>
                </a:gridCol>
                <a:gridCol w="671736">
                  <a:extLst>
                    <a:ext uri="{9D8B030D-6E8A-4147-A177-3AD203B41FA5}">
                      <a16:colId xmlns:a16="http://schemas.microsoft.com/office/drawing/2014/main" val="2740367417"/>
                    </a:ext>
                  </a:extLst>
                </a:gridCol>
                <a:gridCol w="803995">
                  <a:extLst>
                    <a:ext uri="{9D8B030D-6E8A-4147-A177-3AD203B41FA5}">
                      <a16:colId xmlns:a16="http://schemas.microsoft.com/office/drawing/2014/main" val="2494327055"/>
                    </a:ext>
                  </a:extLst>
                </a:gridCol>
                <a:gridCol w="792089">
                  <a:extLst>
                    <a:ext uri="{9D8B030D-6E8A-4147-A177-3AD203B41FA5}">
                      <a16:colId xmlns:a16="http://schemas.microsoft.com/office/drawing/2014/main" val="3323569772"/>
                    </a:ext>
                  </a:extLst>
                </a:gridCol>
              </a:tblGrid>
              <a:tr h="312109">
                <a:tc>
                  <a:txBody>
                    <a:bodyPr/>
                    <a:lstStyle/>
                    <a:p>
                      <a:pPr algn="ctr" fontAlgn="b"/>
                      <a:r>
                        <a:rPr lang="en-AU" sz="900" u="none" strike="noStrike">
                          <a:effectLst/>
                          <a:latin typeface="+mn-lt"/>
                        </a:rPr>
                        <a:t>Licence Types</a:t>
                      </a: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algn="ctr" fontAlgn="b"/>
                      <a:r>
                        <a:rPr lang="en-AU" sz="900" u="none" strike="noStrike">
                          <a:effectLst/>
                          <a:latin typeface="+mn-lt"/>
                        </a:rPr>
                        <a:t>Activity</a:t>
                      </a: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algn="ctr" fontAlgn="b"/>
                      <a:r>
                        <a:rPr lang="en-AU" sz="900" b="1" i="0" u="none" strike="noStrike">
                          <a:solidFill>
                            <a:schemeClr val="bg1"/>
                          </a:solidFill>
                          <a:effectLst/>
                          <a:latin typeface="Calibri" panose="020F0502020204030204" pitchFamily="34" charset="0"/>
                        </a:rPr>
                        <a:t>July</a:t>
                      </a:r>
                    </a:p>
                  </a:txBody>
                  <a:tcPr marL="9525" marR="9525" marT="9525" marB="0" anchor="ctr">
                    <a:solidFill>
                      <a:srgbClr val="002060"/>
                    </a:solidFill>
                  </a:tcPr>
                </a:tc>
                <a:tc>
                  <a:txBody>
                    <a:bodyPr/>
                    <a:lstStyle/>
                    <a:p>
                      <a:pPr algn="ctr" fontAlgn="b"/>
                      <a:r>
                        <a:rPr lang="en-AU" sz="900" b="1" i="0" u="none" strike="noStrike">
                          <a:solidFill>
                            <a:schemeClr val="bg1"/>
                          </a:solidFill>
                          <a:effectLst/>
                          <a:latin typeface="Calibri" panose="020F0502020204030204" pitchFamily="34" charset="0"/>
                        </a:rPr>
                        <a:t>Aug</a:t>
                      </a:r>
                    </a:p>
                  </a:txBody>
                  <a:tcPr marL="9525" marR="9525" marT="9525" marB="0" anchor="ctr">
                    <a:solidFill>
                      <a:srgbClr val="002060"/>
                    </a:solidFill>
                  </a:tcPr>
                </a:tc>
                <a:tc>
                  <a:txBody>
                    <a:bodyPr/>
                    <a:lstStyle/>
                    <a:p>
                      <a:pPr algn="ctr" fontAlgn="b"/>
                      <a:r>
                        <a:rPr lang="en-AU" sz="900" b="1" i="0" u="none" strike="noStrike">
                          <a:solidFill>
                            <a:schemeClr val="bg1"/>
                          </a:solidFill>
                          <a:effectLst/>
                          <a:latin typeface="Calibri" panose="020F0502020204030204" pitchFamily="34" charset="0"/>
                        </a:rPr>
                        <a:t>Sep</a:t>
                      </a:r>
                    </a:p>
                  </a:txBody>
                  <a:tcPr marL="9525" marR="9525" marT="9525" marB="0" anchor="ctr">
                    <a:solidFill>
                      <a:srgbClr val="002060"/>
                    </a:solidFill>
                  </a:tcPr>
                </a:tc>
                <a:tc>
                  <a:txBody>
                    <a:bodyPr/>
                    <a:lstStyle/>
                    <a:p>
                      <a:pPr algn="ctr" fontAlgn="b"/>
                      <a:r>
                        <a:rPr lang="en-AU" sz="900" u="none" strike="noStrike">
                          <a:effectLst/>
                          <a:latin typeface="+mn-lt"/>
                        </a:rPr>
                        <a:t>Total</a:t>
                      </a:r>
                      <a:endParaRPr lang="en-AU" sz="900" b="0" i="0" u="none" strike="noStrike">
                        <a:solidFill>
                          <a:srgbClr val="000000"/>
                        </a:solidFill>
                        <a:effectLst/>
                        <a:latin typeface="+mn-lt"/>
                      </a:endParaRPr>
                    </a:p>
                  </a:txBody>
                  <a:tcPr marL="9525" marR="9525" marT="9525" marB="0" anchor="ctr">
                    <a:solidFill>
                      <a:srgbClr val="002060"/>
                    </a:solidFill>
                  </a:tcPr>
                </a:tc>
                <a:extLst>
                  <a:ext uri="{0D108BD9-81ED-4DB2-BD59-A6C34878D82A}">
                    <a16:rowId xmlns:a16="http://schemas.microsoft.com/office/drawing/2014/main" val="866993935"/>
                  </a:ext>
                </a:extLst>
              </a:tr>
              <a:tr h="358777">
                <a:tc rowSpan="5">
                  <a:txBody>
                    <a:bodyPr/>
                    <a:lstStyle/>
                    <a:p>
                      <a:pPr algn="ctr" fontAlgn="b"/>
                      <a:r>
                        <a:rPr lang="en-AU" sz="900" u="none" strike="noStrike">
                          <a:effectLst/>
                          <a:latin typeface="+mn-lt"/>
                        </a:rPr>
                        <a:t>Extractives</a:t>
                      </a:r>
                      <a:endParaRPr lang="en-AU" sz="900" b="0" i="0" u="none" strike="noStrike">
                        <a:solidFill>
                          <a:srgbClr val="000000"/>
                        </a:solidFill>
                        <a:effectLst/>
                        <a:latin typeface="+mn-lt"/>
                      </a:endParaRPr>
                    </a:p>
                  </a:txBody>
                  <a:tcPr marL="9525" marR="9525" marT="9525" marB="0" anchor="ctr">
                    <a:solidFill>
                      <a:schemeClr val="accent5">
                        <a:lumMod val="60000"/>
                        <a:lumOff val="40000"/>
                      </a:schemeClr>
                    </a:solidFill>
                  </a:tcPr>
                </a:tc>
                <a:tc>
                  <a:txBody>
                    <a:bodyPr/>
                    <a:lstStyle/>
                    <a:p>
                      <a:pPr algn="l" fontAlgn="b"/>
                      <a:r>
                        <a:rPr lang="en-AU" sz="900" b="0" i="0" u="none" strike="noStrike">
                          <a:solidFill>
                            <a:srgbClr val="000000"/>
                          </a:solidFill>
                          <a:effectLst/>
                          <a:latin typeface="+mn-lt"/>
                        </a:rPr>
                        <a:t>Inspection</a:t>
                      </a:r>
                    </a:p>
                  </a:txBody>
                  <a:tcPr marL="85725" marR="9525" marT="9525" marB="0" anchor="ctr"/>
                </a:tc>
                <a:tc>
                  <a:txBody>
                    <a:bodyPr/>
                    <a:lstStyle/>
                    <a:p>
                      <a:pPr algn="ctr" fontAlgn="b"/>
                      <a:r>
                        <a:rPr lang="en-AU" sz="900" b="0" i="0" u="none" strike="noStrike">
                          <a:solidFill>
                            <a:srgbClr val="000000"/>
                          </a:solidFill>
                          <a:effectLst/>
                          <a:latin typeface="+mn-lt"/>
                        </a:rPr>
                        <a:t>14</a:t>
                      </a:r>
                    </a:p>
                  </a:txBody>
                  <a:tcPr marL="9525" marR="9525" marT="9525" marB="0" anchor="ctr"/>
                </a:tc>
                <a:tc>
                  <a:txBody>
                    <a:bodyPr/>
                    <a:lstStyle/>
                    <a:p>
                      <a:pPr algn="ctr" fontAlgn="b"/>
                      <a:r>
                        <a:rPr lang="en-AU" sz="900" b="0" i="0" u="none" strike="noStrike">
                          <a:solidFill>
                            <a:srgbClr val="000000"/>
                          </a:solidFill>
                          <a:effectLst/>
                          <a:latin typeface="+mn-lt"/>
                        </a:rPr>
                        <a:t>12</a:t>
                      </a:r>
                    </a:p>
                  </a:txBody>
                  <a:tcPr marL="9525" marR="9525" marT="9525" marB="0" anchor="ctr"/>
                </a:tc>
                <a:tc>
                  <a:txBody>
                    <a:bodyPr/>
                    <a:lstStyle/>
                    <a:p>
                      <a:pPr algn="ctr" fontAlgn="b"/>
                      <a:r>
                        <a:rPr lang="en-AU" sz="900" b="0" i="0" u="none" strike="noStrike">
                          <a:solidFill>
                            <a:srgbClr val="000000"/>
                          </a:solidFill>
                          <a:effectLst/>
                          <a:latin typeface="+mn-lt"/>
                        </a:rPr>
                        <a:t>4</a:t>
                      </a:r>
                    </a:p>
                  </a:txBody>
                  <a:tcPr marL="9525" marR="9525" marT="9525" marB="0" anchor="ctr"/>
                </a:tc>
                <a:tc>
                  <a:txBody>
                    <a:bodyPr/>
                    <a:lstStyle/>
                    <a:p>
                      <a:pPr algn="ctr" fontAlgn="b"/>
                      <a:r>
                        <a:rPr lang="en-AU" sz="900" b="0" i="0" u="none" strike="noStrike">
                          <a:solidFill>
                            <a:srgbClr val="000000"/>
                          </a:solidFill>
                          <a:effectLst/>
                          <a:latin typeface="+mn-lt"/>
                        </a:rPr>
                        <a:t>30</a:t>
                      </a:r>
                    </a:p>
                  </a:txBody>
                  <a:tcPr marL="9525" marR="9525" marT="9525" marB="0" anchor="ctr"/>
                </a:tc>
                <a:extLst>
                  <a:ext uri="{0D108BD9-81ED-4DB2-BD59-A6C34878D82A}">
                    <a16:rowId xmlns:a16="http://schemas.microsoft.com/office/drawing/2014/main" val="3946064802"/>
                  </a:ext>
                </a:extLst>
              </a:tr>
              <a:tr h="358777">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900" b="0" i="0" u="none" strike="noStrike">
                          <a:solidFill>
                            <a:srgbClr val="000000"/>
                          </a:solidFill>
                          <a:effectLst/>
                          <a:latin typeface="+mn-lt"/>
                        </a:rPr>
                        <a:t>Audit</a:t>
                      </a:r>
                    </a:p>
                  </a:txBody>
                  <a:tcPr marL="85725" marR="9525" marT="9525" marB="0" anchor="ctr"/>
                </a:tc>
                <a:tc>
                  <a:txBody>
                    <a:bodyPr/>
                    <a:lstStyle/>
                    <a:p>
                      <a:pPr algn="ctr" fontAlgn="b"/>
                      <a:r>
                        <a:rPr lang="en-AU" sz="900" b="0" i="0" u="none" strike="noStrike">
                          <a:solidFill>
                            <a:srgbClr val="000000"/>
                          </a:solidFill>
                          <a:effectLst/>
                          <a:latin typeface="+mn-lt"/>
                        </a:rPr>
                        <a:t>6</a:t>
                      </a:r>
                    </a:p>
                  </a:txBody>
                  <a:tcPr marL="95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tc>
                  <a:txBody>
                    <a:bodyPr/>
                    <a:lstStyle/>
                    <a:p>
                      <a:pPr algn="ctr" fontAlgn="b"/>
                      <a:r>
                        <a:rPr lang="en-AU" sz="900" b="0" i="0" u="none" strike="noStrike">
                          <a:solidFill>
                            <a:srgbClr val="000000"/>
                          </a:solidFill>
                          <a:effectLst/>
                          <a:latin typeface="+mn-lt"/>
                        </a:rPr>
                        <a:t>7</a:t>
                      </a:r>
                    </a:p>
                  </a:txBody>
                  <a:tcPr marL="9525" marR="9525" marT="9525" marB="0" anchor="ctr"/>
                </a:tc>
                <a:extLst>
                  <a:ext uri="{0D108BD9-81ED-4DB2-BD59-A6C34878D82A}">
                    <a16:rowId xmlns:a16="http://schemas.microsoft.com/office/drawing/2014/main" val="4220576232"/>
                  </a:ext>
                </a:extLst>
              </a:tr>
              <a:tr h="358777">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900" b="0" i="0" u="none" strike="noStrike">
                          <a:solidFill>
                            <a:srgbClr val="000000"/>
                          </a:solidFill>
                          <a:effectLst/>
                          <a:latin typeface="+mn-lt"/>
                        </a:rPr>
                        <a:t>Meeting</a:t>
                      </a:r>
                    </a:p>
                  </a:txBody>
                  <a:tcPr marL="857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extLst>
                  <a:ext uri="{0D108BD9-81ED-4DB2-BD59-A6C34878D82A}">
                    <a16:rowId xmlns:a16="http://schemas.microsoft.com/office/drawing/2014/main" val="3757591367"/>
                  </a:ext>
                </a:extLst>
              </a:tr>
              <a:tr h="358777">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900" b="0" i="0" u="none" strike="noStrike">
                          <a:solidFill>
                            <a:srgbClr val="000000"/>
                          </a:solidFill>
                          <a:effectLst/>
                          <a:latin typeface="+mn-lt"/>
                        </a:rPr>
                        <a:t>Site Closure</a:t>
                      </a:r>
                    </a:p>
                  </a:txBody>
                  <a:tcPr marL="857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extLst>
                  <a:ext uri="{0D108BD9-81ED-4DB2-BD59-A6C34878D82A}">
                    <a16:rowId xmlns:a16="http://schemas.microsoft.com/office/drawing/2014/main" val="1878970339"/>
                  </a:ext>
                </a:extLst>
              </a:tr>
              <a:tr h="358777">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900" b="0" i="0" u="none" strike="noStrike">
                          <a:solidFill>
                            <a:srgbClr val="000000"/>
                          </a:solidFill>
                          <a:effectLst/>
                          <a:latin typeface="+mn-lt"/>
                        </a:rPr>
                        <a:t>Extractives Total</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22</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14</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5</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41</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909634513"/>
                  </a:ext>
                </a:extLst>
              </a:tr>
              <a:tr h="358777">
                <a:tc rowSpan="5">
                  <a:txBody>
                    <a:bodyPr/>
                    <a:lstStyle/>
                    <a:p>
                      <a:pPr algn="ctr" fontAlgn="b"/>
                      <a:r>
                        <a:rPr lang="en-AU" sz="900" u="none" strike="noStrike">
                          <a:effectLst/>
                          <a:latin typeface="+mn-lt"/>
                        </a:rPr>
                        <a:t>Mining</a:t>
                      </a:r>
                      <a:endParaRPr lang="en-AU" sz="900" b="0" i="0" u="none" strike="noStrike">
                        <a:solidFill>
                          <a:srgbClr val="000000"/>
                        </a:solidFill>
                        <a:effectLst/>
                        <a:latin typeface="+mn-lt"/>
                      </a:endParaRPr>
                    </a:p>
                  </a:txBody>
                  <a:tcPr marL="9525" marR="9525" marT="9525" marB="0" anchor="ctr">
                    <a:solidFill>
                      <a:schemeClr val="accent5">
                        <a:lumMod val="60000"/>
                        <a:lumOff val="40000"/>
                      </a:schemeClr>
                    </a:solidFill>
                  </a:tcPr>
                </a:tc>
                <a:tc>
                  <a:txBody>
                    <a:bodyPr/>
                    <a:lstStyle/>
                    <a:p>
                      <a:pPr algn="l" fontAlgn="b"/>
                      <a:r>
                        <a:rPr lang="en-AU" sz="900" b="0" i="0" u="none" strike="noStrike">
                          <a:solidFill>
                            <a:srgbClr val="000000"/>
                          </a:solidFill>
                          <a:effectLst/>
                          <a:latin typeface="+mn-lt"/>
                        </a:rPr>
                        <a:t>Inspection</a:t>
                      </a:r>
                    </a:p>
                  </a:txBody>
                  <a:tcPr marL="85725" marR="9525" marT="9525" marB="0" anchor="ctr"/>
                </a:tc>
                <a:tc>
                  <a:txBody>
                    <a:bodyPr/>
                    <a:lstStyle/>
                    <a:p>
                      <a:pPr algn="ctr" fontAlgn="b"/>
                      <a:r>
                        <a:rPr lang="en-AU" sz="900" b="0" i="0" u="none" strike="noStrike">
                          <a:solidFill>
                            <a:srgbClr val="000000"/>
                          </a:solidFill>
                          <a:effectLst/>
                          <a:latin typeface="+mn-lt"/>
                        </a:rPr>
                        <a:t>3</a:t>
                      </a:r>
                    </a:p>
                  </a:txBody>
                  <a:tcPr marL="9525" marR="9525" marT="9525" marB="0" anchor="ctr"/>
                </a:tc>
                <a:tc>
                  <a:txBody>
                    <a:bodyPr/>
                    <a:lstStyle/>
                    <a:p>
                      <a:pPr algn="ctr" fontAlgn="b"/>
                      <a:r>
                        <a:rPr lang="en-AU" sz="900" b="0" i="0" u="none" strike="noStrike">
                          <a:solidFill>
                            <a:srgbClr val="000000"/>
                          </a:solidFill>
                          <a:effectLst/>
                          <a:latin typeface="+mn-lt"/>
                        </a:rPr>
                        <a:t>7</a:t>
                      </a:r>
                    </a:p>
                  </a:txBody>
                  <a:tcPr marL="95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tc>
                  <a:txBody>
                    <a:bodyPr/>
                    <a:lstStyle/>
                    <a:p>
                      <a:pPr algn="ctr" fontAlgn="b"/>
                      <a:r>
                        <a:rPr lang="en-AU" sz="900" b="0" i="0" u="none" strike="noStrike">
                          <a:solidFill>
                            <a:srgbClr val="000000"/>
                          </a:solidFill>
                          <a:effectLst/>
                          <a:latin typeface="+mn-lt"/>
                        </a:rPr>
                        <a:t>12</a:t>
                      </a:r>
                    </a:p>
                  </a:txBody>
                  <a:tcPr marL="9525" marR="9525" marT="9525" marB="0" anchor="ctr"/>
                </a:tc>
                <a:extLst>
                  <a:ext uri="{0D108BD9-81ED-4DB2-BD59-A6C34878D82A}">
                    <a16:rowId xmlns:a16="http://schemas.microsoft.com/office/drawing/2014/main" val="3221270440"/>
                  </a:ext>
                </a:extLst>
              </a:tr>
              <a:tr h="358777">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900" b="0" i="0" u="none" strike="noStrike">
                          <a:solidFill>
                            <a:srgbClr val="000000"/>
                          </a:solidFill>
                          <a:effectLst/>
                          <a:latin typeface="+mn-lt"/>
                        </a:rPr>
                        <a:t>Meeting</a:t>
                      </a:r>
                    </a:p>
                  </a:txBody>
                  <a:tcPr marL="85725" marR="9525" marT="9525" marB="0" anchor="ctr"/>
                </a:tc>
                <a:tc>
                  <a:txBody>
                    <a:bodyPr/>
                    <a:lstStyle/>
                    <a:p>
                      <a:pPr algn="ctr" fontAlgn="b"/>
                      <a:r>
                        <a:rPr lang="en-AU" sz="900" b="0" i="0" u="none" strike="noStrike">
                          <a:solidFill>
                            <a:srgbClr val="000000"/>
                          </a:solidFill>
                          <a:effectLst/>
                          <a:latin typeface="+mn-lt"/>
                        </a:rPr>
                        <a:t>6</a:t>
                      </a:r>
                    </a:p>
                  </a:txBody>
                  <a:tcPr marL="9525" marR="9525" marT="9525" marB="0" anchor="ctr"/>
                </a:tc>
                <a:tc>
                  <a:txBody>
                    <a:bodyPr/>
                    <a:lstStyle/>
                    <a:p>
                      <a:pPr algn="ctr" fontAlgn="b"/>
                      <a:r>
                        <a:rPr lang="en-AU" sz="900" b="0" i="0" u="none" strike="noStrike">
                          <a:solidFill>
                            <a:srgbClr val="000000"/>
                          </a:solidFill>
                          <a:effectLst/>
                          <a:latin typeface="+mn-lt"/>
                        </a:rPr>
                        <a:t>7</a:t>
                      </a:r>
                    </a:p>
                  </a:txBody>
                  <a:tcPr marL="9525" marR="9525" marT="9525" marB="0" anchor="ctr"/>
                </a:tc>
                <a:tc>
                  <a:txBody>
                    <a:bodyPr/>
                    <a:lstStyle/>
                    <a:p>
                      <a:pPr algn="ctr" fontAlgn="b"/>
                      <a:r>
                        <a:rPr lang="en-AU" sz="900" b="0" i="0" u="none" strike="noStrike">
                          <a:solidFill>
                            <a:srgbClr val="000000"/>
                          </a:solidFill>
                          <a:effectLst/>
                          <a:latin typeface="+mn-lt"/>
                        </a:rPr>
                        <a:t>12</a:t>
                      </a:r>
                    </a:p>
                  </a:txBody>
                  <a:tcPr marL="9525" marR="9525" marT="9525" marB="0" anchor="ctr"/>
                </a:tc>
                <a:tc>
                  <a:txBody>
                    <a:bodyPr/>
                    <a:lstStyle/>
                    <a:p>
                      <a:pPr algn="ctr" fontAlgn="b"/>
                      <a:r>
                        <a:rPr lang="en-AU" sz="900" b="0" i="0" u="none" strike="noStrike">
                          <a:solidFill>
                            <a:srgbClr val="000000"/>
                          </a:solidFill>
                          <a:effectLst/>
                          <a:latin typeface="+mn-lt"/>
                        </a:rPr>
                        <a:t>25</a:t>
                      </a:r>
                    </a:p>
                  </a:txBody>
                  <a:tcPr marL="9525" marR="9525" marT="9525" marB="0" anchor="ctr"/>
                </a:tc>
                <a:extLst>
                  <a:ext uri="{0D108BD9-81ED-4DB2-BD59-A6C34878D82A}">
                    <a16:rowId xmlns:a16="http://schemas.microsoft.com/office/drawing/2014/main" val="4211657994"/>
                  </a:ext>
                </a:extLst>
              </a:tr>
              <a:tr h="358777">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900" b="0" i="0" u="none" strike="noStrike">
                          <a:solidFill>
                            <a:srgbClr val="000000"/>
                          </a:solidFill>
                          <a:effectLst/>
                          <a:latin typeface="+mn-lt"/>
                        </a:rPr>
                        <a:t>Audit</a:t>
                      </a:r>
                    </a:p>
                  </a:txBody>
                  <a:tcPr marL="857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solidFill>
                      <a:srgbClr val="EAEFF7"/>
                    </a:solidFill>
                  </a:tcPr>
                </a:tc>
                <a:tc>
                  <a:txBody>
                    <a:bodyPr/>
                    <a:lstStyle/>
                    <a:p>
                      <a:pPr algn="ctr" fontAlgn="b"/>
                      <a:r>
                        <a:rPr lang="en-AU" sz="900" b="0" i="0" u="none" strike="noStrike">
                          <a:solidFill>
                            <a:srgbClr val="000000"/>
                          </a:solidFill>
                          <a:effectLst/>
                          <a:latin typeface="+mn-lt"/>
                        </a:rPr>
                        <a:t>1</a:t>
                      </a:r>
                    </a:p>
                  </a:txBody>
                  <a:tcPr marL="9525" marR="9525" marT="9525" marB="0" anchor="ctr">
                    <a:solidFill>
                      <a:srgbClr val="EAEFF7"/>
                    </a:solidFill>
                  </a:tcPr>
                </a:tc>
                <a:extLst>
                  <a:ext uri="{0D108BD9-81ED-4DB2-BD59-A6C34878D82A}">
                    <a16:rowId xmlns:a16="http://schemas.microsoft.com/office/drawing/2014/main" val="3300402486"/>
                  </a:ext>
                </a:extLst>
              </a:tr>
              <a:tr h="358777">
                <a:tc vMerge="1">
                  <a:txBody>
                    <a:bodyPr/>
                    <a:lstStyle/>
                    <a:p>
                      <a:endParaRPr lang="en-AU"/>
                    </a:p>
                  </a:txBody>
                  <a:tcPr/>
                </a:tc>
                <a:tc>
                  <a:txBody>
                    <a:bodyPr/>
                    <a:lstStyle/>
                    <a:p>
                      <a:pPr algn="l" fontAlgn="b"/>
                      <a:r>
                        <a:rPr lang="en-AU" sz="900" b="0" i="0" u="none" strike="noStrike">
                          <a:solidFill>
                            <a:srgbClr val="000000"/>
                          </a:solidFill>
                          <a:effectLst/>
                          <a:latin typeface="+mn-lt"/>
                        </a:rPr>
                        <a:t>Site Closure</a:t>
                      </a:r>
                    </a:p>
                  </a:txBody>
                  <a:tcPr marL="857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extLst>
                  <a:ext uri="{0D108BD9-81ED-4DB2-BD59-A6C34878D82A}">
                    <a16:rowId xmlns:a16="http://schemas.microsoft.com/office/drawing/2014/main" val="594271298"/>
                  </a:ext>
                </a:extLst>
              </a:tr>
              <a:tr h="358777">
                <a:tc vMerge="1">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900" b="0" i="0" u="none" strike="noStrike">
                          <a:solidFill>
                            <a:srgbClr val="000000"/>
                          </a:solidFill>
                          <a:effectLst/>
                          <a:latin typeface="+mn-lt"/>
                        </a:rPr>
                        <a:t>Mining Total</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12</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14</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14</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40</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649859629"/>
                  </a:ext>
                </a:extLst>
              </a:tr>
              <a:tr h="297246">
                <a:tc gridSpan="2">
                  <a:txBody>
                    <a:bodyPr/>
                    <a:lstStyle/>
                    <a:p>
                      <a:pPr algn="ctr" fontAlgn="b"/>
                      <a:r>
                        <a:rPr lang="en-AU" sz="900" u="none" strike="noStrike">
                          <a:effectLst/>
                          <a:latin typeface="+mn-lt"/>
                        </a:rPr>
                        <a:t>Total</a:t>
                      </a:r>
                      <a:endParaRPr lang="en-AU" sz="900" b="1" i="0" u="none" strike="noStrike">
                        <a:solidFill>
                          <a:schemeClr val="bg1"/>
                        </a:solidFill>
                        <a:effectLst/>
                        <a:latin typeface="+mn-lt"/>
                      </a:endParaRPr>
                    </a:p>
                  </a:txBody>
                  <a:tcPr marL="9525" marR="9525" marT="9525" marB="0" anchor="ctr"/>
                </a:tc>
                <a:tc hMerge="1">
                  <a:txBody>
                    <a:bodyPr/>
                    <a:lstStyle/>
                    <a:p>
                      <a:pPr algn="ctr" fontAlgn="b"/>
                      <a:endParaRPr lang="en-AU"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b="1" i="0" u="none" strike="noStrike">
                          <a:solidFill>
                            <a:srgbClr val="000000"/>
                          </a:solidFill>
                          <a:effectLst/>
                          <a:latin typeface="+mn-lt"/>
                        </a:rPr>
                        <a:t>34</a:t>
                      </a:r>
                    </a:p>
                  </a:txBody>
                  <a:tcPr marL="9525" marR="9525" marT="9525" marB="0" anchor="ctr"/>
                </a:tc>
                <a:tc>
                  <a:txBody>
                    <a:bodyPr/>
                    <a:lstStyle/>
                    <a:p>
                      <a:pPr algn="ctr" fontAlgn="b"/>
                      <a:r>
                        <a:rPr lang="en-AU" sz="900" b="1" i="0" u="none" strike="noStrike">
                          <a:solidFill>
                            <a:srgbClr val="000000"/>
                          </a:solidFill>
                          <a:effectLst/>
                          <a:latin typeface="+mn-lt"/>
                        </a:rPr>
                        <a:t>28</a:t>
                      </a:r>
                    </a:p>
                  </a:txBody>
                  <a:tcPr marL="9525" marR="9525" marT="9525" marB="0" anchor="ctr"/>
                </a:tc>
                <a:tc>
                  <a:txBody>
                    <a:bodyPr/>
                    <a:lstStyle/>
                    <a:p>
                      <a:pPr algn="ctr" fontAlgn="b"/>
                      <a:r>
                        <a:rPr lang="en-AU" sz="900" b="1" i="0" u="none" strike="noStrike">
                          <a:solidFill>
                            <a:srgbClr val="000000"/>
                          </a:solidFill>
                          <a:effectLst/>
                          <a:latin typeface="+mn-lt"/>
                        </a:rPr>
                        <a:t>19</a:t>
                      </a:r>
                    </a:p>
                  </a:txBody>
                  <a:tcPr marL="9525" marR="9525" marT="9525" marB="0" anchor="ctr"/>
                </a:tc>
                <a:tc>
                  <a:txBody>
                    <a:bodyPr/>
                    <a:lstStyle/>
                    <a:p>
                      <a:pPr algn="ctr" fontAlgn="b"/>
                      <a:r>
                        <a:rPr lang="en-AU" sz="900" b="1" i="0" u="none" strike="noStrike">
                          <a:solidFill>
                            <a:srgbClr val="000000"/>
                          </a:solidFill>
                          <a:effectLst/>
                          <a:latin typeface="+mn-lt"/>
                        </a:rPr>
                        <a:t>81</a:t>
                      </a:r>
                    </a:p>
                  </a:txBody>
                  <a:tcPr marL="9525" marR="9525" marT="9525" marB="0" anchor="ctr"/>
                </a:tc>
                <a:extLst>
                  <a:ext uri="{0D108BD9-81ED-4DB2-BD59-A6C34878D82A}">
                    <a16:rowId xmlns:a16="http://schemas.microsoft.com/office/drawing/2014/main" val="1421398241"/>
                  </a:ext>
                </a:extLst>
              </a:tr>
            </a:tbl>
          </a:graphicData>
        </a:graphic>
      </p:graphicFrame>
      <p:graphicFrame>
        <p:nvGraphicFramePr>
          <p:cNvPr id="10" name="Chart 9">
            <a:extLst>
              <a:ext uri="{FF2B5EF4-FFF2-40B4-BE49-F238E27FC236}">
                <a16:creationId xmlns:a16="http://schemas.microsoft.com/office/drawing/2014/main" id="{F279824B-7C49-4242-8487-E1F6326EF950}"/>
              </a:ext>
            </a:extLst>
          </p:cNvPr>
          <p:cNvGraphicFramePr/>
          <p:nvPr>
            <p:extLst>
              <p:ext uri="{D42A27DB-BD31-4B8C-83A1-F6EECF244321}">
                <p14:modId xmlns:p14="http://schemas.microsoft.com/office/powerpoint/2010/main" val="2571726025"/>
              </p:ext>
            </p:extLst>
          </p:nvPr>
        </p:nvGraphicFramePr>
        <p:xfrm>
          <a:off x="5245634" y="961720"/>
          <a:ext cx="4418308" cy="3315436"/>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2B007E80-E210-4E3F-A55F-EE185AB4B995}"/>
              </a:ext>
            </a:extLst>
          </p:cNvPr>
          <p:cNvSpPr txBox="1"/>
          <p:nvPr/>
        </p:nvSpPr>
        <p:spPr>
          <a:xfrm>
            <a:off x="3908461" y="5271646"/>
            <a:ext cx="1788340" cy="369332"/>
          </a:xfrm>
          <a:prstGeom prst="rect">
            <a:avLst/>
          </a:prstGeom>
          <a:noFill/>
        </p:spPr>
        <p:txBody>
          <a:bodyPr wrap="square" lIns="91440" tIns="45720" rIns="91440" bIns="45720" rtlCol="0" anchor="t">
            <a:spAutoFit/>
          </a:bodyPr>
          <a:lstStyle/>
          <a:p>
            <a:pPr algn="ctr"/>
            <a:endParaRPr lang="en-AU">
              <a:solidFill>
                <a:srgbClr val="FF0000"/>
              </a:solidFill>
              <a:cs typeface="Calibri"/>
            </a:endParaRPr>
          </a:p>
        </p:txBody>
      </p:sp>
      <p:sp>
        <p:nvSpPr>
          <p:cNvPr id="16" name="TextBox 15">
            <a:extLst>
              <a:ext uri="{FF2B5EF4-FFF2-40B4-BE49-F238E27FC236}">
                <a16:creationId xmlns:a16="http://schemas.microsoft.com/office/drawing/2014/main" id="{3F5CFEA2-D293-42AE-9ED2-A9410AAF1EF8}"/>
              </a:ext>
            </a:extLst>
          </p:cNvPr>
          <p:cNvSpPr txBox="1"/>
          <p:nvPr/>
        </p:nvSpPr>
        <p:spPr>
          <a:xfrm>
            <a:off x="2682784" y="5015821"/>
            <a:ext cx="1169891" cy="369332"/>
          </a:xfrm>
          <a:prstGeom prst="rect">
            <a:avLst/>
          </a:prstGeom>
          <a:noFill/>
        </p:spPr>
        <p:txBody>
          <a:bodyPr wrap="square" lIns="91440" tIns="45720" rIns="91440" bIns="45720" rtlCol="0" anchor="t">
            <a:spAutoFit/>
          </a:bodyPr>
          <a:lstStyle/>
          <a:p>
            <a:endParaRPr lang="en-AU">
              <a:solidFill>
                <a:srgbClr val="C00000"/>
              </a:solidFill>
              <a:highlight>
                <a:srgbClr val="FFFF00"/>
              </a:highlight>
              <a:cs typeface="Calibri"/>
            </a:endParaRPr>
          </a:p>
        </p:txBody>
      </p:sp>
    </p:spTree>
    <p:extLst>
      <p:ext uri="{BB962C8B-B14F-4D97-AF65-F5344CB8AC3E}">
        <p14:creationId xmlns:p14="http://schemas.microsoft.com/office/powerpoint/2010/main" val="888082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7779" y="226213"/>
            <a:ext cx="8915400" cy="274042"/>
          </a:xfrm>
        </p:spPr>
        <p:txBody>
          <a:bodyPr>
            <a:normAutofit fontScale="90000"/>
          </a:bodyPr>
          <a:lstStyle/>
          <a:p>
            <a:r>
              <a:rPr lang="en-AU" sz="1400" b="1">
                <a:solidFill>
                  <a:schemeClr val="bg1"/>
                </a:solidFill>
              </a:rPr>
              <a:t>KPI 2: Ensuring Compliance – Compliance Audits</a:t>
            </a:r>
          </a:p>
        </p:txBody>
      </p:sp>
      <p:sp>
        <p:nvSpPr>
          <p:cNvPr id="5" name="TextBox 4"/>
          <p:cNvSpPr txBox="1"/>
          <p:nvPr/>
        </p:nvSpPr>
        <p:spPr>
          <a:xfrm>
            <a:off x="372445" y="557164"/>
            <a:ext cx="4134459" cy="276999"/>
          </a:xfrm>
          <a:prstGeom prst="rect">
            <a:avLst/>
          </a:prstGeom>
          <a:noFill/>
        </p:spPr>
        <p:txBody>
          <a:bodyPr wrap="square" rtlCol="0">
            <a:spAutoFit/>
          </a:bodyPr>
          <a:lstStyle/>
          <a:p>
            <a:r>
              <a:rPr lang="en-AU" sz="1200" dirty="0"/>
              <a:t>Compliance audits</a:t>
            </a:r>
          </a:p>
        </p:txBody>
      </p:sp>
      <p:graphicFrame>
        <p:nvGraphicFramePr>
          <p:cNvPr id="7" name="Chart 6"/>
          <p:cNvGraphicFramePr/>
          <p:nvPr>
            <p:extLst>
              <p:ext uri="{D42A27DB-BD31-4B8C-83A1-F6EECF244321}">
                <p14:modId xmlns:p14="http://schemas.microsoft.com/office/powerpoint/2010/main" val="1136412707"/>
              </p:ext>
            </p:extLst>
          </p:nvPr>
        </p:nvGraphicFramePr>
        <p:xfrm>
          <a:off x="272716" y="4322496"/>
          <a:ext cx="5971522" cy="2140854"/>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FB47DC0C-B3D3-476D-9F1C-39BED74D9AA2}"/>
              </a:ext>
            </a:extLst>
          </p:cNvPr>
          <p:cNvSpPr>
            <a:spLocks noGrp="1"/>
          </p:cNvSpPr>
          <p:nvPr>
            <p:ph type="sldNum" sz="quarter" idx="12"/>
          </p:nvPr>
        </p:nvSpPr>
        <p:spPr>
          <a:xfrm>
            <a:off x="9008672" y="226213"/>
            <a:ext cx="897328" cy="274042"/>
          </a:xfrm>
        </p:spPr>
        <p:txBody>
          <a:bodyPr/>
          <a:lstStyle/>
          <a:p>
            <a:r>
              <a:rPr lang="en-AU"/>
              <a:t> Page    </a:t>
            </a:r>
            <a:fld id="{BE4ABD5F-D626-4461-ADC9-85806A61CF0E}" type="slidenum">
              <a:rPr lang="en-AU" smtClean="0"/>
              <a:pPr/>
              <a:t>11</a:t>
            </a:fld>
            <a:endParaRPr lang="en-AU"/>
          </a:p>
        </p:txBody>
      </p:sp>
      <p:sp>
        <p:nvSpPr>
          <p:cNvPr id="9" name="TextBox 8">
            <a:extLst>
              <a:ext uri="{FF2B5EF4-FFF2-40B4-BE49-F238E27FC236}">
                <a16:creationId xmlns:a16="http://schemas.microsoft.com/office/drawing/2014/main" id="{ECA760B5-9C1D-4962-B3BB-5B0176484609}"/>
              </a:ext>
            </a:extLst>
          </p:cNvPr>
          <p:cNvSpPr txBox="1"/>
          <p:nvPr/>
        </p:nvSpPr>
        <p:spPr>
          <a:xfrm>
            <a:off x="6316942" y="4183716"/>
            <a:ext cx="3140394" cy="2262158"/>
          </a:xfrm>
          <a:prstGeom prst="rect">
            <a:avLst/>
          </a:prstGeom>
          <a:noFill/>
        </p:spPr>
        <p:txBody>
          <a:bodyPr wrap="square" lIns="91440" tIns="45720" rIns="91440" bIns="45720" rtlCol="0" anchor="t">
            <a:spAutoFit/>
          </a:bodyPr>
          <a:lstStyle/>
          <a:p>
            <a:r>
              <a:rPr lang="en-AU" sz="900" b="1"/>
              <a:t>Explanation for the results:</a:t>
            </a:r>
          </a:p>
          <a:p>
            <a:endParaRPr lang="en-AU" sz="900" b="1"/>
          </a:p>
          <a:p>
            <a:r>
              <a:rPr lang="en-AU" sz="900"/>
              <a:t>The audit program is risk-based with a focus on more significant sites. The number of actions required can be dependent on the type of audits completed and if the audits were ‘follow up’ audits from previously identified risks.</a:t>
            </a:r>
            <a:endParaRPr lang="en-AU" sz="900">
              <a:cs typeface="Calibri"/>
            </a:endParaRPr>
          </a:p>
          <a:p>
            <a:endParaRPr lang="en-AU" sz="900"/>
          </a:p>
          <a:p>
            <a:pPr>
              <a:spcAft>
                <a:spcPts val="600"/>
              </a:spcAft>
            </a:pPr>
            <a:r>
              <a:rPr lang="en-AU" sz="900"/>
              <a:t>Of the audits completed during the quarter, six out of eight required remedial actions. </a:t>
            </a:r>
          </a:p>
          <a:p>
            <a:pPr>
              <a:spcAft>
                <a:spcPts val="600"/>
              </a:spcAft>
            </a:pPr>
            <a:endParaRPr lang="en-AU" sz="900">
              <a:solidFill>
                <a:srgbClr val="FF0000"/>
              </a:solidFill>
              <a:cs typeface="Calibri"/>
            </a:endParaRPr>
          </a:p>
          <a:p>
            <a:pPr>
              <a:spcAft>
                <a:spcPts val="600"/>
              </a:spcAft>
            </a:pPr>
            <a:r>
              <a:rPr lang="en-AU" sz="900" b="1"/>
              <a:t>Why are these measures important?</a:t>
            </a:r>
            <a:endParaRPr lang="en-AU" sz="900" b="1">
              <a:cs typeface="Calibri"/>
            </a:endParaRPr>
          </a:p>
          <a:p>
            <a:r>
              <a:rPr lang="en-AU" sz="900">
                <a:solidFill>
                  <a:schemeClr val="bg1">
                    <a:lumMod val="50000"/>
                  </a:schemeClr>
                </a:solidFill>
              </a:rPr>
              <a:t>This indicator measures the number of current tenements that have had a compliance activity undertaken and shows how many authority holders are meeting requirements. </a:t>
            </a:r>
            <a:endParaRPr lang="en-AU" sz="900">
              <a:solidFill>
                <a:schemeClr val="bg1">
                  <a:lumMod val="50000"/>
                </a:schemeClr>
              </a:solidFill>
              <a:cs typeface="Calibri"/>
            </a:endParaRPr>
          </a:p>
        </p:txBody>
      </p:sp>
      <p:sp>
        <p:nvSpPr>
          <p:cNvPr id="10" name="TextBox 9">
            <a:extLst>
              <a:ext uri="{FF2B5EF4-FFF2-40B4-BE49-F238E27FC236}">
                <a16:creationId xmlns:a16="http://schemas.microsoft.com/office/drawing/2014/main" id="{C9B6468A-C83B-4EC0-A47D-7D40D0473AB3}"/>
              </a:ext>
            </a:extLst>
          </p:cNvPr>
          <p:cNvSpPr txBox="1"/>
          <p:nvPr/>
        </p:nvSpPr>
        <p:spPr>
          <a:xfrm>
            <a:off x="6393160" y="904116"/>
            <a:ext cx="3140394" cy="2262158"/>
          </a:xfrm>
          <a:prstGeom prst="rect">
            <a:avLst/>
          </a:prstGeom>
          <a:noFill/>
        </p:spPr>
        <p:txBody>
          <a:bodyPr wrap="square" lIns="91440" tIns="45720" rIns="91440" bIns="45720" rtlCol="0" anchor="t">
            <a:spAutoFit/>
          </a:bodyPr>
          <a:lstStyle/>
          <a:p>
            <a:r>
              <a:rPr lang="en-AU" sz="900" b="1"/>
              <a:t>Explanation for the results:</a:t>
            </a:r>
          </a:p>
          <a:p>
            <a:endParaRPr lang="en-AU" sz="900" b="1"/>
          </a:p>
          <a:p>
            <a:pPr>
              <a:spcAft>
                <a:spcPts val="600"/>
              </a:spcAft>
            </a:pPr>
            <a:r>
              <a:rPr lang="en-AU" sz="900"/>
              <a:t>There were eight audits conducted in Q1. Audit activities were impacted by COVID-19 restrictions and reduced resources availability.</a:t>
            </a:r>
            <a:endParaRPr lang="en-AU" sz="900">
              <a:solidFill>
                <a:srgbClr val="FF0000"/>
              </a:solidFill>
              <a:cs typeface="Calibri"/>
            </a:endParaRPr>
          </a:p>
          <a:p>
            <a:pPr>
              <a:spcAft>
                <a:spcPts val="600"/>
              </a:spcAft>
            </a:pPr>
            <a:r>
              <a:rPr lang="en-AU" sz="900"/>
              <a:t>Earth Resources Regulation's compliance program aims to drive improved industry performance by focusing on the management of the following risks to protect public safety and the environment: rehabilitation, fire, dust, noise, stability, water and approval conditions. </a:t>
            </a:r>
            <a:endParaRPr lang="en-AU" sz="900">
              <a:cs typeface="Calibri"/>
            </a:endParaRPr>
          </a:p>
          <a:p>
            <a:pPr>
              <a:spcAft>
                <a:spcPts val="600"/>
              </a:spcAft>
            </a:pPr>
            <a:r>
              <a:rPr lang="en-AU" sz="900"/>
              <a:t>For further information on compliance priorities, see the Earth Resources Regulation Compliance Strategy on the website:</a:t>
            </a:r>
            <a:endParaRPr lang="en-AU" sz="900">
              <a:cs typeface="Calibri"/>
            </a:endParaRPr>
          </a:p>
          <a:p>
            <a:pPr>
              <a:spcAft>
                <a:spcPts val="600"/>
              </a:spcAft>
            </a:pPr>
            <a:r>
              <a:rPr lang="en-AU" sz="900">
                <a:hlinkClick r:id="rId4"/>
              </a:rPr>
              <a:t>https://earthresources.vic.gov.au/legislation-and-regulations/compliance-enforcement</a:t>
            </a:r>
            <a:endParaRPr lang="en-AU" sz="900">
              <a:cs typeface="Calibri"/>
            </a:endParaRPr>
          </a:p>
        </p:txBody>
      </p:sp>
      <p:sp>
        <p:nvSpPr>
          <p:cNvPr id="6" name="Footer Placeholder 5"/>
          <p:cNvSpPr>
            <a:spLocks noGrp="1"/>
          </p:cNvSpPr>
          <p:nvPr>
            <p:ph type="ftr" sz="quarter" idx="11"/>
          </p:nvPr>
        </p:nvSpPr>
        <p:spPr/>
        <p:txBody>
          <a:bodyPr/>
          <a:lstStyle/>
          <a:p>
            <a:r>
              <a:rPr lang="en-AU"/>
              <a:t>Earth Resources Regulation Quarterly Performance Report 2021-22 Q1</a:t>
            </a:r>
          </a:p>
        </p:txBody>
      </p:sp>
      <p:graphicFrame>
        <p:nvGraphicFramePr>
          <p:cNvPr id="12" name="Table 11">
            <a:extLst>
              <a:ext uri="{FF2B5EF4-FFF2-40B4-BE49-F238E27FC236}">
                <a16:creationId xmlns:a16="http://schemas.microsoft.com/office/drawing/2014/main" id="{9C9C7794-BAE6-488A-8111-D9935C9F9005}"/>
              </a:ext>
            </a:extLst>
          </p:cNvPr>
          <p:cNvGraphicFramePr>
            <a:graphicFrameLocks noGrp="1"/>
          </p:cNvGraphicFramePr>
          <p:nvPr>
            <p:extLst>
              <p:ext uri="{D42A27DB-BD31-4B8C-83A1-F6EECF244321}">
                <p14:modId xmlns:p14="http://schemas.microsoft.com/office/powerpoint/2010/main" val="2760735564"/>
              </p:ext>
            </p:extLst>
          </p:nvPr>
        </p:nvGraphicFramePr>
        <p:xfrm>
          <a:off x="372445" y="834163"/>
          <a:ext cx="5899981" cy="3413948"/>
        </p:xfrm>
        <a:graphic>
          <a:graphicData uri="http://schemas.openxmlformats.org/drawingml/2006/table">
            <a:tbl>
              <a:tblPr firstRow="1" lastRow="1" lastCol="1" bandRow="1">
                <a:tableStyleId>{7DF18680-E054-41AD-8BC1-D1AEF772440D}</a:tableStyleId>
              </a:tblPr>
              <a:tblGrid>
                <a:gridCol w="2101835">
                  <a:extLst>
                    <a:ext uri="{9D8B030D-6E8A-4147-A177-3AD203B41FA5}">
                      <a16:colId xmlns:a16="http://schemas.microsoft.com/office/drawing/2014/main" val="1151681441"/>
                    </a:ext>
                  </a:extLst>
                </a:gridCol>
                <a:gridCol w="638818">
                  <a:extLst>
                    <a:ext uri="{9D8B030D-6E8A-4147-A177-3AD203B41FA5}">
                      <a16:colId xmlns:a16="http://schemas.microsoft.com/office/drawing/2014/main" val="1455749005"/>
                    </a:ext>
                  </a:extLst>
                </a:gridCol>
                <a:gridCol w="672672">
                  <a:extLst>
                    <a:ext uri="{9D8B030D-6E8A-4147-A177-3AD203B41FA5}">
                      <a16:colId xmlns:a16="http://schemas.microsoft.com/office/drawing/2014/main" val="4140336705"/>
                    </a:ext>
                  </a:extLst>
                </a:gridCol>
                <a:gridCol w="691980">
                  <a:extLst>
                    <a:ext uri="{9D8B030D-6E8A-4147-A177-3AD203B41FA5}">
                      <a16:colId xmlns:a16="http://schemas.microsoft.com/office/drawing/2014/main" val="2725847912"/>
                    </a:ext>
                  </a:extLst>
                </a:gridCol>
                <a:gridCol w="623634">
                  <a:extLst>
                    <a:ext uri="{9D8B030D-6E8A-4147-A177-3AD203B41FA5}">
                      <a16:colId xmlns:a16="http://schemas.microsoft.com/office/drawing/2014/main" val="2377880613"/>
                    </a:ext>
                  </a:extLst>
                </a:gridCol>
                <a:gridCol w="512331">
                  <a:extLst>
                    <a:ext uri="{9D8B030D-6E8A-4147-A177-3AD203B41FA5}">
                      <a16:colId xmlns:a16="http://schemas.microsoft.com/office/drawing/2014/main" val="3951693185"/>
                    </a:ext>
                  </a:extLst>
                </a:gridCol>
                <a:gridCol w="658711">
                  <a:extLst>
                    <a:ext uri="{9D8B030D-6E8A-4147-A177-3AD203B41FA5}">
                      <a16:colId xmlns:a16="http://schemas.microsoft.com/office/drawing/2014/main" val="3384394750"/>
                    </a:ext>
                  </a:extLst>
                </a:gridCol>
              </a:tblGrid>
              <a:tr h="347697">
                <a:tc>
                  <a:txBody>
                    <a:bodyPr/>
                    <a:lstStyle/>
                    <a:p>
                      <a:pPr algn="ctr" fontAlgn="b"/>
                      <a:r>
                        <a:rPr lang="en-AU" sz="900" u="none" strike="noStrike" kern="1200">
                          <a:effectLst/>
                          <a:latin typeface="+mn-lt"/>
                        </a:rPr>
                        <a:t>Type of Audit</a:t>
                      </a:r>
                      <a:endParaRPr lang="en-AU" sz="900" b="1" u="none" strike="noStrike" kern="1200">
                        <a:solidFill>
                          <a:schemeClr val="lt1"/>
                        </a:solidFill>
                        <a:effectLst/>
                        <a:latin typeface="+mn-lt"/>
                        <a:ea typeface="+mn-ea"/>
                        <a:cs typeface="+mn-cs"/>
                      </a:endParaRPr>
                    </a:p>
                  </a:txBody>
                  <a:tcPr marL="9525" marR="9525" marT="9525" marB="0" anchor="ctr">
                    <a:solidFill>
                      <a:srgbClr val="002060"/>
                    </a:solidFill>
                  </a:tcPr>
                </a:tc>
                <a:tc>
                  <a:txBody>
                    <a:bodyPr/>
                    <a:lstStyle/>
                    <a:p>
                      <a:pPr algn="ctr" rtl="0" fontAlgn="b"/>
                      <a:r>
                        <a:rPr lang="en-AU" sz="900" b="1" i="0" u="none" strike="noStrike">
                          <a:solidFill>
                            <a:srgbClr val="FFFFFF"/>
                          </a:solidFill>
                          <a:effectLst/>
                          <a:latin typeface="Calibri" panose="020F0502020204030204" pitchFamily="34" charset="0"/>
                        </a:rPr>
                        <a:t>FY 2020-21 Q2</a:t>
                      </a:r>
                    </a:p>
                  </a:txBody>
                  <a:tcPr marL="9525" marR="9525" marT="9525" marB="0" anchor="b">
                    <a:solidFill>
                      <a:srgbClr val="002060"/>
                    </a:solidFill>
                  </a:tcPr>
                </a:tc>
                <a:tc>
                  <a:txBody>
                    <a:bodyPr/>
                    <a:lstStyle/>
                    <a:p>
                      <a:pPr algn="ctr" rtl="0" fontAlgn="b"/>
                      <a:r>
                        <a:rPr lang="en-AU" sz="900" b="1" i="0" u="none" strike="noStrike">
                          <a:solidFill>
                            <a:srgbClr val="FFFFFF"/>
                          </a:solidFill>
                          <a:effectLst/>
                          <a:latin typeface="Calibri" panose="020F0502020204030204" pitchFamily="34" charset="0"/>
                        </a:rPr>
                        <a:t>FY 2020-21 Q3</a:t>
                      </a:r>
                    </a:p>
                  </a:txBody>
                  <a:tcPr marL="9525" marR="9525" marT="9525" marB="0" anchor="b">
                    <a:solidFill>
                      <a:srgbClr val="002060"/>
                    </a:solidFill>
                  </a:tcPr>
                </a:tc>
                <a:tc>
                  <a:txBody>
                    <a:bodyPr/>
                    <a:lstStyle/>
                    <a:p>
                      <a:pPr algn="ctr" rtl="0" fontAlgn="b"/>
                      <a:r>
                        <a:rPr lang="en-AU" sz="900" b="1" i="0" u="none" strike="noStrike">
                          <a:solidFill>
                            <a:srgbClr val="FFFFFF"/>
                          </a:solidFill>
                          <a:effectLst/>
                          <a:latin typeface="Calibri" panose="020F0502020204030204" pitchFamily="34" charset="0"/>
                        </a:rPr>
                        <a:t>FY 2020-21 Q4</a:t>
                      </a:r>
                    </a:p>
                  </a:txBody>
                  <a:tcPr marL="9525" marR="9525" marT="9525" marB="0" anchor="b">
                    <a:solidFill>
                      <a:srgbClr val="002060"/>
                    </a:solidFill>
                  </a:tcPr>
                </a:tc>
                <a:tc>
                  <a:txBody>
                    <a:bodyPr/>
                    <a:lstStyle/>
                    <a:p>
                      <a:pPr algn="ctr" rtl="0" fontAlgn="b"/>
                      <a:r>
                        <a:rPr lang="en-AU" sz="900" b="1" i="0" u="none" strike="noStrike">
                          <a:solidFill>
                            <a:srgbClr val="FFFFFF"/>
                          </a:solidFill>
                          <a:effectLst/>
                          <a:latin typeface="Calibri" panose="020F0502020204030204" pitchFamily="34" charset="0"/>
                        </a:rPr>
                        <a:t>FY 2021-22 Q1</a:t>
                      </a:r>
                    </a:p>
                  </a:txBody>
                  <a:tcPr marL="9525" marR="9525" marT="9525" marB="0" anchor="b">
                    <a:solidFill>
                      <a:srgbClr val="002060"/>
                    </a:solidFill>
                  </a:tcPr>
                </a:tc>
                <a:tc>
                  <a:txBody>
                    <a:bodyPr/>
                    <a:lstStyle/>
                    <a:p>
                      <a:pPr algn="ctr" fontAlgn="b"/>
                      <a:r>
                        <a:rPr lang="en-AU" sz="900" u="none" strike="noStrike">
                          <a:effectLst/>
                          <a:latin typeface="+mn-lt"/>
                        </a:rPr>
                        <a:t>Total</a:t>
                      </a:r>
                      <a:endParaRPr lang="en-AU" sz="900" b="1" i="0" u="none" strike="noStrike">
                        <a:solidFill>
                          <a:srgbClr val="000000"/>
                        </a:solidFill>
                        <a:effectLst/>
                        <a:latin typeface="+mn-lt"/>
                      </a:endParaRPr>
                    </a:p>
                  </a:txBody>
                  <a:tcPr marL="9525" marR="9525" marT="9525" marB="0" anchor="ctr">
                    <a:solidFill>
                      <a:srgbClr val="002060"/>
                    </a:solidFill>
                  </a:tcPr>
                </a:tc>
                <a:tc>
                  <a:txBody>
                    <a:bodyPr/>
                    <a:lstStyle/>
                    <a:p>
                      <a:pPr algn="ctr" fontAlgn="b"/>
                      <a:r>
                        <a:rPr lang="en-AU" sz="900" u="none" strike="noStrike">
                          <a:effectLst/>
                          <a:latin typeface="+mn-lt"/>
                        </a:rPr>
                        <a:t>% Total</a:t>
                      </a:r>
                      <a:endParaRPr lang="en-AU" sz="900" b="0" i="0" u="none" strike="noStrike">
                        <a:solidFill>
                          <a:srgbClr val="000000"/>
                        </a:solidFill>
                        <a:effectLst/>
                        <a:latin typeface="+mn-lt"/>
                      </a:endParaRPr>
                    </a:p>
                  </a:txBody>
                  <a:tcPr marL="9525" marR="9525" marT="9525" marB="0" anchor="ctr">
                    <a:solidFill>
                      <a:srgbClr val="002060"/>
                    </a:solidFill>
                  </a:tcPr>
                </a:tc>
                <a:extLst>
                  <a:ext uri="{0D108BD9-81ED-4DB2-BD59-A6C34878D82A}">
                    <a16:rowId xmlns:a16="http://schemas.microsoft.com/office/drawing/2014/main" val="1620572637"/>
                  </a:ext>
                </a:extLst>
              </a:tr>
              <a:tr h="191260">
                <a:tc>
                  <a:txBody>
                    <a:bodyPr/>
                    <a:lstStyle/>
                    <a:p>
                      <a:pPr algn="l" rtl="0" fontAlgn="b"/>
                      <a:r>
                        <a:rPr lang="en-AU" sz="900" b="0" i="0" u="none" strike="noStrike">
                          <a:solidFill>
                            <a:srgbClr val="000000"/>
                          </a:solidFill>
                          <a:effectLst/>
                          <a:latin typeface="Calibri" panose="020F0502020204030204" pitchFamily="34" charset="0"/>
                        </a:rPr>
                        <a:t>Progressive Rehabilitation</a:t>
                      </a:r>
                    </a:p>
                  </a:txBody>
                  <a:tcPr marL="171450"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10</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16</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28</a:t>
                      </a:r>
                    </a:p>
                  </a:txBody>
                  <a:tcPr marL="9525" marR="9525" marT="9525" marB="0" anchor="b"/>
                </a:tc>
                <a:tc>
                  <a:txBody>
                    <a:bodyPr/>
                    <a:lstStyle/>
                    <a:p>
                      <a:pPr algn="ctr" rtl="0" fontAlgn="ctr"/>
                      <a:r>
                        <a:rPr lang="en-AU" sz="900" b="0" i="0" u="none" strike="noStrike">
                          <a:solidFill>
                            <a:srgbClr val="000000"/>
                          </a:solidFill>
                          <a:effectLst/>
                          <a:latin typeface="Calibri" panose="020F0502020204030204" pitchFamily="34" charset="0"/>
                        </a:rPr>
                        <a:t>34%</a:t>
                      </a:r>
                    </a:p>
                  </a:txBody>
                  <a:tcPr marL="9525" marR="9525" marT="9525" marB="0" anchor="ctr"/>
                </a:tc>
                <a:extLst>
                  <a:ext uri="{0D108BD9-81ED-4DB2-BD59-A6C34878D82A}">
                    <a16:rowId xmlns:a16="http://schemas.microsoft.com/office/drawing/2014/main" val="1315956947"/>
                  </a:ext>
                </a:extLst>
              </a:tr>
              <a:tr h="191260">
                <a:tc>
                  <a:txBody>
                    <a:bodyPr/>
                    <a:lstStyle/>
                    <a:p>
                      <a:pPr algn="l" rtl="0" fontAlgn="b"/>
                      <a:r>
                        <a:rPr lang="en-AU" sz="900" b="0" i="0" u="none" strike="noStrike">
                          <a:solidFill>
                            <a:srgbClr val="000000"/>
                          </a:solidFill>
                          <a:effectLst/>
                          <a:latin typeface="Calibri" panose="020F0502020204030204" pitchFamily="34" charset="0"/>
                        </a:rPr>
                        <a:t>Plan and Conditions</a:t>
                      </a:r>
                    </a:p>
                  </a:txBody>
                  <a:tcPr marL="171450"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9</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3</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5</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18</a:t>
                      </a:r>
                    </a:p>
                  </a:txBody>
                  <a:tcPr marL="9525" marR="9525" marT="9525" marB="0" anchor="b"/>
                </a:tc>
                <a:tc>
                  <a:txBody>
                    <a:bodyPr/>
                    <a:lstStyle/>
                    <a:p>
                      <a:pPr algn="ctr" rtl="0" fontAlgn="ctr"/>
                      <a:r>
                        <a:rPr lang="en-AU" sz="900" b="0" i="0" u="none" strike="noStrike">
                          <a:solidFill>
                            <a:srgbClr val="000000"/>
                          </a:solidFill>
                          <a:effectLst/>
                          <a:latin typeface="Calibri" panose="020F0502020204030204" pitchFamily="34" charset="0"/>
                        </a:rPr>
                        <a:t>22%</a:t>
                      </a:r>
                    </a:p>
                  </a:txBody>
                  <a:tcPr marL="9525" marR="9525" marT="9525" marB="0" anchor="ctr"/>
                </a:tc>
                <a:extLst>
                  <a:ext uri="{0D108BD9-81ED-4DB2-BD59-A6C34878D82A}">
                    <a16:rowId xmlns:a16="http://schemas.microsoft.com/office/drawing/2014/main" val="100340434"/>
                  </a:ext>
                </a:extLst>
              </a:tr>
              <a:tr h="191260">
                <a:tc>
                  <a:txBody>
                    <a:bodyPr/>
                    <a:lstStyle/>
                    <a:p>
                      <a:pPr algn="l" rtl="0" fontAlgn="b"/>
                      <a:r>
                        <a:rPr lang="en-AU" sz="900" b="0" i="0" u="none" strike="noStrike">
                          <a:solidFill>
                            <a:srgbClr val="000000"/>
                          </a:solidFill>
                          <a:effectLst/>
                          <a:latin typeface="Calibri" panose="020F0502020204030204" pitchFamily="34" charset="0"/>
                        </a:rPr>
                        <a:t>Water Management</a:t>
                      </a:r>
                    </a:p>
                  </a:txBody>
                  <a:tcPr marL="171450"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4</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5</a:t>
                      </a:r>
                    </a:p>
                  </a:txBody>
                  <a:tcPr marL="9525" marR="9525" marT="9525" marB="0" anchor="b"/>
                </a:tc>
                <a:tc>
                  <a:txBody>
                    <a:bodyPr/>
                    <a:lstStyle/>
                    <a:p>
                      <a:pPr algn="ctr" rtl="0" fontAlgn="ctr"/>
                      <a:r>
                        <a:rPr lang="en-AU" sz="900" b="0" i="0" u="none" strike="noStrike">
                          <a:solidFill>
                            <a:srgbClr val="000000"/>
                          </a:solidFill>
                          <a:effectLst/>
                          <a:latin typeface="Calibri" panose="020F0502020204030204" pitchFamily="34" charset="0"/>
                        </a:rPr>
                        <a:t>6%</a:t>
                      </a:r>
                    </a:p>
                  </a:txBody>
                  <a:tcPr marL="9525" marR="9525" marT="9525" marB="0" anchor="ctr"/>
                </a:tc>
                <a:extLst>
                  <a:ext uri="{0D108BD9-81ED-4DB2-BD59-A6C34878D82A}">
                    <a16:rowId xmlns:a16="http://schemas.microsoft.com/office/drawing/2014/main" val="2091418836"/>
                  </a:ext>
                </a:extLst>
              </a:tr>
              <a:tr h="197351">
                <a:tc>
                  <a:txBody>
                    <a:bodyPr/>
                    <a:lstStyle/>
                    <a:p>
                      <a:pPr algn="l" rtl="0" fontAlgn="b"/>
                      <a:r>
                        <a:rPr lang="en-AU" sz="900" b="0" i="0" u="none" strike="noStrike">
                          <a:solidFill>
                            <a:srgbClr val="000000"/>
                          </a:solidFill>
                          <a:effectLst/>
                          <a:latin typeface="Calibri" panose="020F0502020204030204" pitchFamily="34" charset="0"/>
                        </a:rPr>
                        <a:t>Dust</a:t>
                      </a:r>
                    </a:p>
                  </a:txBody>
                  <a:tcPr marL="171450"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3</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4</a:t>
                      </a:r>
                    </a:p>
                  </a:txBody>
                  <a:tcPr marL="9525" marR="9525" marT="9525" marB="0" anchor="b"/>
                </a:tc>
                <a:tc>
                  <a:txBody>
                    <a:bodyPr/>
                    <a:lstStyle/>
                    <a:p>
                      <a:pPr algn="ctr" rtl="0" fontAlgn="ctr"/>
                      <a:r>
                        <a:rPr lang="en-AU" sz="900" b="0" i="0" u="none" strike="noStrike">
                          <a:solidFill>
                            <a:srgbClr val="000000"/>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269329842"/>
                  </a:ext>
                </a:extLst>
              </a:tr>
              <a:tr h="191260">
                <a:tc>
                  <a:txBody>
                    <a:bodyPr/>
                    <a:lstStyle/>
                    <a:p>
                      <a:pPr algn="l" rtl="0" fontAlgn="b"/>
                      <a:r>
                        <a:rPr lang="en-AU" sz="900" b="0" i="0" u="none" strike="noStrike">
                          <a:solidFill>
                            <a:srgbClr val="000000"/>
                          </a:solidFill>
                          <a:effectLst/>
                          <a:latin typeface="Calibri" panose="020F0502020204030204" pitchFamily="34" charset="0"/>
                        </a:rPr>
                        <a:t>Noise</a:t>
                      </a:r>
                    </a:p>
                  </a:txBody>
                  <a:tcPr marL="171450"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2</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AU" sz="9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4</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8</a:t>
                      </a:r>
                    </a:p>
                  </a:txBody>
                  <a:tcPr marL="9525" marR="9525" marT="9525" marB="0" anchor="b"/>
                </a:tc>
                <a:tc>
                  <a:txBody>
                    <a:bodyPr/>
                    <a:lstStyle/>
                    <a:p>
                      <a:pPr algn="ctr" rtl="0" fontAlgn="ctr"/>
                      <a:r>
                        <a:rPr lang="en-AU" sz="900" b="0" i="0" u="none" strike="noStrike">
                          <a:solidFill>
                            <a:srgbClr val="000000"/>
                          </a:solidFill>
                          <a:effectLst/>
                          <a:latin typeface="Calibri" panose="020F0502020204030204" pitchFamily="34" charset="0"/>
                        </a:rPr>
                        <a:t>10%</a:t>
                      </a:r>
                    </a:p>
                  </a:txBody>
                  <a:tcPr marL="9525" marR="9525" marT="9525" marB="0" anchor="ctr"/>
                </a:tc>
                <a:extLst>
                  <a:ext uri="{0D108BD9-81ED-4DB2-BD59-A6C34878D82A}">
                    <a16:rowId xmlns:a16="http://schemas.microsoft.com/office/drawing/2014/main" val="1591096414"/>
                  </a:ext>
                </a:extLst>
              </a:tr>
              <a:tr h="191260">
                <a:tc>
                  <a:txBody>
                    <a:bodyPr/>
                    <a:lstStyle/>
                    <a:p>
                      <a:pPr algn="l" rtl="0" fontAlgn="b"/>
                      <a:r>
                        <a:rPr lang="en-AU" sz="900" b="0" i="0" u="none" strike="noStrike">
                          <a:solidFill>
                            <a:srgbClr val="000000"/>
                          </a:solidFill>
                          <a:effectLst/>
                          <a:latin typeface="Calibri" panose="020F0502020204030204" pitchFamily="34" charset="0"/>
                        </a:rPr>
                        <a:t>GeoTechnical</a:t>
                      </a:r>
                    </a:p>
                  </a:txBody>
                  <a:tcPr marL="171450"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4</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4</a:t>
                      </a:r>
                    </a:p>
                  </a:txBody>
                  <a:tcPr marL="9525" marR="9525" marT="9525" marB="0" anchor="b"/>
                </a:tc>
                <a:tc>
                  <a:txBody>
                    <a:bodyPr/>
                    <a:lstStyle/>
                    <a:p>
                      <a:pPr algn="ctr" rtl="0" fontAlgn="ctr"/>
                      <a:r>
                        <a:rPr lang="en-AU" sz="900" b="0" i="0" u="none" strike="noStrike">
                          <a:solidFill>
                            <a:srgbClr val="000000"/>
                          </a:solidFill>
                          <a:effectLst/>
                          <a:latin typeface="Calibri" panose="020F0502020204030204" pitchFamily="34" charset="0"/>
                        </a:rPr>
                        <a:t>5%</a:t>
                      </a:r>
                    </a:p>
                  </a:txBody>
                  <a:tcPr marL="9525" marR="9525" marT="9525" marB="0" anchor="ctr"/>
                </a:tc>
                <a:extLst>
                  <a:ext uri="{0D108BD9-81ED-4DB2-BD59-A6C34878D82A}">
                    <a16:rowId xmlns:a16="http://schemas.microsoft.com/office/drawing/2014/main" val="906106807"/>
                  </a:ext>
                </a:extLst>
              </a:tr>
              <a:tr h="191260">
                <a:tc>
                  <a:txBody>
                    <a:bodyPr/>
                    <a:lstStyle/>
                    <a:p>
                      <a:pPr algn="l" rtl="0" fontAlgn="b"/>
                      <a:r>
                        <a:rPr lang="en-AU" sz="900" b="0" i="0" u="none" strike="noStrike">
                          <a:solidFill>
                            <a:srgbClr val="000000"/>
                          </a:solidFill>
                          <a:effectLst/>
                          <a:latin typeface="Calibri" panose="020F0502020204030204" pitchFamily="34" charset="0"/>
                        </a:rPr>
                        <a:t>Fire and Emergency</a:t>
                      </a:r>
                    </a:p>
                  </a:txBody>
                  <a:tcPr marL="171450"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3</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3</a:t>
                      </a:r>
                    </a:p>
                  </a:txBody>
                  <a:tcPr marL="9525" marR="9525" marT="9525" marB="0" anchor="b"/>
                </a:tc>
                <a:tc>
                  <a:txBody>
                    <a:bodyPr/>
                    <a:lstStyle/>
                    <a:p>
                      <a:pPr algn="ctr" rtl="0" fontAlgn="ctr"/>
                      <a:r>
                        <a:rPr lang="en-AU" sz="900" b="0" i="0" u="none" strike="noStrike">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2686200046"/>
                  </a:ext>
                </a:extLst>
              </a:tr>
              <a:tr h="191260">
                <a:tc>
                  <a:txBody>
                    <a:bodyPr/>
                    <a:lstStyle/>
                    <a:p>
                      <a:pPr algn="l" rtl="0" fontAlgn="b"/>
                      <a:r>
                        <a:rPr lang="en-AU" sz="900" b="0" i="0" u="none" strike="noStrike">
                          <a:solidFill>
                            <a:srgbClr val="000000"/>
                          </a:solidFill>
                          <a:effectLst/>
                          <a:latin typeface="Calibri" panose="020F0502020204030204" pitchFamily="34" charset="0"/>
                        </a:rPr>
                        <a:t>Boundaries and Extraction Limits</a:t>
                      </a:r>
                    </a:p>
                  </a:txBody>
                  <a:tcPr marL="171450"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3</a:t>
                      </a:r>
                    </a:p>
                  </a:txBody>
                  <a:tcPr marL="9525" marR="9525" marT="9525" marB="0" anchor="b"/>
                </a:tc>
                <a:tc>
                  <a:txBody>
                    <a:bodyPr/>
                    <a:lstStyle/>
                    <a:p>
                      <a:pPr algn="ctr" rtl="0" fontAlgn="ctr"/>
                      <a:r>
                        <a:rPr lang="en-AU" sz="900" b="0" i="0" u="none" strike="noStrike">
                          <a:solidFill>
                            <a:srgbClr val="000000"/>
                          </a:solidFill>
                          <a:effectLst/>
                          <a:latin typeface="Calibri" panose="020F0502020204030204" pitchFamily="34" charset="0"/>
                        </a:rPr>
                        <a:t>4%</a:t>
                      </a:r>
                    </a:p>
                  </a:txBody>
                  <a:tcPr marL="9525" marR="9525" marT="9525" marB="0" anchor="ctr"/>
                </a:tc>
                <a:extLst>
                  <a:ext uri="{0D108BD9-81ED-4DB2-BD59-A6C34878D82A}">
                    <a16:rowId xmlns:a16="http://schemas.microsoft.com/office/drawing/2014/main" val="4003551048"/>
                  </a:ext>
                </a:extLst>
              </a:tr>
              <a:tr h="191260">
                <a:tc>
                  <a:txBody>
                    <a:bodyPr/>
                    <a:lstStyle/>
                    <a:p>
                      <a:pPr algn="l" rtl="0" fontAlgn="b"/>
                      <a:r>
                        <a:rPr lang="en-AU" sz="900" b="0" i="0" u="none" strike="noStrike">
                          <a:solidFill>
                            <a:srgbClr val="000000"/>
                          </a:solidFill>
                          <a:effectLst/>
                          <a:latin typeface="Calibri" panose="020F0502020204030204" pitchFamily="34" charset="0"/>
                        </a:rPr>
                        <a:t>Site Security and Buffer Zones</a:t>
                      </a:r>
                    </a:p>
                  </a:txBody>
                  <a:tcPr marL="171450"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2</a:t>
                      </a:r>
                    </a:p>
                  </a:txBody>
                  <a:tcPr marL="9525" marR="9525" marT="9525" marB="0" anchor="b"/>
                </a:tc>
                <a:tc>
                  <a:txBody>
                    <a:bodyPr/>
                    <a:lstStyle/>
                    <a:p>
                      <a:pPr algn="ctr" rtl="0" fontAlgn="ctr"/>
                      <a:r>
                        <a:rPr lang="en-AU" sz="9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42454088"/>
                  </a:ext>
                </a:extLst>
              </a:tr>
              <a:tr h="191260">
                <a:tc>
                  <a:txBody>
                    <a:bodyPr/>
                    <a:lstStyle/>
                    <a:p>
                      <a:pPr algn="l" rtl="0" fontAlgn="b"/>
                      <a:r>
                        <a:rPr lang="en-AU" sz="900" b="0" i="0" u="none" strike="noStrike">
                          <a:solidFill>
                            <a:srgbClr val="000000"/>
                          </a:solidFill>
                          <a:effectLst/>
                          <a:latin typeface="Calibri" panose="020F0502020204030204" pitchFamily="34" charset="0"/>
                        </a:rPr>
                        <a:t>Impacts of Blasting</a:t>
                      </a:r>
                    </a:p>
                  </a:txBody>
                  <a:tcPr marL="171450"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2</a:t>
                      </a:r>
                    </a:p>
                  </a:txBody>
                  <a:tcPr marL="9525" marR="9525" marT="9525" marB="0" anchor="b"/>
                </a:tc>
                <a:tc>
                  <a:txBody>
                    <a:bodyPr/>
                    <a:lstStyle/>
                    <a:p>
                      <a:pPr algn="ctr" rtl="0" fontAlgn="ctr"/>
                      <a:r>
                        <a:rPr lang="en-AU" sz="9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143290582"/>
                  </a:ext>
                </a:extLst>
              </a:tr>
              <a:tr h="191260">
                <a:tc>
                  <a:txBody>
                    <a:bodyPr/>
                    <a:lstStyle/>
                    <a:p>
                      <a:pPr algn="l" rtl="0" fontAlgn="b"/>
                      <a:r>
                        <a:rPr lang="en-AU" sz="900" b="0" i="0" u="none" strike="noStrike">
                          <a:solidFill>
                            <a:srgbClr val="000000"/>
                          </a:solidFill>
                          <a:effectLst/>
                          <a:latin typeface="Calibri" panose="020F0502020204030204" pitchFamily="34" charset="0"/>
                        </a:rPr>
                        <a:t>Exploration Drilling</a:t>
                      </a:r>
                    </a:p>
                  </a:txBody>
                  <a:tcPr marL="171450"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2</a:t>
                      </a:r>
                    </a:p>
                  </a:txBody>
                  <a:tcPr marL="9525" marR="9525" marT="9525" marB="0" anchor="b"/>
                </a:tc>
                <a:tc>
                  <a:txBody>
                    <a:bodyPr/>
                    <a:lstStyle/>
                    <a:p>
                      <a:pPr algn="ctr" rtl="0" fontAlgn="ctr"/>
                      <a:r>
                        <a:rPr lang="en-AU" sz="900" b="0" i="0" u="none" strike="noStrike">
                          <a:solidFill>
                            <a:srgbClr val="000000"/>
                          </a:solidFill>
                          <a:effectLst/>
                          <a:latin typeface="Calibri" panose="020F0502020204030204" pitchFamily="34" charset="0"/>
                        </a:rPr>
                        <a:t>2%</a:t>
                      </a:r>
                    </a:p>
                  </a:txBody>
                  <a:tcPr marL="9525" marR="9525" marT="9525" marB="0" anchor="ctr"/>
                </a:tc>
                <a:extLst>
                  <a:ext uri="{0D108BD9-81ED-4DB2-BD59-A6C34878D82A}">
                    <a16:rowId xmlns:a16="http://schemas.microsoft.com/office/drawing/2014/main" val="3729443241"/>
                  </a:ext>
                </a:extLst>
              </a:tr>
              <a:tr h="191260">
                <a:tc>
                  <a:txBody>
                    <a:bodyPr/>
                    <a:lstStyle/>
                    <a:p>
                      <a:pPr algn="l" rtl="0" fontAlgn="b"/>
                      <a:r>
                        <a:rPr lang="en-AU" sz="900" b="0" i="0" u="none" strike="noStrike">
                          <a:solidFill>
                            <a:srgbClr val="000000"/>
                          </a:solidFill>
                          <a:effectLst/>
                          <a:latin typeface="Calibri" panose="020F0502020204030204" pitchFamily="34" charset="0"/>
                        </a:rPr>
                        <a:t>Imported Materials</a:t>
                      </a:r>
                    </a:p>
                  </a:txBody>
                  <a:tcPr marL="171450"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b"/>
                </a:tc>
                <a:tc>
                  <a:txBody>
                    <a:bodyPr/>
                    <a:lstStyle/>
                    <a:p>
                      <a:pPr algn="ctr" rtl="0" fontAlgn="ctr"/>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2702320670"/>
                  </a:ext>
                </a:extLst>
              </a:tr>
              <a:tr h="191260">
                <a:tc>
                  <a:txBody>
                    <a:bodyPr/>
                    <a:lstStyle/>
                    <a:p>
                      <a:pPr algn="l" rtl="0" fontAlgn="b"/>
                      <a:r>
                        <a:rPr lang="en-AU" sz="900" b="0" i="0" u="none" strike="noStrike">
                          <a:solidFill>
                            <a:srgbClr val="000000"/>
                          </a:solidFill>
                          <a:effectLst/>
                          <a:latin typeface="Calibri" panose="020F0502020204030204" pitchFamily="34" charset="0"/>
                        </a:rPr>
                        <a:t>Plan and Conditions (High-Risk)</a:t>
                      </a:r>
                    </a:p>
                  </a:txBody>
                  <a:tcPr marL="171450"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b"/>
                </a:tc>
                <a:tc>
                  <a:txBody>
                    <a:bodyPr/>
                    <a:lstStyle/>
                    <a:p>
                      <a:pPr algn="ctr" rtl="0" fontAlgn="ctr"/>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919305538"/>
                  </a:ext>
                </a:extLst>
              </a:tr>
              <a:tr h="191260">
                <a:tc>
                  <a:txBody>
                    <a:bodyPr/>
                    <a:lstStyle/>
                    <a:p>
                      <a:pPr algn="l" rtl="0" fontAlgn="b"/>
                      <a:r>
                        <a:rPr lang="en-AU" sz="900" b="0" i="0" u="none" strike="noStrike">
                          <a:solidFill>
                            <a:srgbClr val="000000"/>
                          </a:solidFill>
                          <a:effectLst/>
                          <a:latin typeface="Calibri" panose="020F0502020204030204" pitchFamily="34" charset="0"/>
                        </a:rPr>
                        <a:t>Pest, Plant and Animal</a:t>
                      </a:r>
                    </a:p>
                  </a:txBody>
                  <a:tcPr marL="171450"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b"/>
                </a:tc>
                <a:tc>
                  <a:txBody>
                    <a:bodyPr/>
                    <a:lstStyle/>
                    <a:p>
                      <a:pPr algn="ctr" rtl="0" fontAlgn="ctr"/>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1955419289"/>
                  </a:ext>
                </a:extLst>
              </a:tr>
              <a:tr h="191260">
                <a:tc>
                  <a:txBody>
                    <a:bodyPr/>
                    <a:lstStyle/>
                    <a:p>
                      <a:pPr algn="l" rtl="0" fontAlgn="b"/>
                      <a:r>
                        <a:rPr lang="en-AU" sz="900" b="0" i="0" u="none" strike="noStrike">
                          <a:solidFill>
                            <a:srgbClr val="000000"/>
                          </a:solidFill>
                          <a:effectLst/>
                          <a:latin typeface="Calibri" panose="020F0502020204030204" pitchFamily="34" charset="0"/>
                        </a:rPr>
                        <a:t>TSF Management</a:t>
                      </a:r>
                    </a:p>
                  </a:txBody>
                  <a:tcPr marL="171450"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b"/>
                </a:tc>
                <a:tc>
                  <a:txBody>
                    <a:bodyPr/>
                    <a:lstStyle/>
                    <a:p>
                      <a:pPr algn="ctr" rtl="0" fontAlgn="b"/>
                      <a:r>
                        <a:rPr lang="en-AU" sz="900" b="0" i="0" u="none" strike="noStrike">
                          <a:solidFill>
                            <a:srgbClr val="000000"/>
                          </a:solidFill>
                          <a:effectLst/>
                          <a:latin typeface="Calibri" panose="020F0502020204030204" pitchFamily="34" charset="0"/>
                        </a:rPr>
                        <a:t>1</a:t>
                      </a:r>
                    </a:p>
                  </a:txBody>
                  <a:tcPr marL="9525" marR="9525" marT="9525" marB="0" anchor="b"/>
                </a:tc>
                <a:tc>
                  <a:txBody>
                    <a:bodyPr/>
                    <a:lstStyle/>
                    <a:p>
                      <a:pPr algn="ctr" rtl="0" fontAlgn="ctr"/>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681114792"/>
                  </a:ext>
                </a:extLst>
              </a:tr>
              <a:tr h="191260">
                <a:tc>
                  <a:txBody>
                    <a:bodyPr/>
                    <a:lstStyle/>
                    <a:p>
                      <a:pPr algn="ctr" rtl="0" fontAlgn="b"/>
                      <a:r>
                        <a:rPr lang="en-AU" sz="900" b="1" i="0" u="none" strike="noStrike">
                          <a:solidFill>
                            <a:srgbClr val="FFFFFF"/>
                          </a:solidFill>
                          <a:effectLst/>
                          <a:latin typeface="Calibri" panose="020F0502020204030204" pitchFamily="34" charset="0"/>
                        </a:rPr>
                        <a:t>Total</a:t>
                      </a:r>
                    </a:p>
                  </a:txBody>
                  <a:tcPr marL="9525" marR="9525" marT="9525" marB="0" anchor="ctr"/>
                </a:tc>
                <a:tc>
                  <a:txBody>
                    <a:bodyPr/>
                    <a:lstStyle/>
                    <a:p>
                      <a:pPr algn="ctr" rtl="0" fontAlgn="b"/>
                      <a:r>
                        <a:rPr lang="en-AU" sz="900" b="1" i="0" u="none" strike="noStrike">
                          <a:solidFill>
                            <a:srgbClr val="FFFFFF"/>
                          </a:solidFill>
                          <a:effectLst/>
                          <a:latin typeface="Calibri" panose="020F0502020204030204" pitchFamily="34" charset="0"/>
                        </a:rPr>
                        <a:t>15</a:t>
                      </a:r>
                    </a:p>
                  </a:txBody>
                  <a:tcPr marL="9525" marR="9525" marT="9525" marB="0" anchor="b"/>
                </a:tc>
                <a:tc>
                  <a:txBody>
                    <a:bodyPr/>
                    <a:lstStyle/>
                    <a:p>
                      <a:pPr algn="ctr" rtl="0" fontAlgn="b"/>
                      <a:r>
                        <a:rPr lang="en-AU" sz="900" b="1" i="0" u="none" strike="noStrike">
                          <a:solidFill>
                            <a:srgbClr val="FFFFFF"/>
                          </a:solidFill>
                          <a:effectLst/>
                          <a:latin typeface="Calibri" panose="020F0502020204030204" pitchFamily="34" charset="0"/>
                        </a:rPr>
                        <a:t>24</a:t>
                      </a:r>
                    </a:p>
                  </a:txBody>
                  <a:tcPr marL="9525" marR="9525" marT="9525" marB="0" anchor="b"/>
                </a:tc>
                <a:tc>
                  <a:txBody>
                    <a:bodyPr/>
                    <a:lstStyle/>
                    <a:p>
                      <a:pPr algn="ctr" rtl="0" fontAlgn="b"/>
                      <a:r>
                        <a:rPr lang="en-AU" sz="900" b="1" i="0" u="none" strike="noStrike">
                          <a:solidFill>
                            <a:srgbClr val="FFFFFF"/>
                          </a:solidFill>
                          <a:effectLst/>
                          <a:latin typeface="Calibri" panose="020F0502020204030204" pitchFamily="34" charset="0"/>
                        </a:rPr>
                        <a:t>36</a:t>
                      </a:r>
                    </a:p>
                  </a:txBody>
                  <a:tcPr marL="9525" marR="9525" marT="9525" marB="0" anchor="b"/>
                </a:tc>
                <a:tc>
                  <a:txBody>
                    <a:bodyPr/>
                    <a:lstStyle/>
                    <a:p>
                      <a:pPr algn="ctr" rtl="0" fontAlgn="b"/>
                      <a:r>
                        <a:rPr lang="en-AU" sz="900" b="1" i="0" u="none" strike="noStrike">
                          <a:solidFill>
                            <a:srgbClr val="FFFFFF"/>
                          </a:solidFill>
                          <a:effectLst/>
                          <a:latin typeface="Calibri" panose="020F0502020204030204" pitchFamily="34" charset="0"/>
                        </a:rPr>
                        <a:t>8</a:t>
                      </a:r>
                    </a:p>
                  </a:txBody>
                  <a:tcPr marL="9525" marR="9525" marT="9525" marB="0" anchor="b"/>
                </a:tc>
                <a:tc>
                  <a:txBody>
                    <a:bodyPr/>
                    <a:lstStyle/>
                    <a:p>
                      <a:pPr algn="ctr" rtl="0" fontAlgn="b"/>
                      <a:r>
                        <a:rPr lang="en-AU" sz="900" b="0" i="0" u="none" strike="noStrike">
                          <a:solidFill>
                            <a:srgbClr val="FFFFFF"/>
                          </a:solidFill>
                          <a:effectLst/>
                          <a:latin typeface="Calibri" panose="020F0502020204030204" pitchFamily="34" charset="0"/>
                        </a:rPr>
                        <a:t>83</a:t>
                      </a:r>
                    </a:p>
                  </a:txBody>
                  <a:tcPr marL="9525" marR="9525" marT="9525" marB="0" anchor="b"/>
                </a:tc>
                <a:tc>
                  <a:txBody>
                    <a:bodyPr/>
                    <a:lstStyle/>
                    <a:p>
                      <a:pPr marL="0" algn="ctr" defTabSz="914400" rtl="0" eaLnBrk="1" fontAlgn="b" latinLnBrk="0" hangingPunct="1"/>
                      <a:r>
                        <a:rPr lang="en-AU" sz="900" b="1" i="0" u="none" strike="noStrike" kern="1200" dirty="0">
                          <a:solidFill>
                            <a:srgbClr val="FFFFFF"/>
                          </a:solidFill>
                          <a:effectLst/>
                          <a:latin typeface="Calibri" panose="020F0502020204030204" pitchFamily="34" charset="0"/>
                          <a:ea typeface="+mn-ea"/>
                          <a:cs typeface="+mn-cs"/>
                        </a:rPr>
                        <a:t>100%</a:t>
                      </a:r>
                    </a:p>
                  </a:txBody>
                  <a:tcPr marL="9525" marR="9525" marT="9525" marB="0" anchor="ctr"/>
                </a:tc>
                <a:extLst>
                  <a:ext uri="{0D108BD9-81ED-4DB2-BD59-A6C34878D82A}">
                    <a16:rowId xmlns:a16="http://schemas.microsoft.com/office/drawing/2014/main" val="1679094964"/>
                  </a:ext>
                </a:extLst>
              </a:tr>
            </a:tbl>
          </a:graphicData>
        </a:graphic>
      </p:graphicFrame>
    </p:spTree>
    <p:extLst>
      <p:ext uri="{BB962C8B-B14F-4D97-AF65-F5344CB8AC3E}">
        <p14:creationId xmlns:p14="http://schemas.microsoft.com/office/powerpoint/2010/main" val="1474028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88504" y="240209"/>
            <a:ext cx="8915400" cy="274042"/>
          </a:xfrm>
        </p:spPr>
        <p:txBody>
          <a:bodyPr>
            <a:normAutofit fontScale="90000"/>
          </a:bodyPr>
          <a:lstStyle/>
          <a:p>
            <a:r>
              <a:rPr lang="en-AU" sz="1400" b="1">
                <a:solidFill>
                  <a:schemeClr val="bg1"/>
                </a:solidFill>
              </a:rPr>
              <a:t>KPI 2: Ensuring Compliance – Enforcement Activities</a:t>
            </a:r>
          </a:p>
        </p:txBody>
      </p:sp>
      <p:graphicFrame>
        <p:nvGraphicFramePr>
          <p:cNvPr id="5" name="Table 4"/>
          <p:cNvGraphicFramePr>
            <a:graphicFrameLocks noGrp="1"/>
          </p:cNvGraphicFramePr>
          <p:nvPr>
            <p:extLst>
              <p:ext uri="{D42A27DB-BD31-4B8C-83A1-F6EECF244321}">
                <p14:modId xmlns:p14="http://schemas.microsoft.com/office/powerpoint/2010/main" val="3846854105"/>
              </p:ext>
            </p:extLst>
          </p:nvPr>
        </p:nvGraphicFramePr>
        <p:xfrm>
          <a:off x="219655" y="1048490"/>
          <a:ext cx="4968552" cy="2794198"/>
        </p:xfrm>
        <a:graphic>
          <a:graphicData uri="http://schemas.openxmlformats.org/drawingml/2006/table">
            <a:tbl>
              <a:tblPr firstRow="1" lastRow="1" bandRow="1">
                <a:tableStyleId>{7DF18680-E054-41AD-8BC1-D1AEF772440D}</a:tableStyleId>
              </a:tblPr>
              <a:tblGrid>
                <a:gridCol w="692887">
                  <a:extLst>
                    <a:ext uri="{9D8B030D-6E8A-4147-A177-3AD203B41FA5}">
                      <a16:colId xmlns:a16="http://schemas.microsoft.com/office/drawing/2014/main" val="20000"/>
                    </a:ext>
                  </a:extLst>
                </a:gridCol>
                <a:gridCol w="1491916">
                  <a:extLst>
                    <a:ext uri="{9D8B030D-6E8A-4147-A177-3AD203B41FA5}">
                      <a16:colId xmlns:a16="http://schemas.microsoft.com/office/drawing/2014/main" val="20002"/>
                    </a:ext>
                  </a:extLst>
                </a:gridCol>
                <a:gridCol w="1693578">
                  <a:extLst>
                    <a:ext uri="{9D8B030D-6E8A-4147-A177-3AD203B41FA5}">
                      <a16:colId xmlns:a16="http://schemas.microsoft.com/office/drawing/2014/main" val="20003"/>
                    </a:ext>
                  </a:extLst>
                </a:gridCol>
                <a:gridCol w="1090171">
                  <a:extLst>
                    <a:ext uri="{9D8B030D-6E8A-4147-A177-3AD203B41FA5}">
                      <a16:colId xmlns:a16="http://schemas.microsoft.com/office/drawing/2014/main" val="1001978730"/>
                    </a:ext>
                  </a:extLst>
                </a:gridCol>
              </a:tblGrid>
              <a:tr h="573217">
                <a:tc>
                  <a:txBody>
                    <a:bodyPr/>
                    <a:lstStyle/>
                    <a:p>
                      <a:pPr algn="ctr"/>
                      <a:r>
                        <a:rPr lang="en-AU" sz="900">
                          <a:latin typeface="+mn-lt"/>
                        </a:rPr>
                        <a:t>Sector</a:t>
                      </a:r>
                    </a:p>
                  </a:txBody>
                  <a:tcPr marL="99060" marR="99060" anchor="ctr">
                    <a:solidFill>
                      <a:srgbClr val="002060"/>
                    </a:solidFill>
                  </a:tcPr>
                </a:tc>
                <a:tc>
                  <a:txBody>
                    <a:bodyPr/>
                    <a:lstStyle/>
                    <a:p>
                      <a:pPr algn="ctr"/>
                      <a:r>
                        <a:rPr lang="en-AU" sz="900">
                          <a:latin typeface="+mn-lt"/>
                        </a:rPr>
                        <a:t>Enforcement</a:t>
                      </a:r>
                      <a:r>
                        <a:rPr lang="en-AU" sz="900" baseline="0">
                          <a:latin typeface="+mn-lt"/>
                        </a:rPr>
                        <a:t> </a:t>
                      </a:r>
                      <a:r>
                        <a:rPr lang="en-AU" sz="900">
                          <a:latin typeface="+mn-lt"/>
                        </a:rPr>
                        <a:t>Action</a:t>
                      </a:r>
                      <a:r>
                        <a:rPr lang="en-AU" sz="900" baseline="0">
                          <a:latin typeface="+mn-lt"/>
                        </a:rPr>
                        <a:t> Type</a:t>
                      </a:r>
                      <a:endParaRPr lang="en-AU" sz="900">
                        <a:latin typeface="+mn-lt"/>
                      </a:endParaRPr>
                    </a:p>
                  </a:txBody>
                  <a:tcPr marL="99060" marR="99060" anchor="ctr">
                    <a:solidFill>
                      <a:srgbClr val="002060"/>
                    </a:solidFill>
                  </a:tcPr>
                </a:tc>
                <a:tc>
                  <a:txBody>
                    <a:bodyPr/>
                    <a:lstStyle/>
                    <a:p>
                      <a:pPr algn="ctr"/>
                      <a:r>
                        <a:rPr lang="en-AU" sz="900">
                          <a:latin typeface="+mn-lt"/>
                        </a:rPr>
                        <a:t>Enforcement Code</a:t>
                      </a:r>
                    </a:p>
                  </a:txBody>
                  <a:tcPr marL="99060" marR="99060" anchor="ctr">
                    <a:solidFill>
                      <a:srgbClr val="002060"/>
                    </a:solidFill>
                  </a:tcPr>
                </a:tc>
                <a:tc>
                  <a:txBody>
                    <a:bodyPr/>
                    <a:lstStyle/>
                    <a:p>
                      <a:pPr algn="ctr"/>
                      <a:r>
                        <a:rPr lang="en-AU" sz="900">
                          <a:latin typeface="+mn-lt"/>
                        </a:rPr>
                        <a:t>No. of Notices</a:t>
                      </a:r>
                    </a:p>
                  </a:txBody>
                  <a:tcPr marL="99060" marR="99060" anchor="ctr">
                    <a:solidFill>
                      <a:srgbClr val="002060"/>
                    </a:solidFill>
                  </a:tcPr>
                </a:tc>
                <a:extLst>
                  <a:ext uri="{0D108BD9-81ED-4DB2-BD59-A6C34878D82A}">
                    <a16:rowId xmlns:a16="http://schemas.microsoft.com/office/drawing/2014/main" val="10000"/>
                  </a:ext>
                </a:extLst>
              </a:tr>
              <a:tr h="317283">
                <a:tc>
                  <a:txBody>
                    <a:bodyPr/>
                    <a:lstStyle/>
                    <a:p>
                      <a:pPr algn="ctr" fontAlgn="b"/>
                      <a:r>
                        <a:rPr lang="en-AU" sz="900" b="0" i="0" u="none" strike="noStrike">
                          <a:solidFill>
                            <a:srgbClr val="000000"/>
                          </a:solidFill>
                          <a:effectLst/>
                          <a:latin typeface="+mn-lt"/>
                        </a:rPr>
                        <a:t>Extractives</a:t>
                      </a:r>
                    </a:p>
                  </a:txBody>
                  <a:tcPr marL="9525" marR="9525" marT="9525" marB="0" anchor="ctr"/>
                </a:tc>
                <a:tc>
                  <a:txBody>
                    <a:bodyPr/>
                    <a:lstStyle/>
                    <a:p>
                      <a:pPr algn="ctr" fontAlgn="b"/>
                      <a:r>
                        <a:rPr lang="en-AU" sz="900" b="0" i="0" u="none" strike="noStrike">
                          <a:solidFill>
                            <a:srgbClr val="000000"/>
                          </a:solidFill>
                          <a:effectLst/>
                          <a:latin typeface="+mn-lt"/>
                        </a:rPr>
                        <a:t>s110 Notice</a:t>
                      </a:r>
                    </a:p>
                  </a:txBody>
                  <a:tcPr marL="9525" marR="9525" marT="9525" marB="0" anchor="ctr"/>
                </a:tc>
                <a:tc>
                  <a:txBody>
                    <a:bodyPr/>
                    <a:lstStyle/>
                    <a:p>
                      <a:pPr algn="l" fontAlgn="b"/>
                      <a:r>
                        <a:rPr lang="en-AU" sz="900" b="0" i="0" u="none" strike="noStrike">
                          <a:solidFill>
                            <a:srgbClr val="000000"/>
                          </a:solidFill>
                          <a:effectLst/>
                          <a:latin typeface="+mn-lt"/>
                        </a:rPr>
                        <a:t>Slope Stability</a:t>
                      </a:r>
                    </a:p>
                  </a:txBody>
                  <a:tcPr marL="95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extLst>
                  <a:ext uri="{0D108BD9-81ED-4DB2-BD59-A6C34878D82A}">
                    <a16:rowId xmlns:a16="http://schemas.microsoft.com/office/drawing/2014/main" val="432116700"/>
                  </a:ext>
                </a:extLst>
              </a:tr>
              <a:tr h="317283">
                <a:tc>
                  <a:txBody>
                    <a:bodyPr/>
                    <a:lstStyle/>
                    <a:p>
                      <a:pPr algn="ctr" fontAlgn="b"/>
                      <a:r>
                        <a:rPr lang="en-AU" sz="900" b="0" i="0" u="none" strike="noStrike">
                          <a:solidFill>
                            <a:srgbClr val="000000"/>
                          </a:solidFill>
                          <a:effectLst/>
                          <a:latin typeface="+mn-lt"/>
                        </a:rPr>
                        <a:t>Extractives</a:t>
                      </a:r>
                    </a:p>
                  </a:txBody>
                  <a:tcPr marL="9525" marR="9525" marT="9525" marB="0" anchor="ctr"/>
                </a:tc>
                <a:tc>
                  <a:txBody>
                    <a:bodyPr/>
                    <a:lstStyle/>
                    <a:p>
                      <a:pPr algn="ctr" fontAlgn="b"/>
                      <a:r>
                        <a:rPr lang="en-AU" sz="900" b="0" i="0" u="none" strike="noStrike">
                          <a:solidFill>
                            <a:srgbClr val="000000"/>
                          </a:solidFill>
                          <a:effectLst/>
                          <a:latin typeface="+mn-lt"/>
                        </a:rPr>
                        <a:t>s110 Notice</a:t>
                      </a:r>
                    </a:p>
                  </a:txBody>
                  <a:tcPr marL="9525" marR="9525" marT="9525" marB="0" anchor="ctr"/>
                </a:tc>
                <a:tc>
                  <a:txBody>
                    <a:bodyPr/>
                    <a:lstStyle/>
                    <a:p>
                      <a:pPr algn="l" fontAlgn="b"/>
                      <a:r>
                        <a:rPr lang="en-AU" sz="900" b="0" i="0" u="none" strike="noStrike">
                          <a:solidFill>
                            <a:srgbClr val="000000"/>
                          </a:solidFill>
                          <a:effectLst/>
                          <a:latin typeface="+mn-lt"/>
                        </a:rPr>
                        <a:t>Rehabilitation of Site</a:t>
                      </a:r>
                    </a:p>
                  </a:txBody>
                  <a:tcPr marL="95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extLst>
                  <a:ext uri="{0D108BD9-81ED-4DB2-BD59-A6C34878D82A}">
                    <a16:rowId xmlns:a16="http://schemas.microsoft.com/office/drawing/2014/main" val="2060145933"/>
                  </a:ext>
                </a:extLst>
              </a:tr>
              <a:tr h="317283">
                <a:tc>
                  <a:txBody>
                    <a:bodyPr/>
                    <a:lstStyle/>
                    <a:p>
                      <a:pPr algn="ctr" fontAlgn="b"/>
                      <a:r>
                        <a:rPr lang="en-AU" sz="900" b="0" i="0" u="none" strike="noStrike">
                          <a:solidFill>
                            <a:srgbClr val="000000"/>
                          </a:solidFill>
                          <a:effectLst/>
                          <a:latin typeface="+mn-lt"/>
                        </a:rPr>
                        <a:t>Extractives</a:t>
                      </a:r>
                    </a:p>
                  </a:txBody>
                  <a:tcPr marL="9525" marR="9525" marT="9525" marB="0" anchor="ctr"/>
                </a:tc>
                <a:tc>
                  <a:txBody>
                    <a:bodyPr/>
                    <a:lstStyle/>
                    <a:p>
                      <a:pPr algn="ctr" fontAlgn="b"/>
                      <a:r>
                        <a:rPr lang="en-AU" sz="900" b="0" i="0" u="none" strike="noStrike">
                          <a:solidFill>
                            <a:srgbClr val="000000"/>
                          </a:solidFill>
                          <a:effectLst/>
                          <a:latin typeface="+mn-lt"/>
                        </a:rPr>
                        <a:t>s110 Notice</a:t>
                      </a:r>
                    </a:p>
                  </a:txBody>
                  <a:tcPr marL="9525" marR="9525" marT="9525" marB="0" anchor="ctr"/>
                </a:tc>
                <a:tc>
                  <a:txBody>
                    <a:bodyPr/>
                    <a:lstStyle/>
                    <a:p>
                      <a:pPr algn="l" fontAlgn="b"/>
                      <a:r>
                        <a:rPr lang="en-AU" sz="900" b="0" i="0" u="none" strike="noStrike">
                          <a:solidFill>
                            <a:srgbClr val="000000"/>
                          </a:solidFill>
                          <a:effectLst/>
                          <a:latin typeface="+mn-lt"/>
                        </a:rPr>
                        <a:t>Work Outside Approved Area</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1976985242"/>
                  </a:ext>
                </a:extLst>
              </a:tr>
              <a:tr h="317283">
                <a:tc>
                  <a:txBody>
                    <a:bodyPr/>
                    <a:lstStyle/>
                    <a:p>
                      <a:pPr algn="ctr" fontAlgn="b"/>
                      <a:r>
                        <a:rPr lang="en-AU" sz="900" b="0" i="0" u="none" strike="noStrike">
                          <a:solidFill>
                            <a:srgbClr val="000000"/>
                          </a:solidFill>
                          <a:effectLst/>
                          <a:latin typeface="+mn-lt"/>
                        </a:rPr>
                        <a:t>Mining</a:t>
                      </a:r>
                    </a:p>
                  </a:txBody>
                  <a:tcPr marL="9525" marR="9525" marT="9525" marB="0" anchor="ctr"/>
                </a:tc>
                <a:tc>
                  <a:txBody>
                    <a:bodyPr/>
                    <a:lstStyle/>
                    <a:p>
                      <a:pPr algn="ctr" fontAlgn="b"/>
                      <a:r>
                        <a:rPr lang="en-AU" sz="900" b="0" i="0" u="none" strike="noStrike">
                          <a:solidFill>
                            <a:srgbClr val="000000"/>
                          </a:solidFill>
                          <a:effectLst/>
                          <a:latin typeface="+mn-lt"/>
                        </a:rPr>
                        <a:t>s110 Notice</a:t>
                      </a:r>
                    </a:p>
                  </a:txBody>
                  <a:tcPr marL="9525" marR="9525" marT="9525" marB="0" anchor="ctr"/>
                </a:tc>
                <a:tc>
                  <a:txBody>
                    <a:bodyPr/>
                    <a:lstStyle/>
                    <a:p>
                      <a:pPr algn="l" fontAlgn="b"/>
                      <a:r>
                        <a:rPr lang="en-AU" sz="900" b="0" i="0" u="none" strike="noStrike">
                          <a:solidFill>
                            <a:srgbClr val="000000"/>
                          </a:solidFill>
                          <a:effectLst/>
                          <a:latin typeface="+mn-lt"/>
                        </a:rPr>
                        <a:t> Slope Stability</a:t>
                      </a:r>
                    </a:p>
                  </a:txBody>
                  <a:tcPr marL="9525" marR="9525" marT="9525" marB="0" anchor="ctr"/>
                </a:tc>
                <a:tc>
                  <a:txBody>
                    <a:bodyPr/>
                    <a:lstStyle/>
                    <a:p>
                      <a:pPr algn="ctr" fontAlgn="b"/>
                      <a:r>
                        <a:rPr lang="en-AU" sz="900" b="0" i="0" u="none" strike="noStrike">
                          <a:solidFill>
                            <a:srgbClr val="000000"/>
                          </a:solidFill>
                          <a:effectLst/>
                          <a:latin typeface="+mn-lt"/>
                        </a:rPr>
                        <a:t>3</a:t>
                      </a:r>
                    </a:p>
                  </a:txBody>
                  <a:tcPr marL="9525" marR="9525" marT="9525" marB="0" anchor="ctr"/>
                </a:tc>
                <a:extLst>
                  <a:ext uri="{0D108BD9-81ED-4DB2-BD59-A6C34878D82A}">
                    <a16:rowId xmlns:a16="http://schemas.microsoft.com/office/drawing/2014/main" val="4003994451"/>
                  </a:ext>
                </a:extLst>
              </a:tr>
              <a:tr h="317283">
                <a:tc>
                  <a:txBody>
                    <a:bodyPr/>
                    <a:lstStyle/>
                    <a:p>
                      <a:pPr algn="ctr" fontAlgn="b"/>
                      <a:r>
                        <a:rPr lang="en-AU" sz="900" b="0" i="0" u="none" strike="noStrike">
                          <a:solidFill>
                            <a:srgbClr val="000000"/>
                          </a:solidFill>
                          <a:effectLst/>
                          <a:latin typeface="+mn-lt"/>
                        </a:rPr>
                        <a:t>Mining</a:t>
                      </a:r>
                    </a:p>
                  </a:txBody>
                  <a:tcPr marL="9525" marR="9525" marT="9525" marB="0" anchor="ctr"/>
                </a:tc>
                <a:tc>
                  <a:txBody>
                    <a:bodyPr/>
                    <a:lstStyle/>
                    <a:p>
                      <a:pPr algn="ctr" fontAlgn="b"/>
                      <a:r>
                        <a:rPr lang="en-AU" sz="900" b="0" i="0" u="none" strike="noStrike">
                          <a:solidFill>
                            <a:srgbClr val="000000"/>
                          </a:solidFill>
                          <a:effectLst/>
                          <a:latin typeface="+mn-lt"/>
                        </a:rPr>
                        <a:t>s110 Notice</a:t>
                      </a:r>
                    </a:p>
                  </a:txBody>
                  <a:tcPr marL="9525" marR="9525" marT="9525" marB="0" anchor="ctr"/>
                </a:tc>
                <a:tc>
                  <a:txBody>
                    <a:bodyPr/>
                    <a:lstStyle/>
                    <a:p>
                      <a:pPr algn="l" fontAlgn="b"/>
                      <a:r>
                        <a:rPr lang="en-AU" sz="900" b="0" i="0" u="none" strike="noStrike">
                          <a:solidFill>
                            <a:srgbClr val="000000"/>
                          </a:solidFill>
                          <a:effectLst/>
                          <a:latin typeface="+mn-lt"/>
                        </a:rPr>
                        <a:t> Waste and Redundant Plant</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3138319128"/>
                  </a:ext>
                </a:extLst>
              </a:tr>
              <a:tr h="317283">
                <a:tc>
                  <a:txBody>
                    <a:bodyPr/>
                    <a:lstStyle/>
                    <a:p>
                      <a:pPr algn="ctr" fontAlgn="b"/>
                      <a:r>
                        <a:rPr lang="en-AU" sz="900" b="0" i="0" u="none" strike="noStrike">
                          <a:solidFill>
                            <a:srgbClr val="000000"/>
                          </a:solidFill>
                          <a:effectLst/>
                          <a:latin typeface="+mn-lt"/>
                        </a:rPr>
                        <a:t>Mining</a:t>
                      </a:r>
                    </a:p>
                  </a:txBody>
                  <a:tcPr marL="9525" marR="9525" marT="9525" marB="0" anchor="ctr"/>
                </a:tc>
                <a:tc>
                  <a:txBody>
                    <a:bodyPr/>
                    <a:lstStyle/>
                    <a:p>
                      <a:pPr algn="ctr" fontAlgn="b"/>
                      <a:r>
                        <a:rPr lang="en-AU" sz="900" b="0" i="0" u="none" strike="noStrike">
                          <a:solidFill>
                            <a:srgbClr val="000000"/>
                          </a:solidFill>
                          <a:effectLst/>
                          <a:latin typeface="+mn-lt"/>
                        </a:rPr>
                        <a:t>s110 Notice</a:t>
                      </a:r>
                    </a:p>
                  </a:txBody>
                  <a:tcPr marL="9525" marR="9525" marT="9525" marB="0" anchor="ctr"/>
                </a:tc>
                <a:tc>
                  <a:txBody>
                    <a:bodyPr/>
                    <a:lstStyle/>
                    <a:p>
                      <a:pPr algn="l" fontAlgn="b"/>
                      <a:r>
                        <a:rPr lang="en-AU" sz="900" b="0" i="0" u="none" strike="noStrike">
                          <a:solidFill>
                            <a:srgbClr val="000000"/>
                          </a:solidFill>
                          <a:effectLst/>
                          <a:latin typeface="+mn-lt"/>
                        </a:rPr>
                        <a:t> Community Engagement</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3101378208"/>
                  </a:ext>
                </a:extLst>
              </a:tr>
              <a:tr h="317283">
                <a:tc>
                  <a:txBody>
                    <a:bodyPr/>
                    <a:lstStyle/>
                    <a:p>
                      <a:pPr algn="ctr" fontAlgn="b"/>
                      <a:r>
                        <a:rPr lang="en-AU" sz="900" b="1" i="0" u="none" strike="noStrike">
                          <a:solidFill>
                            <a:schemeClr val="bg1"/>
                          </a:solidFill>
                          <a:effectLst/>
                          <a:latin typeface="+mn-lt"/>
                        </a:rPr>
                        <a:t>Total</a:t>
                      </a:r>
                    </a:p>
                  </a:txBody>
                  <a:tcPr marL="9525" marR="9525" marT="9525" marB="0" anchor="ctr"/>
                </a:tc>
                <a:tc>
                  <a:txBody>
                    <a:bodyPr/>
                    <a:lstStyle/>
                    <a:p>
                      <a:pPr algn="ctr" fontAlgn="b"/>
                      <a:endParaRPr lang="en-AU" sz="900" b="1" i="0" u="none" strike="noStrike">
                        <a:solidFill>
                          <a:schemeClr val="bg1"/>
                        </a:solidFill>
                        <a:effectLst/>
                        <a:latin typeface="+mn-lt"/>
                      </a:endParaRPr>
                    </a:p>
                  </a:txBody>
                  <a:tcPr marL="9525" marR="9525" marT="9525" marB="0" anchor="ctr"/>
                </a:tc>
                <a:tc>
                  <a:txBody>
                    <a:bodyPr/>
                    <a:lstStyle/>
                    <a:p>
                      <a:pPr algn="ctr" fontAlgn="b"/>
                      <a:endParaRPr lang="en-AU" sz="900" b="1" i="0" u="none" strike="noStrike">
                        <a:solidFill>
                          <a:schemeClr val="bg1"/>
                        </a:solidFill>
                        <a:effectLst/>
                        <a:latin typeface="+mn-lt"/>
                      </a:endParaRPr>
                    </a:p>
                  </a:txBody>
                  <a:tcPr marL="9525" marR="9525" marT="9525" marB="0" anchor="ctr"/>
                </a:tc>
                <a:tc>
                  <a:txBody>
                    <a:bodyPr/>
                    <a:lstStyle/>
                    <a:p>
                      <a:pPr algn="ctr" fontAlgn="b"/>
                      <a:r>
                        <a:rPr lang="en-AU" sz="900" b="1" i="0" u="none" strike="noStrike">
                          <a:solidFill>
                            <a:schemeClr val="bg1"/>
                          </a:solidFill>
                          <a:effectLst/>
                          <a:latin typeface="+mn-lt"/>
                        </a:rPr>
                        <a:t>10</a:t>
                      </a:r>
                    </a:p>
                  </a:txBody>
                  <a:tcPr marL="9525" marR="9525" marT="9525" marB="0" anchor="ctr"/>
                </a:tc>
                <a:extLst>
                  <a:ext uri="{0D108BD9-81ED-4DB2-BD59-A6C34878D82A}">
                    <a16:rowId xmlns:a16="http://schemas.microsoft.com/office/drawing/2014/main" val="3212592146"/>
                  </a:ext>
                </a:extLst>
              </a:tr>
            </a:tbl>
          </a:graphicData>
        </a:graphic>
      </p:graphicFrame>
      <p:sp>
        <p:nvSpPr>
          <p:cNvPr id="6" name="TextBox 5"/>
          <p:cNvSpPr txBox="1"/>
          <p:nvPr/>
        </p:nvSpPr>
        <p:spPr>
          <a:xfrm>
            <a:off x="353356" y="642871"/>
            <a:ext cx="4134459" cy="276999"/>
          </a:xfrm>
          <a:prstGeom prst="rect">
            <a:avLst/>
          </a:prstGeom>
          <a:noFill/>
        </p:spPr>
        <p:txBody>
          <a:bodyPr wrap="square" rtlCol="0">
            <a:spAutoFit/>
          </a:bodyPr>
          <a:lstStyle/>
          <a:p>
            <a:r>
              <a:rPr lang="en-AU" sz="1200"/>
              <a:t>General enforcement notices issued in the quarter</a:t>
            </a:r>
          </a:p>
        </p:txBody>
      </p:sp>
      <p:sp>
        <p:nvSpPr>
          <p:cNvPr id="2" name="Slide Number Placeholder 1">
            <a:extLst>
              <a:ext uri="{FF2B5EF4-FFF2-40B4-BE49-F238E27FC236}">
                <a16:creationId xmlns:a16="http://schemas.microsoft.com/office/drawing/2014/main" id="{905B32EC-6D9C-4FC1-A00C-D97F73AADB57}"/>
              </a:ext>
            </a:extLst>
          </p:cNvPr>
          <p:cNvSpPr>
            <a:spLocks noGrp="1"/>
          </p:cNvSpPr>
          <p:nvPr>
            <p:ph type="sldNum" sz="quarter" idx="12"/>
          </p:nvPr>
        </p:nvSpPr>
        <p:spPr>
          <a:xfrm>
            <a:off x="9008672" y="240209"/>
            <a:ext cx="897328" cy="274042"/>
          </a:xfrm>
        </p:spPr>
        <p:txBody>
          <a:bodyPr/>
          <a:lstStyle/>
          <a:p>
            <a:r>
              <a:rPr lang="en-AU"/>
              <a:t> Page    </a:t>
            </a:r>
            <a:fld id="{BE4ABD5F-D626-4461-ADC9-85806A61CF0E}" type="slidenum">
              <a:rPr lang="en-AU" smtClean="0"/>
              <a:pPr/>
              <a:t>12</a:t>
            </a:fld>
            <a:endParaRPr lang="en-AU"/>
          </a:p>
        </p:txBody>
      </p:sp>
      <p:sp>
        <p:nvSpPr>
          <p:cNvPr id="9" name="TextBox 8">
            <a:extLst>
              <a:ext uri="{FF2B5EF4-FFF2-40B4-BE49-F238E27FC236}">
                <a16:creationId xmlns:a16="http://schemas.microsoft.com/office/drawing/2014/main" id="{9236C633-AB08-4E27-B686-8915320F2F58}"/>
              </a:ext>
            </a:extLst>
          </p:cNvPr>
          <p:cNvSpPr txBox="1"/>
          <p:nvPr/>
        </p:nvSpPr>
        <p:spPr>
          <a:xfrm>
            <a:off x="5880659" y="4146885"/>
            <a:ext cx="3523245" cy="1338828"/>
          </a:xfrm>
          <a:prstGeom prst="rect">
            <a:avLst/>
          </a:prstGeom>
          <a:noFill/>
        </p:spPr>
        <p:txBody>
          <a:bodyPr wrap="square" lIns="91440" tIns="45720" rIns="91440" bIns="45720" rtlCol="0" anchor="t">
            <a:spAutoFit/>
          </a:bodyPr>
          <a:lstStyle/>
          <a:p>
            <a:r>
              <a:rPr lang="en-AU" sz="900" b="1"/>
              <a:t>Enforcement actions summary:</a:t>
            </a:r>
          </a:p>
          <a:p>
            <a:endParaRPr lang="en-AU" sz="900" b="1"/>
          </a:p>
          <a:p>
            <a:r>
              <a:rPr lang="en-AU" sz="900"/>
              <a:t>In Q1, there were 27 enforcement actions issued, of which 10 were related to s110 notices and 17 were from written instructions, improvement and official warning letters. </a:t>
            </a:r>
            <a:endParaRPr lang="en-AU" sz="900">
              <a:solidFill>
                <a:srgbClr val="000000"/>
              </a:solidFill>
              <a:cs typeface="Calibri"/>
            </a:endParaRPr>
          </a:p>
          <a:p>
            <a:r>
              <a:rPr lang="en-AU" sz="900"/>
              <a:t>Further details on enforcement actions can be found in the following media releases:</a:t>
            </a:r>
            <a:endParaRPr lang="en-AU" sz="900">
              <a:cs typeface="Calibri"/>
            </a:endParaRPr>
          </a:p>
          <a:p>
            <a:r>
              <a:rPr lang="en-AU" sz="900">
                <a:hlinkClick r:id="rId2">
                  <a:extLst>
                    <a:ext uri="{A12FA001-AC4F-418D-AE19-62706E023703}">
                      <ahyp:hlinkClr xmlns:ahyp="http://schemas.microsoft.com/office/drawing/2018/hyperlinkcolor" val="tx"/>
                    </a:ext>
                  </a:extLst>
                </a:hlinkClick>
              </a:rPr>
              <a:t>https://earthresources.vic.gov.au/about-us/news</a:t>
            </a:r>
            <a:endParaRPr lang="en-AU" sz="900"/>
          </a:p>
          <a:p>
            <a:endParaRPr lang="en-AU" sz="900"/>
          </a:p>
        </p:txBody>
      </p:sp>
      <p:sp>
        <p:nvSpPr>
          <p:cNvPr id="3" name="Footer Placeholder 2"/>
          <p:cNvSpPr>
            <a:spLocks noGrp="1"/>
          </p:cNvSpPr>
          <p:nvPr>
            <p:ph type="ftr" sz="quarter" idx="11"/>
          </p:nvPr>
        </p:nvSpPr>
        <p:spPr/>
        <p:txBody>
          <a:bodyPr/>
          <a:lstStyle/>
          <a:p>
            <a:r>
              <a:rPr lang="en-AU"/>
              <a:t>Earth Resources Regulation Quarterly Performance Report 2021-22 Q1</a:t>
            </a:r>
          </a:p>
        </p:txBody>
      </p:sp>
      <p:graphicFrame>
        <p:nvGraphicFramePr>
          <p:cNvPr id="11" name="Chart 10"/>
          <p:cNvGraphicFramePr/>
          <p:nvPr>
            <p:extLst>
              <p:ext uri="{D42A27DB-BD31-4B8C-83A1-F6EECF244321}">
                <p14:modId xmlns:p14="http://schemas.microsoft.com/office/powerpoint/2010/main" val="2594592236"/>
              </p:ext>
            </p:extLst>
          </p:nvPr>
        </p:nvGraphicFramePr>
        <p:xfrm>
          <a:off x="219655" y="3986463"/>
          <a:ext cx="5041434" cy="25337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51FEF895-5F97-4631-A1AC-F36BD393D1A1}"/>
              </a:ext>
            </a:extLst>
          </p:cNvPr>
          <p:cNvGraphicFramePr>
            <a:graphicFrameLocks noGrp="1"/>
          </p:cNvGraphicFramePr>
          <p:nvPr>
            <p:extLst>
              <p:ext uri="{D42A27DB-BD31-4B8C-83A1-F6EECF244321}">
                <p14:modId xmlns:p14="http://schemas.microsoft.com/office/powerpoint/2010/main" val="2960060806"/>
              </p:ext>
            </p:extLst>
          </p:nvPr>
        </p:nvGraphicFramePr>
        <p:xfrm>
          <a:off x="5880659" y="1080138"/>
          <a:ext cx="3240360" cy="1784389"/>
        </p:xfrm>
        <a:graphic>
          <a:graphicData uri="http://schemas.openxmlformats.org/drawingml/2006/table">
            <a:tbl>
              <a:tblPr firstRow="1" lastRow="1" bandRow="1">
                <a:tableStyleId>{7DF18680-E054-41AD-8BC1-D1AEF772440D}</a:tableStyleId>
              </a:tblPr>
              <a:tblGrid>
                <a:gridCol w="1633022">
                  <a:extLst>
                    <a:ext uri="{9D8B030D-6E8A-4147-A177-3AD203B41FA5}">
                      <a16:colId xmlns:a16="http://schemas.microsoft.com/office/drawing/2014/main" val="2137570373"/>
                    </a:ext>
                  </a:extLst>
                </a:gridCol>
                <a:gridCol w="1607338">
                  <a:extLst>
                    <a:ext uri="{9D8B030D-6E8A-4147-A177-3AD203B41FA5}">
                      <a16:colId xmlns:a16="http://schemas.microsoft.com/office/drawing/2014/main" val="3447034408"/>
                    </a:ext>
                  </a:extLst>
                </a:gridCol>
              </a:tblGrid>
              <a:tr h="404782">
                <a:tc>
                  <a:txBody>
                    <a:bodyPr/>
                    <a:lstStyle/>
                    <a:p>
                      <a:pPr algn="ctr"/>
                      <a:r>
                        <a:rPr lang="en-AU" sz="900"/>
                        <a:t>Actions</a:t>
                      </a:r>
                    </a:p>
                  </a:txBody>
                  <a:tcPr anchor="ctr">
                    <a:solidFill>
                      <a:srgbClr val="002060"/>
                    </a:solidFill>
                  </a:tcPr>
                </a:tc>
                <a:tc>
                  <a:txBody>
                    <a:bodyPr/>
                    <a:lstStyle/>
                    <a:p>
                      <a:pPr algn="ctr"/>
                      <a:r>
                        <a:rPr lang="en-AU" sz="900"/>
                        <a:t>Issued in  the quarter</a:t>
                      </a:r>
                    </a:p>
                  </a:txBody>
                  <a:tcPr anchor="ctr">
                    <a:solidFill>
                      <a:srgbClr val="002060"/>
                    </a:solidFill>
                  </a:tcPr>
                </a:tc>
                <a:extLst>
                  <a:ext uri="{0D108BD9-81ED-4DB2-BD59-A6C34878D82A}">
                    <a16:rowId xmlns:a16="http://schemas.microsoft.com/office/drawing/2014/main" val="2670306836"/>
                  </a:ext>
                </a:extLst>
              </a:tr>
              <a:tr h="366003">
                <a:tc>
                  <a:txBody>
                    <a:bodyPr/>
                    <a:lstStyle/>
                    <a:p>
                      <a:pPr algn="ctr" fontAlgn="b"/>
                      <a:r>
                        <a:rPr lang="en-AU" sz="900" b="0" i="0" u="none" strike="noStrike" dirty="0">
                          <a:solidFill>
                            <a:srgbClr val="000000"/>
                          </a:solidFill>
                          <a:effectLst/>
                          <a:latin typeface="Calibri" panose="020F0502020204030204" pitchFamily="34" charset="0"/>
                        </a:rPr>
                        <a:t>Improvement Notice</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9</a:t>
                      </a:r>
                    </a:p>
                  </a:txBody>
                  <a:tcPr marL="9525" marR="9525" marT="9525" marB="0" anchor="ctr"/>
                </a:tc>
                <a:extLst>
                  <a:ext uri="{0D108BD9-81ED-4DB2-BD59-A6C34878D82A}">
                    <a16:rowId xmlns:a16="http://schemas.microsoft.com/office/drawing/2014/main" val="443535833"/>
                  </a:ext>
                </a:extLst>
              </a:tr>
              <a:tr h="337868">
                <a:tc>
                  <a:txBody>
                    <a:bodyPr/>
                    <a:lstStyle/>
                    <a:p>
                      <a:pPr algn="ctr" fontAlgn="b"/>
                      <a:r>
                        <a:rPr lang="en-AU" sz="900" b="0" i="0" u="none" strike="noStrike" dirty="0">
                          <a:solidFill>
                            <a:srgbClr val="000000"/>
                          </a:solidFill>
                          <a:effectLst/>
                          <a:latin typeface="Calibri" panose="020F0502020204030204" pitchFamily="34" charset="0"/>
                        </a:rPr>
                        <a:t>Written Instruction</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7</a:t>
                      </a:r>
                    </a:p>
                  </a:txBody>
                  <a:tcPr marL="9525" marR="9525" marT="9525" marB="0" anchor="ctr"/>
                </a:tc>
                <a:extLst>
                  <a:ext uri="{0D108BD9-81ED-4DB2-BD59-A6C34878D82A}">
                    <a16:rowId xmlns:a16="http://schemas.microsoft.com/office/drawing/2014/main" val="2100602136"/>
                  </a:ext>
                </a:extLst>
              </a:tr>
              <a:tr h="337868">
                <a:tc>
                  <a:txBody>
                    <a:bodyPr/>
                    <a:lstStyle/>
                    <a:p>
                      <a:pPr algn="ctr" fontAlgn="b"/>
                      <a:r>
                        <a:rPr lang="en-AU" sz="900" b="0" i="0" u="none" strike="noStrike" dirty="0">
                          <a:solidFill>
                            <a:srgbClr val="000000"/>
                          </a:solidFill>
                          <a:effectLst/>
                          <a:latin typeface="Calibri" panose="020F0502020204030204" pitchFamily="34" charset="0"/>
                        </a:rPr>
                        <a:t>Official Warning Letter</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tc>
                <a:extLst>
                  <a:ext uri="{0D108BD9-81ED-4DB2-BD59-A6C34878D82A}">
                    <a16:rowId xmlns:a16="http://schemas.microsoft.com/office/drawing/2014/main" val="3898523633"/>
                  </a:ext>
                </a:extLst>
              </a:tr>
              <a:tr h="337868">
                <a:tc>
                  <a:txBody>
                    <a:bodyPr/>
                    <a:lstStyle/>
                    <a:p>
                      <a:pPr algn="ctr"/>
                      <a:r>
                        <a:rPr lang="en-AU" sz="900" dirty="0"/>
                        <a:t>Total</a:t>
                      </a:r>
                    </a:p>
                  </a:txBody>
                  <a:tcPr anchor="ctr"/>
                </a:tc>
                <a:tc>
                  <a:txBody>
                    <a:bodyPr/>
                    <a:lstStyle/>
                    <a:p>
                      <a:pPr algn="ctr"/>
                      <a:r>
                        <a:rPr lang="en-AU" sz="900" dirty="0"/>
                        <a:t>17</a:t>
                      </a:r>
                    </a:p>
                  </a:txBody>
                  <a:tcPr anchor="ctr"/>
                </a:tc>
                <a:extLst>
                  <a:ext uri="{0D108BD9-81ED-4DB2-BD59-A6C34878D82A}">
                    <a16:rowId xmlns:a16="http://schemas.microsoft.com/office/drawing/2014/main" val="1272816747"/>
                  </a:ext>
                </a:extLst>
              </a:tr>
            </a:tbl>
          </a:graphicData>
        </a:graphic>
      </p:graphicFrame>
      <p:sp>
        <p:nvSpPr>
          <p:cNvPr id="10" name="TextBox 9">
            <a:extLst>
              <a:ext uri="{FF2B5EF4-FFF2-40B4-BE49-F238E27FC236}">
                <a16:creationId xmlns:a16="http://schemas.microsoft.com/office/drawing/2014/main" id="{DFD03BAD-0AEE-4A60-BE87-49C56E3E44DB}"/>
              </a:ext>
            </a:extLst>
          </p:cNvPr>
          <p:cNvSpPr txBox="1"/>
          <p:nvPr/>
        </p:nvSpPr>
        <p:spPr>
          <a:xfrm>
            <a:off x="5880659" y="694452"/>
            <a:ext cx="3001618" cy="276999"/>
          </a:xfrm>
          <a:prstGeom prst="rect">
            <a:avLst/>
          </a:prstGeom>
          <a:noFill/>
        </p:spPr>
        <p:txBody>
          <a:bodyPr wrap="square" rtlCol="0">
            <a:spAutoFit/>
          </a:bodyPr>
          <a:lstStyle/>
          <a:p>
            <a:r>
              <a:rPr lang="en-AU" sz="1200"/>
              <a:t>Infringements and official warnings issued</a:t>
            </a:r>
          </a:p>
        </p:txBody>
      </p:sp>
    </p:spTree>
    <p:extLst>
      <p:ext uri="{BB962C8B-B14F-4D97-AF65-F5344CB8AC3E}">
        <p14:creationId xmlns:p14="http://schemas.microsoft.com/office/powerpoint/2010/main" val="2016764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17248"/>
            <a:ext cx="8915400" cy="274042"/>
          </a:xfrm>
        </p:spPr>
        <p:txBody>
          <a:bodyPr>
            <a:normAutofit fontScale="90000"/>
          </a:bodyPr>
          <a:lstStyle/>
          <a:p>
            <a:r>
              <a:rPr lang="en-AU" sz="1400" b="1" dirty="0">
                <a:solidFill>
                  <a:schemeClr val="bg1"/>
                </a:solidFill>
              </a:rPr>
              <a:t>KPI 3: Reportable Incidents</a:t>
            </a:r>
          </a:p>
        </p:txBody>
      </p:sp>
      <p:graphicFrame>
        <p:nvGraphicFramePr>
          <p:cNvPr id="5" name="Table 4"/>
          <p:cNvGraphicFramePr>
            <a:graphicFrameLocks noGrp="1"/>
          </p:cNvGraphicFramePr>
          <p:nvPr>
            <p:extLst>
              <p:ext uri="{D42A27DB-BD31-4B8C-83A1-F6EECF244321}">
                <p14:modId xmlns:p14="http://schemas.microsoft.com/office/powerpoint/2010/main" val="2366170240"/>
              </p:ext>
            </p:extLst>
          </p:nvPr>
        </p:nvGraphicFramePr>
        <p:xfrm>
          <a:off x="409372" y="760025"/>
          <a:ext cx="8079672" cy="2154440"/>
        </p:xfrm>
        <a:graphic>
          <a:graphicData uri="http://schemas.openxmlformats.org/drawingml/2006/table">
            <a:tbl>
              <a:tblPr firstRow="1" lastRow="1" bandRow="1">
                <a:tableStyleId>{7DF18680-E054-41AD-8BC1-D1AEF772440D}</a:tableStyleId>
              </a:tblPr>
              <a:tblGrid>
                <a:gridCol w="1041909">
                  <a:extLst>
                    <a:ext uri="{9D8B030D-6E8A-4147-A177-3AD203B41FA5}">
                      <a16:colId xmlns:a16="http://schemas.microsoft.com/office/drawing/2014/main" val="20000"/>
                    </a:ext>
                  </a:extLst>
                </a:gridCol>
                <a:gridCol w="832717">
                  <a:extLst>
                    <a:ext uri="{9D8B030D-6E8A-4147-A177-3AD203B41FA5}">
                      <a16:colId xmlns:a16="http://schemas.microsoft.com/office/drawing/2014/main" val="20001"/>
                    </a:ext>
                  </a:extLst>
                </a:gridCol>
                <a:gridCol w="977908">
                  <a:extLst>
                    <a:ext uri="{9D8B030D-6E8A-4147-A177-3AD203B41FA5}">
                      <a16:colId xmlns:a16="http://schemas.microsoft.com/office/drawing/2014/main" val="20002"/>
                    </a:ext>
                  </a:extLst>
                </a:gridCol>
                <a:gridCol w="2235142">
                  <a:extLst>
                    <a:ext uri="{9D8B030D-6E8A-4147-A177-3AD203B41FA5}">
                      <a16:colId xmlns:a16="http://schemas.microsoft.com/office/drawing/2014/main" val="20003"/>
                    </a:ext>
                  </a:extLst>
                </a:gridCol>
                <a:gridCol w="1003110">
                  <a:extLst>
                    <a:ext uri="{9D8B030D-6E8A-4147-A177-3AD203B41FA5}">
                      <a16:colId xmlns:a16="http://schemas.microsoft.com/office/drawing/2014/main" val="3121081584"/>
                    </a:ext>
                  </a:extLst>
                </a:gridCol>
                <a:gridCol w="1222562">
                  <a:extLst>
                    <a:ext uri="{9D8B030D-6E8A-4147-A177-3AD203B41FA5}">
                      <a16:colId xmlns:a16="http://schemas.microsoft.com/office/drawing/2014/main" val="3465152025"/>
                    </a:ext>
                  </a:extLst>
                </a:gridCol>
                <a:gridCol w="766324">
                  <a:extLst>
                    <a:ext uri="{9D8B030D-6E8A-4147-A177-3AD203B41FA5}">
                      <a16:colId xmlns:a16="http://schemas.microsoft.com/office/drawing/2014/main" val="3795286693"/>
                    </a:ext>
                  </a:extLst>
                </a:gridCol>
              </a:tblGrid>
              <a:tr h="416351">
                <a:tc>
                  <a:txBody>
                    <a:bodyPr/>
                    <a:lstStyle/>
                    <a:p>
                      <a:pPr algn="ctr"/>
                      <a:r>
                        <a:rPr lang="en-AU" sz="900" b="1">
                          <a:latin typeface="+mn-lt"/>
                        </a:rPr>
                        <a:t>Sector</a:t>
                      </a:r>
                    </a:p>
                  </a:txBody>
                  <a:tcPr marL="99060" marR="99060" anchor="ctr">
                    <a:solidFill>
                      <a:srgbClr val="002060"/>
                    </a:solidFill>
                  </a:tcPr>
                </a:tc>
                <a:tc>
                  <a:txBody>
                    <a:bodyPr/>
                    <a:lstStyle/>
                    <a:p>
                      <a:pPr algn="ctr"/>
                      <a:r>
                        <a:rPr lang="en-AU" sz="900" b="1">
                          <a:latin typeface="+mn-lt"/>
                        </a:rPr>
                        <a:t>Classification</a:t>
                      </a:r>
                    </a:p>
                  </a:txBody>
                  <a:tcPr marL="99060" marR="99060" anchor="ctr">
                    <a:solidFill>
                      <a:srgbClr val="002060"/>
                    </a:solidFill>
                  </a:tcPr>
                </a:tc>
                <a:tc>
                  <a:txBody>
                    <a:bodyPr/>
                    <a:lstStyle/>
                    <a:p>
                      <a:pPr algn="ctr"/>
                      <a:r>
                        <a:rPr lang="en-AU" sz="900" b="1">
                          <a:latin typeface="+mn-lt"/>
                        </a:rPr>
                        <a:t>Incident Type</a:t>
                      </a:r>
                    </a:p>
                  </a:txBody>
                  <a:tcPr marL="99060" marR="99060" anchor="ctr">
                    <a:solidFill>
                      <a:srgbClr val="002060"/>
                    </a:solidFill>
                  </a:tcPr>
                </a:tc>
                <a:tc>
                  <a:txBody>
                    <a:bodyPr/>
                    <a:lstStyle/>
                    <a:p>
                      <a:pPr algn="ctr"/>
                      <a:r>
                        <a:rPr lang="en-AU" sz="900" b="1">
                          <a:latin typeface="+mn-lt"/>
                        </a:rPr>
                        <a:t>Enforcement Code</a:t>
                      </a:r>
                    </a:p>
                  </a:txBody>
                  <a:tcPr marL="99060" marR="99060" anchor="ctr">
                    <a:solidFill>
                      <a:srgbClr val="002060"/>
                    </a:solidFill>
                  </a:tcPr>
                </a:tc>
                <a:tc>
                  <a:txBody>
                    <a:bodyPr/>
                    <a:lstStyle/>
                    <a:p>
                      <a:pPr algn="ctr"/>
                      <a:r>
                        <a:rPr lang="en-AU" sz="900" b="1">
                          <a:latin typeface="+mn-lt"/>
                        </a:rPr>
                        <a:t>Incident Responded To</a:t>
                      </a:r>
                    </a:p>
                  </a:txBody>
                  <a:tcPr marL="99060" marR="99060" anchor="ctr">
                    <a:solidFill>
                      <a:srgbClr val="002060"/>
                    </a:solidFill>
                  </a:tcPr>
                </a:tc>
                <a:tc>
                  <a:txBody>
                    <a:bodyPr/>
                    <a:lstStyle/>
                    <a:p>
                      <a:pPr algn="ctr"/>
                      <a:r>
                        <a:rPr lang="en-AU" sz="900" b="1">
                          <a:latin typeface="+mn-lt"/>
                        </a:rPr>
                        <a:t>Incident Status</a:t>
                      </a:r>
                    </a:p>
                  </a:txBody>
                  <a:tcPr marL="99060" marR="99060" anchor="ctr">
                    <a:solidFill>
                      <a:srgbClr val="002060"/>
                    </a:solidFill>
                  </a:tcPr>
                </a:tc>
                <a:tc>
                  <a:txBody>
                    <a:bodyPr/>
                    <a:lstStyle/>
                    <a:p>
                      <a:pPr algn="ctr"/>
                      <a:r>
                        <a:rPr lang="en-AU" sz="900" b="1">
                          <a:latin typeface="+mn-lt"/>
                        </a:rPr>
                        <a:t>Incident Count</a:t>
                      </a:r>
                    </a:p>
                  </a:txBody>
                  <a:tcPr marL="99060" marR="99060" anchor="ctr">
                    <a:solidFill>
                      <a:srgbClr val="002060"/>
                    </a:solidFill>
                  </a:tcPr>
                </a:tc>
                <a:extLst>
                  <a:ext uri="{0D108BD9-81ED-4DB2-BD59-A6C34878D82A}">
                    <a16:rowId xmlns:a16="http://schemas.microsoft.com/office/drawing/2014/main" val="10000"/>
                  </a:ext>
                </a:extLst>
              </a:tr>
              <a:tr h="193121">
                <a:tc>
                  <a:txBody>
                    <a:bodyPr/>
                    <a:lstStyle/>
                    <a:p>
                      <a:pPr algn="ctr" fontAlgn="b"/>
                      <a:r>
                        <a:rPr lang="en-AU" sz="900" b="0" i="0" u="none" strike="noStrike">
                          <a:solidFill>
                            <a:srgbClr val="000000"/>
                          </a:solidFill>
                          <a:effectLst/>
                          <a:latin typeface="+mn-lt"/>
                        </a:rPr>
                        <a:t>Mining Licence</a:t>
                      </a:r>
                    </a:p>
                  </a:txBody>
                  <a:tcPr marL="9525" marR="9525" marT="9525" marB="0" anchor="b"/>
                </a:tc>
                <a:tc>
                  <a:txBody>
                    <a:bodyPr/>
                    <a:lstStyle/>
                    <a:p>
                      <a:pPr algn="ctr" fontAlgn="b"/>
                      <a:r>
                        <a:rPr lang="en-AU" sz="900" b="0" i="0" u="none" strike="noStrike">
                          <a:solidFill>
                            <a:srgbClr val="000000"/>
                          </a:solidFill>
                          <a:effectLst/>
                          <a:latin typeface="+mn-lt"/>
                        </a:rPr>
                        <a:t>Minor</a:t>
                      </a:r>
                    </a:p>
                  </a:txBody>
                  <a:tcPr marL="9525" marR="9525" marT="9525" marB="0" anchor="b"/>
                </a:tc>
                <a:tc>
                  <a:txBody>
                    <a:bodyPr/>
                    <a:lstStyle/>
                    <a:p>
                      <a:pPr algn="ctr" fontAlgn="b"/>
                      <a:r>
                        <a:rPr lang="en-AU" sz="900" b="0" i="0" u="none" strike="noStrike">
                          <a:solidFill>
                            <a:srgbClr val="000000"/>
                          </a:solidFill>
                          <a:effectLst/>
                          <a:latin typeface="+mn-lt"/>
                        </a:rPr>
                        <a:t>Public Safety</a:t>
                      </a:r>
                    </a:p>
                  </a:txBody>
                  <a:tcPr marL="9525" marR="9525" marT="9525" marB="0" anchor="b"/>
                </a:tc>
                <a:tc>
                  <a:txBody>
                    <a:bodyPr/>
                    <a:lstStyle/>
                    <a:p>
                      <a:pPr algn="ctr" fontAlgn="b"/>
                      <a:r>
                        <a:rPr lang="en-AU" sz="900" b="0" i="0" u="none" strike="noStrike">
                          <a:solidFill>
                            <a:srgbClr val="000000"/>
                          </a:solidFill>
                          <a:effectLst/>
                          <a:latin typeface="+mn-lt"/>
                        </a:rPr>
                        <a:t> Fire Precautions and Risk Control</a:t>
                      </a:r>
                    </a:p>
                  </a:txBody>
                  <a:tcPr marL="9525" marR="9525" marT="9525" marB="0" anchor="b"/>
                </a:tc>
                <a:tc>
                  <a:txBody>
                    <a:bodyPr/>
                    <a:lstStyle/>
                    <a:p>
                      <a:pPr algn="ctr" fontAlgn="b"/>
                      <a:r>
                        <a:rPr lang="en-AU" sz="900" b="0" i="0" u="none" strike="noStrike">
                          <a:solidFill>
                            <a:srgbClr val="000000"/>
                          </a:solidFill>
                          <a:effectLst/>
                          <a:latin typeface="+mn-lt"/>
                        </a:rPr>
                        <a:t>Yes</a:t>
                      </a:r>
                    </a:p>
                  </a:txBody>
                  <a:tcPr marL="9525" marR="9525" marT="9525" marB="0" anchor="b"/>
                </a:tc>
                <a:tc>
                  <a:txBody>
                    <a:bodyPr/>
                    <a:lstStyle/>
                    <a:p>
                      <a:pPr algn="ctr" fontAlgn="b"/>
                      <a:r>
                        <a:rPr lang="en-AU" sz="900" b="0" i="0" u="none" strike="noStrike">
                          <a:solidFill>
                            <a:srgbClr val="000000"/>
                          </a:solidFill>
                          <a:effectLst/>
                          <a:latin typeface="+mn-lt"/>
                        </a:rPr>
                        <a:t>Resolved</a:t>
                      </a:r>
                    </a:p>
                  </a:txBody>
                  <a:tcPr marL="9525" marR="9525" marT="9525" marB="0" anchor="b"/>
                </a:tc>
                <a:tc>
                  <a:txBody>
                    <a:bodyPr/>
                    <a:lstStyle/>
                    <a:p>
                      <a:pPr algn="ctr" fontAlgn="b"/>
                      <a:r>
                        <a:rPr lang="en-AU" sz="900" b="0" i="0" u="none" strike="noStrike">
                          <a:solidFill>
                            <a:srgbClr val="000000"/>
                          </a:solidFill>
                          <a:effectLst/>
                          <a:latin typeface="+mn-lt"/>
                        </a:rPr>
                        <a:t>14</a:t>
                      </a:r>
                    </a:p>
                  </a:txBody>
                  <a:tcPr marL="9525" marR="9525" marT="9525" marB="0" anchor="b"/>
                </a:tc>
                <a:extLst>
                  <a:ext uri="{0D108BD9-81ED-4DB2-BD59-A6C34878D82A}">
                    <a16:rowId xmlns:a16="http://schemas.microsoft.com/office/drawing/2014/main" val="10001"/>
                  </a:ext>
                </a:extLst>
              </a:tr>
              <a:tr h="193121">
                <a:tc>
                  <a:txBody>
                    <a:bodyPr/>
                    <a:lstStyle/>
                    <a:p>
                      <a:pPr algn="ctr" fontAlgn="b"/>
                      <a:r>
                        <a:rPr lang="en-AU" sz="900" b="0" i="0" u="none" strike="noStrike">
                          <a:solidFill>
                            <a:srgbClr val="000000"/>
                          </a:solidFill>
                          <a:effectLst/>
                          <a:latin typeface="+mn-lt"/>
                        </a:rPr>
                        <a:t>Mining Licence</a:t>
                      </a:r>
                    </a:p>
                  </a:txBody>
                  <a:tcPr marL="9525" marR="9525" marT="9525" marB="0" anchor="b"/>
                </a:tc>
                <a:tc>
                  <a:txBody>
                    <a:bodyPr/>
                    <a:lstStyle/>
                    <a:p>
                      <a:pPr algn="ctr" fontAlgn="b"/>
                      <a:r>
                        <a:rPr lang="en-AU" sz="900" b="0" i="0" u="none" strike="noStrike">
                          <a:solidFill>
                            <a:srgbClr val="000000"/>
                          </a:solidFill>
                          <a:effectLst/>
                          <a:latin typeface="+mn-lt"/>
                        </a:rPr>
                        <a:t>Minor</a:t>
                      </a:r>
                    </a:p>
                  </a:txBody>
                  <a:tcPr marL="9525" marR="9525" marT="9525" marB="0" anchor="b"/>
                </a:tc>
                <a:tc>
                  <a:txBody>
                    <a:bodyPr/>
                    <a:lstStyle/>
                    <a:p>
                      <a:pPr algn="ctr" fontAlgn="b"/>
                      <a:r>
                        <a:rPr lang="en-AU" sz="900" b="0" i="0" u="none" strike="noStrike">
                          <a:solidFill>
                            <a:srgbClr val="000000"/>
                          </a:solidFill>
                          <a:effectLst/>
                          <a:latin typeface="+mn-lt"/>
                        </a:rPr>
                        <a:t>Environmental</a:t>
                      </a:r>
                    </a:p>
                  </a:txBody>
                  <a:tcPr marL="9525" marR="9525" marT="9525" marB="0" anchor="b"/>
                </a:tc>
                <a:tc>
                  <a:txBody>
                    <a:bodyPr/>
                    <a:lstStyle/>
                    <a:p>
                      <a:pPr algn="ctr" fontAlgn="b"/>
                      <a:r>
                        <a:rPr lang="en-AU" sz="900" b="0" i="0" u="none" strike="noStrike">
                          <a:solidFill>
                            <a:srgbClr val="000000"/>
                          </a:solidFill>
                          <a:effectLst/>
                          <a:latin typeface="+mn-lt"/>
                        </a:rPr>
                        <a:t> Drainage, Erosion and Discharge</a:t>
                      </a:r>
                    </a:p>
                  </a:txBody>
                  <a:tcPr marL="9525" marR="9525" marT="9525" marB="0" anchor="b"/>
                </a:tc>
                <a:tc>
                  <a:txBody>
                    <a:bodyPr/>
                    <a:lstStyle/>
                    <a:p>
                      <a:pPr algn="ctr" fontAlgn="b"/>
                      <a:r>
                        <a:rPr lang="en-AU" sz="900" b="0" i="0" u="none" strike="noStrike">
                          <a:solidFill>
                            <a:srgbClr val="000000"/>
                          </a:solidFill>
                          <a:effectLst/>
                          <a:latin typeface="+mn-lt"/>
                        </a:rPr>
                        <a:t>Yes</a:t>
                      </a:r>
                    </a:p>
                  </a:txBody>
                  <a:tcPr marL="9525" marR="9525" marT="9525" marB="0" anchor="b"/>
                </a:tc>
                <a:tc>
                  <a:txBody>
                    <a:bodyPr/>
                    <a:lstStyle/>
                    <a:p>
                      <a:pPr algn="ctr" fontAlgn="b"/>
                      <a:r>
                        <a:rPr lang="en-AU" sz="900" b="0" i="0" u="none" strike="noStrike">
                          <a:solidFill>
                            <a:srgbClr val="000000"/>
                          </a:solidFill>
                          <a:effectLst/>
                          <a:latin typeface="+mn-lt"/>
                        </a:rPr>
                        <a:t>Resolved</a:t>
                      </a:r>
                    </a:p>
                  </a:txBody>
                  <a:tcPr marL="9525" marR="9525" marT="9525" marB="0" anchor="b"/>
                </a:tc>
                <a:tc>
                  <a:txBody>
                    <a:bodyPr/>
                    <a:lstStyle/>
                    <a:p>
                      <a:pPr algn="ctr" fontAlgn="b"/>
                      <a:r>
                        <a:rPr lang="en-AU" sz="900" b="0" i="0" u="none" strike="noStrike">
                          <a:solidFill>
                            <a:srgbClr val="000000"/>
                          </a:solidFill>
                          <a:effectLst/>
                          <a:latin typeface="+mn-lt"/>
                        </a:rPr>
                        <a:t>3</a:t>
                      </a:r>
                    </a:p>
                  </a:txBody>
                  <a:tcPr marL="9525" marR="9525" marT="9525" marB="0" anchor="b"/>
                </a:tc>
                <a:extLst>
                  <a:ext uri="{0D108BD9-81ED-4DB2-BD59-A6C34878D82A}">
                    <a16:rowId xmlns:a16="http://schemas.microsoft.com/office/drawing/2014/main" val="1361146691"/>
                  </a:ext>
                </a:extLst>
              </a:tr>
              <a:tr h="193121">
                <a:tc>
                  <a:txBody>
                    <a:bodyPr/>
                    <a:lstStyle/>
                    <a:p>
                      <a:pPr algn="ctr" fontAlgn="b"/>
                      <a:r>
                        <a:rPr lang="en-AU" sz="900" b="0" i="0" u="none" strike="noStrike">
                          <a:solidFill>
                            <a:srgbClr val="000000"/>
                          </a:solidFill>
                          <a:effectLst/>
                          <a:latin typeface="+mn-lt"/>
                        </a:rPr>
                        <a:t>Mining Licence</a:t>
                      </a:r>
                    </a:p>
                  </a:txBody>
                  <a:tcPr marL="9525" marR="9525" marT="9525" marB="0" anchor="b"/>
                </a:tc>
                <a:tc>
                  <a:txBody>
                    <a:bodyPr/>
                    <a:lstStyle/>
                    <a:p>
                      <a:pPr algn="ctr" fontAlgn="b"/>
                      <a:r>
                        <a:rPr lang="en-AU" sz="900" b="0" i="0" u="none" strike="noStrike">
                          <a:solidFill>
                            <a:srgbClr val="000000"/>
                          </a:solidFill>
                          <a:effectLst/>
                          <a:latin typeface="+mn-lt"/>
                        </a:rPr>
                        <a:t>Major</a:t>
                      </a:r>
                    </a:p>
                  </a:txBody>
                  <a:tcPr marL="9525" marR="9525" marT="9525" marB="0" anchor="b"/>
                </a:tc>
                <a:tc>
                  <a:txBody>
                    <a:bodyPr/>
                    <a:lstStyle/>
                    <a:p>
                      <a:pPr algn="ctr" fontAlgn="b"/>
                      <a:r>
                        <a:rPr lang="en-AU" sz="900" b="0" i="0" u="none" strike="noStrike">
                          <a:solidFill>
                            <a:srgbClr val="000000"/>
                          </a:solidFill>
                          <a:effectLst/>
                          <a:latin typeface="+mn-lt"/>
                        </a:rPr>
                        <a:t>Environmental</a:t>
                      </a:r>
                    </a:p>
                  </a:txBody>
                  <a:tcPr marL="9525" marR="9525" marT="9525" marB="0" anchor="b"/>
                </a:tc>
                <a:tc>
                  <a:txBody>
                    <a:bodyPr/>
                    <a:lstStyle/>
                    <a:p>
                      <a:pPr algn="ctr" fontAlgn="b"/>
                      <a:r>
                        <a:rPr lang="en-AU" sz="900" b="0" i="0" u="none" strike="noStrike">
                          <a:solidFill>
                            <a:srgbClr val="000000"/>
                          </a:solidFill>
                          <a:effectLst/>
                          <a:latin typeface="+mn-lt"/>
                        </a:rPr>
                        <a:t> Environmental Incident Notification</a:t>
                      </a:r>
                    </a:p>
                  </a:txBody>
                  <a:tcPr marL="9525" marR="9525" marT="9525" marB="0" anchor="b"/>
                </a:tc>
                <a:tc>
                  <a:txBody>
                    <a:bodyPr/>
                    <a:lstStyle/>
                    <a:p>
                      <a:pPr algn="ctr" fontAlgn="b"/>
                      <a:r>
                        <a:rPr lang="en-AU" sz="900" b="0" i="0" u="none" strike="noStrike">
                          <a:solidFill>
                            <a:srgbClr val="000000"/>
                          </a:solidFill>
                          <a:effectLst/>
                          <a:latin typeface="+mn-lt"/>
                        </a:rPr>
                        <a:t>Yes</a:t>
                      </a:r>
                    </a:p>
                  </a:txBody>
                  <a:tcPr marL="9525" marR="9525" marT="9525" marB="0" anchor="b"/>
                </a:tc>
                <a:tc>
                  <a:txBody>
                    <a:bodyPr/>
                    <a:lstStyle/>
                    <a:p>
                      <a:pPr algn="ctr" fontAlgn="b"/>
                      <a:r>
                        <a:rPr lang="en-AU" sz="900" b="0" i="0" u="none" strike="noStrike">
                          <a:solidFill>
                            <a:srgbClr val="000000"/>
                          </a:solidFill>
                          <a:effectLst/>
                          <a:latin typeface="+mn-lt"/>
                        </a:rPr>
                        <a:t>Resolved</a:t>
                      </a:r>
                    </a:p>
                  </a:txBody>
                  <a:tcPr marL="9525" marR="9525" marT="9525" marB="0" anchor="b"/>
                </a:tc>
                <a:tc>
                  <a:txBody>
                    <a:bodyPr/>
                    <a:lstStyle/>
                    <a:p>
                      <a:pPr algn="ctr" fontAlgn="b"/>
                      <a:r>
                        <a:rPr lang="en-AU" sz="900" b="0" i="0" u="none" strike="noStrike">
                          <a:solidFill>
                            <a:srgbClr val="000000"/>
                          </a:solidFill>
                          <a:effectLst/>
                          <a:latin typeface="+mn-lt"/>
                        </a:rPr>
                        <a:t>2</a:t>
                      </a:r>
                    </a:p>
                  </a:txBody>
                  <a:tcPr marL="9525" marR="9525" marT="9525" marB="0" anchor="b"/>
                </a:tc>
                <a:extLst>
                  <a:ext uri="{0D108BD9-81ED-4DB2-BD59-A6C34878D82A}">
                    <a16:rowId xmlns:a16="http://schemas.microsoft.com/office/drawing/2014/main" val="1610258228"/>
                  </a:ext>
                </a:extLst>
              </a:tr>
              <a:tr h="193121">
                <a:tc>
                  <a:txBody>
                    <a:bodyPr/>
                    <a:lstStyle/>
                    <a:p>
                      <a:pPr algn="ctr" fontAlgn="b"/>
                      <a:r>
                        <a:rPr lang="en-AU" sz="900" b="0" i="0" u="none" strike="noStrike">
                          <a:solidFill>
                            <a:srgbClr val="000000"/>
                          </a:solidFill>
                          <a:effectLst/>
                          <a:latin typeface="+mn-lt"/>
                        </a:rPr>
                        <a:t>Mining Licence</a:t>
                      </a:r>
                    </a:p>
                  </a:txBody>
                  <a:tcPr marL="9525" marR="9525" marT="9525" marB="0" anchor="b"/>
                </a:tc>
                <a:tc>
                  <a:txBody>
                    <a:bodyPr/>
                    <a:lstStyle/>
                    <a:p>
                      <a:pPr algn="ctr" fontAlgn="b"/>
                      <a:r>
                        <a:rPr lang="en-AU" sz="900" b="0" i="0" u="none" strike="noStrike">
                          <a:solidFill>
                            <a:srgbClr val="000000"/>
                          </a:solidFill>
                          <a:effectLst/>
                          <a:latin typeface="+mn-lt"/>
                        </a:rPr>
                        <a:t>Minor</a:t>
                      </a:r>
                    </a:p>
                  </a:txBody>
                  <a:tcPr marL="9525" marR="9525" marT="9525" marB="0" anchor="b"/>
                </a:tc>
                <a:tc>
                  <a:txBody>
                    <a:bodyPr/>
                    <a:lstStyle/>
                    <a:p>
                      <a:pPr algn="ctr" fontAlgn="b"/>
                      <a:r>
                        <a:rPr lang="en-AU" sz="900" b="0" i="0" u="none" strike="noStrike">
                          <a:solidFill>
                            <a:srgbClr val="000000"/>
                          </a:solidFill>
                          <a:effectLst/>
                          <a:latin typeface="+mn-lt"/>
                        </a:rPr>
                        <a:t>Environmental</a:t>
                      </a:r>
                    </a:p>
                  </a:txBody>
                  <a:tcPr marL="9525" marR="9525" marT="9525" marB="0" anchor="b"/>
                </a:tc>
                <a:tc>
                  <a:txBody>
                    <a:bodyPr/>
                    <a:lstStyle/>
                    <a:p>
                      <a:pPr algn="ctr" fontAlgn="b"/>
                      <a:r>
                        <a:rPr lang="en-AU" sz="900" b="0" i="0" u="none" strike="noStrike">
                          <a:solidFill>
                            <a:srgbClr val="000000"/>
                          </a:solidFill>
                          <a:effectLst/>
                          <a:latin typeface="+mn-lt"/>
                        </a:rPr>
                        <a:t> Environmental Incident Notification</a:t>
                      </a:r>
                    </a:p>
                  </a:txBody>
                  <a:tcPr marL="9525" marR="9525" marT="9525" marB="0" anchor="b"/>
                </a:tc>
                <a:tc>
                  <a:txBody>
                    <a:bodyPr/>
                    <a:lstStyle/>
                    <a:p>
                      <a:pPr algn="ctr" fontAlgn="b"/>
                      <a:r>
                        <a:rPr lang="en-AU" sz="900" b="0" i="0" u="none" strike="noStrike">
                          <a:solidFill>
                            <a:srgbClr val="000000"/>
                          </a:solidFill>
                          <a:effectLst/>
                          <a:latin typeface="+mn-lt"/>
                        </a:rPr>
                        <a:t>Yes</a:t>
                      </a:r>
                    </a:p>
                  </a:txBody>
                  <a:tcPr marL="9525" marR="9525" marT="9525" marB="0" anchor="b"/>
                </a:tc>
                <a:tc>
                  <a:txBody>
                    <a:bodyPr/>
                    <a:lstStyle/>
                    <a:p>
                      <a:pPr algn="ctr" fontAlgn="b"/>
                      <a:r>
                        <a:rPr lang="en-AU" sz="900" b="0" i="0" u="none" strike="noStrike">
                          <a:solidFill>
                            <a:srgbClr val="000000"/>
                          </a:solidFill>
                          <a:effectLst/>
                          <a:latin typeface="+mn-lt"/>
                        </a:rPr>
                        <a:t>Resolved</a:t>
                      </a:r>
                    </a:p>
                  </a:txBody>
                  <a:tcPr marL="9525" marR="9525" marT="9525" marB="0" anchor="b"/>
                </a:tc>
                <a:tc>
                  <a:txBody>
                    <a:bodyPr/>
                    <a:lstStyle/>
                    <a:p>
                      <a:pPr algn="ctr" fontAlgn="b"/>
                      <a:r>
                        <a:rPr lang="en-AU" sz="900" b="0" i="0" u="none" strike="noStrike">
                          <a:solidFill>
                            <a:srgbClr val="000000"/>
                          </a:solidFill>
                          <a:effectLst/>
                          <a:latin typeface="+mn-lt"/>
                        </a:rPr>
                        <a:t>2</a:t>
                      </a:r>
                    </a:p>
                  </a:txBody>
                  <a:tcPr marL="9525" marR="9525" marT="9525" marB="0" anchor="b"/>
                </a:tc>
                <a:extLst>
                  <a:ext uri="{0D108BD9-81ED-4DB2-BD59-A6C34878D82A}">
                    <a16:rowId xmlns:a16="http://schemas.microsoft.com/office/drawing/2014/main" val="2060249769"/>
                  </a:ext>
                </a:extLst>
              </a:tr>
              <a:tr h="193121">
                <a:tc>
                  <a:txBody>
                    <a:bodyPr/>
                    <a:lstStyle/>
                    <a:p>
                      <a:pPr algn="ctr" fontAlgn="b"/>
                      <a:r>
                        <a:rPr lang="en-AU" sz="900" b="0" i="0" u="none" strike="noStrike">
                          <a:solidFill>
                            <a:srgbClr val="000000"/>
                          </a:solidFill>
                          <a:effectLst/>
                          <a:latin typeface="+mn-lt"/>
                        </a:rPr>
                        <a:t>Mining Licence</a:t>
                      </a:r>
                    </a:p>
                  </a:txBody>
                  <a:tcPr marL="9525" marR="9525" marT="9525" marB="0" anchor="b"/>
                </a:tc>
                <a:tc>
                  <a:txBody>
                    <a:bodyPr/>
                    <a:lstStyle/>
                    <a:p>
                      <a:pPr algn="ctr" fontAlgn="b"/>
                      <a:r>
                        <a:rPr lang="en-AU" sz="900" b="0" i="0" u="none" strike="noStrike">
                          <a:solidFill>
                            <a:srgbClr val="000000"/>
                          </a:solidFill>
                          <a:effectLst/>
                          <a:latin typeface="+mn-lt"/>
                        </a:rPr>
                        <a:t>Minor</a:t>
                      </a:r>
                    </a:p>
                  </a:txBody>
                  <a:tcPr marL="9525" marR="9525" marT="9525" marB="0" anchor="b"/>
                </a:tc>
                <a:tc>
                  <a:txBody>
                    <a:bodyPr/>
                    <a:lstStyle/>
                    <a:p>
                      <a:pPr algn="ctr" fontAlgn="b"/>
                      <a:r>
                        <a:rPr lang="en-AU" sz="900" b="0" i="0" u="none" strike="noStrike" dirty="0">
                          <a:solidFill>
                            <a:srgbClr val="000000"/>
                          </a:solidFill>
                          <a:effectLst/>
                          <a:latin typeface="+mn-lt"/>
                        </a:rPr>
                        <a:t>Public Safety</a:t>
                      </a:r>
                    </a:p>
                  </a:txBody>
                  <a:tcPr marL="9525" marR="9525" marT="9525" marB="0" anchor="b"/>
                </a:tc>
                <a:tc>
                  <a:txBody>
                    <a:bodyPr/>
                    <a:lstStyle/>
                    <a:p>
                      <a:pPr algn="ctr" fontAlgn="b"/>
                      <a:r>
                        <a:rPr lang="en-AU" sz="900" b="0" i="0" u="none" strike="noStrike">
                          <a:solidFill>
                            <a:srgbClr val="000000"/>
                          </a:solidFill>
                          <a:effectLst/>
                          <a:latin typeface="+mn-lt"/>
                        </a:rPr>
                        <a:t> Reporting, Monitoring and Auditing</a:t>
                      </a:r>
                    </a:p>
                  </a:txBody>
                  <a:tcPr marL="9525" marR="9525" marT="9525" marB="0" anchor="b"/>
                </a:tc>
                <a:tc>
                  <a:txBody>
                    <a:bodyPr/>
                    <a:lstStyle/>
                    <a:p>
                      <a:pPr algn="ctr" fontAlgn="b"/>
                      <a:r>
                        <a:rPr lang="en-AU" sz="900" b="0" i="0" u="none" strike="noStrike">
                          <a:solidFill>
                            <a:srgbClr val="000000"/>
                          </a:solidFill>
                          <a:effectLst/>
                          <a:latin typeface="+mn-lt"/>
                        </a:rPr>
                        <a:t>Yes</a:t>
                      </a:r>
                    </a:p>
                  </a:txBody>
                  <a:tcPr marL="9525" marR="9525" marT="9525" marB="0" anchor="b"/>
                </a:tc>
                <a:tc>
                  <a:txBody>
                    <a:bodyPr/>
                    <a:lstStyle/>
                    <a:p>
                      <a:pPr algn="ctr" fontAlgn="b"/>
                      <a:r>
                        <a:rPr lang="en-AU" sz="900" b="0" i="0" u="none" strike="noStrike">
                          <a:solidFill>
                            <a:srgbClr val="000000"/>
                          </a:solidFill>
                          <a:effectLst/>
                          <a:latin typeface="+mn-lt"/>
                        </a:rPr>
                        <a:t>Resolved</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extLst>
                  <a:ext uri="{0D108BD9-81ED-4DB2-BD59-A6C34878D82A}">
                    <a16:rowId xmlns:a16="http://schemas.microsoft.com/office/drawing/2014/main" val="4275460974"/>
                  </a:ext>
                </a:extLst>
              </a:tr>
              <a:tr h="193121">
                <a:tc>
                  <a:txBody>
                    <a:bodyPr/>
                    <a:lstStyle/>
                    <a:p>
                      <a:pPr algn="ctr" fontAlgn="b"/>
                      <a:r>
                        <a:rPr lang="en-AU" sz="900" b="0" i="0" u="none" strike="noStrike">
                          <a:solidFill>
                            <a:srgbClr val="000000"/>
                          </a:solidFill>
                          <a:effectLst/>
                          <a:latin typeface="+mn-lt"/>
                        </a:rPr>
                        <a:t>Work Authority</a:t>
                      </a:r>
                    </a:p>
                  </a:txBody>
                  <a:tcPr marL="9525" marR="9525" marT="9525" marB="0" anchor="b"/>
                </a:tc>
                <a:tc>
                  <a:txBody>
                    <a:bodyPr/>
                    <a:lstStyle/>
                    <a:p>
                      <a:pPr algn="ctr" fontAlgn="b"/>
                      <a:r>
                        <a:rPr lang="en-AU" sz="900" b="0" i="0" u="none" strike="noStrike" dirty="0">
                          <a:solidFill>
                            <a:srgbClr val="000000"/>
                          </a:solidFill>
                          <a:effectLst/>
                          <a:latin typeface="+mn-lt"/>
                        </a:rPr>
                        <a:t>Minor</a:t>
                      </a:r>
                    </a:p>
                  </a:txBody>
                  <a:tcPr marL="9525" marR="9525" marT="9525" marB="0" anchor="b"/>
                </a:tc>
                <a:tc>
                  <a:txBody>
                    <a:bodyPr/>
                    <a:lstStyle/>
                    <a:p>
                      <a:pPr algn="ctr" fontAlgn="b"/>
                      <a:r>
                        <a:rPr lang="en-AU" sz="900" b="0" i="0" u="none" strike="noStrike">
                          <a:solidFill>
                            <a:srgbClr val="000000"/>
                          </a:solidFill>
                          <a:effectLst/>
                          <a:latin typeface="+mn-lt"/>
                        </a:rPr>
                        <a:t>Environmental</a:t>
                      </a:r>
                    </a:p>
                  </a:txBody>
                  <a:tcPr marL="9525" marR="9525" marT="9525" marB="0" anchor="b"/>
                </a:tc>
                <a:tc>
                  <a:txBody>
                    <a:bodyPr/>
                    <a:lstStyle/>
                    <a:p>
                      <a:pPr algn="ctr" fontAlgn="b"/>
                      <a:r>
                        <a:rPr lang="en-AU" sz="900" b="0" i="0" u="none" strike="noStrike">
                          <a:solidFill>
                            <a:srgbClr val="000000"/>
                          </a:solidFill>
                          <a:effectLst/>
                          <a:latin typeface="+mn-lt"/>
                        </a:rPr>
                        <a:t> Drainage, Erosion and Discharge</a:t>
                      </a:r>
                    </a:p>
                  </a:txBody>
                  <a:tcPr marL="9525" marR="9525" marT="9525" marB="0" anchor="b"/>
                </a:tc>
                <a:tc>
                  <a:txBody>
                    <a:bodyPr/>
                    <a:lstStyle/>
                    <a:p>
                      <a:pPr algn="ctr" fontAlgn="b"/>
                      <a:r>
                        <a:rPr lang="en-AU" sz="900" b="0" i="0" u="none" strike="noStrike">
                          <a:solidFill>
                            <a:srgbClr val="000000"/>
                          </a:solidFill>
                          <a:effectLst/>
                          <a:latin typeface="+mn-lt"/>
                        </a:rPr>
                        <a:t>Yes</a:t>
                      </a:r>
                    </a:p>
                  </a:txBody>
                  <a:tcPr marL="9525" marR="9525" marT="9525" marB="0" anchor="b"/>
                </a:tc>
                <a:tc>
                  <a:txBody>
                    <a:bodyPr/>
                    <a:lstStyle/>
                    <a:p>
                      <a:pPr algn="ctr" fontAlgn="b"/>
                      <a:r>
                        <a:rPr lang="en-AU" sz="900" b="0" i="0" u="none" strike="noStrike">
                          <a:solidFill>
                            <a:srgbClr val="000000"/>
                          </a:solidFill>
                          <a:effectLst/>
                          <a:latin typeface="+mn-lt"/>
                        </a:rPr>
                        <a:t>Resolved</a:t>
                      </a:r>
                    </a:p>
                  </a:txBody>
                  <a:tcPr marL="9525" marR="9525" marT="9525" marB="0" anchor="b"/>
                </a:tc>
                <a:tc>
                  <a:txBody>
                    <a:bodyPr/>
                    <a:lstStyle/>
                    <a:p>
                      <a:pPr algn="ctr" fontAlgn="b"/>
                      <a:r>
                        <a:rPr lang="en-AU" sz="900" b="0" i="0" u="none" strike="noStrike">
                          <a:solidFill>
                            <a:srgbClr val="000000"/>
                          </a:solidFill>
                          <a:effectLst/>
                          <a:latin typeface="+mn-lt"/>
                        </a:rPr>
                        <a:t>3</a:t>
                      </a:r>
                    </a:p>
                  </a:txBody>
                  <a:tcPr marL="9525" marR="9525" marT="9525" marB="0" anchor="b"/>
                </a:tc>
                <a:extLst>
                  <a:ext uri="{0D108BD9-81ED-4DB2-BD59-A6C34878D82A}">
                    <a16:rowId xmlns:a16="http://schemas.microsoft.com/office/drawing/2014/main" val="3055256676"/>
                  </a:ext>
                </a:extLst>
              </a:tr>
              <a:tr h="193121">
                <a:tc>
                  <a:txBody>
                    <a:bodyPr/>
                    <a:lstStyle/>
                    <a:p>
                      <a:pPr algn="ctr" fontAlgn="b"/>
                      <a:r>
                        <a:rPr lang="en-AU" sz="900" b="0" i="0" u="none" strike="noStrike">
                          <a:solidFill>
                            <a:srgbClr val="000000"/>
                          </a:solidFill>
                          <a:effectLst/>
                          <a:latin typeface="+mn-lt"/>
                        </a:rPr>
                        <a:t>Work Authority</a:t>
                      </a:r>
                    </a:p>
                  </a:txBody>
                  <a:tcPr marL="9525" marR="9525" marT="9525" marB="0" anchor="b"/>
                </a:tc>
                <a:tc>
                  <a:txBody>
                    <a:bodyPr/>
                    <a:lstStyle/>
                    <a:p>
                      <a:pPr algn="ctr" fontAlgn="b"/>
                      <a:r>
                        <a:rPr lang="en-AU" sz="900" b="0" i="0" u="none" strike="noStrike">
                          <a:solidFill>
                            <a:srgbClr val="000000"/>
                          </a:solidFill>
                          <a:effectLst/>
                          <a:latin typeface="+mn-lt"/>
                        </a:rPr>
                        <a:t>Minor</a:t>
                      </a:r>
                    </a:p>
                  </a:txBody>
                  <a:tcPr marL="9525" marR="9525" marT="9525" marB="0" anchor="b"/>
                </a:tc>
                <a:tc>
                  <a:txBody>
                    <a:bodyPr/>
                    <a:lstStyle/>
                    <a:p>
                      <a:pPr algn="ctr" fontAlgn="b"/>
                      <a:r>
                        <a:rPr lang="en-AU" sz="900" b="0" i="0" u="none" strike="noStrike">
                          <a:solidFill>
                            <a:srgbClr val="000000"/>
                          </a:solidFill>
                          <a:effectLst/>
                          <a:latin typeface="+mn-lt"/>
                        </a:rPr>
                        <a:t>Environmental</a:t>
                      </a:r>
                    </a:p>
                  </a:txBody>
                  <a:tcPr marL="9525" marR="9525" marT="9525" marB="0" anchor="b"/>
                </a:tc>
                <a:tc>
                  <a:txBody>
                    <a:bodyPr/>
                    <a:lstStyle/>
                    <a:p>
                      <a:pPr algn="ctr" fontAlgn="b"/>
                      <a:r>
                        <a:rPr lang="en-AU" sz="900" b="0" i="0" u="none" strike="noStrike">
                          <a:solidFill>
                            <a:srgbClr val="000000"/>
                          </a:solidFill>
                          <a:effectLst/>
                          <a:latin typeface="+mn-lt"/>
                        </a:rPr>
                        <a:t> Reporting, Monitoring and Auditing</a:t>
                      </a:r>
                    </a:p>
                  </a:txBody>
                  <a:tcPr marL="9525" marR="9525" marT="9525" marB="0" anchor="b"/>
                </a:tc>
                <a:tc>
                  <a:txBody>
                    <a:bodyPr/>
                    <a:lstStyle/>
                    <a:p>
                      <a:pPr algn="ctr" fontAlgn="b"/>
                      <a:r>
                        <a:rPr lang="en-AU" sz="900" b="0" i="0" u="none" strike="noStrike">
                          <a:solidFill>
                            <a:srgbClr val="000000"/>
                          </a:solidFill>
                          <a:effectLst/>
                          <a:latin typeface="+mn-lt"/>
                        </a:rPr>
                        <a:t>Yes</a:t>
                      </a:r>
                    </a:p>
                  </a:txBody>
                  <a:tcPr marL="9525" marR="9525" marT="9525" marB="0" anchor="b"/>
                </a:tc>
                <a:tc>
                  <a:txBody>
                    <a:bodyPr/>
                    <a:lstStyle/>
                    <a:p>
                      <a:pPr algn="ctr" fontAlgn="b"/>
                      <a:r>
                        <a:rPr lang="en-AU" sz="900" b="0" i="0" u="none" strike="noStrike">
                          <a:solidFill>
                            <a:srgbClr val="000000"/>
                          </a:solidFill>
                          <a:effectLst/>
                          <a:latin typeface="+mn-lt"/>
                        </a:rPr>
                        <a:t>New</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extLst>
                  <a:ext uri="{0D108BD9-81ED-4DB2-BD59-A6C34878D82A}">
                    <a16:rowId xmlns:a16="http://schemas.microsoft.com/office/drawing/2014/main" val="1750240757"/>
                  </a:ext>
                </a:extLst>
              </a:tr>
              <a:tr h="193121">
                <a:tc>
                  <a:txBody>
                    <a:bodyPr/>
                    <a:lstStyle/>
                    <a:p>
                      <a:pPr algn="ctr" fontAlgn="b"/>
                      <a:r>
                        <a:rPr lang="en-AU" sz="900" b="0" i="0" u="none" strike="noStrike">
                          <a:solidFill>
                            <a:srgbClr val="000000"/>
                          </a:solidFill>
                          <a:effectLst/>
                          <a:latin typeface="+mn-lt"/>
                        </a:rPr>
                        <a:t>Work Authority</a:t>
                      </a:r>
                    </a:p>
                  </a:txBody>
                  <a:tcPr marL="9525" marR="9525" marT="9525" marB="0" anchor="b"/>
                </a:tc>
                <a:tc>
                  <a:txBody>
                    <a:bodyPr/>
                    <a:lstStyle/>
                    <a:p>
                      <a:pPr algn="ctr" fontAlgn="b"/>
                      <a:r>
                        <a:rPr lang="en-AU" sz="900" b="0" i="0" u="none" strike="noStrike">
                          <a:solidFill>
                            <a:srgbClr val="000000"/>
                          </a:solidFill>
                          <a:effectLst/>
                          <a:latin typeface="+mn-lt"/>
                        </a:rPr>
                        <a:t>Minor</a:t>
                      </a:r>
                    </a:p>
                  </a:txBody>
                  <a:tcPr marL="9525" marR="9525" marT="9525" marB="0" anchor="b"/>
                </a:tc>
                <a:tc>
                  <a:txBody>
                    <a:bodyPr/>
                    <a:lstStyle/>
                    <a:p>
                      <a:pPr algn="ctr" fontAlgn="b"/>
                      <a:r>
                        <a:rPr lang="en-AU" sz="900" b="0" i="0" u="none" strike="noStrike">
                          <a:solidFill>
                            <a:srgbClr val="000000"/>
                          </a:solidFill>
                          <a:effectLst/>
                          <a:latin typeface="+mn-lt"/>
                        </a:rPr>
                        <a:t>Legislation Breach</a:t>
                      </a:r>
                    </a:p>
                  </a:txBody>
                  <a:tcPr marL="9525" marR="9525" marT="9525" marB="0" anchor="b"/>
                </a:tc>
                <a:tc>
                  <a:txBody>
                    <a:bodyPr/>
                    <a:lstStyle/>
                    <a:p>
                      <a:pPr algn="ctr" fontAlgn="b"/>
                      <a:r>
                        <a:rPr lang="en-AU" sz="900" b="0" i="0" u="none" strike="noStrike">
                          <a:solidFill>
                            <a:srgbClr val="000000"/>
                          </a:solidFill>
                          <a:effectLst/>
                          <a:latin typeface="+mn-lt"/>
                        </a:rPr>
                        <a:t> Slope Stability</a:t>
                      </a:r>
                    </a:p>
                  </a:txBody>
                  <a:tcPr marL="9525" marR="9525" marT="9525" marB="0" anchor="b"/>
                </a:tc>
                <a:tc>
                  <a:txBody>
                    <a:bodyPr/>
                    <a:lstStyle/>
                    <a:p>
                      <a:pPr algn="ctr" fontAlgn="b"/>
                      <a:r>
                        <a:rPr lang="en-AU" sz="900" b="0" i="0" u="none" strike="noStrike">
                          <a:solidFill>
                            <a:srgbClr val="000000"/>
                          </a:solidFill>
                          <a:effectLst/>
                          <a:latin typeface="+mn-lt"/>
                        </a:rPr>
                        <a:t>Yes</a:t>
                      </a:r>
                    </a:p>
                  </a:txBody>
                  <a:tcPr marL="9525" marR="9525" marT="9525" marB="0" anchor="b"/>
                </a:tc>
                <a:tc>
                  <a:txBody>
                    <a:bodyPr/>
                    <a:lstStyle/>
                    <a:p>
                      <a:pPr algn="ctr" fontAlgn="b"/>
                      <a:r>
                        <a:rPr lang="en-AU" sz="900" b="0" i="0" u="none" strike="noStrike">
                          <a:solidFill>
                            <a:srgbClr val="000000"/>
                          </a:solidFill>
                          <a:effectLst/>
                          <a:latin typeface="+mn-lt"/>
                        </a:rPr>
                        <a:t>New</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extLst>
                  <a:ext uri="{0D108BD9-81ED-4DB2-BD59-A6C34878D82A}">
                    <a16:rowId xmlns:a16="http://schemas.microsoft.com/office/drawing/2014/main" val="695554190"/>
                  </a:ext>
                </a:extLst>
              </a:tr>
              <a:tr h="193121">
                <a:tc>
                  <a:txBody>
                    <a:bodyPr/>
                    <a:lstStyle/>
                    <a:p>
                      <a:pPr algn="ctr" fontAlgn="b"/>
                      <a:r>
                        <a:rPr lang="en-AU" sz="900" b="0" i="0" u="none" strike="noStrike">
                          <a:solidFill>
                            <a:schemeClr val="bg1"/>
                          </a:solidFill>
                          <a:effectLst/>
                          <a:latin typeface="+mn-lt"/>
                        </a:rPr>
                        <a:t>Total</a:t>
                      </a:r>
                    </a:p>
                  </a:txBody>
                  <a:tcPr marL="9525" marR="9525" marT="9525" marB="0" anchor="ctr"/>
                </a:tc>
                <a:tc>
                  <a:txBody>
                    <a:bodyPr/>
                    <a:lstStyle/>
                    <a:p>
                      <a:pPr algn="ctr" fontAlgn="b"/>
                      <a:endParaRPr lang="en-AU" sz="900" b="0" i="0" u="none" strike="noStrike">
                        <a:solidFill>
                          <a:schemeClr val="bg1"/>
                        </a:solidFill>
                        <a:effectLst/>
                        <a:latin typeface="+mn-lt"/>
                      </a:endParaRPr>
                    </a:p>
                  </a:txBody>
                  <a:tcPr marL="9525" marR="9525" marT="9525" marB="0" anchor="ctr"/>
                </a:tc>
                <a:tc>
                  <a:txBody>
                    <a:bodyPr/>
                    <a:lstStyle/>
                    <a:p>
                      <a:pPr algn="ctr" fontAlgn="b"/>
                      <a:endParaRPr lang="en-AU" sz="900" b="0" i="0" u="none" strike="noStrike">
                        <a:solidFill>
                          <a:schemeClr val="bg1"/>
                        </a:solidFill>
                        <a:effectLst/>
                        <a:latin typeface="+mn-lt"/>
                      </a:endParaRPr>
                    </a:p>
                  </a:txBody>
                  <a:tcPr marL="9525" marR="9525" marT="9525" marB="0" anchor="ctr"/>
                </a:tc>
                <a:tc>
                  <a:txBody>
                    <a:bodyPr/>
                    <a:lstStyle/>
                    <a:p>
                      <a:pPr algn="ctr" fontAlgn="b"/>
                      <a:endParaRPr lang="en-AU" sz="900" b="0" i="0" u="none" strike="noStrike">
                        <a:solidFill>
                          <a:schemeClr val="bg1"/>
                        </a:solidFill>
                        <a:effectLst/>
                        <a:latin typeface="+mn-lt"/>
                      </a:endParaRP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schemeClr val="bg1"/>
                        </a:solidFill>
                        <a:effectLst/>
                        <a:uLnTx/>
                        <a:uFillTx/>
                        <a:latin typeface="+mn-lt"/>
                        <a:ea typeface="+mn-ea"/>
                        <a:cs typeface="+mn-cs"/>
                      </a:endParaRPr>
                    </a:p>
                  </a:txBody>
                  <a:tcPr marL="9525" marR="9525" marT="9525" marB="0" anchor="ctr"/>
                </a:tc>
                <a:tc>
                  <a:txBody>
                    <a:bodyPr/>
                    <a:lstStyle/>
                    <a:p>
                      <a:pPr algn="ctr" fontAlgn="b"/>
                      <a:endParaRPr lang="en-AU" sz="900" b="0" i="0" u="none" strike="noStrike">
                        <a:solidFill>
                          <a:schemeClr val="bg1"/>
                        </a:solidFill>
                        <a:effectLst/>
                        <a:latin typeface="+mn-lt"/>
                      </a:endParaRPr>
                    </a:p>
                  </a:txBody>
                  <a:tcPr marL="9525" marR="9525" marT="9525" marB="0" anchor="ctr"/>
                </a:tc>
                <a:tc>
                  <a:txBody>
                    <a:bodyPr/>
                    <a:lstStyle/>
                    <a:p>
                      <a:pPr algn="ctr" fontAlgn="b"/>
                      <a:r>
                        <a:rPr lang="en-AU" sz="900" b="0" i="0" u="none" strike="noStrike" dirty="0">
                          <a:solidFill>
                            <a:schemeClr val="bg1"/>
                          </a:solidFill>
                          <a:effectLst/>
                          <a:latin typeface="+mn-lt"/>
                        </a:rPr>
                        <a:t>27</a:t>
                      </a:r>
                    </a:p>
                  </a:txBody>
                  <a:tcPr marL="9525" marR="9525" marT="9525" marB="0" anchor="ctr"/>
                </a:tc>
                <a:extLst>
                  <a:ext uri="{0D108BD9-81ED-4DB2-BD59-A6C34878D82A}">
                    <a16:rowId xmlns:a16="http://schemas.microsoft.com/office/drawing/2014/main" val="1907237867"/>
                  </a:ext>
                </a:extLst>
              </a:tr>
            </a:tbl>
          </a:graphicData>
        </a:graphic>
      </p:graphicFrame>
      <p:sp>
        <p:nvSpPr>
          <p:cNvPr id="7" name="TextBox 6"/>
          <p:cNvSpPr txBox="1"/>
          <p:nvPr/>
        </p:nvSpPr>
        <p:spPr>
          <a:xfrm>
            <a:off x="409373" y="537106"/>
            <a:ext cx="4134459" cy="276999"/>
          </a:xfrm>
          <a:prstGeom prst="rect">
            <a:avLst/>
          </a:prstGeom>
          <a:noFill/>
        </p:spPr>
        <p:txBody>
          <a:bodyPr wrap="square" rtlCol="0">
            <a:spAutoFit/>
          </a:bodyPr>
          <a:lstStyle/>
          <a:p>
            <a:r>
              <a:rPr lang="en-AU" sz="1200"/>
              <a:t>Reportable incidents in the quarter</a:t>
            </a:r>
          </a:p>
        </p:txBody>
      </p:sp>
      <p:sp>
        <p:nvSpPr>
          <p:cNvPr id="8" name="TextBox 7"/>
          <p:cNvSpPr txBox="1"/>
          <p:nvPr/>
        </p:nvSpPr>
        <p:spPr>
          <a:xfrm>
            <a:off x="429857" y="2926305"/>
            <a:ext cx="4134459" cy="276999"/>
          </a:xfrm>
          <a:prstGeom prst="rect">
            <a:avLst/>
          </a:prstGeom>
          <a:noFill/>
        </p:spPr>
        <p:txBody>
          <a:bodyPr wrap="square" rtlCol="0" anchor="t">
            <a:spAutoFit/>
          </a:bodyPr>
          <a:lstStyle/>
          <a:p>
            <a:r>
              <a:rPr lang="en-AU" sz="1200"/>
              <a:t>Non-reportable incidents in the quarter</a:t>
            </a:r>
          </a:p>
        </p:txBody>
      </p:sp>
      <p:sp>
        <p:nvSpPr>
          <p:cNvPr id="2" name="Slide Number Placeholder 1">
            <a:extLst>
              <a:ext uri="{FF2B5EF4-FFF2-40B4-BE49-F238E27FC236}">
                <a16:creationId xmlns:a16="http://schemas.microsoft.com/office/drawing/2014/main" id="{B424FE79-C72C-4641-AB46-679A1D09CD29}"/>
              </a:ext>
            </a:extLst>
          </p:cNvPr>
          <p:cNvSpPr>
            <a:spLocks noGrp="1"/>
          </p:cNvSpPr>
          <p:nvPr>
            <p:ph type="sldNum" sz="quarter" idx="12"/>
          </p:nvPr>
        </p:nvSpPr>
        <p:spPr>
          <a:xfrm>
            <a:off x="9008672" y="211474"/>
            <a:ext cx="897328" cy="274042"/>
          </a:xfrm>
        </p:spPr>
        <p:txBody>
          <a:bodyPr/>
          <a:lstStyle/>
          <a:p>
            <a:r>
              <a:rPr lang="en-AU"/>
              <a:t> Page    </a:t>
            </a:r>
            <a:fld id="{BE4ABD5F-D626-4461-ADC9-85806A61CF0E}" type="slidenum">
              <a:rPr lang="en-AU" smtClean="0"/>
              <a:pPr/>
              <a:t>13</a:t>
            </a:fld>
            <a:endParaRPr lang="en-AU"/>
          </a:p>
        </p:txBody>
      </p:sp>
      <p:sp>
        <p:nvSpPr>
          <p:cNvPr id="10" name="TextBox 9">
            <a:extLst>
              <a:ext uri="{FF2B5EF4-FFF2-40B4-BE49-F238E27FC236}">
                <a16:creationId xmlns:a16="http://schemas.microsoft.com/office/drawing/2014/main" id="{A4A4F2C6-90D7-42D1-BA90-3D825AD10CF7}"/>
              </a:ext>
            </a:extLst>
          </p:cNvPr>
          <p:cNvSpPr txBox="1"/>
          <p:nvPr/>
        </p:nvSpPr>
        <p:spPr>
          <a:xfrm>
            <a:off x="6122167" y="4733957"/>
            <a:ext cx="3543719" cy="1723549"/>
          </a:xfrm>
          <a:prstGeom prst="rect">
            <a:avLst/>
          </a:prstGeom>
          <a:noFill/>
        </p:spPr>
        <p:txBody>
          <a:bodyPr wrap="square" lIns="91440" tIns="45720" rIns="91440" bIns="45720" rtlCol="0" anchor="t">
            <a:spAutoFit/>
          </a:bodyPr>
          <a:lstStyle/>
          <a:p>
            <a:r>
              <a:rPr lang="en-AU" sz="900" b="1" dirty="0"/>
              <a:t>Explanation for the result:</a:t>
            </a:r>
          </a:p>
          <a:p>
            <a:pPr>
              <a:spcBef>
                <a:spcPts val="600"/>
              </a:spcBef>
              <a:spcAft>
                <a:spcPts val="600"/>
              </a:spcAft>
            </a:pPr>
            <a:r>
              <a:rPr lang="en-AU" sz="900" dirty="0"/>
              <a:t>There were 27 reportable incidents in Q1 with a majority of these relating to small coal smoulders and drainage. </a:t>
            </a:r>
          </a:p>
          <a:p>
            <a:pPr>
              <a:spcBef>
                <a:spcPts val="600"/>
              </a:spcBef>
              <a:spcAft>
                <a:spcPts val="600"/>
              </a:spcAft>
            </a:pPr>
            <a:r>
              <a:rPr lang="en-AU" sz="900" dirty="0">
                <a:ea typeface="+mn-lt"/>
                <a:cs typeface="+mn-lt"/>
              </a:rPr>
              <a:t>A recent change in reporting requirements now classifies smoulders as a reportable fire event. All incidents were responded to and two are still under investigation.</a:t>
            </a:r>
          </a:p>
          <a:p>
            <a:pPr>
              <a:spcBef>
                <a:spcPts val="600"/>
              </a:spcBef>
              <a:spcAft>
                <a:spcPts val="600"/>
              </a:spcAft>
            </a:pPr>
            <a:r>
              <a:rPr lang="en-AU" sz="900" dirty="0"/>
              <a:t>Earth Resources Regulation will continue to proactively undertake compliance activities, focusing on stability, public safety and environmental protection.</a:t>
            </a:r>
            <a:endParaRPr lang="en-AU" sz="900" dirty="0">
              <a:cs typeface="Calibri"/>
            </a:endParaRPr>
          </a:p>
        </p:txBody>
      </p:sp>
      <p:graphicFrame>
        <p:nvGraphicFramePr>
          <p:cNvPr id="11" name="Table 10">
            <a:extLst>
              <a:ext uri="{FF2B5EF4-FFF2-40B4-BE49-F238E27FC236}">
                <a16:creationId xmlns:a16="http://schemas.microsoft.com/office/drawing/2014/main" id="{BEF3FC1F-6FD5-48C7-B856-FC1EF8D5498B}"/>
              </a:ext>
            </a:extLst>
          </p:cNvPr>
          <p:cNvGraphicFramePr>
            <a:graphicFrameLocks noGrp="1"/>
          </p:cNvGraphicFramePr>
          <p:nvPr>
            <p:extLst>
              <p:ext uri="{D42A27DB-BD31-4B8C-83A1-F6EECF244321}">
                <p14:modId xmlns:p14="http://schemas.microsoft.com/office/powerpoint/2010/main" val="533920864"/>
              </p:ext>
            </p:extLst>
          </p:nvPr>
        </p:nvGraphicFramePr>
        <p:xfrm>
          <a:off x="409372" y="3199678"/>
          <a:ext cx="6460937" cy="789348"/>
        </p:xfrm>
        <a:graphic>
          <a:graphicData uri="http://schemas.openxmlformats.org/drawingml/2006/table">
            <a:tbl>
              <a:tblPr firstRow="1" lastRow="1" bandRow="1">
                <a:tableStyleId>{7DF18680-E054-41AD-8BC1-D1AEF772440D}</a:tableStyleId>
              </a:tblPr>
              <a:tblGrid>
                <a:gridCol w="1124195">
                  <a:extLst>
                    <a:ext uri="{9D8B030D-6E8A-4147-A177-3AD203B41FA5}">
                      <a16:colId xmlns:a16="http://schemas.microsoft.com/office/drawing/2014/main" val="576275155"/>
                    </a:ext>
                  </a:extLst>
                </a:gridCol>
                <a:gridCol w="862849">
                  <a:extLst>
                    <a:ext uri="{9D8B030D-6E8A-4147-A177-3AD203B41FA5}">
                      <a16:colId xmlns:a16="http://schemas.microsoft.com/office/drawing/2014/main" val="1440471301"/>
                    </a:ext>
                  </a:extLst>
                </a:gridCol>
                <a:gridCol w="1222369">
                  <a:extLst>
                    <a:ext uri="{9D8B030D-6E8A-4147-A177-3AD203B41FA5}">
                      <a16:colId xmlns:a16="http://schemas.microsoft.com/office/drawing/2014/main" val="3708260184"/>
                    </a:ext>
                  </a:extLst>
                </a:gridCol>
                <a:gridCol w="2660450">
                  <a:extLst>
                    <a:ext uri="{9D8B030D-6E8A-4147-A177-3AD203B41FA5}">
                      <a16:colId xmlns:a16="http://schemas.microsoft.com/office/drawing/2014/main" val="2946261588"/>
                    </a:ext>
                  </a:extLst>
                </a:gridCol>
                <a:gridCol w="591074">
                  <a:extLst>
                    <a:ext uri="{9D8B030D-6E8A-4147-A177-3AD203B41FA5}">
                      <a16:colId xmlns:a16="http://schemas.microsoft.com/office/drawing/2014/main" val="178154914"/>
                    </a:ext>
                  </a:extLst>
                </a:gridCol>
              </a:tblGrid>
              <a:tr h="186188">
                <a:tc>
                  <a:txBody>
                    <a:bodyPr/>
                    <a:lstStyle/>
                    <a:p>
                      <a:pPr algn="ctr"/>
                      <a:r>
                        <a:rPr lang="en-AU" sz="900">
                          <a:latin typeface="+mn-lt"/>
                        </a:rPr>
                        <a:t>Sector</a:t>
                      </a:r>
                    </a:p>
                  </a:txBody>
                  <a:tcPr marL="99060" marR="99060" anchor="ctr">
                    <a:solidFill>
                      <a:srgbClr val="002060"/>
                    </a:solidFill>
                  </a:tcPr>
                </a:tc>
                <a:tc>
                  <a:txBody>
                    <a:bodyPr/>
                    <a:lstStyle/>
                    <a:p>
                      <a:pPr algn="ctr"/>
                      <a:r>
                        <a:rPr lang="en-AU" sz="900">
                          <a:latin typeface="+mn-lt"/>
                        </a:rPr>
                        <a:t>Classification</a:t>
                      </a:r>
                    </a:p>
                  </a:txBody>
                  <a:tcPr marL="99060" marR="99060" anchor="ctr">
                    <a:solidFill>
                      <a:srgbClr val="002060"/>
                    </a:solidFill>
                  </a:tcPr>
                </a:tc>
                <a:tc>
                  <a:txBody>
                    <a:bodyPr/>
                    <a:lstStyle/>
                    <a:p>
                      <a:pPr algn="ctr"/>
                      <a:r>
                        <a:rPr lang="en-AU" sz="900">
                          <a:latin typeface="+mn-lt"/>
                        </a:rPr>
                        <a:t>Incident Type</a:t>
                      </a:r>
                    </a:p>
                  </a:txBody>
                  <a:tcPr marL="99060" marR="99060" anchor="ctr">
                    <a:solidFill>
                      <a:srgbClr val="002060"/>
                    </a:solidFill>
                  </a:tcPr>
                </a:tc>
                <a:tc>
                  <a:txBody>
                    <a:bodyPr/>
                    <a:lstStyle/>
                    <a:p>
                      <a:pPr marL="0" algn="ctr" defTabSz="914400" rtl="0" eaLnBrk="1" fontAlgn="b" latinLnBrk="0" hangingPunct="1"/>
                      <a:r>
                        <a:rPr lang="en-AU" sz="900" kern="1200">
                          <a:latin typeface="+mn-lt"/>
                        </a:rPr>
                        <a:t>Enforcement Code</a:t>
                      </a:r>
                      <a:endParaRPr lang="en-AU" sz="900" b="1" kern="1200">
                        <a:solidFill>
                          <a:schemeClr val="lt1"/>
                        </a:solidFill>
                        <a:latin typeface="+mn-lt"/>
                        <a:ea typeface="+mn-ea"/>
                        <a:cs typeface="+mn-cs"/>
                      </a:endParaRPr>
                    </a:p>
                  </a:txBody>
                  <a:tcPr marL="9525" marR="9525" marT="9525" marB="0" anchor="ctr">
                    <a:solidFill>
                      <a:srgbClr val="002060"/>
                    </a:solidFill>
                  </a:tcPr>
                </a:tc>
                <a:tc>
                  <a:txBody>
                    <a:bodyPr/>
                    <a:lstStyle/>
                    <a:p>
                      <a:pPr marL="0" algn="ctr" defTabSz="914400" rtl="0" eaLnBrk="1" fontAlgn="b" latinLnBrk="0" hangingPunct="1"/>
                      <a:r>
                        <a:rPr lang="en-AU" sz="900" b="1" kern="1200">
                          <a:solidFill>
                            <a:schemeClr val="lt1"/>
                          </a:solidFill>
                          <a:latin typeface="+mn-lt"/>
                          <a:ea typeface="+mn-ea"/>
                          <a:cs typeface="+mn-cs"/>
                        </a:rPr>
                        <a:t>Count</a:t>
                      </a:r>
                    </a:p>
                  </a:txBody>
                  <a:tcPr marL="9525" marR="9525" marT="9525" marB="0" anchor="ctr">
                    <a:solidFill>
                      <a:srgbClr val="002060"/>
                    </a:solidFill>
                  </a:tcPr>
                </a:tc>
                <a:extLst>
                  <a:ext uri="{0D108BD9-81ED-4DB2-BD59-A6C34878D82A}">
                    <a16:rowId xmlns:a16="http://schemas.microsoft.com/office/drawing/2014/main" val="1889755305"/>
                  </a:ext>
                </a:extLst>
              </a:tr>
              <a:tr h="186916">
                <a:tc>
                  <a:txBody>
                    <a:bodyPr/>
                    <a:lstStyle/>
                    <a:p>
                      <a:pPr algn="ctr" fontAlgn="b"/>
                      <a:r>
                        <a:rPr lang="en-AU" sz="900" b="0" i="0" u="none" strike="noStrike">
                          <a:solidFill>
                            <a:srgbClr val="000000"/>
                          </a:solidFill>
                          <a:effectLst/>
                          <a:latin typeface="+mn-lt"/>
                        </a:rPr>
                        <a:t>Mining Licence</a:t>
                      </a:r>
                    </a:p>
                  </a:txBody>
                  <a:tcPr marL="9525" marR="9525" marT="9525" marB="0" anchor="b"/>
                </a:tc>
                <a:tc>
                  <a:txBody>
                    <a:bodyPr/>
                    <a:lstStyle/>
                    <a:p>
                      <a:pPr algn="ctr" fontAlgn="b"/>
                      <a:r>
                        <a:rPr lang="en-AU" sz="900" b="0" i="0" u="none" strike="noStrike">
                          <a:solidFill>
                            <a:srgbClr val="000000"/>
                          </a:solidFill>
                          <a:effectLst/>
                          <a:latin typeface="+mn-lt"/>
                        </a:rPr>
                        <a:t>Minor</a:t>
                      </a:r>
                    </a:p>
                  </a:txBody>
                  <a:tcPr marL="9525" marR="9525" marT="9525" marB="0" anchor="b"/>
                </a:tc>
                <a:tc>
                  <a:txBody>
                    <a:bodyPr/>
                    <a:lstStyle/>
                    <a:p>
                      <a:pPr algn="ctr" fontAlgn="b"/>
                      <a:r>
                        <a:rPr lang="en-AU" sz="900" b="0" i="0" u="none" strike="noStrike">
                          <a:solidFill>
                            <a:srgbClr val="000000"/>
                          </a:solidFill>
                          <a:effectLst/>
                          <a:latin typeface="+mn-lt"/>
                        </a:rPr>
                        <a:t>Environmental</a:t>
                      </a:r>
                    </a:p>
                  </a:txBody>
                  <a:tcPr marL="9525" marR="9525" marT="9525" marB="0" anchor="b"/>
                </a:tc>
                <a:tc>
                  <a:txBody>
                    <a:bodyPr/>
                    <a:lstStyle/>
                    <a:p>
                      <a:pPr algn="ctr" fontAlgn="b"/>
                      <a:r>
                        <a:rPr lang="en-AU" sz="900" b="0" i="0" u="none" strike="noStrike">
                          <a:solidFill>
                            <a:srgbClr val="000000"/>
                          </a:solidFill>
                          <a:effectLst/>
                          <a:latin typeface="+mn-lt"/>
                        </a:rPr>
                        <a:t> Groundwater Impacts</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extLst>
                  <a:ext uri="{0D108BD9-81ED-4DB2-BD59-A6C34878D82A}">
                    <a16:rowId xmlns:a16="http://schemas.microsoft.com/office/drawing/2014/main" val="2761404871"/>
                  </a:ext>
                </a:extLst>
              </a:tr>
              <a:tr h="186916">
                <a:tc>
                  <a:txBody>
                    <a:bodyPr/>
                    <a:lstStyle/>
                    <a:p>
                      <a:pPr algn="ctr" fontAlgn="b"/>
                      <a:r>
                        <a:rPr lang="en-AU" sz="900" b="0" i="0" u="none" strike="noStrike">
                          <a:solidFill>
                            <a:srgbClr val="000000"/>
                          </a:solidFill>
                          <a:effectLst/>
                          <a:latin typeface="+mn-lt"/>
                        </a:rPr>
                        <a:t>Mining Licence</a:t>
                      </a:r>
                    </a:p>
                  </a:txBody>
                  <a:tcPr marL="9525" marR="9525" marT="9525" marB="0" anchor="b"/>
                </a:tc>
                <a:tc>
                  <a:txBody>
                    <a:bodyPr/>
                    <a:lstStyle/>
                    <a:p>
                      <a:pPr algn="ctr" fontAlgn="b"/>
                      <a:r>
                        <a:rPr lang="en-AU" sz="900" b="0" i="0" u="none" strike="noStrike">
                          <a:solidFill>
                            <a:srgbClr val="000000"/>
                          </a:solidFill>
                          <a:effectLst/>
                          <a:latin typeface="+mn-lt"/>
                        </a:rPr>
                        <a:t>Minor</a:t>
                      </a:r>
                    </a:p>
                  </a:txBody>
                  <a:tcPr marL="9525" marR="9525" marT="9525" marB="0" anchor="b"/>
                </a:tc>
                <a:tc>
                  <a:txBody>
                    <a:bodyPr/>
                    <a:lstStyle/>
                    <a:p>
                      <a:pPr algn="ctr" fontAlgn="b"/>
                      <a:r>
                        <a:rPr lang="en-AU" sz="900" b="0" i="0" u="none" strike="noStrike">
                          <a:solidFill>
                            <a:srgbClr val="000000"/>
                          </a:solidFill>
                          <a:effectLst/>
                          <a:latin typeface="+mn-lt"/>
                        </a:rPr>
                        <a:t>Public Safety</a:t>
                      </a:r>
                    </a:p>
                  </a:txBody>
                  <a:tcPr marL="9525" marR="9525" marT="9525" marB="0" anchor="b"/>
                </a:tc>
                <a:tc>
                  <a:txBody>
                    <a:bodyPr/>
                    <a:lstStyle/>
                    <a:p>
                      <a:pPr algn="ctr" fontAlgn="b"/>
                      <a:r>
                        <a:rPr lang="en-AU" sz="900" b="0" i="0" u="none" strike="noStrike">
                          <a:solidFill>
                            <a:srgbClr val="000000"/>
                          </a:solidFill>
                          <a:effectLst/>
                          <a:latin typeface="+mn-lt"/>
                        </a:rPr>
                        <a:t> Fire Precautions and Risk Control</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extLst>
                  <a:ext uri="{0D108BD9-81ED-4DB2-BD59-A6C34878D82A}">
                    <a16:rowId xmlns:a16="http://schemas.microsoft.com/office/drawing/2014/main" val="1044936995"/>
                  </a:ext>
                </a:extLst>
              </a:tr>
              <a:tr h="186916">
                <a:tc>
                  <a:txBody>
                    <a:bodyPr/>
                    <a:lstStyle/>
                    <a:p>
                      <a:pPr algn="ctr" fontAlgn="b"/>
                      <a:r>
                        <a:rPr lang="en-AU" sz="900" b="1" i="0" u="none" strike="noStrike">
                          <a:solidFill>
                            <a:schemeClr val="bg1"/>
                          </a:solidFill>
                          <a:effectLst/>
                          <a:latin typeface="Calibri" panose="020F0502020204030204" pitchFamily="34" charset="0"/>
                        </a:rPr>
                        <a:t>Total</a:t>
                      </a:r>
                    </a:p>
                  </a:txBody>
                  <a:tcPr marL="9525" marR="9525" marT="9525" marB="0" anchor="b"/>
                </a:tc>
                <a:tc>
                  <a:txBody>
                    <a:bodyPr/>
                    <a:lstStyle/>
                    <a:p>
                      <a:pPr algn="ctr" fontAlgn="b"/>
                      <a:endParaRPr lang="en-AU" sz="900" b="1" i="0" u="none" strike="noStrike">
                        <a:solidFill>
                          <a:schemeClr val="bg1"/>
                        </a:solidFill>
                        <a:effectLst/>
                        <a:latin typeface="Calibri" panose="020F0502020204030204" pitchFamily="34" charset="0"/>
                      </a:endParaRPr>
                    </a:p>
                  </a:txBody>
                  <a:tcPr marL="9525" marR="9525" marT="9525" marB="0" anchor="b"/>
                </a:tc>
                <a:tc>
                  <a:txBody>
                    <a:bodyPr/>
                    <a:lstStyle/>
                    <a:p>
                      <a:pPr algn="ctr" fontAlgn="b"/>
                      <a:endParaRPr lang="en-AU" sz="900" b="1" i="0" u="none" strike="noStrike">
                        <a:solidFill>
                          <a:schemeClr val="bg1"/>
                        </a:solidFill>
                        <a:effectLst/>
                        <a:latin typeface="Calibri" panose="020F0502020204030204" pitchFamily="34" charset="0"/>
                      </a:endParaRPr>
                    </a:p>
                  </a:txBody>
                  <a:tcPr marL="9525" marR="9525" marT="9525" marB="0" anchor="b"/>
                </a:tc>
                <a:tc>
                  <a:txBody>
                    <a:bodyPr/>
                    <a:lstStyle/>
                    <a:p>
                      <a:pPr algn="l" fontAlgn="b"/>
                      <a:endParaRPr lang="en-AU" sz="900" b="1" i="0" u="none" strike="noStrike">
                        <a:solidFill>
                          <a:schemeClr val="bg1"/>
                        </a:solidFill>
                        <a:effectLst/>
                        <a:latin typeface="Calibri" panose="020F0502020204030204" pitchFamily="34" charset="0"/>
                      </a:endParaRPr>
                    </a:p>
                  </a:txBody>
                  <a:tcPr marL="9525" marR="9525" marT="9525" marB="0" anchor="b"/>
                </a:tc>
                <a:tc>
                  <a:txBody>
                    <a:bodyPr/>
                    <a:lstStyle/>
                    <a:p>
                      <a:pPr algn="ctr" fontAlgn="b"/>
                      <a:r>
                        <a:rPr lang="en-AU" sz="900" b="1" i="0" u="none" strike="noStrike">
                          <a:solidFill>
                            <a:schemeClr val="bg1"/>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1652646856"/>
                  </a:ext>
                </a:extLst>
              </a:tr>
            </a:tbl>
          </a:graphicData>
        </a:graphic>
      </p:graphicFrame>
      <p:sp>
        <p:nvSpPr>
          <p:cNvPr id="12" name="TextBox 11">
            <a:extLst>
              <a:ext uri="{FF2B5EF4-FFF2-40B4-BE49-F238E27FC236}">
                <a16:creationId xmlns:a16="http://schemas.microsoft.com/office/drawing/2014/main" id="{5E8B3803-A6F0-4D3B-B7AA-4F392101BFC5}"/>
              </a:ext>
            </a:extLst>
          </p:cNvPr>
          <p:cNvSpPr txBox="1"/>
          <p:nvPr/>
        </p:nvSpPr>
        <p:spPr>
          <a:xfrm>
            <a:off x="7220764" y="2914465"/>
            <a:ext cx="2445122" cy="1615827"/>
          </a:xfrm>
          <a:prstGeom prst="rect">
            <a:avLst/>
          </a:prstGeom>
          <a:noFill/>
        </p:spPr>
        <p:txBody>
          <a:bodyPr wrap="square" lIns="91440" tIns="45720" rIns="91440" bIns="45720" rtlCol="0" anchor="t">
            <a:spAutoFit/>
          </a:bodyPr>
          <a:lstStyle/>
          <a:p>
            <a:r>
              <a:rPr lang="en-AU" sz="900" b="1"/>
              <a:t>Why are these measures important?</a:t>
            </a:r>
          </a:p>
          <a:p>
            <a:endParaRPr lang="en-AU" sz="900" b="1"/>
          </a:p>
          <a:p>
            <a:r>
              <a:rPr lang="en-AU" sz="900">
                <a:solidFill>
                  <a:schemeClr val="bg1">
                    <a:lumMod val="50000"/>
                  </a:schemeClr>
                </a:solidFill>
              </a:rPr>
              <a:t>This measure shows whether Earth Resources Regulation is responsive to high-risk incidents that occur at tenement sites. The indicators measure the number of compliance and enforcement actions that Earth Resources Regulation inspectors commenced, completed and closed in a particular period. Depending on its complexity, an incident may be resolved in a subsequent quarter.</a:t>
            </a:r>
            <a:endParaRPr lang="en-AU" sz="900">
              <a:solidFill>
                <a:schemeClr val="bg1">
                  <a:lumMod val="50000"/>
                </a:schemeClr>
              </a:solidFill>
              <a:cs typeface="Calibri"/>
            </a:endParaRPr>
          </a:p>
        </p:txBody>
      </p:sp>
      <p:sp>
        <p:nvSpPr>
          <p:cNvPr id="3" name="Footer Placeholder 2"/>
          <p:cNvSpPr>
            <a:spLocks noGrp="1"/>
          </p:cNvSpPr>
          <p:nvPr>
            <p:ph type="ftr" sz="quarter" idx="11"/>
          </p:nvPr>
        </p:nvSpPr>
        <p:spPr/>
        <p:txBody>
          <a:bodyPr/>
          <a:lstStyle/>
          <a:p>
            <a:r>
              <a:rPr lang="en-AU"/>
              <a:t>Earth Resources Regulation Quarterly Performance Report 2021-22 Q1</a:t>
            </a:r>
          </a:p>
        </p:txBody>
      </p:sp>
      <p:graphicFrame>
        <p:nvGraphicFramePr>
          <p:cNvPr id="6" name="Chart 5"/>
          <p:cNvGraphicFramePr/>
          <p:nvPr>
            <p:extLst>
              <p:ext uri="{D42A27DB-BD31-4B8C-83A1-F6EECF244321}">
                <p14:modId xmlns:p14="http://schemas.microsoft.com/office/powerpoint/2010/main" val="710589725"/>
              </p:ext>
            </p:extLst>
          </p:nvPr>
        </p:nvGraphicFramePr>
        <p:xfrm>
          <a:off x="461941" y="4186989"/>
          <a:ext cx="5516975" cy="24537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1884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5E3536C5-04D9-4040-A27A-D85A27B6FAEB}"/>
              </a:ext>
            </a:extLst>
          </p:cNvPr>
          <p:cNvGraphicFramePr>
            <a:graphicFrameLocks noGrp="1"/>
          </p:cNvGraphicFramePr>
          <p:nvPr>
            <p:ph idx="1"/>
            <p:extLst>
              <p:ext uri="{D42A27DB-BD31-4B8C-83A1-F6EECF244321}">
                <p14:modId xmlns:p14="http://schemas.microsoft.com/office/powerpoint/2010/main" val="4110618322"/>
              </p:ext>
            </p:extLst>
          </p:nvPr>
        </p:nvGraphicFramePr>
        <p:xfrm>
          <a:off x="412471" y="1069632"/>
          <a:ext cx="7568046" cy="2519455"/>
        </p:xfrm>
        <a:graphic>
          <a:graphicData uri="http://schemas.openxmlformats.org/drawingml/2006/table">
            <a:tbl>
              <a:tblPr firstRow="1" bandRow="1">
                <a:tableStyleId>{7DF18680-E054-41AD-8BC1-D1AEF772440D}</a:tableStyleId>
              </a:tblPr>
              <a:tblGrid>
                <a:gridCol w="1370446">
                  <a:extLst>
                    <a:ext uri="{9D8B030D-6E8A-4147-A177-3AD203B41FA5}">
                      <a16:colId xmlns:a16="http://schemas.microsoft.com/office/drawing/2014/main" val="1941369022"/>
                    </a:ext>
                  </a:extLst>
                </a:gridCol>
                <a:gridCol w="1653309">
                  <a:extLst>
                    <a:ext uri="{9D8B030D-6E8A-4147-A177-3AD203B41FA5}">
                      <a16:colId xmlns:a16="http://schemas.microsoft.com/office/drawing/2014/main" val="1422639056"/>
                    </a:ext>
                  </a:extLst>
                </a:gridCol>
                <a:gridCol w="1514763">
                  <a:extLst>
                    <a:ext uri="{9D8B030D-6E8A-4147-A177-3AD203B41FA5}">
                      <a16:colId xmlns:a16="http://schemas.microsoft.com/office/drawing/2014/main" val="1784650177"/>
                    </a:ext>
                  </a:extLst>
                </a:gridCol>
                <a:gridCol w="1524000">
                  <a:extLst>
                    <a:ext uri="{9D8B030D-6E8A-4147-A177-3AD203B41FA5}">
                      <a16:colId xmlns:a16="http://schemas.microsoft.com/office/drawing/2014/main" val="1833634047"/>
                    </a:ext>
                  </a:extLst>
                </a:gridCol>
                <a:gridCol w="1505528">
                  <a:extLst>
                    <a:ext uri="{9D8B030D-6E8A-4147-A177-3AD203B41FA5}">
                      <a16:colId xmlns:a16="http://schemas.microsoft.com/office/drawing/2014/main" val="3025420608"/>
                    </a:ext>
                  </a:extLst>
                </a:gridCol>
              </a:tblGrid>
              <a:tr h="430130">
                <a:tc>
                  <a:txBody>
                    <a:bodyPr/>
                    <a:lstStyle/>
                    <a:p>
                      <a:r>
                        <a:rPr lang="en-AU" sz="900" dirty="0"/>
                        <a:t>Tenement type</a:t>
                      </a:r>
                      <a:endParaRPr lang="en-AU" sz="900" dirty="0">
                        <a:latin typeface="+mn-lt"/>
                      </a:endParaRPr>
                    </a:p>
                  </a:txBody>
                  <a:tcPr anchor="ctr"/>
                </a:tc>
                <a:tc>
                  <a:txBody>
                    <a:bodyPr/>
                    <a:lstStyle/>
                    <a:p>
                      <a:r>
                        <a:rPr lang="en-AU" sz="900" dirty="0"/>
                        <a:t>Annual return type</a:t>
                      </a:r>
                      <a:endParaRPr lang="en-AU" sz="900" dirty="0">
                        <a:latin typeface="+mn-lt"/>
                      </a:endParaRPr>
                    </a:p>
                  </a:txBody>
                  <a:tcPr anchor="ctr"/>
                </a:tc>
                <a:tc>
                  <a:txBody>
                    <a:bodyPr/>
                    <a:lstStyle/>
                    <a:p>
                      <a:pPr algn="ctr" fontAlgn="ctr"/>
                      <a:r>
                        <a:rPr lang="en-AU" sz="900" b="1" u="none" strike="noStrike" dirty="0">
                          <a:solidFill>
                            <a:schemeClr val="bg1"/>
                          </a:solidFill>
                          <a:effectLst/>
                        </a:rPr>
                        <a:t>Tenement active in FY 2020-21 </a:t>
                      </a:r>
                      <a:br>
                        <a:rPr lang="en-AU" sz="900" b="1" u="none" strike="noStrike" dirty="0">
                          <a:solidFill>
                            <a:schemeClr val="bg1"/>
                          </a:solidFill>
                          <a:effectLst/>
                        </a:rPr>
                      </a:br>
                      <a:r>
                        <a:rPr lang="en-AU" sz="900" b="1" u="none" strike="noStrike" dirty="0">
                          <a:solidFill>
                            <a:schemeClr val="bg1"/>
                          </a:solidFill>
                          <a:effectLst/>
                        </a:rPr>
                        <a:t>(Annual returns expected)</a:t>
                      </a:r>
                      <a:endParaRPr lang="en-AU" sz="900" b="1" i="0" u="none" strike="noStrike" dirty="0">
                        <a:solidFill>
                          <a:schemeClr val="bg1"/>
                        </a:solidFill>
                        <a:effectLst/>
                        <a:latin typeface="+mn-lt"/>
                      </a:endParaRPr>
                    </a:p>
                  </a:txBody>
                  <a:tcPr marL="9525" marR="9525" marT="9525" marB="0" anchor="ctr"/>
                </a:tc>
                <a:tc>
                  <a:txBody>
                    <a:bodyPr/>
                    <a:lstStyle/>
                    <a:p>
                      <a:pPr algn="ctr" fontAlgn="ctr"/>
                      <a:r>
                        <a:rPr lang="en-AU" sz="900" b="1" u="none" strike="noStrike" dirty="0">
                          <a:solidFill>
                            <a:schemeClr val="bg1"/>
                          </a:solidFill>
                          <a:effectLst/>
                        </a:rPr>
                        <a:t>Annual returns submitted by due date*</a:t>
                      </a:r>
                      <a:endParaRPr lang="en-AU" sz="900" b="1" i="0" u="none" strike="noStrike" dirty="0">
                        <a:solidFill>
                          <a:schemeClr val="bg1"/>
                        </a:solidFill>
                        <a:effectLst/>
                        <a:latin typeface="+mn-lt"/>
                      </a:endParaRPr>
                    </a:p>
                  </a:txBody>
                  <a:tcPr marL="9525" marR="9525" marT="9525" marB="0" anchor="ctr"/>
                </a:tc>
                <a:tc>
                  <a:txBody>
                    <a:bodyPr/>
                    <a:lstStyle/>
                    <a:p>
                      <a:pPr algn="ctr" fontAlgn="ctr"/>
                      <a:r>
                        <a:rPr lang="en-AU" sz="900" b="1" u="none" strike="noStrike" dirty="0">
                          <a:solidFill>
                            <a:schemeClr val="bg1"/>
                          </a:solidFill>
                          <a:effectLst/>
                        </a:rPr>
                        <a:t>Annual returns submitted by due date* %</a:t>
                      </a:r>
                      <a:endParaRPr lang="en-AU" sz="900" b="1" i="0" u="none" strike="noStrike" dirty="0">
                        <a:solidFill>
                          <a:schemeClr val="bg1"/>
                        </a:solidFill>
                        <a:effectLst/>
                        <a:latin typeface="+mn-lt"/>
                      </a:endParaRPr>
                    </a:p>
                  </a:txBody>
                  <a:tcPr marL="9525" marR="9525" marT="9525" marB="0" anchor="ctr"/>
                </a:tc>
                <a:extLst>
                  <a:ext uri="{0D108BD9-81ED-4DB2-BD59-A6C34878D82A}">
                    <a16:rowId xmlns:a16="http://schemas.microsoft.com/office/drawing/2014/main" val="959643813"/>
                  </a:ext>
                </a:extLst>
              </a:tr>
              <a:tr h="417865">
                <a:tc>
                  <a:txBody>
                    <a:bodyPr/>
                    <a:lstStyle/>
                    <a:p>
                      <a:r>
                        <a:rPr lang="en-AU" sz="900" dirty="0"/>
                        <a:t>Work Authority</a:t>
                      </a:r>
                      <a:endParaRPr lang="en-AU" sz="900" dirty="0">
                        <a:latin typeface="+mn-lt"/>
                      </a:endParaRPr>
                    </a:p>
                  </a:txBody>
                  <a:tcPr anchor="ctr"/>
                </a:tc>
                <a:tc>
                  <a:txBody>
                    <a:bodyPr/>
                    <a:lstStyle/>
                    <a:p>
                      <a:r>
                        <a:rPr lang="en-AU" sz="900" dirty="0"/>
                        <a:t>Annual Report - Extractive</a:t>
                      </a:r>
                      <a:endParaRPr lang="en-AU" sz="900" dirty="0">
                        <a:latin typeface="+mn-lt"/>
                      </a:endParaRPr>
                    </a:p>
                  </a:txBody>
                  <a:tcPr anchor="ctr"/>
                </a:tc>
                <a:tc>
                  <a:txBody>
                    <a:bodyPr/>
                    <a:lstStyle/>
                    <a:p>
                      <a:pPr algn="ctr" fontAlgn="ctr"/>
                      <a:r>
                        <a:rPr lang="en-AU" sz="900" b="0" u="none" strike="noStrike" dirty="0">
                          <a:solidFill>
                            <a:srgbClr val="000000"/>
                          </a:solidFill>
                          <a:effectLst/>
                        </a:rPr>
                        <a:t>862</a:t>
                      </a:r>
                      <a:endParaRPr lang="en-AU" sz="900" b="0" i="0" u="none" strike="noStrike" dirty="0">
                        <a:solidFill>
                          <a:srgbClr val="000000"/>
                        </a:solidFill>
                        <a:effectLst/>
                        <a:latin typeface="+mn-lt"/>
                      </a:endParaRPr>
                    </a:p>
                  </a:txBody>
                  <a:tcPr marL="9525" marR="9525" marT="9525" marB="0" anchor="ctr"/>
                </a:tc>
                <a:tc>
                  <a:txBody>
                    <a:bodyPr/>
                    <a:lstStyle/>
                    <a:p>
                      <a:pPr algn="ctr" fontAlgn="ctr"/>
                      <a:r>
                        <a:rPr lang="en-AU" sz="900" b="0" u="none" strike="noStrike" dirty="0">
                          <a:solidFill>
                            <a:schemeClr val="tx1"/>
                          </a:solidFill>
                          <a:effectLst/>
                        </a:rPr>
                        <a:t>445</a:t>
                      </a:r>
                      <a:endParaRPr lang="en-AU" sz="900" b="0" i="0" u="none" strike="noStrike" dirty="0">
                        <a:solidFill>
                          <a:schemeClr val="tx1"/>
                        </a:solidFill>
                        <a:effectLst/>
                        <a:latin typeface="+mn-lt"/>
                      </a:endParaRPr>
                    </a:p>
                  </a:txBody>
                  <a:tcPr marL="9525" marR="9525" marT="9525" marB="0" anchor="ctr"/>
                </a:tc>
                <a:tc>
                  <a:txBody>
                    <a:bodyPr/>
                    <a:lstStyle/>
                    <a:p>
                      <a:pPr algn="ctr" fontAlgn="ctr"/>
                      <a:r>
                        <a:rPr lang="en-AU" sz="900" b="1" u="none" strike="noStrike" dirty="0">
                          <a:solidFill>
                            <a:schemeClr val="tx1"/>
                          </a:solidFill>
                          <a:effectLst/>
                        </a:rPr>
                        <a:t>52%</a:t>
                      </a:r>
                      <a:endParaRPr lang="en-AU" sz="900" b="1"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3796607172"/>
                  </a:ext>
                </a:extLst>
              </a:tr>
              <a:tr h="417865">
                <a:tc>
                  <a:txBody>
                    <a:bodyPr/>
                    <a:lstStyle/>
                    <a:p>
                      <a:r>
                        <a:rPr lang="en-AU" sz="900" dirty="0"/>
                        <a:t>Mining Licence</a:t>
                      </a:r>
                      <a:endParaRPr lang="en-AU" sz="900" dirty="0">
                        <a:latin typeface="+mn-lt"/>
                      </a:endParaRPr>
                    </a:p>
                  </a:txBody>
                  <a:tcPr anchor="ctr"/>
                </a:tc>
                <a:tc>
                  <a:txBody>
                    <a:bodyPr/>
                    <a:lstStyle/>
                    <a:p>
                      <a:r>
                        <a:rPr lang="en-AU" sz="900" dirty="0"/>
                        <a:t>Expenditure and Activity</a:t>
                      </a:r>
                      <a:endParaRPr lang="en-AU" sz="900" dirty="0">
                        <a:latin typeface="+mn-lt"/>
                      </a:endParaRPr>
                    </a:p>
                  </a:txBody>
                  <a:tcPr anchor="ctr"/>
                </a:tc>
                <a:tc>
                  <a:txBody>
                    <a:bodyPr/>
                    <a:lstStyle/>
                    <a:p>
                      <a:pPr algn="ctr" fontAlgn="ctr"/>
                      <a:r>
                        <a:rPr lang="en-AU" sz="900" b="0" u="none" strike="noStrike" dirty="0">
                          <a:solidFill>
                            <a:srgbClr val="000000"/>
                          </a:solidFill>
                          <a:effectLst/>
                        </a:rPr>
                        <a:t>140</a:t>
                      </a:r>
                      <a:endParaRPr lang="en-AU" sz="900" b="0" i="0" u="none" strike="noStrike" dirty="0">
                        <a:solidFill>
                          <a:srgbClr val="000000"/>
                        </a:solidFill>
                        <a:effectLst/>
                        <a:latin typeface="+mn-lt"/>
                      </a:endParaRPr>
                    </a:p>
                  </a:txBody>
                  <a:tcPr marL="9525" marR="9525" marT="9525" marB="0" anchor="ctr"/>
                </a:tc>
                <a:tc>
                  <a:txBody>
                    <a:bodyPr/>
                    <a:lstStyle/>
                    <a:p>
                      <a:pPr algn="ctr" fontAlgn="ctr"/>
                      <a:r>
                        <a:rPr lang="en-AU" sz="900" b="0" u="none" strike="noStrike" dirty="0">
                          <a:solidFill>
                            <a:schemeClr val="tx1"/>
                          </a:solidFill>
                          <a:effectLst/>
                        </a:rPr>
                        <a:t>97</a:t>
                      </a:r>
                      <a:endParaRPr lang="en-AU" sz="900" b="0" i="0" u="none" strike="noStrike" dirty="0">
                        <a:solidFill>
                          <a:schemeClr val="tx1"/>
                        </a:solidFill>
                        <a:effectLst/>
                        <a:latin typeface="+mn-lt"/>
                      </a:endParaRPr>
                    </a:p>
                  </a:txBody>
                  <a:tcPr marL="9525" marR="9525" marT="9525" marB="0" anchor="ctr"/>
                </a:tc>
                <a:tc>
                  <a:txBody>
                    <a:bodyPr/>
                    <a:lstStyle/>
                    <a:p>
                      <a:pPr algn="ctr" fontAlgn="ctr"/>
                      <a:r>
                        <a:rPr lang="en-AU" sz="900" b="1" u="none" strike="noStrike" dirty="0">
                          <a:solidFill>
                            <a:schemeClr val="tx1"/>
                          </a:solidFill>
                          <a:effectLst/>
                        </a:rPr>
                        <a:t>69%</a:t>
                      </a:r>
                      <a:endParaRPr lang="en-AU" sz="900" b="1"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2590960882"/>
                  </a:ext>
                </a:extLst>
              </a:tr>
              <a:tr h="4178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dirty="0"/>
                        <a:t>Mining Licence</a:t>
                      </a:r>
                      <a:endParaRPr lang="en-AU" sz="900" dirty="0">
                        <a:latin typeface="+mn-lt"/>
                      </a:endParaRPr>
                    </a:p>
                  </a:txBody>
                  <a:tcPr anchor="ctr"/>
                </a:tc>
                <a:tc>
                  <a:txBody>
                    <a:bodyPr/>
                    <a:lstStyle/>
                    <a:p>
                      <a:r>
                        <a:rPr lang="en-AU" sz="900" dirty="0"/>
                        <a:t>Production and Royalty</a:t>
                      </a:r>
                      <a:endParaRPr lang="en-AU" sz="900" dirty="0">
                        <a:latin typeface="+mn-lt"/>
                      </a:endParaRPr>
                    </a:p>
                  </a:txBody>
                  <a:tcPr anchor="ctr"/>
                </a:tc>
                <a:tc>
                  <a:txBody>
                    <a:bodyPr/>
                    <a:lstStyle/>
                    <a:p>
                      <a:pPr algn="ctr" fontAlgn="ctr"/>
                      <a:r>
                        <a:rPr lang="en-AU" sz="900" b="0" u="none" strike="noStrike">
                          <a:solidFill>
                            <a:srgbClr val="000000"/>
                          </a:solidFill>
                          <a:effectLst/>
                        </a:rPr>
                        <a:t>140</a:t>
                      </a:r>
                      <a:endParaRPr lang="en-AU" sz="900" b="0" i="0" u="none" strike="noStrike">
                        <a:solidFill>
                          <a:srgbClr val="000000"/>
                        </a:solidFill>
                        <a:effectLst/>
                        <a:latin typeface="+mn-lt"/>
                      </a:endParaRPr>
                    </a:p>
                  </a:txBody>
                  <a:tcPr marL="9525" marR="9525" marT="9525" marB="0" anchor="ctr"/>
                </a:tc>
                <a:tc>
                  <a:txBody>
                    <a:bodyPr/>
                    <a:lstStyle/>
                    <a:p>
                      <a:pPr algn="ctr" fontAlgn="ctr"/>
                      <a:r>
                        <a:rPr lang="en-AU" sz="900" b="0" u="none" strike="noStrike" dirty="0">
                          <a:solidFill>
                            <a:schemeClr val="tx1"/>
                          </a:solidFill>
                          <a:effectLst/>
                        </a:rPr>
                        <a:t>94</a:t>
                      </a:r>
                      <a:endParaRPr lang="en-AU" sz="900" b="0" i="0" u="none" strike="noStrike" dirty="0">
                        <a:solidFill>
                          <a:schemeClr val="tx1"/>
                        </a:solidFill>
                        <a:effectLst/>
                        <a:latin typeface="+mn-lt"/>
                      </a:endParaRPr>
                    </a:p>
                  </a:txBody>
                  <a:tcPr marL="9525" marR="9525" marT="9525" marB="0" anchor="ctr"/>
                </a:tc>
                <a:tc>
                  <a:txBody>
                    <a:bodyPr/>
                    <a:lstStyle/>
                    <a:p>
                      <a:pPr algn="ctr" fontAlgn="ctr"/>
                      <a:r>
                        <a:rPr lang="en-AU" sz="900" b="1" u="none" strike="noStrike" dirty="0">
                          <a:solidFill>
                            <a:schemeClr val="tx1"/>
                          </a:solidFill>
                          <a:effectLst/>
                        </a:rPr>
                        <a:t>67%</a:t>
                      </a:r>
                      <a:endParaRPr lang="en-AU" sz="900" b="1"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3294782041"/>
                  </a:ext>
                </a:extLst>
              </a:tr>
              <a:tr h="4178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dirty="0"/>
                        <a:t>Prospecting Licence</a:t>
                      </a:r>
                      <a:endParaRPr lang="en-AU" sz="900" dirty="0">
                        <a:latin typeface="+mn-lt"/>
                      </a:endParaRPr>
                    </a:p>
                  </a:txBody>
                  <a:tcPr anchor="ctr"/>
                </a:tc>
                <a:tc>
                  <a:txBody>
                    <a:bodyPr/>
                    <a:lstStyle/>
                    <a:p>
                      <a:r>
                        <a:rPr lang="en-AU" sz="900" dirty="0"/>
                        <a:t>Expenditure and Activity</a:t>
                      </a:r>
                      <a:endParaRPr lang="en-AU" sz="900" dirty="0">
                        <a:latin typeface="+mn-lt"/>
                      </a:endParaRPr>
                    </a:p>
                  </a:txBody>
                  <a:tcPr anchor="ctr"/>
                </a:tc>
                <a:tc>
                  <a:txBody>
                    <a:bodyPr/>
                    <a:lstStyle/>
                    <a:p>
                      <a:pPr algn="ctr" fontAlgn="ctr"/>
                      <a:r>
                        <a:rPr lang="en-AU" sz="900" b="0" u="none" strike="noStrike" dirty="0">
                          <a:solidFill>
                            <a:srgbClr val="000000"/>
                          </a:solidFill>
                          <a:effectLst/>
                        </a:rPr>
                        <a:t>69</a:t>
                      </a:r>
                      <a:endParaRPr lang="en-AU" sz="900" b="0" i="0" u="none" strike="noStrike" dirty="0">
                        <a:solidFill>
                          <a:srgbClr val="000000"/>
                        </a:solidFill>
                        <a:effectLst/>
                        <a:latin typeface="+mn-lt"/>
                      </a:endParaRPr>
                    </a:p>
                  </a:txBody>
                  <a:tcPr marL="9525" marR="9525" marT="9525" marB="0" anchor="ctr"/>
                </a:tc>
                <a:tc>
                  <a:txBody>
                    <a:bodyPr/>
                    <a:lstStyle/>
                    <a:p>
                      <a:pPr algn="ctr" fontAlgn="ctr"/>
                      <a:r>
                        <a:rPr lang="en-AU" sz="900" b="0" u="none" strike="noStrike">
                          <a:solidFill>
                            <a:schemeClr val="tx1"/>
                          </a:solidFill>
                          <a:effectLst/>
                        </a:rPr>
                        <a:t>50</a:t>
                      </a:r>
                      <a:endParaRPr lang="en-AU" sz="900" b="0" i="0" u="none" strike="noStrike">
                        <a:solidFill>
                          <a:schemeClr val="tx1"/>
                        </a:solidFill>
                        <a:effectLst/>
                        <a:latin typeface="+mn-lt"/>
                      </a:endParaRPr>
                    </a:p>
                  </a:txBody>
                  <a:tcPr marL="9525" marR="9525" marT="9525" marB="0" anchor="ctr"/>
                </a:tc>
                <a:tc>
                  <a:txBody>
                    <a:bodyPr/>
                    <a:lstStyle/>
                    <a:p>
                      <a:pPr algn="ctr" fontAlgn="ctr"/>
                      <a:r>
                        <a:rPr lang="en-AU" sz="900" b="1" u="none" strike="noStrike" dirty="0">
                          <a:solidFill>
                            <a:schemeClr val="tx1"/>
                          </a:solidFill>
                          <a:effectLst/>
                        </a:rPr>
                        <a:t>72%</a:t>
                      </a:r>
                      <a:endParaRPr lang="en-AU" sz="900" b="1"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1002207201"/>
                  </a:ext>
                </a:extLst>
              </a:tr>
              <a:tr h="4178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dirty="0"/>
                        <a:t>Prospecting Licence</a:t>
                      </a:r>
                      <a:endParaRPr lang="en-AU" sz="900" dirty="0">
                        <a:latin typeface="+mn-lt"/>
                      </a:endParaRPr>
                    </a:p>
                  </a:txBody>
                  <a:tcPr anchor="ctr"/>
                </a:tc>
                <a:tc>
                  <a:txBody>
                    <a:bodyPr/>
                    <a:lstStyle/>
                    <a:p>
                      <a:r>
                        <a:rPr lang="en-AU" sz="900" dirty="0"/>
                        <a:t>Production and Royalty</a:t>
                      </a:r>
                      <a:endParaRPr lang="en-AU" sz="900" dirty="0">
                        <a:latin typeface="+mn-lt"/>
                      </a:endParaRPr>
                    </a:p>
                  </a:txBody>
                  <a:tcPr anchor="ctr"/>
                </a:tc>
                <a:tc>
                  <a:txBody>
                    <a:bodyPr/>
                    <a:lstStyle/>
                    <a:p>
                      <a:pPr algn="ctr" fontAlgn="ctr"/>
                      <a:r>
                        <a:rPr lang="en-AU" sz="900" b="0" u="none" strike="noStrike" dirty="0">
                          <a:solidFill>
                            <a:srgbClr val="000000"/>
                          </a:solidFill>
                          <a:effectLst/>
                        </a:rPr>
                        <a:t>69</a:t>
                      </a:r>
                      <a:endParaRPr lang="en-AU" sz="900" b="0" i="0" u="none" strike="noStrike" dirty="0">
                        <a:solidFill>
                          <a:srgbClr val="000000"/>
                        </a:solidFill>
                        <a:effectLst/>
                        <a:latin typeface="+mn-lt"/>
                      </a:endParaRPr>
                    </a:p>
                  </a:txBody>
                  <a:tcPr marL="9525" marR="9525" marT="9525" marB="0" anchor="ctr"/>
                </a:tc>
                <a:tc>
                  <a:txBody>
                    <a:bodyPr/>
                    <a:lstStyle/>
                    <a:p>
                      <a:pPr algn="ctr" fontAlgn="ctr"/>
                      <a:r>
                        <a:rPr lang="en-AU" sz="900" b="0" u="none" strike="noStrike">
                          <a:solidFill>
                            <a:schemeClr val="tx1"/>
                          </a:solidFill>
                          <a:effectLst/>
                        </a:rPr>
                        <a:t>45</a:t>
                      </a:r>
                      <a:endParaRPr lang="en-AU" sz="900" b="0" i="0" u="none" strike="noStrike">
                        <a:solidFill>
                          <a:schemeClr val="tx1"/>
                        </a:solidFill>
                        <a:effectLst/>
                        <a:latin typeface="+mn-lt"/>
                      </a:endParaRPr>
                    </a:p>
                  </a:txBody>
                  <a:tcPr marL="9525" marR="9525" marT="9525" marB="0" anchor="ctr"/>
                </a:tc>
                <a:tc>
                  <a:txBody>
                    <a:bodyPr/>
                    <a:lstStyle/>
                    <a:p>
                      <a:pPr algn="ctr" fontAlgn="ctr"/>
                      <a:r>
                        <a:rPr lang="en-AU" sz="900" b="1" u="none" strike="noStrike" dirty="0">
                          <a:solidFill>
                            <a:schemeClr val="tx1"/>
                          </a:solidFill>
                          <a:effectLst/>
                        </a:rPr>
                        <a:t>65%</a:t>
                      </a:r>
                      <a:endParaRPr lang="en-AU" sz="900" b="1" i="0" u="none" strike="noStrike" dirty="0">
                        <a:solidFill>
                          <a:schemeClr val="tx1"/>
                        </a:solidFill>
                        <a:effectLst/>
                        <a:latin typeface="+mn-lt"/>
                      </a:endParaRPr>
                    </a:p>
                  </a:txBody>
                  <a:tcPr marL="9525" marR="9525" marT="9525" marB="0" anchor="ctr"/>
                </a:tc>
                <a:extLst>
                  <a:ext uri="{0D108BD9-81ED-4DB2-BD59-A6C34878D82A}">
                    <a16:rowId xmlns:a16="http://schemas.microsoft.com/office/drawing/2014/main" val="3622360398"/>
                  </a:ext>
                </a:extLst>
              </a:tr>
            </a:tbl>
          </a:graphicData>
        </a:graphic>
      </p:graphicFrame>
      <p:sp>
        <p:nvSpPr>
          <p:cNvPr id="4" name="Footer Placeholder 3">
            <a:extLst>
              <a:ext uri="{FF2B5EF4-FFF2-40B4-BE49-F238E27FC236}">
                <a16:creationId xmlns:a16="http://schemas.microsoft.com/office/drawing/2014/main" id="{C7DC5F65-AA50-4EE2-80A2-15A4D2964417}"/>
              </a:ext>
            </a:extLst>
          </p:cNvPr>
          <p:cNvSpPr>
            <a:spLocks noGrp="1"/>
          </p:cNvSpPr>
          <p:nvPr>
            <p:ph type="ftr" sz="quarter" idx="11"/>
          </p:nvPr>
        </p:nvSpPr>
        <p:spPr/>
        <p:txBody>
          <a:bodyPr/>
          <a:lstStyle/>
          <a:p>
            <a:r>
              <a:rPr lang="en-AU" dirty="0"/>
              <a:t>Earth Resources Regulation Quarterly Performance Report 2021-22 Q1</a:t>
            </a:r>
          </a:p>
        </p:txBody>
      </p:sp>
      <p:sp>
        <p:nvSpPr>
          <p:cNvPr id="5" name="Slide Number Placeholder 4">
            <a:extLst>
              <a:ext uri="{FF2B5EF4-FFF2-40B4-BE49-F238E27FC236}">
                <a16:creationId xmlns:a16="http://schemas.microsoft.com/office/drawing/2014/main" id="{7719D6E7-3B43-4137-A57D-65EDD71F05C1}"/>
              </a:ext>
            </a:extLst>
          </p:cNvPr>
          <p:cNvSpPr>
            <a:spLocks noGrp="1"/>
          </p:cNvSpPr>
          <p:nvPr>
            <p:ph type="sldNum" sz="quarter" idx="12"/>
          </p:nvPr>
        </p:nvSpPr>
        <p:spPr/>
        <p:txBody>
          <a:bodyPr/>
          <a:lstStyle/>
          <a:p>
            <a:r>
              <a:rPr lang="en-AU"/>
              <a:t> Page    </a:t>
            </a:r>
            <a:fld id="{BE4ABD5F-D626-4461-ADC9-85806A61CF0E}" type="slidenum">
              <a:rPr lang="en-AU" smtClean="0"/>
              <a:pPr/>
              <a:t>14</a:t>
            </a:fld>
            <a:endParaRPr lang="en-AU"/>
          </a:p>
        </p:txBody>
      </p:sp>
      <p:sp>
        <p:nvSpPr>
          <p:cNvPr id="6" name="Title 1">
            <a:extLst>
              <a:ext uri="{FF2B5EF4-FFF2-40B4-BE49-F238E27FC236}">
                <a16:creationId xmlns:a16="http://schemas.microsoft.com/office/drawing/2014/main" id="{CB0659CC-AE4D-4789-9EF3-539F95C32D0E}"/>
              </a:ext>
            </a:extLst>
          </p:cNvPr>
          <p:cNvSpPr txBox="1">
            <a:spLocks/>
          </p:cNvSpPr>
          <p:nvPr/>
        </p:nvSpPr>
        <p:spPr>
          <a:xfrm>
            <a:off x="495300" y="217248"/>
            <a:ext cx="8915400" cy="274042"/>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1400" b="1" dirty="0">
                <a:solidFill>
                  <a:schemeClr val="bg1"/>
                </a:solidFill>
              </a:rPr>
              <a:t>FY 2020-21 Annual Return Submissions</a:t>
            </a:r>
          </a:p>
        </p:txBody>
      </p:sp>
      <p:sp>
        <p:nvSpPr>
          <p:cNvPr id="8" name="TextBox 7">
            <a:extLst>
              <a:ext uri="{FF2B5EF4-FFF2-40B4-BE49-F238E27FC236}">
                <a16:creationId xmlns:a16="http://schemas.microsoft.com/office/drawing/2014/main" id="{4396F6CB-12F2-4C25-BF88-F953AD4794A6}"/>
              </a:ext>
            </a:extLst>
          </p:cNvPr>
          <p:cNvSpPr txBox="1"/>
          <p:nvPr/>
        </p:nvSpPr>
        <p:spPr>
          <a:xfrm>
            <a:off x="412471" y="4249833"/>
            <a:ext cx="7689966" cy="723275"/>
          </a:xfrm>
          <a:prstGeom prst="rect">
            <a:avLst/>
          </a:prstGeom>
          <a:noFill/>
        </p:spPr>
        <p:txBody>
          <a:bodyPr wrap="square" lIns="91440" tIns="45720" rIns="91440" bIns="45720" rtlCol="0" anchor="t">
            <a:spAutoFit/>
          </a:bodyPr>
          <a:lstStyle/>
          <a:p>
            <a:r>
              <a:rPr lang="en-AU" sz="900" b="1" dirty="0"/>
              <a:t>Annual report requirements:</a:t>
            </a:r>
          </a:p>
          <a:p>
            <a:pPr>
              <a:spcBef>
                <a:spcPts val="600"/>
              </a:spcBef>
              <a:spcAft>
                <a:spcPts val="600"/>
              </a:spcAft>
            </a:pPr>
            <a:r>
              <a:rPr lang="en-AU" sz="900" dirty="0"/>
              <a:t>All tenement holders are obliged to submit an annual report on their activities by the due date even if no work has been undertaken in the financial year. The information is used to monitor industry activities, specify regulatory fees and royalties and inform management of Victoria's earth resources sector by understanding the state of the industry and aiding further investment and jobs.</a:t>
            </a:r>
          </a:p>
        </p:txBody>
      </p:sp>
      <p:sp>
        <p:nvSpPr>
          <p:cNvPr id="9" name="TextBox 8">
            <a:extLst>
              <a:ext uri="{FF2B5EF4-FFF2-40B4-BE49-F238E27FC236}">
                <a16:creationId xmlns:a16="http://schemas.microsoft.com/office/drawing/2014/main" id="{C0BEA40C-65C7-4B98-B8C4-6A40AEFD3A1D}"/>
              </a:ext>
            </a:extLst>
          </p:cNvPr>
          <p:cNvSpPr txBox="1"/>
          <p:nvPr/>
        </p:nvSpPr>
        <p:spPr>
          <a:xfrm>
            <a:off x="412471" y="3627668"/>
            <a:ext cx="6488578" cy="369332"/>
          </a:xfrm>
          <a:prstGeom prst="rect">
            <a:avLst/>
          </a:prstGeom>
          <a:noFill/>
        </p:spPr>
        <p:txBody>
          <a:bodyPr wrap="square" lIns="91440" tIns="45720" rIns="91440" bIns="45720" rtlCol="0" anchor="t">
            <a:spAutoFit/>
          </a:bodyPr>
          <a:lstStyle/>
          <a:p>
            <a:r>
              <a:rPr lang="en-AU" sz="900" b="1" dirty="0">
                <a:solidFill>
                  <a:schemeClr val="bg1">
                    <a:lumMod val="50000"/>
                  </a:schemeClr>
                </a:solidFill>
              </a:rPr>
              <a:t>*</a:t>
            </a:r>
            <a:r>
              <a:rPr lang="en-AU" sz="900" dirty="0">
                <a:solidFill>
                  <a:schemeClr val="bg1">
                    <a:lumMod val="50000"/>
                  </a:schemeClr>
                </a:solidFill>
              </a:rPr>
              <a:t>Due Date: Work Authority 31 July 2021 , Mining and Prospecting 28 July 2021.</a:t>
            </a:r>
          </a:p>
          <a:p>
            <a:r>
              <a:rPr lang="en-AU" sz="900" dirty="0">
                <a:solidFill>
                  <a:schemeClr val="bg1">
                    <a:lumMod val="50000"/>
                  </a:schemeClr>
                </a:solidFill>
              </a:rPr>
              <a:t>*Annual returns submitted includes regulator approved extensions.</a:t>
            </a:r>
          </a:p>
        </p:txBody>
      </p:sp>
      <p:sp>
        <p:nvSpPr>
          <p:cNvPr id="10" name="TextBox 9">
            <a:extLst>
              <a:ext uri="{FF2B5EF4-FFF2-40B4-BE49-F238E27FC236}">
                <a16:creationId xmlns:a16="http://schemas.microsoft.com/office/drawing/2014/main" id="{EBE44090-6DAE-4DA8-BD8A-4CBC70698D95}"/>
              </a:ext>
            </a:extLst>
          </p:cNvPr>
          <p:cNvSpPr txBox="1"/>
          <p:nvPr/>
        </p:nvSpPr>
        <p:spPr>
          <a:xfrm>
            <a:off x="412471" y="769021"/>
            <a:ext cx="6592628" cy="276999"/>
          </a:xfrm>
          <a:prstGeom prst="rect">
            <a:avLst/>
          </a:prstGeom>
          <a:noFill/>
        </p:spPr>
        <p:txBody>
          <a:bodyPr wrap="square" rtlCol="0">
            <a:spAutoFit/>
          </a:bodyPr>
          <a:lstStyle/>
          <a:p>
            <a:r>
              <a:rPr lang="en-AU" sz="1200" dirty="0"/>
              <a:t>FY 2020-21 Annual work authority, mining and prospecting returns submitted by the due date</a:t>
            </a:r>
          </a:p>
        </p:txBody>
      </p:sp>
    </p:spTree>
    <p:extLst>
      <p:ext uri="{BB962C8B-B14F-4D97-AF65-F5344CB8AC3E}">
        <p14:creationId xmlns:p14="http://schemas.microsoft.com/office/powerpoint/2010/main" val="3632728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77329" y="237461"/>
            <a:ext cx="8915400" cy="274042"/>
          </a:xfrm>
        </p:spPr>
        <p:txBody>
          <a:bodyPr>
            <a:normAutofit fontScale="90000"/>
          </a:bodyPr>
          <a:lstStyle/>
          <a:p>
            <a:r>
              <a:rPr lang="en-AU" sz="1400" b="1">
                <a:solidFill>
                  <a:schemeClr val="bg1"/>
                </a:solidFill>
              </a:rPr>
              <a:t>KPI 4: Facilitation of Stakeholder Engagement</a:t>
            </a:r>
          </a:p>
        </p:txBody>
      </p:sp>
      <p:graphicFrame>
        <p:nvGraphicFramePr>
          <p:cNvPr id="5" name="Table 4"/>
          <p:cNvGraphicFramePr>
            <a:graphicFrameLocks noGrp="1"/>
          </p:cNvGraphicFramePr>
          <p:nvPr>
            <p:extLst>
              <p:ext uri="{D42A27DB-BD31-4B8C-83A1-F6EECF244321}">
                <p14:modId xmlns:p14="http://schemas.microsoft.com/office/powerpoint/2010/main" val="1135733131"/>
              </p:ext>
            </p:extLst>
          </p:nvPr>
        </p:nvGraphicFramePr>
        <p:xfrm>
          <a:off x="413729" y="810493"/>
          <a:ext cx="5158324" cy="1288621"/>
        </p:xfrm>
        <a:graphic>
          <a:graphicData uri="http://schemas.openxmlformats.org/drawingml/2006/table">
            <a:tbl>
              <a:tblPr firstRow="1" bandRow="1">
                <a:tableStyleId>{7DF18680-E054-41AD-8BC1-D1AEF772440D}</a:tableStyleId>
              </a:tblPr>
              <a:tblGrid>
                <a:gridCol w="1751880">
                  <a:extLst>
                    <a:ext uri="{9D8B030D-6E8A-4147-A177-3AD203B41FA5}">
                      <a16:colId xmlns:a16="http://schemas.microsoft.com/office/drawing/2014/main" val="20000"/>
                    </a:ext>
                  </a:extLst>
                </a:gridCol>
                <a:gridCol w="851611">
                  <a:extLst>
                    <a:ext uri="{9D8B030D-6E8A-4147-A177-3AD203B41FA5}">
                      <a16:colId xmlns:a16="http://schemas.microsoft.com/office/drawing/2014/main" val="20001"/>
                    </a:ext>
                  </a:extLst>
                </a:gridCol>
                <a:gridCol w="851611">
                  <a:extLst>
                    <a:ext uri="{9D8B030D-6E8A-4147-A177-3AD203B41FA5}">
                      <a16:colId xmlns:a16="http://schemas.microsoft.com/office/drawing/2014/main" val="20002"/>
                    </a:ext>
                  </a:extLst>
                </a:gridCol>
                <a:gridCol w="851611">
                  <a:extLst>
                    <a:ext uri="{9D8B030D-6E8A-4147-A177-3AD203B41FA5}">
                      <a16:colId xmlns:a16="http://schemas.microsoft.com/office/drawing/2014/main" val="20003"/>
                    </a:ext>
                  </a:extLst>
                </a:gridCol>
                <a:gridCol w="851611">
                  <a:extLst>
                    <a:ext uri="{9D8B030D-6E8A-4147-A177-3AD203B41FA5}">
                      <a16:colId xmlns:a16="http://schemas.microsoft.com/office/drawing/2014/main" val="20004"/>
                    </a:ext>
                  </a:extLst>
                </a:gridCol>
              </a:tblGrid>
              <a:tr h="236525">
                <a:tc>
                  <a:txBody>
                    <a:bodyPr/>
                    <a:lstStyle/>
                    <a:p>
                      <a:pPr algn="ctr"/>
                      <a:endParaRPr lang="en-AU" sz="900">
                        <a:latin typeface="+mn-lt"/>
                      </a:endParaRPr>
                    </a:p>
                  </a:txBody>
                  <a:tcPr marL="99060" marR="99060" anchor="ctr">
                    <a:solidFill>
                      <a:schemeClr val="bg1"/>
                    </a:solidFill>
                  </a:tcPr>
                </a:tc>
                <a:tc>
                  <a:txBody>
                    <a:bodyPr/>
                    <a:lstStyle/>
                    <a:p>
                      <a:pPr algn="ctr"/>
                      <a:r>
                        <a:rPr lang="en-AU" sz="900">
                          <a:latin typeface="+mn-lt"/>
                        </a:rPr>
                        <a:t>2020-21 Q2</a:t>
                      </a:r>
                    </a:p>
                  </a:txBody>
                  <a:tcPr marL="99060" marR="99060" anchor="ctr">
                    <a:solidFill>
                      <a:srgbClr val="002060"/>
                    </a:solidFill>
                  </a:tcPr>
                </a:tc>
                <a:tc>
                  <a:txBody>
                    <a:bodyPr/>
                    <a:lstStyle/>
                    <a:p>
                      <a:pPr algn="ctr"/>
                      <a:r>
                        <a:rPr lang="en-AU" sz="900">
                          <a:latin typeface="+mn-lt"/>
                        </a:rPr>
                        <a:t>2020-21 Q3</a:t>
                      </a:r>
                    </a:p>
                  </a:txBody>
                  <a:tcPr marL="99060" marR="99060" anchor="ctr">
                    <a:solidFill>
                      <a:srgbClr val="002060"/>
                    </a:solidFill>
                  </a:tcPr>
                </a:tc>
                <a:tc>
                  <a:txBody>
                    <a:bodyPr/>
                    <a:lstStyle/>
                    <a:p>
                      <a:pPr algn="ctr"/>
                      <a:r>
                        <a:rPr lang="en-AU" sz="900">
                          <a:latin typeface="+mn-lt"/>
                        </a:rPr>
                        <a:t>2020-21 Q4</a:t>
                      </a:r>
                    </a:p>
                  </a:txBody>
                  <a:tcPr marL="99060" marR="99060" anchor="ctr">
                    <a:solidFill>
                      <a:srgbClr val="002060"/>
                    </a:solidFill>
                  </a:tcPr>
                </a:tc>
                <a:tc>
                  <a:txBody>
                    <a:bodyPr/>
                    <a:lstStyle/>
                    <a:p>
                      <a:pPr algn="ctr"/>
                      <a:r>
                        <a:rPr lang="en-AU" sz="900">
                          <a:latin typeface="+mn-lt"/>
                        </a:rPr>
                        <a:t>2021-22 Q1</a:t>
                      </a:r>
                    </a:p>
                  </a:txBody>
                  <a:tcPr marL="99060" marR="99060" anchor="ctr">
                    <a:solidFill>
                      <a:srgbClr val="002060"/>
                    </a:solidFill>
                  </a:tcPr>
                </a:tc>
                <a:extLst>
                  <a:ext uri="{0D108BD9-81ED-4DB2-BD59-A6C34878D82A}">
                    <a16:rowId xmlns:a16="http://schemas.microsoft.com/office/drawing/2014/main" val="10000"/>
                  </a:ext>
                </a:extLst>
              </a:tr>
              <a:tr h="263024">
                <a:tc>
                  <a:txBody>
                    <a:bodyPr/>
                    <a:lstStyle/>
                    <a:p>
                      <a:pPr algn="ctr"/>
                      <a:r>
                        <a:rPr lang="en-AU" sz="900" b="0">
                          <a:latin typeface="+mn-lt"/>
                        </a:rPr>
                        <a:t>Meetings Planned</a:t>
                      </a:r>
                    </a:p>
                  </a:txBody>
                  <a:tcPr marL="99060" marR="99060" anchor="ctr"/>
                </a:tc>
                <a:tc>
                  <a:txBody>
                    <a:bodyPr/>
                    <a:lstStyle/>
                    <a:p>
                      <a:pPr algn="ctr" fontAlgn="b"/>
                      <a:r>
                        <a:rPr lang="en-AU" sz="900" b="0" i="0" u="none" strike="noStrike">
                          <a:solidFill>
                            <a:srgbClr val="000000"/>
                          </a:solidFill>
                          <a:effectLst/>
                          <a:latin typeface="+mn-lt"/>
                        </a:rPr>
                        <a:t>20</a:t>
                      </a:r>
                    </a:p>
                  </a:txBody>
                  <a:tcPr marL="7620" marR="7620" marT="7620" marB="0" anchor="ctr"/>
                </a:tc>
                <a:tc>
                  <a:txBody>
                    <a:bodyPr/>
                    <a:lstStyle/>
                    <a:p>
                      <a:pPr algn="ctr" fontAlgn="b"/>
                      <a:r>
                        <a:rPr lang="en-AU" sz="900" b="0" i="0" u="none" strike="noStrike">
                          <a:solidFill>
                            <a:srgbClr val="000000"/>
                          </a:solidFill>
                          <a:effectLst/>
                          <a:latin typeface="+mn-lt"/>
                        </a:rPr>
                        <a:t>14</a:t>
                      </a:r>
                    </a:p>
                  </a:txBody>
                  <a:tcPr marL="7620" marR="7620" marT="7620" marB="0" anchor="ctr"/>
                </a:tc>
                <a:tc>
                  <a:txBody>
                    <a:bodyPr/>
                    <a:lstStyle/>
                    <a:p>
                      <a:pPr algn="ctr" fontAlgn="b"/>
                      <a:r>
                        <a:rPr lang="en-AU" sz="900" b="0" i="0" u="none" strike="noStrike">
                          <a:solidFill>
                            <a:srgbClr val="000000"/>
                          </a:solidFill>
                          <a:effectLst/>
                          <a:latin typeface="+mn-lt"/>
                        </a:rPr>
                        <a:t>13</a:t>
                      </a:r>
                    </a:p>
                  </a:txBody>
                  <a:tcPr marL="7620" marR="7620" marT="7620" marB="0" anchor="ctr"/>
                </a:tc>
                <a:tc>
                  <a:txBody>
                    <a:bodyPr/>
                    <a:lstStyle/>
                    <a:p>
                      <a:pPr algn="ctr" fontAlgn="b"/>
                      <a:r>
                        <a:rPr lang="en-AU" sz="900" b="0" i="0" u="none" strike="noStrike">
                          <a:solidFill>
                            <a:srgbClr val="000000"/>
                          </a:solidFill>
                          <a:effectLst/>
                          <a:latin typeface="+mn-lt"/>
                        </a:rPr>
                        <a:t>14</a:t>
                      </a:r>
                    </a:p>
                  </a:txBody>
                  <a:tcPr marL="7620" marR="7620" marT="7620" marB="0" anchor="ctr"/>
                </a:tc>
                <a:extLst>
                  <a:ext uri="{0D108BD9-81ED-4DB2-BD59-A6C34878D82A}">
                    <a16:rowId xmlns:a16="http://schemas.microsoft.com/office/drawing/2014/main" val="10001"/>
                  </a:ext>
                </a:extLst>
              </a:tr>
              <a:tr h="263024">
                <a:tc>
                  <a:txBody>
                    <a:bodyPr/>
                    <a:lstStyle/>
                    <a:p>
                      <a:pPr algn="ctr"/>
                      <a:r>
                        <a:rPr lang="en-AU" sz="900" b="0">
                          <a:latin typeface="+mn-lt"/>
                        </a:rPr>
                        <a:t>Meetings Attended</a:t>
                      </a:r>
                    </a:p>
                  </a:txBody>
                  <a:tcPr marL="99060" marR="99060" anchor="ctr"/>
                </a:tc>
                <a:tc>
                  <a:txBody>
                    <a:bodyPr/>
                    <a:lstStyle/>
                    <a:p>
                      <a:pPr algn="ctr" fontAlgn="b"/>
                      <a:r>
                        <a:rPr lang="en-AU" sz="900" b="0" i="0" u="none" strike="noStrike">
                          <a:solidFill>
                            <a:srgbClr val="000000"/>
                          </a:solidFill>
                          <a:effectLst/>
                          <a:latin typeface="+mn-lt"/>
                        </a:rPr>
                        <a:t>20</a:t>
                      </a:r>
                    </a:p>
                  </a:txBody>
                  <a:tcPr marL="7620" marR="7620" marT="7620" marB="0" anchor="ctr"/>
                </a:tc>
                <a:tc>
                  <a:txBody>
                    <a:bodyPr/>
                    <a:lstStyle/>
                    <a:p>
                      <a:pPr algn="ctr" fontAlgn="b"/>
                      <a:r>
                        <a:rPr lang="en-AU" sz="900" b="0" i="0" u="none" strike="noStrike">
                          <a:solidFill>
                            <a:srgbClr val="000000"/>
                          </a:solidFill>
                          <a:effectLst/>
                          <a:latin typeface="+mn-lt"/>
                        </a:rPr>
                        <a:t>14</a:t>
                      </a:r>
                    </a:p>
                  </a:txBody>
                  <a:tcPr marL="7620" marR="7620" marT="7620" marB="0" anchor="ctr"/>
                </a:tc>
                <a:tc>
                  <a:txBody>
                    <a:bodyPr/>
                    <a:lstStyle/>
                    <a:p>
                      <a:pPr algn="ctr" fontAlgn="b"/>
                      <a:r>
                        <a:rPr lang="en-AU" sz="900" b="0" i="0" u="none" strike="noStrike">
                          <a:solidFill>
                            <a:srgbClr val="000000"/>
                          </a:solidFill>
                          <a:effectLst/>
                          <a:latin typeface="+mn-lt"/>
                        </a:rPr>
                        <a:t>13</a:t>
                      </a:r>
                    </a:p>
                  </a:txBody>
                  <a:tcPr marL="7620" marR="7620" marT="7620" marB="0" anchor="ctr"/>
                </a:tc>
                <a:tc>
                  <a:txBody>
                    <a:bodyPr/>
                    <a:lstStyle/>
                    <a:p>
                      <a:pPr algn="ctr" fontAlgn="b"/>
                      <a:r>
                        <a:rPr lang="en-AU" sz="900" b="0" i="0" u="none" strike="noStrike">
                          <a:solidFill>
                            <a:srgbClr val="000000"/>
                          </a:solidFill>
                          <a:effectLst/>
                          <a:latin typeface="+mn-lt"/>
                        </a:rPr>
                        <a:t>14</a:t>
                      </a:r>
                    </a:p>
                  </a:txBody>
                  <a:tcPr marL="7620" marR="7620" marT="7620" marB="0" anchor="ctr"/>
                </a:tc>
                <a:extLst>
                  <a:ext uri="{0D108BD9-81ED-4DB2-BD59-A6C34878D82A}">
                    <a16:rowId xmlns:a16="http://schemas.microsoft.com/office/drawing/2014/main" val="10002"/>
                  </a:ext>
                </a:extLst>
              </a:tr>
              <a:tr h="263024">
                <a:tc>
                  <a:txBody>
                    <a:bodyPr/>
                    <a:lstStyle/>
                    <a:p>
                      <a:pPr algn="ctr"/>
                      <a:r>
                        <a:rPr lang="en-AU" sz="900">
                          <a:solidFill>
                            <a:schemeClr val="bg1"/>
                          </a:solidFill>
                          <a:latin typeface="+mn-lt"/>
                        </a:rPr>
                        <a:t>% Attendance</a:t>
                      </a:r>
                    </a:p>
                  </a:txBody>
                  <a:tcPr marL="99060" marR="99060" anchor="ctr">
                    <a:solidFill>
                      <a:srgbClr val="0070C0"/>
                    </a:solidFill>
                  </a:tcPr>
                </a:tc>
                <a:tc>
                  <a:txBody>
                    <a:bodyPr/>
                    <a:lstStyle/>
                    <a:p>
                      <a:pPr algn="ctr"/>
                      <a:r>
                        <a:rPr lang="en-AU" sz="900" b="0">
                          <a:solidFill>
                            <a:schemeClr val="bg1"/>
                          </a:solidFill>
                          <a:latin typeface="+mn-lt"/>
                        </a:rPr>
                        <a:t>100%</a:t>
                      </a:r>
                    </a:p>
                  </a:txBody>
                  <a:tcPr marL="99060" marR="99060" anchor="ctr">
                    <a:solidFill>
                      <a:srgbClr val="0070C0"/>
                    </a:solidFill>
                  </a:tcPr>
                </a:tc>
                <a:tc>
                  <a:txBody>
                    <a:bodyPr/>
                    <a:lstStyle/>
                    <a:p>
                      <a:pPr algn="ctr"/>
                      <a:r>
                        <a:rPr lang="en-AU" sz="900" b="0">
                          <a:solidFill>
                            <a:schemeClr val="bg1"/>
                          </a:solidFill>
                          <a:latin typeface="+mn-lt"/>
                        </a:rPr>
                        <a:t>100%</a:t>
                      </a:r>
                    </a:p>
                  </a:txBody>
                  <a:tcPr marL="99060" marR="99060" anchor="ctr">
                    <a:solidFill>
                      <a:srgbClr val="0070C0"/>
                    </a:solidFill>
                  </a:tcPr>
                </a:tc>
                <a:tc>
                  <a:txBody>
                    <a:bodyPr/>
                    <a:lstStyle/>
                    <a:p>
                      <a:pPr algn="ctr"/>
                      <a:r>
                        <a:rPr lang="en-AU" sz="900" b="0">
                          <a:solidFill>
                            <a:schemeClr val="bg1"/>
                          </a:solidFill>
                          <a:latin typeface="+mn-lt"/>
                        </a:rPr>
                        <a:t>100%</a:t>
                      </a:r>
                    </a:p>
                  </a:txBody>
                  <a:tcPr marL="99060" marR="99060" anchor="ctr">
                    <a:solidFill>
                      <a:srgbClr val="0070C0"/>
                    </a:solidFill>
                  </a:tcPr>
                </a:tc>
                <a:tc>
                  <a:txBody>
                    <a:bodyPr/>
                    <a:lstStyle/>
                    <a:p>
                      <a:pPr algn="ctr"/>
                      <a:r>
                        <a:rPr lang="en-AU" sz="900" b="0">
                          <a:solidFill>
                            <a:schemeClr val="bg1"/>
                          </a:solidFill>
                          <a:latin typeface="+mn-lt"/>
                        </a:rPr>
                        <a:t>100%</a:t>
                      </a:r>
                    </a:p>
                  </a:txBody>
                  <a:tcPr marL="99060" marR="99060" anchor="ctr">
                    <a:solidFill>
                      <a:srgbClr val="0070C0"/>
                    </a:solidFill>
                  </a:tcPr>
                </a:tc>
                <a:extLst>
                  <a:ext uri="{0D108BD9-81ED-4DB2-BD59-A6C34878D82A}">
                    <a16:rowId xmlns:a16="http://schemas.microsoft.com/office/drawing/2014/main" val="10003"/>
                  </a:ext>
                </a:extLst>
              </a:tr>
              <a:tr h="263024">
                <a:tc>
                  <a:txBody>
                    <a:bodyPr/>
                    <a:lstStyle/>
                    <a:p>
                      <a:pPr algn="ctr"/>
                      <a:r>
                        <a:rPr lang="en-AU" sz="900" b="0">
                          <a:solidFill>
                            <a:schemeClr val="bg1">
                              <a:lumMod val="50000"/>
                            </a:schemeClr>
                          </a:solidFill>
                          <a:latin typeface="+mn-lt"/>
                        </a:rPr>
                        <a:t>Target</a:t>
                      </a:r>
                    </a:p>
                  </a:txBody>
                  <a:tcPr marL="99060" marR="9906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chemeClr val="bg1">
                              <a:lumMod val="50000"/>
                            </a:schemeClr>
                          </a:solidFill>
                          <a:effectLst/>
                          <a:uLnTx/>
                          <a:uFillTx/>
                          <a:latin typeface="+mn-lt"/>
                          <a:ea typeface="+mn-ea"/>
                          <a:cs typeface="+mn-cs"/>
                        </a:rPr>
                        <a:t>100%</a:t>
                      </a:r>
                    </a:p>
                  </a:txBody>
                  <a:tcPr marL="99060" marR="9906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chemeClr val="bg1">
                              <a:lumMod val="50000"/>
                            </a:schemeClr>
                          </a:solidFill>
                          <a:effectLst/>
                          <a:uLnTx/>
                          <a:uFillTx/>
                          <a:latin typeface="+mn-lt"/>
                          <a:ea typeface="+mn-ea"/>
                          <a:cs typeface="+mn-cs"/>
                        </a:rPr>
                        <a:t>100%</a:t>
                      </a:r>
                    </a:p>
                  </a:txBody>
                  <a:tcPr marL="99060" marR="9906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chemeClr val="bg1">
                              <a:lumMod val="50000"/>
                            </a:schemeClr>
                          </a:solidFill>
                          <a:effectLst/>
                          <a:uLnTx/>
                          <a:uFillTx/>
                          <a:latin typeface="+mn-lt"/>
                          <a:ea typeface="+mn-ea"/>
                          <a:cs typeface="+mn-cs"/>
                        </a:rPr>
                        <a:t>100%</a:t>
                      </a:r>
                    </a:p>
                  </a:txBody>
                  <a:tcPr marL="99060" marR="99060" anchor="c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chemeClr val="bg1">
                              <a:lumMod val="50000"/>
                            </a:schemeClr>
                          </a:solidFill>
                          <a:effectLst/>
                          <a:uLnTx/>
                          <a:uFillTx/>
                          <a:latin typeface="+mn-lt"/>
                          <a:ea typeface="+mn-ea"/>
                          <a:cs typeface="+mn-cs"/>
                        </a:rPr>
                        <a:t>100%</a:t>
                      </a:r>
                    </a:p>
                  </a:txBody>
                  <a:tcPr marL="99060" marR="99060" anchor="ctr">
                    <a:solidFill>
                      <a:schemeClr val="bg1">
                        <a:lumMod val="95000"/>
                      </a:schemeClr>
                    </a:solidFill>
                  </a:tcPr>
                </a:tc>
                <a:extLst>
                  <a:ext uri="{0D108BD9-81ED-4DB2-BD59-A6C34878D82A}">
                    <a16:rowId xmlns:a16="http://schemas.microsoft.com/office/drawing/2014/main" val="30107608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79930511"/>
              </p:ext>
            </p:extLst>
          </p:nvPr>
        </p:nvGraphicFramePr>
        <p:xfrm>
          <a:off x="428491" y="3305426"/>
          <a:ext cx="5174220" cy="457200"/>
        </p:xfrm>
        <a:graphic>
          <a:graphicData uri="http://schemas.openxmlformats.org/drawingml/2006/table">
            <a:tbl>
              <a:tblPr firstRow="1" bandRow="1">
                <a:tableStyleId>{7DF18680-E054-41AD-8BC1-D1AEF772440D}</a:tableStyleId>
              </a:tblPr>
              <a:tblGrid>
                <a:gridCol w="862370">
                  <a:extLst>
                    <a:ext uri="{9D8B030D-6E8A-4147-A177-3AD203B41FA5}">
                      <a16:colId xmlns:a16="http://schemas.microsoft.com/office/drawing/2014/main" val="20000"/>
                    </a:ext>
                  </a:extLst>
                </a:gridCol>
                <a:gridCol w="809300">
                  <a:extLst>
                    <a:ext uri="{9D8B030D-6E8A-4147-A177-3AD203B41FA5}">
                      <a16:colId xmlns:a16="http://schemas.microsoft.com/office/drawing/2014/main" val="20001"/>
                    </a:ext>
                  </a:extLst>
                </a:gridCol>
                <a:gridCol w="857974">
                  <a:extLst>
                    <a:ext uri="{9D8B030D-6E8A-4147-A177-3AD203B41FA5}">
                      <a16:colId xmlns:a16="http://schemas.microsoft.com/office/drawing/2014/main" val="20002"/>
                    </a:ext>
                  </a:extLst>
                </a:gridCol>
                <a:gridCol w="927083">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81389">
                  <a:extLst>
                    <a:ext uri="{9D8B030D-6E8A-4147-A177-3AD203B41FA5}">
                      <a16:colId xmlns:a16="http://schemas.microsoft.com/office/drawing/2014/main" val="20005"/>
                    </a:ext>
                  </a:extLst>
                </a:gridCol>
              </a:tblGrid>
              <a:tr h="202083">
                <a:tc>
                  <a:txBody>
                    <a:bodyPr/>
                    <a:lstStyle/>
                    <a:p>
                      <a:pPr algn="ctr"/>
                      <a:r>
                        <a:rPr lang="en-AU" sz="900"/>
                        <a:t>2021-22 Q1</a:t>
                      </a:r>
                    </a:p>
                  </a:txBody>
                  <a:tcPr marL="99060" marR="99060" anchor="ctr">
                    <a:solidFill>
                      <a:srgbClr val="0070C0"/>
                    </a:solidFill>
                  </a:tcPr>
                </a:tc>
                <a:tc>
                  <a:txBody>
                    <a:bodyPr/>
                    <a:lstStyle/>
                    <a:p>
                      <a:pPr algn="ctr"/>
                      <a:r>
                        <a:rPr lang="en-AU" sz="900"/>
                        <a:t>2021-22 Q1</a:t>
                      </a:r>
                    </a:p>
                  </a:txBody>
                  <a:tcPr marL="99060" marR="99060" anchor="ctr">
                    <a:solidFill>
                      <a:srgbClr val="0070C0"/>
                    </a:solidFill>
                  </a:tcPr>
                </a:tc>
                <a:tc>
                  <a:txBody>
                    <a:bodyPr/>
                    <a:lstStyle/>
                    <a:p>
                      <a:pPr algn="ctr"/>
                      <a:r>
                        <a:rPr lang="en-AU" sz="900"/>
                        <a:t>2021-22 Q3</a:t>
                      </a:r>
                    </a:p>
                  </a:txBody>
                  <a:tcPr marL="99060" marR="99060" anchor="ctr">
                    <a:solidFill>
                      <a:srgbClr val="0070C0"/>
                    </a:solidFill>
                  </a:tcPr>
                </a:tc>
                <a:tc>
                  <a:txBody>
                    <a:bodyPr/>
                    <a:lstStyle/>
                    <a:p>
                      <a:pPr algn="ctr"/>
                      <a:r>
                        <a:rPr lang="en-AU" sz="900"/>
                        <a:t>2021-22 Q4</a:t>
                      </a:r>
                    </a:p>
                  </a:txBody>
                  <a:tcPr marL="99060" marR="99060" anchor="ctr">
                    <a:solidFill>
                      <a:srgbClr val="0070C0"/>
                    </a:solidFill>
                  </a:tcPr>
                </a:tc>
                <a:tc>
                  <a:txBody>
                    <a:bodyPr/>
                    <a:lstStyle/>
                    <a:p>
                      <a:pPr algn="ctr"/>
                      <a:r>
                        <a:rPr lang="en-AU" sz="900" dirty="0"/>
                        <a:t>Annual Total</a:t>
                      </a:r>
                    </a:p>
                  </a:txBody>
                  <a:tcPr marL="99060" marR="99060" anchor="ctr">
                    <a:solidFill>
                      <a:srgbClr val="002060"/>
                    </a:solidFill>
                  </a:tcPr>
                </a:tc>
                <a:tc>
                  <a:txBody>
                    <a:bodyPr/>
                    <a:lstStyle/>
                    <a:p>
                      <a:pPr algn="ctr"/>
                      <a:r>
                        <a:rPr lang="en-AU" sz="900" dirty="0"/>
                        <a:t>FY Target</a:t>
                      </a:r>
                    </a:p>
                  </a:txBody>
                  <a:tcPr marL="99060" marR="99060" anchor="ctr">
                    <a:solidFill>
                      <a:srgbClr val="002060"/>
                    </a:solidFill>
                  </a:tcPr>
                </a:tc>
                <a:extLst>
                  <a:ext uri="{0D108BD9-81ED-4DB2-BD59-A6C34878D82A}">
                    <a16:rowId xmlns:a16="http://schemas.microsoft.com/office/drawing/2014/main" val="10000"/>
                  </a:ext>
                </a:extLst>
              </a:tr>
              <a:tr h="207982">
                <a:tc>
                  <a:txBody>
                    <a:bodyPr/>
                    <a:lstStyle/>
                    <a:p>
                      <a:pPr algn="ctr"/>
                      <a:r>
                        <a:rPr lang="en-AU" sz="900" b="0"/>
                        <a:t>1</a:t>
                      </a:r>
                    </a:p>
                  </a:txBody>
                  <a:tcPr marL="99060" marR="99060" anchor="ctr"/>
                </a:tc>
                <a:tc>
                  <a:txBody>
                    <a:bodyPr/>
                    <a:lstStyle/>
                    <a:p>
                      <a:pPr algn="ctr"/>
                      <a:r>
                        <a:rPr lang="en-AU" sz="900" b="1" dirty="0"/>
                        <a:t>-</a:t>
                      </a:r>
                    </a:p>
                  </a:txBody>
                  <a:tcPr marL="99060" marR="99060" anchor="ctr"/>
                </a:tc>
                <a:tc>
                  <a:txBody>
                    <a:bodyPr/>
                    <a:lstStyle/>
                    <a:p>
                      <a:pPr algn="ctr"/>
                      <a:r>
                        <a:rPr lang="en-AU" sz="900" b="1" dirty="0"/>
                        <a:t>-</a:t>
                      </a:r>
                    </a:p>
                  </a:txBody>
                  <a:tcPr marL="99060" marR="99060" anchor="ctr"/>
                </a:tc>
                <a:tc>
                  <a:txBody>
                    <a:bodyPr/>
                    <a:lstStyle/>
                    <a:p>
                      <a:pPr algn="ctr"/>
                      <a:r>
                        <a:rPr lang="en-AU" sz="900" b="1" dirty="0"/>
                        <a:t>-</a:t>
                      </a:r>
                    </a:p>
                  </a:txBody>
                  <a:tcPr marL="99060" marR="99060" anchor="ctr"/>
                </a:tc>
                <a:tc>
                  <a:txBody>
                    <a:bodyPr/>
                    <a:lstStyle/>
                    <a:p>
                      <a:pPr algn="ctr"/>
                      <a:r>
                        <a:rPr lang="en-AU" sz="900" b="1">
                          <a:solidFill>
                            <a:schemeClr val="tx1"/>
                          </a:solidFill>
                        </a:rPr>
                        <a:t>1</a:t>
                      </a:r>
                    </a:p>
                  </a:txBody>
                  <a:tcPr marL="99060" marR="99060" anchor="ctr"/>
                </a:tc>
                <a:tc>
                  <a:txBody>
                    <a:bodyPr/>
                    <a:lstStyle/>
                    <a:p>
                      <a:pPr algn="ctr"/>
                      <a:r>
                        <a:rPr lang="en-AU" sz="900" b="1" dirty="0">
                          <a:solidFill>
                            <a:schemeClr val="bg1">
                              <a:lumMod val="50000"/>
                            </a:schemeClr>
                          </a:solidFill>
                        </a:rPr>
                        <a:t>4</a:t>
                      </a:r>
                    </a:p>
                  </a:txBody>
                  <a:tcPr marL="99060" marR="99060" anchor="ct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996674690"/>
              </p:ext>
            </p:extLst>
          </p:nvPr>
        </p:nvGraphicFramePr>
        <p:xfrm>
          <a:off x="428491" y="5116072"/>
          <a:ext cx="5161881" cy="457200"/>
        </p:xfrm>
        <a:graphic>
          <a:graphicData uri="http://schemas.openxmlformats.org/drawingml/2006/table">
            <a:tbl>
              <a:tblPr firstRow="1" bandRow="1">
                <a:tableStyleId>{5C22544A-7EE6-4342-B048-85BDC9FD1C3A}</a:tableStyleId>
              </a:tblPr>
              <a:tblGrid>
                <a:gridCol w="836553">
                  <a:extLst>
                    <a:ext uri="{9D8B030D-6E8A-4147-A177-3AD203B41FA5}">
                      <a16:colId xmlns:a16="http://schemas.microsoft.com/office/drawing/2014/main" val="20000"/>
                    </a:ext>
                  </a:extLst>
                </a:gridCol>
                <a:gridCol w="879644">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81388">
                  <a:extLst>
                    <a:ext uri="{9D8B030D-6E8A-4147-A177-3AD203B41FA5}">
                      <a16:colId xmlns:a16="http://schemas.microsoft.com/office/drawing/2014/main" val="20005"/>
                    </a:ext>
                  </a:extLst>
                </a:gridCol>
              </a:tblGrid>
              <a:tr h="228522">
                <a:tc>
                  <a:txBody>
                    <a:bodyPr/>
                    <a:lstStyle/>
                    <a:p>
                      <a:pPr algn="ctr"/>
                      <a:r>
                        <a:rPr lang="en-AU" sz="900"/>
                        <a:t>2021-21 Q1</a:t>
                      </a:r>
                    </a:p>
                  </a:txBody>
                  <a:tcPr marL="99060" marR="99060" anchor="ctr">
                    <a:solidFill>
                      <a:srgbClr val="0070C0"/>
                    </a:solidFill>
                  </a:tcPr>
                </a:tc>
                <a:tc>
                  <a:txBody>
                    <a:bodyPr/>
                    <a:lstStyle/>
                    <a:p>
                      <a:pPr algn="ctr"/>
                      <a:r>
                        <a:rPr lang="en-AU" sz="900"/>
                        <a:t>2021-21 Q2</a:t>
                      </a:r>
                    </a:p>
                  </a:txBody>
                  <a:tcPr marL="99060" marR="99060" anchor="ctr">
                    <a:solidFill>
                      <a:srgbClr val="0070C0"/>
                    </a:solidFill>
                  </a:tcPr>
                </a:tc>
                <a:tc>
                  <a:txBody>
                    <a:bodyPr/>
                    <a:lstStyle/>
                    <a:p>
                      <a:pPr algn="ctr"/>
                      <a:r>
                        <a:rPr lang="en-AU" sz="900"/>
                        <a:t>2021-22 Q3</a:t>
                      </a:r>
                    </a:p>
                  </a:txBody>
                  <a:tcPr marL="99060" marR="99060" anchor="ctr">
                    <a:solidFill>
                      <a:srgbClr val="0070C0"/>
                    </a:solidFill>
                  </a:tcPr>
                </a:tc>
                <a:tc>
                  <a:txBody>
                    <a:bodyPr/>
                    <a:lstStyle/>
                    <a:p>
                      <a:pPr algn="ctr"/>
                      <a:r>
                        <a:rPr lang="en-AU" sz="900"/>
                        <a:t>2021-22 Q4</a:t>
                      </a:r>
                    </a:p>
                  </a:txBody>
                  <a:tcPr marL="99060" marR="99060" anchor="ctr">
                    <a:solidFill>
                      <a:srgbClr val="0070C0"/>
                    </a:solidFill>
                  </a:tcPr>
                </a:tc>
                <a:tc>
                  <a:txBody>
                    <a:bodyPr/>
                    <a:lstStyle/>
                    <a:p>
                      <a:pPr algn="ctr"/>
                      <a:r>
                        <a:rPr lang="en-AU" sz="900"/>
                        <a:t>Annual Total</a:t>
                      </a:r>
                    </a:p>
                  </a:txBody>
                  <a:tcPr marL="99060" marR="99060" anchor="ctr">
                    <a:solidFill>
                      <a:srgbClr val="002060"/>
                    </a:solidFill>
                  </a:tcPr>
                </a:tc>
                <a:tc>
                  <a:txBody>
                    <a:bodyPr/>
                    <a:lstStyle/>
                    <a:p>
                      <a:pPr algn="ctr"/>
                      <a:r>
                        <a:rPr lang="en-AU" sz="900" dirty="0"/>
                        <a:t>FY Target</a:t>
                      </a:r>
                    </a:p>
                  </a:txBody>
                  <a:tcPr marL="99060" marR="99060" anchor="ctr">
                    <a:solidFill>
                      <a:srgbClr val="002060"/>
                    </a:solidFill>
                  </a:tcPr>
                </a:tc>
                <a:extLst>
                  <a:ext uri="{0D108BD9-81ED-4DB2-BD59-A6C34878D82A}">
                    <a16:rowId xmlns:a16="http://schemas.microsoft.com/office/drawing/2014/main" val="10000"/>
                  </a:ext>
                </a:extLst>
              </a:tr>
              <a:tr h="121772">
                <a:tc>
                  <a:txBody>
                    <a:bodyPr/>
                    <a:lstStyle/>
                    <a:p>
                      <a:pPr algn="ctr"/>
                      <a:r>
                        <a:rPr lang="en-AU" sz="900" b="0"/>
                        <a:t>1</a:t>
                      </a:r>
                    </a:p>
                  </a:txBody>
                  <a:tcPr marL="99060" marR="99060" anchor="ctr"/>
                </a:tc>
                <a:tc>
                  <a:txBody>
                    <a:bodyPr/>
                    <a:lstStyle/>
                    <a:p>
                      <a:pPr algn="ctr"/>
                      <a:r>
                        <a:rPr lang="en-AU" sz="900" b="0" dirty="0"/>
                        <a:t>-</a:t>
                      </a:r>
                    </a:p>
                  </a:txBody>
                  <a:tcPr marL="99060" marR="99060" anchor="ctr"/>
                </a:tc>
                <a:tc>
                  <a:txBody>
                    <a:bodyPr/>
                    <a:lstStyle/>
                    <a:p>
                      <a:pPr algn="ctr"/>
                      <a:r>
                        <a:rPr lang="en-AU" sz="900" b="1"/>
                        <a:t>-</a:t>
                      </a:r>
                    </a:p>
                  </a:txBody>
                  <a:tcPr marL="99060" marR="99060" anchor="ctr"/>
                </a:tc>
                <a:tc>
                  <a:txBody>
                    <a:bodyPr/>
                    <a:lstStyle/>
                    <a:p>
                      <a:pPr algn="ctr"/>
                      <a:r>
                        <a:rPr lang="en-AU" sz="900" b="1" dirty="0"/>
                        <a:t>-</a:t>
                      </a:r>
                    </a:p>
                  </a:txBody>
                  <a:tcPr marL="99060" marR="99060" anchor="ctr"/>
                </a:tc>
                <a:tc>
                  <a:txBody>
                    <a:bodyPr/>
                    <a:lstStyle/>
                    <a:p>
                      <a:pPr algn="ctr"/>
                      <a:r>
                        <a:rPr lang="en-AU" sz="900" b="1">
                          <a:solidFill>
                            <a:schemeClr val="tx1"/>
                          </a:solidFill>
                        </a:rPr>
                        <a:t>1</a:t>
                      </a:r>
                    </a:p>
                  </a:txBody>
                  <a:tcPr marL="99060" marR="99060" anchor="ctr"/>
                </a:tc>
                <a:tc>
                  <a:txBody>
                    <a:bodyPr/>
                    <a:lstStyle/>
                    <a:p>
                      <a:pPr algn="ctr"/>
                      <a:r>
                        <a:rPr lang="en-AU" sz="900" b="1" dirty="0">
                          <a:solidFill>
                            <a:schemeClr val="bg1">
                              <a:lumMod val="50000"/>
                            </a:schemeClr>
                          </a:solidFill>
                        </a:rPr>
                        <a:t>3</a:t>
                      </a:r>
                    </a:p>
                  </a:txBody>
                  <a:tcPr marL="99060" marR="99060" anchor="ctr"/>
                </a:tc>
                <a:extLst>
                  <a:ext uri="{0D108BD9-81ED-4DB2-BD59-A6C34878D82A}">
                    <a16:rowId xmlns:a16="http://schemas.microsoft.com/office/drawing/2014/main" val="10001"/>
                  </a:ext>
                </a:extLst>
              </a:tr>
            </a:tbl>
          </a:graphicData>
        </a:graphic>
      </p:graphicFrame>
      <p:sp>
        <p:nvSpPr>
          <p:cNvPr id="8" name="TextBox 7"/>
          <p:cNvSpPr txBox="1"/>
          <p:nvPr/>
        </p:nvSpPr>
        <p:spPr>
          <a:xfrm>
            <a:off x="388267" y="559713"/>
            <a:ext cx="3340597" cy="292388"/>
          </a:xfrm>
          <a:prstGeom prst="rect">
            <a:avLst/>
          </a:prstGeom>
          <a:noFill/>
        </p:spPr>
        <p:txBody>
          <a:bodyPr wrap="square" rtlCol="0">
            <a:spAutoFit/>
          </a:bodyPr>
          <a:lstStyle/>
          <a:p>
            <a:r>
              <a:rPr lang="en-AU" sz="1300"/>
              <a:t>Environmental review committee attendance</a:t>
            </a:r>
          </a:p>
        </p:txBody>
      </p:sp>
      <p:sp>
        <p:nvSpPr>
          <p:cNvPr id="9" name="TextBox 8"/>
          <p:cNvSpPr txBox="1"/>
          <p:nvPr/>
        </p:nvSpPr>
        <p:spPr>
          <a:xfrm>
            <a:off x="388266" y="2960110"/>
            <a:ext cx="4134459" cy="292388"/>
          </a:xfrm>
          <a:prstGeom prst="rect">
            <a:avLst/>
          </a:prstGeom>
          <a:noFill/>
        </p:spPr>
        <p:txBody>
          <a:bodyPr wrap="square" rtlCol="0">
            <a:spAutoFit/>
          </a:bodyPr>
          <a:lstStyle/>
          <a:p>
            <a:r>
              <a:rPr lang="en-AU" sz="1300"/>
              <a:t>Industry Reference Group</a:t>
            </a:r>
          </a:p>
        </p:txBody>
      </p:sp>
      <p:sp>
        <p:nvSpPr>
          <p:cNvPr id="10" name="TextBox 9"/>
          <p:cNvSpPr txBox="1"/>
          <p:nvPr/>
        </p:nvSpPr>
        <p:spPr>
          <a:xfrm>
            <a:off x="388266" y="4820674"/>
            <a:ext cx="4134459" cy="276999"/>
          </a:xfrm>
          <a:prstGeom prst="rect">
            <a:avLst/>
          </a:prstGeom>
          <a:noFill/>
        </p:spPr>
        <p:txBody>
          <a:bodyPr wrap="square" rtlCol="0">
            <a:spAutoFit/>
          </a:bodyPr>
          <a:lstStyle/>
          <a:p>
            <a:r>
              <a:rPr lang="en-AU" sz="1200"/>
              <a:t>Earth Resources Regulators Forum</a:t>
            </a:r>
          </a:p>
        </p:txBody>
      </p:sp>
      <p:sp>
        <p:nvSpPr>
          <p:cNvPr id="2" name="Slide Number Placeholder 1">
            <a:extLst>
              <a:ext uri="{FF2B5EF4-FFF2-40B4-BE49-F238E27FC236}">
                <a16:creationId xmlns:a16="http://schemas.microsoft.com/office/drawing/2014/main" id="{127DF193-50F3-45A3-8F52-CE98AA7E708A}"/>
              </a:ext>
            </a:extLst>
          </p:cNvPr>
          <p:cNvSpPr>
            <a:spLocks noGrp="1"/>
          </p:cNvSpPr>
          <p:nvPr>
            <p:ph type="sldNum" sz="quarter" idx="12"/>
          </p:nvPr>
        </p:nvSpPr>
        <p:spPr>
          <a:xfrm>
            <a:off x="9000493" y="242009"/>
            <a:ext cx="897328" cy="274042"/>
          </a:xfrm>
        </p:spPr>
        <p:txBody>
          <a:bodyPr/>
          <a:lstStyle/>
          <a:p>
            <a:r>
              <a:rPr lang="en-AU"/>
              <a:t> Page    </a:t>
            </a:r>
            <a:fld id="{BE4ABD5F-D626-4461-ADC9-85806A61CF0E}" type="slidenum">
              <a:rPr lang="en-AU" smtClean="0"/>
              <a:pPr/>
              <a:t>15</a:t>
            </a:fld>
            <a:endParaRPr lang="en-AU"/>
          </a:p>
        </p:txBody>
      </p:sp>
      <p:sp>
        <p:nvSpPr>
          <p:cNvPr id="12" name="TextBox 11">
            <a:extLst>
              <a:ext uri="{FF2B5EF4-FFF2-40B4-BE49-F238E27FC236}">
                <a16:creationId xmlns:a16="http://schemas.microsoft.com/office/drawing/2014/main" id="{ACCC56D4-EE45-4643-BB99-BE64E286CD29}"/>
              </a:ext>
            </a:extLst>
          </p:cNvPr>
          <p:cNvSpPr txBox="1"/>
          <p:nvPr/>
        </p:nvSpPr>
        <p:spPr>
          <a:xfrm>
            <a:off x="5817097" y="3413336"/>
            <a:ext cx="3763364" cy="1061829"/>
          </a:xfrm>
          <a:prstGeom prst="rect">
            <a:avLst/>
          </a:prstGeom>
          <a:noFill/>
        </p:spPr>
        <p:txBody>
          <a:bodyPr wrap="square" rtlCol="0">
            <a:spAutoFit/>
          </a:bodyPr>
          <a:lstStyle/>
          <a:p>
            <a:r>
              <a:rPr lang="en-AU" sz="900" b="1"/>
              <a:t>Why are these measures important?</a:t>
            </a:r>
          </a:p>
          <a:p>
            <a:endParaRPr lang="en-AU" sz="900" b="1"/>
          </a:p>
          <a:p>
            <a:r>
              <a:rPr lang="en-AU" sz="900">
                <a:solidFill>
                  <a:schemeClr val="bg1">
                    <a:lumMod val="50000"/>
                  </a:schemeClr>
                </a:solidFill>
              </a:rPr>
              <a:t>The Industry Reference Group provides a forum for engagement and consultation with stakeholder representatives from industry associations and government agencies regarding statutory, regulatory and stakeholder relations issues and activities in the context of the current policy and regulatory framework.</a:t>
            </a:r>
          </a:p>
        </p:txBody>
      </p:sp>
      <p:sp>
        <p:nvSpPr>
          <p:cNvPr id="13" name="TextBox 12">
            <a:extLst>
              <a:ext uri="{FF2B5EF4-FFF2-40B4-BE49-F238E27FC236}">
                <a16:creationId xmlns:a16="http://schemas.microsoft.com/office/drawing/2014/main" id="{76935F23-FC28-471A-B79A-26AFE89AE460}"/>
              </a:ext>
            </a:extLst>
          </p:cNvPr>
          <p:cNvSpPr txBox="1"/>
          <p:nvPr/>
        </p:nvSpPr>
        <p:spPr>
          <a:xfrm>
            <a:off x="5817096" y="5197060"/>
            <a:ext cx="3786611" cy="1477328"/>
          </a:xfrm>
          <a:prstGeom prst="rect">
            <a:avLst/>
          </a:prstGeom>
          <a:noFill/>
        </p:spPr>
        <p:txBody>
          <a:bodyPr wrap="square" rtlCol="0">
            <a:spAutoFit/>
          </a:bodyPr>
          <a:lstStyle/>
          <a:p>
            <a:r>
              <a:rPr lang="en-AU" sz="900" b="1"/>
              <a:t>Why are these measures important?</a:t>
            </a:r>
          </a:p>
          <a:p>
            <a:endParaRPr lang="en-AU" sz="900" b="1"/>
          </a:p>
          <a:p>
            <a:r>
              <a:rPr lang="en-AU" sz="900">
                <a:solidFill>
                  <a:schemeClr val="bg1">
                    <a:lumMod val="50000"/>
                  </a:schemeClr>
                </a:solidFill>
              </a:rPr>
              <a:t>The Earth Resources Regulators' Forum drives a coordinated, strategic approach to regulation in the earth resources sector. Through the forum and its independent chair, Earth Resources Regulation coordinates its activities with other regulators to improve timeliness, reduce compliance and administrative costs to industry, and identify and resolve any regulatory gaps or overlaps. This includes a focus on more real-time communication, strategic sequencing, common risk assessment and partnerships with local government authorities.</a:t>
            </a:r>
          </a:p>
        </p:txBody>
      </p:sp>
      <p:sp>
        <p:nvSpPr>
          <p:cNvPr id="14" name="TextBox 13">
            <a:extLst>
              <a:ext uri="{FF2B5EF4-FFF2-40B4-BE49-F238E27FC236}">
                <a16:creationId xmlns:a16="http://schemas.microsoft.com/office/drawing/2014/main" id="{55ABE2BB-3C63-444F-8521-B44915C3A009}"/>
              </a:ext>
            </a:extLst>
          </p:cNvPr>
          <p:cNvSpPr txBox="1"/>
          <p:nvPr/>
        </p:nvSpPr>
        <p:spPr>
          <a:xfrm>
            <a:off x="377571" y="3829282"/>
            <a:ext cx="5212802" cy="938719"/>
          </a:xfrm>
          <a:prstGeom prst="rect">
            <a:avLst/>
          </a:prstGeom>
          <a:noFill/>
        </p:spPr>
        <p:txBody>
          <a:bodyPr wrap="square" rtlCol="0">
            <a:spAutoFit/>
          </a:bodyPr>
          <a:lstStyle/>
          <a:p>
            <a:r>
              <a:rPr lang="en-AU" sz="900" b="1" dirty="0"/>
              <a:t>Explanation for the result:  </a:t>
            </a:r>
          </a:p>
          <a:p>
            <a:pPr>
              <a:spcBef>
                <a:spcPts val="600"/>
              </a:spcBef>
            </a:pPr>
            <a:r>
              <a:rPr lang="en-AU" sz="900" dirty="0"/>
              <a:t>The target is an annual figure based on Industry Reference Group (IRG) meetings being scheduled every three months.  </a:t>
            </a:r>
          </a:p>
          <a:p>
            <a:pPr>
              <a:spcBef>
                <a:spcPts val="600"/>
              </a:spcBef>
            </a:pPr>
            <a:r>
              <a:rPr lang="en-AU" sz="900" dirty="0"/>
              <a:t>The IRG, which replaces the former Stakeholder Reference Group (SRG), held one meeting in Q1, which was the first time the group met under its new terms of reference. </a:t>
            </a:r>
          </a:p>
        </p:txBody>
      </p:sp>
      <p:sp>
        <p:nvSpPr>
          <p:cNvPr id="15" name="TextBox 14">
            <a:extLst>
              <a:ext uri="{FF2B5EF4-FFF2-40B4-BE49-F238E27FC236}">
                <a16:creationId xmlns:a16="http://schemas.microsoft.com/office/drawing/2014/main" id="{ACFF182B-5CA5-48C5-ACA6-8C48A879C996}"/>
              </a:ext>
            </a:extLst>
          </p:cNvPr>
          <p:cNvSpPr txBox="1"/>
          <p:nvPr/>
        </p:nvSpPr>
        <p:spPr>
          <a:xfrm>
            <a:off x="5817096" y="914300"/>
            <a:ext cx="3786611" cy="1061829"/>
          </a:xfrm>
          <a:prstGeom prst="rect">
            <a:avLst/>
          </a:prstGeom>
          <a:noFill/>
        </p:spPr>
        <p:txBody>
          <a:bodyPr wrap="square" rtlCol="0">
            <a:spAutoFit/>
          </a:bodyPr>
          <a:lstStyle/>
          <a:p>
            <a:r>
              <a:rPr lang="en-AU" sz="900" b="1"/>
              <a:t>Why are these measures important?</a:t>
            </a:r>
          </a:p>
          <a:p>
            <a:endParaRPr lang="en-AU" sz="900" b="1"/>
          </a:p>
          <a:p>
            <a:r>
              <a:rPr lang="en-AU" sz="900">
                <a:solidFill>
                  <a:schemeClr val="bg1">
                    <a:lumMod val="50000"/>
                  </a:schemeClr>
                </a:solidFill>
              </a:rPr>
              <a:t>The stakeholder engagement indicator covers the interaction between the regulator, authority holders, co-regulators and the community by reporting active participation by Earth Resources Regulation at Environmental Review Committee meetings. Earth Resources Regulation has made a commitment in the Compliance Strategy to report on ERC attendance quarterly.</a:t>
            </a:r>
          </a:p>
        </p:txBody>
      </p:sp>
      <p:sp>
        <p:nvSpPr>
          <p:cNvPr id="16" name="TextBox 15">
            <a:extLst>
              <a:ext uri="{FF2B5EF4-FFF2-40B4-BE49-F238E27FC236}">
                <a16:creationId xmlns:a16="http://schemas.microsoft.com/office/drawing/2014/main" id="{EA9A5666-3FFE-44C2-B75D-294DA73EE203}"/>
              </a:ext>
            </a:extLst>
          </p:cNvPr>
          <p:cNvSpPr txBox="1"/>
          <p:nvPr/>
        </p:nvSpPr>
        <p:spPr>
          <a:xfrm>
            <a:off x="413729" y="2129330"/>
            <a:ext cx="5212802" cy="784830"/>
          </a:xfrm>
          <a:prstGeom prst="rect">
            <a:avLst/>
          </a:prstGeom>
          <a:noFill/>
        </p:spPr>
        <p:txBody>
          <a:bodyPr wrap="square" lIns="91440" tIns="45720" rIns="91440" bIns="45720" rtlCol="0" anchor="t">
            <a:spAutoFit/>
          </a:bodyPr>
          <a:lstStyle/>
          <a:p>
            <a:r>
              <a:rPr lang="en-AU" sz="900" b="1"/>
              <a:t>Explanation for the result:  </a:t>
            </a:r>
          </a:p>
          <a:p>
            <a:endParaRPr lang="en-AU" sz="900" b="1"/>
          </a:p>
          <a:p>
            <a:r>
              <a:rPr lang="en-AU" sz="900"/>
              <a:t>Earth Resources Regulation attended 100% of the scheduled Environmental Review Committee (ERC) meetings in Q1. All ERCs were held online during the period due to COVID-19 restrictions, with feedback indicating that this approach worked well for licensees and communities.</a:t>
            </a:r>
            <a:endParaRPr lang="en-AU" sz="900">
              <a:cs typeface="Calibri"/>
            </a:endParaRPr>
          </a:p>
        </p:txBody>
      </p:sp>
      <p:sp>
        <p:nvSpPr>
          <p:cNvPr id="17" name="TextBox 16">
            <a:extLst>
              <a:ext uri="{FF2B5EF4-FFF2-40B4-BE49-F238E27FC236}">
                <a16:creationId xmlns:a16="http://schemas.microsoft.com/office/drawing/2014/main" id="{6163B608-748C-4F42-859B-AA5BE451239A}"/>
              </a:ext>
            </a:extLst>
          </p:cNvPr>
          <p:cNvSpPr txBox="1"/>
          <p:nvPr/>
        </p:nvSpPr>
        <p:spPr>
          <a:xfrm>
            <a:off x="377571" y="5668978"/>
            <a:ext cx="5070565" cy="584775"/>
          </a:xfrm>
          <a:prstGeom prst="rect">
            <a:avLst/>
          </a:prstGeom>
          <a:noFill/>
        </p:spPr>
        <p:txBody>
          <a:bodyPr wrap="square" rtlCol="0">
            <a:spAutoFit/>
          </a:bodyPr>
          <a:lstStyle/>
          <a:p>
            <a:r>
              <a:rPr lang="en-AU" sz="900" b="1" dirty="0"/>
              <a:t>Explanation for the result:  </a:t>
            </a:r>
          </a:p>
          <a:p>
            <a:pPr>
              <a:spcBef>
                <a:spcPts val="600"/>
              </a:spcBef>
            </a:pPr>
            <a:r>
              <a:rPr lang="en-AU" sz="900" dirty="0"/>
              <a:t>The target is an annual figure based on three Earth Resources Regulator Forum meetings being scheduled each financial year. </a:t>
            </a:r>
          </a:p>
        </p:txBody>
      </p:sp>
      <p:sp>
        <p:nvSpPr>
          <p:cNvPr id="3" name="Footer Placeholder 2"/>
          <p:cNvSpPr>
            <a:spLocks noGrp="1"/>
          </p:cNvSpPr>
          <p:nvPr>
            <p:ph type="ftr" sz="quarter" idx="11"/>
          </p:nvPr>
        </p:nvSpPr>
        <p:spPr>
          <a:xfrm>
            <a:off x="488504" y="6520259"/>
            <a:ext cx="4968552" cy="365125"/>
          </a:xfrm>
        </p:spPr>
        <p:txBody>
          <a:bodyPr/>
          <a:lstStyle/>
          <a:p>
            <a:r>
              <a:rPr lang="en-AU" dirty="0"/>
              <a:t>Earth Resources Regulation Quarterly Performance Report 2021-22 Q1</a:t>
            </a:r>
          </a:p>
        </p:txBody>
      </p:sp>
      <p:cxnSp>
        <p:nvCxnSpPr>
          <p:cNvPr id="18" name="Straight Connector 17">
            <a:extLst>
              <a:ext uri="{FF2B5EF4-FFF2-40B4-BE49-F238E27FC236}">
                <a16:creationId xmlns:a16="http://schemas.microsoft.com/office/drawing/2014/main" id="{56BEC246-D9EB-4626-A1BC-5E70A0C1E095}"/>
              </a:ext>
            </a:extLst>
          </p:cNvPr>
          <p:cNvCxnSpPr/>
          <p:nvPr/>
        </p:nvCxnSpPr>
        <p:spPr>
          <a:xfrm>
            <a:off x="413729" y="2936617"/>
            <a:ext cx="90610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38EB80-1BAB-49C0-855B-699547DF5C37}"/>
              </a:ext>
            </a:extLst>
          </p:cNvPr>
          <p:cNvCxnSpPr/>
          <p:nvPr/>
        </p:nvCxnSpPr>
        <p:spPr>
          <a:xfrm>
            <a:off x="388266" y="4768001"/>
            <a:ext cx="906101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074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29793"/>
            <a:ext cx="8915400" cy="274042"/>
          </a:xfrm>
        </p:spPr>
        <p:txBody>
          <a:bodyPr>
            <a:normAutofit fontScale="90000"/>
          </a:bodyPr>
          <a:lstStyle/>
          <a:p>
            <a:r>
              <a:rPr lang="en-AU" sz="1400" b="1">
                <a:solidFill>
                  <a:schemeClr val="bg1"/>
                </a:solidFill>
              </a:rPr>
              <a:t>KPI 5: Complaint Management</a:t>
            </a:r>
          </a:p>
        </p:txBody>
      </p:sp>
      <p:sp>
        <p:nvSpPr>
          <p:cNvPr id="2" name="Slide Number Placeholder 1">
            <a:extLst>
              <a:ext uri="{FF2B5EF4-FFF2-40B4-BE49-F238E27FC236}">
                <a16:creationId xmlns:a16="http://schemas.microsoft.com/office/drawing/2014/main" id="{41BBF49B-0A9A-4108-9831-D7D96239B517}"/>
              </a:ext>
            </a:extLst>
          </p:cNvPr>
          <p:cNvSpPr>
            <a:spLocks noGrp="1"/>
          </p:cNvSpPr>
          <p:nvPr>
            <p:ph type="sldNum" sz="quarter" idx="12"/>
          </p:nvPr>
        </p:nvSpPr>
        <p:spPr>
          <a:xfrm>
            <a:off x="9024224" y="229793"/>
            <a:ext cx="897328" cy="274042"/>
          </a:xfrm>
        </p:spPr>
        <p:txBody>
          <a:bodyPr/>
          <a:lstStyle/>
          <a:p>
            <a:r>
              <a:rPr lang="en-AU"/>
              <a:t> Page    </a:t>
            </a:r>
            <a:fld id="{BE4ABD5F-D626-4461-ADC9-85806A61CF0E}" type="slidenum">
              <a:rPr lang="en-AU" smtClean="0"/>
              <a:pPr/>
              <a:t>16</a:t>
            </a:fld>
            <a:endParaRPr lang="en-AU"/>
          </a:p>
        </p:txBody>
      </p:sp>
      <p:sp>
        <p:nvSpPr>
          <p:cNvPr id="6" name="TextBox 5">
            <a:extLst>
              <a:ext uri="{FF2B5EF4-FFF2-40B4-BE49-F238E27FC236}">
                <a16:creationId xmlns:a16="http://schemas.microsoft.com/office/drawing/2014/main" id="{BB2F69F9-F8A1-4D72-BD79-049C80253C51}"/>
              </a:ext>
            </a:extLst>
          </p:cNvPr>
          <p:cNvSpPr txBox="1"/>
          <p:nvPr/>
        </p:nvSpPr>
        <p:spPr>
          <a:xfrm>
            <a:off x="5484410" y="5381824"/>
            <a:ext cx="4279694" cy="784830"/>
          </a:xfrm>
          <a:prstGeom prst="rect">
            <a:avLst/>
          </a:prstGeom>
          <a:noFill/>
        </p:spPr>
        <p:txBody>
          <a:bodyPr wrap="square" rtlCol="0">
            <a:spAutoFit/>
          </a:bodyPr>
          <a:lstStyle/>
          <a:p>
            <a:r>
              <a:rPr lang="en-AU" sz="900" b="1"/>
              <a:t>Why are these measures important?</a:t>
            </a:r>
          </a:p>
          <a:p>
            <a:endParaRPr lang="en-AU" sz="900" b="1"/>
          </a:p>
          <a:p>
            <a:r>
              <a:rPr lang="en-AU" sz="900">
                <a:solidFill>
                  <a:schemeClr val="bg1">
                    <a:lumMod val="50000"/>
                  </a:schemeClr>
                </a:solidFill>
              </a:rPr>
              <a:t>The complaints handling process is an important aspect of effective stakeholder management and building confidence in Earth Resources Regulation as an effective regulator.</a:t>
            </a:r>
          </a:p>
        </p:txBody>
      </p:sp>
      <p:sp>
        <p:nvSpPr>
          <p:cNvPr id="7" name="TextBox 6">
            <a:extLst>
              <a:ext uri="{FF2B5EF4-FFF2-40B4-BE49-F238E27FC236}">
                <a16:creationId xmlns:a16="http://schemas.microsoft.com/office/drawing/2014/main" id="{C53916B8-A694-470D-BD6D-CB10C0B1BC9D}"/>
              </a:ext>
            </a:extLst>
          </p:cNvPr>
          <p:cNvSpPr txBox="1"/>
          <p:nvPr/>
        </p:nvSpPr>
        <p:spPr>
          <a:xfrm>
            <a:off x="5462240" y="3769364"/>
            <a:ext cx="4176464" cy="1277273"/>
          </a:xfrm>
          <a:prstGeom prst="rect">
            <a:avLst/>
          </a:prstGeom>
          <a:noFill/>
        </p:spPr>
        <p:txBody>
          <a:bodyPr wrap="square" lIns="91440" tIns="45720" rIns="91440" bIns="45720" rtlCol="0" anchor="t">
            <a:spAutoFit/>
          </a:bodyPr>
          <a:lstStyle/>
          <a:p>
            <a:r>
              <a:rPr lang="en-AU" sz="900" b="1"/>
              <a:t>Explanation for the result:  </a:t>
            </a:r>
          </a:p>
          <a:p>
            <a:endParaRPr lang="en-AU" sz="900"/>
          </a:p>
          <a:p>
            <a:pPr>
              <a:spcAft>
                <a:spcPts val="600"/>
              </a:spcAft>
            </a:pPr>
            <a:r>
              <a:rPr lang="en-AU" sz="900"/>
              <a:t>There were 61 complaints in Q1. Of these, 48% were attributed to two licence holders relating to Explosives Air and Ground Vibration.</a:t>
            </a:r>
          </a:p>
          <a:p>
            <a:pPr>
              <a:spcAft>
                <a:spcPts val="600"/>
              </a:spcAft>
            </a:pPr>
            <a:r>
              <a:rPr lang="en-AU" sz="900"/>
              <a:t>Of the 61 complaints received, 32 were resolved and 29 are under investigation. The average number of days to respond to a complaint was three days and the median to respond was one day. Repeat complaints were addressed through combined responses.</a:t>
            </a:r>
          </a:p>
        </p:txBody>
      </p:sp>
      <p:sp>
        <p:nvSpPr>
          <p:cNvPr id="9" name="TextBox 8">
            <a:extLst>
              <a:ext uri="{FF2B5EF4-FFF2-40B4-BE49-F238E27FC236}">
                <a16:creationId xmlns:a16="http://schemas.microsoft.com/office/drawing/2014/main" id="{EADFC062-28EA-4DF3-ABBE-8CC73C15D21C}"/>
              </a:ext>
            </a:extLst>
          </p:cNvPr>
          <p:cNvSpPr txBox="1"/>
          <p:nvPr/>
        </p:nvSpPr>
        <p:spPr>
          <a:xfrm>
            <a:off x="200470" y="514572"/>
            <a:ext cx="3885143" cy="276999"/>
          </a:xfrm>
          <a:prstGeom prst="rect">
            <a:avLst/>
          </a:prstGeom>
          <a:noFill/>
        </p:spPr>
        <p:txBody>
          <a:bodyPr wrap="square" rtlCol="0">
            <a:spAutoFit/>
          </a:bodyPr>
          <a:lstStyle/>
          <a:p>
            <a:r>
              <a:rPr lang="en-AU" sz="1200"/>
              <a:t>Response times to complaints in the quarter</a:t>
            </a:r>
          </a:p>
        </p:txBody>
      </p:sp>
      <p:sp>
        <p:nvSpPr>
          <p:cNvPr id="8" name="Footer Placeholder 7"/>
          <p:cNvSpPr>
            <a:spLocks noGrp="1"/>
          </p:cNvSpPr>
          <p:nvPr>
            <p:ph type="ftr" sz="quarter" idx="11"/>
          </p:nvPr>
        </p:nvSpPr>
        <p:spPr/>
        <p:txBody>
          <a:bodyPr/>
          <a:lstStyle/>
          <a:p>
            <a:r>
              <a:rPr lang="en-AU"/>
              <a:t>Earth Resources Regulation Quarterly Performance Report 2021-22 Q1</a:t>
            </a:r>
          </a:p>
        </p:txBody>
      </p:sp>
      <p:graphicFrame>
        <p:nvGraphicFramePr>
          <p:cNvPr id="10" name="Chart 9"/>
          <p:cNvGraphicFramePr/>
          <p:nvPr>
            <p:extLst>
              <p:ext uri="{D42A27DB-BD31-4B8C-83A1-F6EECF244321}">
                <p14:modId xmlns:p14="http://schemas.microsoft.com/office/powerpoint/2010/main" val="877591816"/>
              </p:ext>
            </p:extLst>
          </p:nvPr>
        </p:nvGraphicFramePr>
        <p:xfrm>
          <a:off x="5076161" y="791571"/>
          <a:ext cx="4742160" cy="27814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Table 13">
            <a:extLst>
              <a:ext uri="{FF2B5EF4-FFF2-40B4-BE49-F238E27FC236}">
                <a16:creationId xmlns:a16="http://schemas.microsoft.com/office/drawing/2014/main" id="{A28E5A2C-2798-49CC-BDB8-8FDCED4BCFEC}"/>
              </a:ext>
            </a:extLst>
          </p:cNvPr>
          <p:cNvGraphicFramePr>
            <a:graphicFrameLocks noGrp="1"/>
          </p:cNvGraphicFramePr>
          <p:nvPr>
            <p:extLst>
              <p:ext uri="{D42A27DB-BD31-4B8C-83A1-F6EECF244321}">
                <p14:modId xmlns:p14="http://schemas.microsoft.com/office/powerpoint/2010/main" val="743717774"/>
              </p:ext>
            </p:extLst>
          </p:nvPr>
        </p:nvGraphicFramePr>
        <p:xfrm>
          <a:off x="141233" y="739928"/>
          <a:ext cx="4931621" cy="5288516"/>
        </p:xfrm>
        <a:graphic>
          <a:graphicData uri="http://schemas.openxmlformats.org/drawingml/2006/table">
            <a:tbl>
              <a:tblPr firstRow="1" lastRow="1" bandRow="1">
                <a:tableStyleId>{7DF18680-E054-41AD-8BC1-D1AEF772440D}</a:tableStyleId>
              </a:tblPr>
              <a:tblGrid>
                <a:gridCol w="874252">
                  <a:extLst>
                    <a:ext uri="{9D8B030D-6E8A-4147-A177-3AD203B41FA5}">
                      <a16:colId xmlns:a16="http://schemas.microsoft.com/office/drawing/2014/main" val="3520152470"/>
                    </a:ext>
                  </a:extLst>
                </a:gridCol>
                <a:gridCol w="1977006">
                  <a:extLst>
                    <a:ext uri="{9D8B030D-6E8A-4147-A177-3AD203B41FA5}">
                      <a16:colId xmlns:a16="http://schemas.microsoft.com/office/drawing/2014/main" val="2443014287"/>
                    </a:ext>
                  </a:extLst>
                </a:gridCol>
                <a:gridCol w="716832">
                  <a:extLst>
                    <a:ext uri="{9D8B030D-6E8A-4147-A177-3AD203B41FA5}">
                      <a16:colId xmlns:a16="http://schemas.microsoft.com/office/drawing/2014/main" val="2632852575"/>
                    </a:ext>
                  </a:extLst>
                </a:gridCol>
                <a:gridCol w="627526">
                  <a:extLst>
                    <a:ext uri="{9D8B030D-6E8A-4147-A177-3AD203B41FA5}">
                      <a16:colId xmlns:a16="http://schemas.microsoft.com/office/drawing/2014/main" val="1243239101"/>
                    </a:ext>
                  </a:extLst>
                </a:gridCol>
                <a:gridCol w="736005">
                  <a:extLst>
                    <a:ext uri="{9D8B030D-6E8A-4147-A177-3AD203B41FA5}">
                      <a16:colId xmlns:a16="http://schemas.microsoft.com/office/drawing/2014/main" val="2777941939"/>
                    </a:ext>
                  </a:extLst>
                </a:gridCol>
              </a:tblGrid>
              <a:tr h="372401">
                <a:tc>
                  <a:txBody>
                    <a:bodyPr/>
                    <a:lstStyle/>
                    <a:p>
                      <a:pPr algn="ctr" fontAlgn="t"/>
                      <a:r>
                        <a:rPr lang="en-AU" sz="900" u="none" strike="noStrike">
                          <a:effectLst/>
                          <a:latin typeface="+mn-lt"/>
                        </a:rPr>
                        <a:t>Sector</a:t>
                      </a: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AU" sz="900" u="none" strike="noStrike">
                          <a:effectLst/>
                          <a:latin typeface="+mn-lt"/>
                        </a:rPr>
                        <a:t>Enforcement Codes</a:t>
                      </a: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algn="ctr" fontAlgn="t"/>
                      <a:r>
                        <a:rPr lang="en-AU" sz="900" u="none" strike="noStrike">
                          <a:effectLst/>
                          <a:latin typeface="+mn-lt"/>
                        </a:rPr>
                        <a:t>Number of Complaints</a:t>
                      </a: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algn="ctr" fontAlgn="t"/>
                      <a:r>
                        <a:rPr lang="en-AU" sz="900" u="none" strike="noStrike">
                          <a:effectLst/>
                          <a:latin typeface="+mn-lt"/>
                        </a:rPr>
                        <a:t>Ave Days to respond</a:t>
                      </a: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algn="ctr" fontAlgn="t"/>
                      <a:r>
                        <a:rPr lang="en-AU" sz="900" b="1" i="0" u="none" strike="noStrike">
                          <a:solidFill>
                            <a:schemeClr val="bg1"/>
                          </a:solidFill>
                          <a:effectLst/>
                          <a:latin typeface="+mn-lt"/>
                        </a:rPr>
                        <a:t>*Median Days to respond</a:t>
                      </a:r>
                    </a:p>
                  </a:txBody>
                  <a:tcPr marL="9525" marR="9525" marT="9525" marB="0" anchor="ctr">
                    <a:solidFill>
                      <a:srgbClr val="002060"/>
                    </a:solidFill>
                  </a:tcPr>
                </a:tc>
                <a:extLst>
                  <a:ext uri="{0D108BD9-81ED-4DB2-BD59-A6C34878D82A}">
                    <a16:rowId xmlns:a16="http://schemas.microsoft.com/office/drawing/2014/main" val="2706680780"/>
                  </a:ext>
                </a:extLst>
              </a:tr>
              <a:tr h="259645">
                <a:tc>
                  <a:txBody>
                    <a:bodyPr/>
                    <a:lstStyle/>
                    <a:p>
                      <a:pPr algn="ctr" fontAlgn="b"/>
                      <a:r>
                        <a:rPr lang="en-AU" sz="900" b="0" i="0" u="none" strike="noStrike">
                          <a:solidFill>
                            <a:srgbClr val="000000"/>
                          </a:solidFill>
                          <a:effectLst/>
                          <a:latin typeface="+mn-lt"/>
                        </a:rPr>
                        <a:t>Extractives</a:t>
                      </a:r>
                    </a:p>
                  </a:txBody>
                  <a:tcPr marL="9525" marR="9525" marT="9525" marB="0" anchor="b"/>
                </a:tc>
                <a:tc>
                  <a:txBody>
                    <a:bodyPr/>
                    <a:lstStyle/>
                    <a:p>
                      <a:pPr algn="ctr" fontAlgn="b"/>
                      <a:r>
                        <a:rPr lang="en-AU" sz="900" b="0" i="0" u="none" strike="noStrike">
                          <a:solidFill>
                            <a:srgbClr val="000000"/>
                          </a:solidFill>
                          <a:effectLst/>
                          <a:latin typeface="+mn-lt"/>
                        </a:rPr>
                        <a:t> Explosives Air and Ground Vibration</a:t>
                      </a:r>
                    </a:p>
                  </a:txBody>
                  <a:tcPr marL="9525" marR="9525" marT="9525" marB="0" anchor="b"/>
                </a:tc>
                <a:tc>
                  <a:txBody>
                    <a:bodyPr/>
                    <a:lstStyle/>
                    <a:p>
                      <a:pPr algn="ctr" fontAlgn="b"/>
                      <a:r>
                        <a:rPr lang="en-AU" sz="900" b="0" i="0" u="none" strike="noStrike">
                          <a:solidFill>
                            <a:srgbClr val="000000"/>
                          </a:solidFill>
                          <a:effectLst/>
                          <a:latin typeface="+mn-lt"/>
                        </a:rPr>
                        <a:t>19</a:t>
                      </a:r>
                    </a:p>
                  </a:txBody>
                  <a:tcPr marL="9525" marR="9525" marT="9525" marB="0" anchor="b"/>
                </a:tc>
                <a:tc>
                  <a:txBody>
                    <a:bodyPr/>
                    <a:lstStyle/>
                    <a:p>
                      <a:pPr algn="ctr" fontAlgn="b"/>
                      <a:r>
                        <a:rPr lang="en-AU" sz="900" b="0" i="0" u="none" strike="noStrike">
                          <a:solidFill>
                            <a:srgbClr val="000000"/>
                          </a:solidFill>
                          <a:effectLst/>
                          <a:latin typeface="+mn-lt"/>
                        </a:rPr>
                        <a:t>3</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extLst>
                  <a:ext uri="{0D108BD9-81ED-4DB2-BD59-A6C34878D82A}">
                    <a16:rowId xmlns:a16="http://schemas.microsoft.com/office/drawing/2014/main" val="2847113499"/>
                  </a:ext>
                </a:extLst>
              </a:tr>
              <a:tr h="259645">
                <a:tc>
                  <a:txBody>
                    <a:bodyPr/>
                    <a:lstStyle/>
                    <a:p>
                      <a:pPr algn="ctr" fontAlgn="b"/>
                      <a:r>
                        <a:rPr lang="en-AU" sz="900" b="0" i="0" u="none" strike="noStrike">
                          <a:solidFill>
                            <a:srgbClr val="000000"/>
                          </a:solidFill>
                          <a:effectLst/>
                          <a:latin typeface="+mn-lt"/>
                        </a:rPr>
                        <a:t>Extractives</a:t>
                      </a:r>
                    </a:p>
                  </a:txBody>
                  <a:tcPr marL="9525" marR="9525" marT="9525" marB="0" anchor="b"/>
                </a:tc>
                <a:tc>
                  <a:txBody>
                    <a:bodyPr/>
                    <a:lstStyle/>
                    <a:p>
                      <a:pPr algn="ctr" fontAlgn="b"/>
                      <a:r>
                        <a:rPr lang="en-AU" sz="900" b="0" i="0" u="none" strike="noStrike">
                          <a:solidFill>
                            <a:srgbClr val="000000"/>
                          </a:solidFill>
                          <a:effectLst/>
                          <a:latin typeface="+mn-lt"/>
                        </a:rPr>
                        <a:t> Working Hours</a:t>
                      </a:r>
                    </a:p>
                  </a:txBody>
                  <a:tcPr marL="9525" marR="9525" marT="9525" marB="0" anchor="b"/>
                </a:tc>
                <a:tc>
                  <a:txBody>
                    <a:bodyPr/>
                    <a:lstStyle/>
                    <a:p>
                      <a:pPr algn="ctr" fontAlgn="b"/>
                      <a:r>
                        <a:rPr lang="en-AU" sz="900" b="0" i="0" u="none" strike="noStrike">
                          <a:solidFill>
                            <a:srgbClr val="000000"/>
                          </a:solidFill>
                          <a:effectLst/>
                          <a:latin typeface="+mn-lt"/>
                        </a:rPr>
                        <a:t>7</a:t>
                      </a:r>
                    </a:p>
                  </a:txBody>
                  <a:tcPr marL="9525" marR="9525" marT="9525" marB="0" anchor="b"/>
                </a:tc>
                <a:tc>
                  <a:txBody>
                    <a:bodyPr/>
                    <a:lstStyle/>
                    <a:p>
                      <a:pPr algn="ctr" fontAlgn="b"/>
                      <a:r>
                        <a:rPr lang="en-AU" sz="900" b="0" i="0" u="none" strike="noStrike">
                          <a:solidFill>
                            <a:srgbClr val="000000"/>
                          </a:solidFill>
                          <a:effectLst/>
                          <a:latin typeface="+mn-lt"/>
                        </a:rPr>
                        <a:t>9</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extLst>
                  <a:ext uri="{0D108BD9-81ED-4DB2-BD59-A6C34878D82A}">
                    <a16:rowId xmlns:a16="http://schemas.microsoft.com/office/drawing/2014/main" val="1926610704"/>
                  </a:ext>
                </a:extLst>
              </a:tr>
              <a:tr h="259645">
                <a:tc>
                  <a:txBody>
                    <a:bodyPr/>
                    <a:lstStyle/>
                    <a:p>
                      <a:pPr algn="ctr" fontAlgn="b"/>
                      <a:r>
                        <a:rPr lang="en-AU" sz="900" b="0" i="0" u="none" strike="noStrike">
                          <a:solidFill>
                            <a:srgbClr val="000000"/>
                          </a:solidFill>
                          <a:effectLst/>
                          <a:latin typeface="+mn-lt"/>
                        </a:rPr>
                        <a:t>Extractives</a:t>
                      </a:r>
                    </a:p>
                  </a:txBody>
                  <a:tcPr marL="9525" marR="9525" marT="9525" marB="0" anchor="b"/>
                </a:tc>
                <a:tc>
                  <a:txBody>
                    <a:bodyPr/>
                    <a:lstStyle/>
                    <a:p>
                      <a:pPr algn="ctr" fontAlgn="b"/>
                      <a:r>
                        <a:rPr lang="en-AU" sz="900" b="0" i="0" u="none" strike="noStrike">
                          <a:solidFill>
                            <a:srgbClr val="000000"/>
                          </a:solidFill>
                          <a:effectLst/>
                          <a:latin typeface="+mn-lt"/>
                        </a:rPr>
                        <a:t> Drainage, Erosion and Discharge</a:t>
                      </a:r>
                    </a:p>
                  </a:txBody>
                  <a:tcPr marL="9525" marR="9525" marT="9525" marB="0" anchor="b"/>
                </a:tc>
                <a:tc>
                  <a:txBody>
                    <a:bodyPr/>
                    <a:lstStyle/>
                    <a:p>
                      <a:pPr algn="ctr" fontAlgn="b"/>
                      <a:r>
                        <a:rPr lang="en-AU" sz="900" b="0" i="0" u="none" strike="noStrike">
                          <a:solidFill>
                            <a:srgbClr val="000000"/>
                          </a:solidFill>
                          <a:effectLst/>
                          <a:latin typeface="+mn-lt"/>
                        </a:rPr>
                        <a:t>3</a:t>
                      </a:r>
                    </a:p>
                  </a:txBody>
                  <a:tcPr marL="9525" marR="9525" marT="9525" marB="0" anchor="b"/>
                </a:tc>
                <a:tc>
                  <a:txBody>
                    <a:bodyPr/>
                    <a:lstStyle/>
                    <a:p>
                      <a:pPr algn="ctr" fontAlgn="b"/>
                      <a:r>
                        <a:rPr lang="en-AU" sz="900" b="0" i="0" u="none" strike="noStrike">
                          <a:solidFill>
                            <a:srgbClr val="000000"/>
                          </a:solidFill>
                          <a:effectLst/>
                          <a:latin typeface="+mn-lt"/>
                        </a:rPr>
                        <a:t>3</a:t>
                      </a:r>
                    </a:p>
                  </a:txBody>
                  <a:tcPr marL="9525" marR="9525" marT="9525" marB="0" anchor="b"/>
                </a:tc>
                <a:tc>
                  <a:txBody>
                    <a:bodyPr/>
                    <a:lstStyle/>
                    <a:p>
                      <a:pPr algn="ctr" fontAlgn="b"/>
                      <a:r>
                        <a:rPr lang="en-AU" sz="900" b="0" i="0" u="none" strike="noStrike">
                          <a:solidFill>
                            <a:srgbClr val="000000"/>
                          </a:solidFill>
                          <a:effectLst/>
                          <a:latin typeface="+mn-lt"/>
                        </a:rPr>
                        <a:t>4</a:t>
                      </a:r>
                    </a:p>
                  </a:txBody>
                  <a:tcPr marL="9525" marR="9525" marT="9525" marB="0" anchor="b"/>
                </a:tc>
                <a:extLst>
                  <a:ext uri="{0D108BD9-81ED-4DB2-BD59-A6C34878D82A}">
                    <a16:rowId xmlns:a16="http://schemas.microsoft.com/office/drawing/2014/main" val="660002377"/>
                  </a:ext>
                </a:extLst>
              </a:tr>
              <a:tr h="259645">
                <a:tc>
                  <a:txBody>
                    <a:bodyPr/>
                    <a:lstStyle/>
                    <a:p>
                      <a:pPr algn="ctr" fontAlgn="b"/>
                      <a:r>
                        <a:rPr lang="en-AU" sz="900" b="0" i="0" u="none" strike="noStrike">
                          <a:solidFill>
                            <a:srgbClr val="000000"/>
                          </a:solidFill>
                          <a:effectLst/>
                          <a:latin typeface="+mn-lt"/>
                        </a:rPr>
                        <a:t>Extractives</a:t>
                      </a:r>
                    </a:p>
                  </a:txBody>
                  <a:tcPr marL="9525" marR="9525" marT="9525" marB="0" anchor="b"/>
                </a:tc>
                <a:tc>
                  <a:txBody>
                    <a:bodyPr/>
                    <a:lstStyle/>
                    <a:p>
                      <a:pPr algn="ctr" fontAlgn="b"/>
                      <a:r>
                        <a:rPr lang="en-AU" sz="900" b="0" i="0" u="none" strike="noStrike">
                          <a:solidFill>
                            <a:srgbClr val="000000"/>
                          </a:solidFill>
                          <a:effectLst/>
                          <a:latin typeface="+mn-lt"/>
                        </a:rPr>
                        <a:t> Noise Emissions</a:t>
                      </a:r>
                    </a:p>
                  </a:txBody>
                  <a:tcPr marL="9525" marR="9525" marT="9525" marB="0" anchor="b"/>
                </a:tc>
                <a:tc>
                  <a:txBody>
                    <a:bodyPr/>
                    <a:lstStyle/>
                    <a:p>
                      <a:pPr algn="ctr" fontAlgn="b"/>
                      <a:r>
                        <a:rPr lang="en-AU" sz="900" b="0" i="0" u="none" strike="noStrike">
                          <a:solidFill>
                            <a:srgbClr val="000000"/>
                          </a:solidFill>
                          <a:effectLst/>
                          <a:latin typeface="+mn-lt"/>
                        </a:rPr>
                        <a:t>3</a:t>
                      </a:r>
                    </a:p>
                  </a:txBody>
                  <a:tcPr marL="9525" marR="9525" marT="9525" marB="0" anchor="b"/>
                </a:tc>
                <a:tc>
                  <a:txBody>
                    <a:bodyPr/>
                    <a:lstStyle/>
                    <a:p>
                      <a:pPr algn="ctr" fontAlgn="b"/>
                      <a:r>
                        <a:rPr lang="en-AU" sz="900" b="0" i="0" u="none" strike="noStrike">
                          <a:solidFill>
                            <a:srgbClr val="000000"/>
                          </a:solidFill>
                          <a:effectLst/>
                          <a:latin typeface="+mn-lt"/>
                        </a:rPr>
                        <a:t>2</a:t>
                      </a:r>
                    </a:p>
                  </a:txBody>
                  <a:tcPr marL="9525" marR="9525" marT="9525" marB="0" anchor="b"/>
                </a:tc>
                <a:tc>
                  <a:txBody>
                    <a:bodyPr/>
                    <a:lstStyle/>
                    <a:p>
                      <a:pPr algn="ctr" fontAlgn="b"/>
                      <a:r>
                        <a:rPr lang="en-AU" sz="900" b="0" i="0" u="none" strike="noStrike">
                          <a:solidFill>
                            <a:srgbClr val="000000"/>
                          </a:solidFill>
                          <a:effectLst/>
                          <a:latin typeface="+mn-lt"/>
                        </a:rPr>
                        <a:t>2</a:t>
                      </a:r>
                    </a:p>
                  </a:txBody>
                  <a:tcPr marL="9525" marR="9525" marT="9525" marB="0" anchor="b"/>
                </a:tc>
                <a:extLst>
                  <a:ext uri="{0D108BD9-81ED-4DB2-BD59-A6C34878D82A}">
                    <a16:rowId xmlns:a16="http://schemas.microsoft.com/office/drawing/2014/main" val="1970112304"/>
                  </a:ext>
                </a:extLst>
              </a:tr>
              <a:tr h="259645">
                <a:tc>
                  <a:txBody>
                    <a:bodyPr/>
                    <a:lstStyle/>
                    <a:p>
                      <a:pPr algn="ctr" fontAlgn="b"/>
                      <a:r>
                        <a:rPr lang="en-AU" sz="900" b="0" i="0" u="none" strike="noStrike">
                          <a:solidFill>
                            <a:srgbClr val="000000"/>
                          </a:solidFill>
                          <a:effectLst/>
                          <a:latin typeface="+mn-lt"/>
                        </a:rPr>
                        <a:t>Extractives</a:t>
                      </a:r>
                    </a:p>
                  </a:txBody>
                  <a:tcPr marL="9525" marR="9525" marT="9525" marB="0" anchor="b"/>
                </a:tc>
                <a:tc>
                  <a:txBody>
                    <a:bodyPr/>
                    <a:lstStyle/>
                    <a:p>
                      <a:pPr algn="ctr" fontAlgn="b"/>
                      <a:r>
                        <a:rPr lang="en-AU" sz="900" b="0" i="0" u="none" strike="noStrike">
                          <a:solidFill>
                            <a:srgbClr val="000000"/>
                          </a:solidFill>
                          <a:effectLst/>
                          <a:latin typeface="+mn-lt"/>
                        </a:rPr>
                        <a:t> Work without License or Consents</a:t>
                      </a:r>
                    </a:p>
                  </a:txBody>
                  <a:tcPr marL="9525" marR="9525" marT="9525" marB="0" anchor="b"/>
                </a:tc>
                <a:tc>
                  <a:txBody>
                    <a:bodyPr/>
                    <a:lstStyle/>
                    <a:p>
                      <a:pPr algn="ctr" fontAlgn="b"/>
                      <a:r>
                        <a:rPr lang="en-AU" sz="900" b="0" i="0" u="none" strike="noStrike">
                          <a:solidFill>
                            <a:srgbClr val="000000"/>
                          </a:solidFill>
                          <a:effectLst/>
                          <a:latin typeface="+mn-lt"/>
                        </a:rPr>
                        <a:t>2</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extLst>
                  <a:ext uri="{0D108BD9-81ED-4DB2-BD59-A6C34878D82A}">
                    <a16:rowId xmlns:a16="http://schemas.microsoft.com/office/drawing/2014/main" val="3190326144"/>
                  </a:ext>
                </a:extLst>
              </a:tr>
              <a:tr h="259645">
                <a:tc>
                  <a:txBody>
                    <a:bodyPr/>
                    <a:lstStyle/>
                    <a:p>
                      <a:pPr algn="ctr" fontAlgn="b"/>
                      <a:r>
                        <a:rPr lang="en-AU" sz="900" b="0" i="0" u="none" strike="noStrike">
                          <a:solidFill>
                            <a:srgbClr val="000000"/>
                          </a:solidFill>
                          <a:effectLst/>
                          <a:latin typeface="+mn-lt"/>
                        </a:rPr>
                        <a:t>Extractives</a:t>
                      </a:r>
                    </a:p>
                  </a:txBody>
                  <a:tcPr marL="9525" marR="9525" marT="9525" marB="0" anchor="b"/>
                </a:tc>
                <a:tc>
                  <a:txBody>
                    <a:bodyPr/>
                    <a:lstStyle/>
                    <a:p>
                      <a:pPr algn="ctr" fontAlgn="b"/>
                      <a:r>
                        <a:rPr lang="en-AU" sz="900" b="0" i="0" u="none" strike="noStrike">
                          <a:solidFill>
                            <a:srgbClr val="000000"/>
                          </a:solidFill>
                          <a:effectLst/>
                          <a:latin typeface="+mn-lt"/>
                        </a:rPr>
                        <a:t> Rehabilitation of Site</a:t>
                      </a:r>
                    </a:p>
                  </a:txBody>
                  <a:tcPr marL="9525" marR="9525" marT="9525" marB="0" anchor="b"/>
                </a:tc>
                <a:tc>
                  <a:txBody>
                    <a:bodyPr/>
                    <a:lstStyle/>
                    <a:p>
                      <a:pPr algn="ctr" fontAlgn="b"/>
                      <a:r>
                        <a:rPr lang="en-AU" sz="900" b="0" i="0" u="none" strike="noStrike">
                          <a:solidFill>
                            <a:srgbClr val="000000"/>
                          </a:solidFill>
                          <a:effectLst/>
                          <a:latin typeface="+mn-lt"/>
                        </a:rPr>
                        <a:t>2</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extLst>
                  <a:ext uri="{0D108BD9-81ED-4DB2-BD59-A6C34878D82A}">
                    <a16:rowId xmlns:a16="http://schemas.microsoft.com/office/drawing/2014/main" val="1572941463"/>
                  </a:ext>
                </a:extLst>
              </a:tr>
              <a:tr h="259645">
                <a:tc>
                  <a:txBody>
                    <a:bodyPr/>
                    <a:lstStyle/>
                    <a:p>
                      <a:pPr algn="ctr" fontAlgn="b"/>
                      <a:r>
                        <a:rPr lang="en-AU" sz="900" b="0" i="0" u="none" strike="noStrike">
                          <a:solidFill>
                            <a:srgbClr val="000000"/>
                          </a:solidFill>
                          <a:effectLst/>
                          <a:latin typeface="+mn-lt"/>
                        </a:rPr>
                        <a:t>Extractives</a:t>
                      </a:r>
                    </a:p>
                  </a:txBody>
                  <a:tcPr marL="9525" marR="9525" marT="9525" marB="0" anchor="b"/>
                </a:tc>
                <a:tc>
                  <a:txBody>
                    <a:bodyPr/>
                    <a:lstStyle/>
                    <a:p>
                      <a:pPr algn="ctr" fontAlgn="b"/>
                      <a:r>
                        <a:rPr lang="en-AU" sz="900" b="0" i="0" u="none" strike="noStrike">
                          <a:solidFill>
                            <a:srgbClr val="000000"/>
                          </a:solidFill>
                          <a:effectLst/>
                          <a:latin typeface="+mn-lt"/>
                        </a:rPr>
                        <a:t> Impacts Outside Tenement Site</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extLst>
                  <a:ext uri="{0D108BD9-81ED-4DB2-BD59-A6C34878D82A}">
                    <a16:rowId xmlns:a16="http://schemas.microsoft.com/office/drawing/2014/main" val="4002405739"/>
                  </a:ext>
                </a:extLst>
              </a:tr>
              <a:tr h="259645">
                <a:tc>
                  <a:txBody>
                    <a:bodyPr/>
                    <a:lstStyle/>
                    <a:p>
                      <a:pPr algn="ctr" fontAlgn="b"/>
                      <a:r>
                        <a:rPr lang="en-AU" sz="900" b="0" i="0" u="none" strike="noStrike">
                          <a:solidFill>
                            <a:srgbClr val="000000"/>
                          </a:solidFill>
                          <a:effectLst/>
                          <a:latin typeface="+mn-lt"/>
                        </a:rPr>
                        <a:t>Extractives</a:t>
                      </a:r>
                    </a:p>
                  </a:txBody>
                  <a:tcPr marL="9525" marR="9525" marT="9525" marB="0" anchor="b"/>
                </a:tc>
                <a:tc>
                  <a:txBody>
                    <a:bodyPr/>
                    <a:lstStyle/>
                    <a:p>
                      <a:pPr algn="ctr" fontAlgn="b"/>
                      <a:r>
                        <a:rPr lang="en-AU" sz="900" b="0" i="0" u="none" strike="noStrike">
                          <a:solidFill>
                            <a:srgbClr val="000000"/>
                          </a:solidFill>
                          <a:effectLst/>
                          <a:latin typeface="+mn-lt"/>
                        </a:rPr>
                        <a:t> Authorised Activity Compliance</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extLst>
                  <a:ext uri="{0D108BD9-81ED-4DB2-BD59-A6C34878D82A}">
                    <a16:rowId xmlns:a16="http://schemas.microsoft.com/office/drawing/2014/main" val="3582366333"/>
                  </a:ext>
                </a:extLst>
              </a:tr>
              <a:tr h="259645">
                <a:tc>
                  <a:txBody>
                    <a:bodyPr/>
                    <a:lstStyle/>
                    <a:p>
                      <a:pPr algn="ctr" fontAlgn="b"/>
                      <a:r>
                        <a:rPr lang="en-AU" sz="900" b="0" i="0" u="none" strike="noStrike">
                          <a:solidFill>
                            <a:srgbClr val="000000"/>
                          </a:solidFill>
                          <a:effectLst/>
                          <a:latin typeface="+mn-lt"/>
                        </a:rPr>
                        <a:t>Extractives</a:t>
                      </a:r>
                    </a:p>
                  </a:txBody>
                  <a:tcPr marL="9525" marR="9525" marT="9525" marB="0" anchor="b"/>
                </a:tc>
                <a:tc>
                  <a:txBody>
                    <a:bodyPr/>
                    <a:lstStyle/>
                    <a:p>
                      <a:pPr algn="ctr" fontAlgn="b"/>
                      <a:r>
                        <a:rPr lang="en-AU" sz="900" b="0" i="0" u="none" strike="noStrike">
                          <a:solidFill>
                            <a:srgbClr val="000000"/>
                          </a:solidFill>
                          <a:effectLst/>
                          <a:latin typeface="+mn-lt"/>
                        </a:rPr>
                        <a:t> Dust Emissions</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tc>
                  <a:txBody>
                    <a:bodyPr/>
                    <a:lstStyle/>
                    <a:p>
                      <a:pPr algn="ctr" fontAlgn="b"/>
                      <a:r>
                        <a:rPr lang="en-AU" sz="900" b="0" i="0" u="none" strike="noStrike">
                          <a:solidFill>
                            <a:srgbClr val="000000"/>
                          </a:solidFill>
                          <a:effectLst/>
                          <a:latin typeface="+mn-lt"/>
                        </a:rPr>
                        <a:t>6</a:t>
                      </a:r>
                    </a:p>
                  </a:txBody>
                  <a:tcPr marL="9525" marR="9525" marT="9525" marB="0" anchor="b"/>
                </a:tc>
                <a:tc>
                  <a:txBody>
                    <a:bodyPr/>
                    <a:lstStyle/>
                    <a:p>
                      <a:pPr algn="ctr" fontAlgn="b"/>
                      <a:r>
                        <a:rPr lang="en-AU" sz="900" b="0" i="0" u="none" strike="noStrike">
                          <a:solidFill>
                            <a:srgbClr val="000000"/>
                          </a:solidFill>
                          <a:effectLst/>
                          <a:latin typeface="+mn-lt"/>
                        </a:rPr>
                        <a:t>6</a:t>
                      </a:r>
                    </a:p>
                  </a:txBody>
                  <a:tcPr marL="9525" marR="9525" marT="9525" marB="0" anchor="b"/>
                </a:tc>
                <a:extLst>
                  <a:ext uri="{0D108BD9-81ED-4DB2-BD59-A6C34878D82A}">
                    <a16:rowId xmlns:a16="http://schemas.microsoft.com/office/drawing/2014/main" val="4203193938"/>
                  </a:ext>
                </a:extLst>
              </a:tr>
              <a:tr h="259645">
                <a:tc>
                  <a:txBody>
                    <a:bodyPr/>
                    <a:lstStyle/>
                    <a:p>
                      <a:pPr algn="ctr" fontAlgn="b"/>
                      <a:r>
                        <a:rPr lang="en-AU" sz="900" b="0" i="0" u="none" strike="noStrike">
                          <a:solidFill>
                            <a:srgbClr val="000000"/>
                          </a:solidFill>
                          <a:effectLst/>
                          <a:latin typeface="+mn-lt"/>
                        </a:rPr>
                        <a:t>Extractives</a:t>
                      </a:r>
                    </a:p>
                  </a:txBody>
                  <a:tcPr marL="9525" marR="9525" marT="9525" marB="0" anchor="b"/>
                </a:tc>
                <a:tc>
                  <a:txBody>
                    <a:bodyPr/>
                    <a:lstStyle/>
                    <a:p>
                      <a:pPr algn="ctr" fontAlgn="b"/>
                      <a:r>
                        <a:rPr lang="en-AU" sz="900" b="0" i="0" u="none" strike="noStrike">
                          <a:solidFill>
                            <a:srgbClr val="000000"/>
                          </a:solidFill>
                          <a:effectLst/>
                          <a:latin typeface="+mn-lt"/>
                        </a:rPr>
                        <a:t> Noxious Weeds, Plants and Pests</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tc>
                  <a:txBody>
                    <a:bodyPr/>
                    <a:lstStyle/>
                    <a:p>
                      <a:pPr algn="ctr" fontAlgn="b"/>
                      <a:r>
                        <a:rPr lang="en-AU" sz="900" b="0" i="0" u="none" strike="noStrike">
                          <a:solidFill>
                            <a:srgbClr val="000000"/>
                          </a:solidFill>
                          <a:effectLst/>
                          <a:latin typeface="+mn-lt"/>
                        </a:rPr>
                        <a:t>3</a:t>
                      </a:r>
                    </a:p>
                  </a:txBody>
                  <a:tcPr marL="9525" marR="9525" marT="9525" marB="0" anchor="b"/>
                </a:tc>
                <a:tc>
                  <a:txBody>
                    <a:bodyPr/>
                    <a:lstStyle/>
                    <a:p>
                      <a:pPr algn="ctr" fontAlgn="b"/>
                      <a:r>
                        <a:rPr lang="en-AU" sz="900" b="0" i="0" u="none" strike="noStrike">
                          <a:solidFill>
                            <a:srgbClr val="000000"/>
                          </a:solidFill>
                          <a:effectLst/>
                          <a:latin typeface="+mn-lt"/>
                        </a:rPr>
                        <a:t>3</a:t>
                      </a:r>
                    </a:p>
                  </a:txBody>
                  <a:tcPr marL="9525" marR="9525" marT="9525" marB="0" anchor="b"/>
                </a:tc>
                <a:extLst>
                  <a:ext uri="{0D108BD9-81ED-4DB2-BD59-A6C34878D82A}">
                    <a16:rowId xmlns:a16="http://schemas.microsoft.com/office/drawing/2014/main" val="2818780887"/>
                  </a:ext>
                </a:extLst>
              </a:tr>
              <a:tr h="259645">
                <a:tc>
                  <a:txBody>
                    <a:bodyPr/>
                    <a:lstStyle/>
                    <a:p>
                      <a:pPr algn="ctr" fontAlgn="b"/>
                      <a:r>
                        <a:rPr lang="en-AU" sz="900" b="0" i="0" u="none" strike="noStrike">
                          <a:solidFill>
                            <a:srgbClr val="000000"/>
                          </a:solidFill>
                          <a:effectLst/>
                          <a:latin typeface="+mn-lt"/>
                        </a:rPr>
                        <a:t>Extractives</a:t>
                      </a:r>
                    </a:p>
                  </a:txBody>
                  <a:tcPr marL="9525" marR="9525" marT="9525" marB="0" anchor="b"/>
                </a:tc>
                <a:tc>
                  <a:txBody>
                    <a:bodyPr/>
                    <a:lstStyle/>
                    <a:p>
                      <a:pPr algn="ctr" fontAlgn="b"/>
                      <a:r>
                        <a:rPr lang="en-AU" sz="900" b="0" i="0" u="none" strike="noStrike">
                          <a:solidFill>
                            <a:srgbClr val="000000"/>
                          </a:solidFill>
                          <a:effectLst/>
                          <a:latin typeface="+mn-lt"/>
                        </a:rPr>
                        <a:t> Other  (Not Specified Above)</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extLst>
                  <a:ext uri="{0D108BD9-81ED-4DB2-BD59-A6C34878D82A}">
                    <a16:rowId xmlns:a16="http://schemas.microsoft.com/office/drawing/2014/main" val="2579160288"/>
                  </a:ext>
                </a:extLst>
              </a:tr>
              <a:tr h="259645">
                <a:tc>
                  <a:txBody>
                    <a:bodyPr/>
                    <a:lstStyle/>
                    <a:p>
                      <a:pPr algn="ctr" fontAlgn="b"/>
                      <a:r>
                        <a:rPr lang="en-AU" sz="900" b="0" i="0" u="none" strike="noStrike">
                          <a:solidFill>
                            <a:srgbClr val="000000"/>
                          </a:solidFill>
                          <a:effectLst/>
                          <a:latin typeface="+mn-lt"/>
                        </a:rPr>
                        <a:t>Mining</a:t>
                      </a:r>
                    </a:p>
                  </a:txBody>
                  <a:tcPr marL="9525" marR="9525" marT="9525" marB="0" anchor="b"/>
                </a:tc>
                <a:tc>
                  <a:txBody>
                    <a:bodyPr/>
                    <a:lstStyle/>
                    <a:p>
                      <a:pPr algn="ctr" fontAlgn="b"/>
                      <a:r>
                        <a:rPr lang="en-AU" sz="900" b="0" i="0" u="none" strike="noStrike">
                          <a:solidFill>
                            <a:srgbClr val="000000"/>
                          </a:solidFill>
                          <a:effectLst/>
                          <a:latin typeface="+mn-lt"/>
                        </a:rPr>
                        <a:t> Explosives Air and Ground Vibration</a:t>
                      </a:r>
                    </a:p>
                  </a:txBody>
                  <a:tcPr marL="9525" marR="9525" marT="9525" marB="0" anchor="b"/>
                </a:tc>
                <a:tc>
                  <a:txBody>
                    <a:bodyPr/>
                    <a:lstStyle/>
                    <a:p>
                      <a:pPr algn="ctr" fontAlgn="b"/>
                      <a:r>
                        <a:rPr lang="en-AU" sz="900" b="0" i="0" u="none" strike="noStrike">
                          <a:solidFill>
                            <a:srgbClr val="000000"/>
                          </a:solidFill>
                          <a:effectLst/>
                          <a:latin typeface="+mn-lt"/>
                        </a:rPr>
                        <a:t>12</a:t>
                      </a:r>
                    </a:p>
                  </a:txBody>
                  <a:tcPr marL="9525" marR="9525" marT="9525" marB="0" anchor="b"/>
                </a:tc>
                <a:tc>
                  <a:txBody>
                    <a:bodyPr/>
                    <a:lstStyle/>
                    <a:p>
                      <a:pPr algn="ctr" fontAlgn="b"/>
                      <a:r>
                        <a:rPr lang="en-AU" sz="900" b="0" i="0" u="none" strike="noStrike">
                          <a:solidFill>
                            <a:srgbClr val="000000"/>
                          </a:solidFill>
                          <a:effectLst/>
                          <a:latin typeface="+mn-lt"/>
                        </a:rPr>
                        <a:t>3</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extLst>
                  <a:ext uri="{0D108BD9-81ED-4DB2-BD59-A6C34878D82A}">
                    <a16:rowId xmlns:a16="http://schemas.microsoft.com/office/drawing/2014/main" val="560947788"/>
                  </a:ext>
                </a:extLst>
              </a:tr>
              <a:tr h="259645">
                <a:tc>
                  <a:txBody>
                    <a:bodyPr/>
                    <a:lstStyle/>
                    <a:p>
                      <a:pPr algn="ctr" fontAlgn="b"/>
                      <a:r>
                        <a:rPr lang="en-AU" sz="900" b="0" i="0" u="none" strike="noStrike">
                          <a:solidFill>
                            <a:srgbClr val="000000"/>
                          </a:solidFill>
                          <a:effectLst/>
                          <a:latin typeface="+mn-lt"/>
                        </a:rPr>
                        <a:t>Mining</a:t>
                      </a:r>
                    </a:p>
                  </a:txBody>
                  <a:tcPr marL="9525" marR="9525" marT="9525" marB="0" anchor="b"/>
                </a:tc>
                <a:tc>
                  <a:txBody>
                    <a:bodyPr/>
                    <a:lstStyle/>
                    <a:p>
                      <a:pPr algn="ctr" fontAlgn="b"/>
                      <a:r>
                        <a:rPr lang="en-AU" sz="900" b="0" i="0" u="none" strike="noStrike">
                          <a:solidFill>
                            <a:srgbClr val="000000"/>
                          </a:solidFill>
                          <a:effectLst/>
                          <a:latin typeface="+mn-lt"/>
                        </a:rPr>
                        <a:t> Work without License or Consents</a:t>
                      </a:r>
                    </a:p>
                  </a:txBody>
                  <a:tcPr marL="9525" marR="9525" marT="9525" marB="0" anchor="b"/>
                </a:tc>
                <a:tc>
                  <a:txBody>
                    <a:bodyPr/>
                    <a:lstStyle/>
                    <a:p>
                      <a:pPr algn="ctr" fontAlgn="b"/>
                      <a:r>
                        <a:rPr lang="en-AU" sz="900" b="0" i="0" u="none" strike="noStrike">
                          <a:solidFill>
                            <a:srgbClr val="000000"/>
                          </a:solidFill>
                          <a:effectLst/>
                          <a:latin typeface="+mn-lt"/>
                        </a:rPr>
                        <a:t>3</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extLst>
                  <a:ext uri="{0D108BD9-81ED-4DB2-BD59-A6C34878D82A}">
                    <a16:rowId xmlns:a16="http://schemas.microsoft.com/office/drawing/2014/main" val="826939485"/>
                  </a:ext>
                </a:extLst>
              </a:tr>
              <a:tr h="259645">
                <a:tc>
                  <a:txBody>
                    <a:bodyPr/>
                    <a:lstStyle/>
                    <a:p>
                      <a:pPr algn="ctr" fontAlgn="b"/>
                      <a:r>
                        <a:rPr lang="en-AU" sz="900" b="0" i="0" u="none" strike="noStrike">
                          <a:solidFill>
                            <a:srgbClr val="000000"/>
                          </a:solidFill>
                          <a:effectLst/>
                          <a:latin typeface="+mn-lt"/>
                        </a:rPr>
                        <a:t>Mining</a:t>
                      </a:r>
                    </a:p>
                  </a:txBody>
                  <a:tcPr marL="9525" marR="9525" marT="9525" marB="0" anchor="b"/>
                </a:tc>
                <a:tc>
                  <a:txBody>
                    <a:bodyPr/>
                    <a:lstStyle/>
                    <a:p>
                      <a:pPr algn="ctr" fontAlgn="b"/>
                      <a:r>
                        <a:rPr lang="en-AU" sz="900" b="0" i="0" u="none" strike="noStrike">
                          <a:solidFill>
                            <a:srgbClr val="000000"/>
                          </a:solidFill>
                          <a:effectLst/>
                          <a:latin typeface="+mn-lt"/>
                        </a:rPr>
                        <a:t> Internal Roads and Tracks</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tc>
                  <a:txBody>
                    <a:bodyPr/>
                    <a:lstStyle/>
                    <a:p>
                      <a:pPr algn="ctr" fontAlgn="b"/>
                      <a:r>
                        <a:rPr lang="en-AU" sz="900" b="0" i="0" u="none" strike="noStrike">
                          <a:solidFill>
                            <a:srgbClr val="000000"/>
                          </a:solidFill>
                          <a:effectLst/>
                          <a:latin typeface="+mn-lt"/>
                        </a:rPr>
                        <a:t>9</a:t>
                      </a:r>
                    </a:p>
                  </a:txBody>
                  <a:tcPr marL="9525" marR="9525" marT="9525" marB="0" anchor="b"/>
                </a:tc>
                <a:tc>
                  <a:txBody>
                    <a:bodyPr/>
                    <a:lstStyle/>
                    <a:p>
                      <a:pPr algn="ctr" fontAlgn="b"/>
                      <a:r>
                        <a:rPr lang="en-AU" sz="900" b="0" i="0" u="none" strike="noStrike">
                          <a:solidFill>
                            <a:srgbClr val="000000"/>
                          </a:solidFill>
                          <a:effectLst/>
                          <a:latin typeface="+mn-lt"/>
                        </a:rPr>
                        <a:t>9</a:t>
                      </a:r>
                    </a:p>
                  </a:txBody>
                  <a:tcPr marL="9525" marR="9525" marT="9525" marB="0" anchor="b"/>
                </a:tc>
                <a:extLst>
                  <a:ext uri="{0D108BD9-81ED-4DB2-BD59-A6C34878D82A}">
                    <a16:rowId xmlns:a16="http://schemas.microsoft.com/office/drawing/2014/main" val="652314066"/>
                  </a:ext>
                </a:extLst>
              </a:tr>
              <a:tr h="259645">
                <a:tc>
                  <a:txBody>
                    <a:bodyPr/>
                    <a:lstStyle/>
                    <a:p>
                      <a:pPr algn="ctr" fontAlgn="b"/>
                      <a:r>
                        <a:rPr lang="en-AU" sz="900" b="0" i="0" u="none" strike="noStrike">
                          <a:solidFill>
                            <a:srgbClr val="000000"/>
                          </a:solidFill>
                          <a:effectLst/>
                          <a:latin typeface="+mn-lt"/>
                        </a:rPr>
                        <a:t>Mining</a:t>
                      </a:r>
                    </a:p>
                  </a:txBody>
                  <a:tcPr marL="9525" marR="9525" marT="9525" marB="0" anchor="b"/>
                </a:tc>
                <a:tc>
                  <a:txBody>
                    <a:bodyPr/>
                    <a:lstStyle/>
                    <a:p>
                      <a:pPr algn="ctr" fontAlgn="b"/>
                      <a:r>
                        <a:rPr lang="en-AU" sz="900" b="0" i="0" u="none" strike="noStrike">
                          <a:solidFill>
                            <a:srgbClr val="000000"/>
                          </a:solidFill>
                          <a:effectLst/>
                          <a:latin typeface="+mn-lt"/>
                        </a:rPr>
                        <a:t> Impacts Outside Tenement Site</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tc>
                  <a:txBody>
                    <a:bodyPr/>
                    <a:lstStyle/>
                    <a:p>
                      <a:pPr algn="ctr" fontAlgn="b"/>
                      <a:r>
                        <a:rPr lang="en-AU" sz="900" b="0" i="0" u="none" strike="noStrike">
                          <a:solidFill>
                            <a:srgbClr val="000000"/>
                          </a:solidFill>
                          <a:effectLst/>
                          <a:latin typeface="+mn-lt"/>
                        </a:rPr>
                        <a:t>6</a:t>
                      </a:r>
                    </a:p>
                  </a:txBody>
                  <a:tcPr marL="9525" marR="9525" marT="9525" marB="0" anchor="b"/>
                </a:tc>
                <a:tc>
                  <a:txBody>
                    <a:bodyPr/>
                    <a:lstStyle/>
                    <a:p>
                      <a:pPr algn="ctr" fontAlgn="b"/>
                      <a:r>
                        <a:rPr lang="en-AU" sz="900" b="0" i="0" u="none" strike="noStrike">
                          <a:solidFill>
                            <a:srgbClr val="000000"/>
                          </a:solidFill>
                          <a:effectLst/>
                          <a:latin typeface="+mn-lt"/>
                        </a:rPr>
                        <a:t>6</a:t>
                      </a:r>
                    </a:p>
                  </a:txBody>
                  <a:tcPr marL="9525" marR="9525" marT="9525" marB="0" anchor="b"/>
                </a:tc>
                <a:extLst>
                  <a:ext uri="{0D108BD9-81ED-4DB2-BD59-A6C34878D82A}">
                    <a16:rowId xmlns:a16="http://schemas.microsoft.com/office/drawing/2014/main" val="1784438502"/>
                  </a:ext>
                </a:extLst>
              </a:tr>
              <a:tr h="259645">
                <a:tc>
                  <a:txBody>
                    <a:bodyPr/>
                    <a:lstStyle/>
                    <a:p>
                      <a:pPr algn="ctr" fontAlgn="b"/>
                      <a:r>
                        <a:rPr lang="en-AU" sz="900" b="0" i="0" u="none" strike="noStrike">
                          <a:solidFill>
                            <a:srgbClr val="000000"/>
                          </a:solidFill>
                          <a:effectLst/>
                          <a:latin typeface="+mn-lt"/>
                        </a:rPr>
                        <a:t>Mining</a:t>
                      </a:r>
                    </a:p>
                  </a:txBody>
                  <a:tcPr marL="9525" marR="9525" marT="9525" marB="0" anchor="b"/>
                </a:tc>
                <a:tc>
                  <a:txBody>
                    <a:bodyPr/>
                    <a:lstStyle/>
                    <a:p>
                      <a:pPr algn="ctr" fontAlgn="b"/>
                      <a:r>
                        <a:rPr lang="en-AU" sz="900" b="0" i="0" u="none" strike="noStrike">
                          <a:solidFill>
                            <a:srgbClr val="000000"/>
                          </a:solidFill>
                          <a:effectLst/>
                          <a:latin typeface="+mn-lt"/>
                        </a:rPr>
                        <a:t> Environmental Incident Notification</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extLst>
                  <a:ext uri="{0D108BD9-81ED-4DB2-BD59-A6C34878D82A}">
                    <a16:rowId xmlns:a16="http://schemas.microsoft.com/office/drawing/2014/main" val="3870007853"/>
                  </a:ext>
                </a:extLst>
              </a:tr>
              <a:tr h="259645">
                <a:tc>
                  <a:txBody>
                    <a:bodyPr/>
                    <a:lstStyle/>
                    <a:p>
                      <a:pPr algn="ctr" fontAlgn="b"/>
                      <a:r>
                        <a:rPr lang="en-AU" sz="900" b="0" i="0" u="none" strike="noStrike">
                          <a:solidFill>
                            <a:srgbClr val="000000"/>
                          </a:solidFill>
                          <a:effectLst/>
                          <a:latin typeface="+mn-lt"/>
                        </a:rPr>
                        <a:t>Mining</a:t>
                      </a:r>
                    </a:p>
                  </a:txBody>
                  <a:tcPr marL="9525" marR="9525" marT="9525" marB="0" anchor="b"/>
                </a:tc>
                <a:tc>
                  <a:txBody>
                    <a:bodyPr/>
                    <a:lstStyle/>
                    <a:p>
                      <a:pPr algn="ctr" fontAlgn="b"/>
                      <a:r>
                        <a:rPr lang="en-AU" sz="900" b="0" i="0" u="none" strike="noStrike">
                          <a:solidFill>
                            <a:srgbClr val="000000"/>
                          </a:solidFill>
                          <a:effectLst/>
                          <a:latin typeface="+mn-lt"/>
                        </a:rPr>
                        <a:t> Authorised Activity Compliance</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tc>
                  <a:txBody>
                    <a:bodyPr/>
                    <a:lstStyle/>
                    <a:p>
                      <a:pPr algn="ctr" fontAlgn="b"/>
                      <a:r>
                        <a:rPr lang="en-AU" sz="900" b="0" i="0" u="none" strike="noStrike">
                          <a:solidFill>
                            <a:srgbClr val="000000"/>
                          </a:solidFill>
                          <a:effectLst/>
                          <a:latin typeface="+mn-lt"/>
                        </a:rPr>
                        <a:t>2</a:t>
                      </a:r>
                    </a:p>
                  </a:txBody>
                  <a:tcPr marL="9525" marR="9525" marT="9525" marB="0" anchor="b"/>
                </a:tc>
                <a:tc>
                  <a:txBody>
                    <a:bodyPr/>
                    <a:lstStyle/>
                    <a:p>
                      <a:pPr algn="ctr" fontAlgn="b"/>
                      <a:r>
                        <a:rPr lang="en-AU" sz="900" b="0" i="0" u="none" strike="noStrike">
                          <a:solidFill>
                            <a:srgbClr val="000000"/>
                          </a:solidFill>
                          <a:effectLst/>
                          <a:latin typeface="+mn-lt"/>
                        </a:rPr>
                        <a:t>2</a:t>
                      </a:r>
                    </a:p>
                  </a:txBody>
                  <a:tcPr marL="9525" marR="9525" marT="9525" marB="0" anchor="b"/>
                </a:tc>
                <a:extLst>
                  <a:ext uri="{0D108BD9-81ED-4DB2-BD59-A6C34878D82A}">
                    <a16:rowId xmlns:a16="http://schemas.microsoft.com/office/drawing/2014/main" val="3241649761"/>
                  </a:ext>
                </a:extLst>
              </a:tr>
              <a:tr h="259645">
                <a:tc>
                  <a:txBody>
                    <a:bodyPr/>
                    <a:lstStyle/>
                    <a:p>
                      <a:pPr algn="ctr" fontAlgn="b"/>
                      <a:r>
                        <a:rPr lang="en-AU" sz="900" b="0" i="0" u="none" strike="noStrike">
                          <a:solidFill>
                            <a:srgbClr val="000000"/>
                          </a:solidFill>
                          <a:effectLst/>
                          <a:latin typeface="+mn-lt"/>
                        </a:rPr>
                        <a:t>Mining</a:t>
                      </a:r>
                    </a:p>
                  </a:txBody>
                  <a:tcPr marL="9525" marR="9525" marT="9525" marB="0" anchor="b"/>
                </a:tc>
                <a:tc>
                  <a:txBody>
                    <a:bodyPr/>
                    <a:lstStyle/>
                    <a:p>
                      <a:pPr algn="ctr" fontAlgn="b"/>
                      <a:r>
                        <a:rPr lang="en-AU" sz="900" b="0" i="0" u="none" strike="noStrike">
                          <a:solidFill>
                            <a:srgbClr val="000000"/>
                          </a:solidFill>
                          <a:effectLst/>
                          <a:latin typeface="+mn-lt"/>
                        </a:rPr>
                        <a:t> Groundwater Impacts</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tc>
                  <a:txBody>
                    <a:bodyPr/>
                    <a:lstStyle/>
                    <a:p>
                      <a:pPr algn="ctr" fontAlgn="b"/>
                      <a:r>
                        <a:rPr lang="en-AU" sz="900" b="0" i="0" u="none" strike="noStrike">
                          <a:solidFill>
                            <a:srgbClr val="000000"/>
                          </a:solidFill>
                          <a:effectLst/>
                          <a:latin typeface="+mn-lt"/>
                        </a:rPr>
                        <a:t>1</a:t>
                      </a:r>
                    </a:p>
                  </a:txBody>
                  <a:tcPr marL="9525" marR="9525" marT="9525" marB="0" anchor="b"/>
                </a:tc>
                <a:extLst>
                  <a:ext uri="{0D108BD9-81ED-4DB2-BD59-A6C34878D82A}">
                    <a16:rowId xmlns:a16="http://schemas.microsoft.com/office/drawing/2014/main" val="117121865"/>
                  </a:ext>
                </a:extLst>
              </a:tr>
              <a:tr h="242505">
                <a:tc>
                  <a:txBody>
                    <a:bodyPr/>
                    <a:lstStyle/>
                    <a:p>
                      <a:pPr algn="ctr" fontAlgn="b"/>
                      <a:endParaRPr lang="en-AU" sz="900" b="1" i="0" u="none" strike="noStrike">
                        <a:solidFill>
                          <a:srgbClr val="000000"/>
                        </a:solidFill>
                        <a:effectLst/>
                        <a:highlight>
                          <a:srgbClr val="FFFF00"/>
                        </a:highlight>
                        <a:latin typeface="Calibri"/>
                      </a:endParaRPr>
                    </a:p>
                  </a:txBody>
                  <a:tcPr marL="9525" marR="9525" marT="9525" marB="0" anchor="ctr"/>
                </a:tc>
                <a:tc>
                  <a:txBody>
                    <a:bodyPr/>
                    <a:lstStyle/>
                    <a:p>
                      <a:pPr algn="l" fontAlgn="b"/>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AU" sz="900" b="1" i="0" u="none" strike="noStrike">
                          <a:solidFill>
                            <a:srgbClr val="000000"/>
                          </a:solidFill>
                          <a:effectLst/>
                          <a:latin typeface="Calibri"/>
                        </a:rPr>
                        <a:t>61</a:t>
                      </a:r>
                    </a:p>
                  </a:txBody>
                  <a:tcPr marL="9525" marR="9525" marT="9525" marB="0" anchor="ctr"/>
                </a:tc>
                <a:tc>
                  <a:txBody>
                    <a:bodyPr/>
                    <a:lstStyle/>
                    <a:p>
                      <a:pPr algn="ctr" fontAlgn="b"/>
                      <a:r>
                        <a:rPr lang="en-AU" sz="900" b="1" i="0" u="none" strike="noStrike">
                          <a:solidFill>
                            <a:srgbClr val="000000"/>
                          </a:solidFill>
                          <a:effectLst/>
                          <a:latin typeface="Calibri"/>
                        </a:rPr>
                        <a:t>3</a:t>
                      </a:r>
                    </a:p>
                  </a:txBody>
                  <a:tcPr marL="9525" marR="9525" marT="9525" marB="0" anchor="ctr">
                    <a:solidFill>
                      <a:schemeClr val="accent5">
                        <a:lumMod val="75000"/>
                      </a:schemeClr>
                    </a:solidFill>
                  </a:tcPr>
                </a:tc>
                <a:tc>
                  <a:txBody>
                    <a:bodyPr/>
                    <a:lstStyle/>
                    <a:p>
                      <a:pPr algn="ctr" fontAlgn="b"/>
                      <a:r>
                        <a:rPr lang="en-AU" sz="900" b="1" i="0" u="none" strike="noStrike">
                          <a:solidFill>
                            <a:srgbClr val="000000"/>
                          </a:solidFill>
                          <a:effectLst/>
                          <a:latin typeface="Calibri"/>
                        </a:rPr>
                        <a:t>1</a:t>
                      </a:r>
                    </a:p>
                  </a:txBody>
                  <a:tcPr marL="9525" marR="9525" marT="9525" marB="0" anchor="ctr">
                    <a:solidFill>
                      <a:schemeClr val="accent5">
                        <a:lumMod val="75000"/>
                      </a:schemeClr>
                    </a:solidFill>
                  </a:tcPr>
                </a:tc>
                <a:extLst>
                  <a:ext uri="{0D108BD9-81ED-4DB2-BD59-A6C34878D82A}">
                    <a16:rowId xmlns:a16="http://schemas.microsoft.com/office/drawing/2014/main" val="2728571060"/>
                  </a:ext>
                </a:extLst>
              </a:tr>
            </a:tbl>
          </a:graphicData>
        </a:graphic>
      </p:graphicFrame>
      <p:sp>
        <p:nvSpPr>
          <p:cNvPr id="3" name="Rectangle 2">
            <a:extLst>
              <a:ext uri="{FF2B5EF4-FFF2-40B4-BE49-F238E27FC236}">
                <a16:creationId xmlns:a16="http://schemas.microsoft.com/office/drawing/2014/main" id="{DC2D80AD-0935-4A79-BEBC-7F7F28637C49}"/>
              </a:ext>
            </a:extLst>
          </p:cNvPr>
          <p:cNvSpPr/>
          <p:nvPr/>
        </p:nvSpPr>
        <p:spPr>
          <a:xfrm>
            <a:off x="200470" y="6181705"/>
            <a:ext cx="3528392" cy="338554"/>
          </a:xfrm>
          <a:prstGeom prst="rect">
            <a:avLst/>
          </a:prstGeom>
        </p:spPr>
        <p:txBody>
          <a:bodyPr wrap="square">
            <a:spAutoFit/>
          </a:bodyPr>
          <a:lstStyle/>
          <a:p>
            <a:r>
              <a:rPr lang="en-AU" sz="800" b="1">
                <a:solidFill>
                  <a:schemeClr val="bg1">
                    <a:lumMod val="50000"/>
                  </a:schemeClr>
                </a:solidFill>
              </a:rPr>
              <a:t>* Median Days:</a:t>
            </a:r>
            <a:r>
              <a:rPr lang="en-AU" sz="800">
                <a:solidFill>
                  <a:schemeClr val="bg1">
                    <a:lumMod val="50000"/>
                  </a:schemeClr>
                </a:solidFill>
              </a:rPr>
              <a:t> Arranging the days to respond in order and then selecting the middle value . Median is used to minimise the impact of outliers.</a:t>
            </a:r>
          </a:p>
        </p:txBody>
      </p:sp>
    </p:spTree>
    <p:extLst>
      <p:ext uri="{BB962C8B-B14F-4D97-AF65-F5344CB8AC3E}">
        <p14:creationId xmlns:p14="http://schemas.microsoft.com/office/powerpoint/2010/main" val="2322459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D7CE36E-3F71-418B-9D74-06468777F49F}"/>
              </a:ext>
            </a:extLst>
          </p:cNvPr>
          <p:cNvSpPr>
            <a:spLocks noGrp="1"/>
          </p:cNvSpPr>
          <p:nvPr>
            <p:ph type="sldNum" sz="quarter" idx="4294967295"/>
          </p:nvPr>
        </p:nvSpPr>
        <p:spPr>
          <a:xfrm>
            <a:off x="8409384" y="260648"/>
            <a:ext cx="1152128" cy="274637"/>
          </a:xfrm>
        </p:spPr>
        <p:txBody>
          <a:bodyPr/>
          <a:lstStyle/>
          <a:p>
            <a:r>
              <a:rPr lang="en-AU"/>
              <a:t> Page    </a:t>
            </a:r>
            <a:fld id="{BE4ABD5F-D626-4461-ADC9-85806A61CF0E}" type="slidenum">
              <a:rPr lang="en-AU" smtClean="0"/>
              <a:pPr/>
              <a:t>17</a:t>
            </a:fld>
            <a:endParaRPr lang="en-AU"/>
          </a:p>
        </p:txBody>
      </p:sp>
      <p:sp>
        <p:nvSpPr>
          <p:cNvPr id="9" name="Footer Placeholder 7">
            <a:extLst>
              <a:ext uri="{FF2B5EF4-FFF2-40B4-BE49-F238E27FC236}">
                <a16:creationId xmlns:a16="http://schemas.microsoft.com/office/drawing/2014/main" id="{6362F36D-77DE-48FE-B2A9-37586BEC1AC5}"/>
              </a:ext>
            </a:extLst>
          </p:cNvPr>
          <p:cNvSpPr txBox="1">
            <a:spLocks/>
          </p:cNvSpPr>
          <p:nvPr/>
        </p:nvSpPr>
        <p:spPr>
          <a:xfrm>
            <a:off x="416496" y="6576448"/>
            <a:ext cx="4968552" cy="2666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900">
                <a:solidFill>
                  <a:schemeClr val="bg1">
                    <a:lumMod val="75000"/>
                  </a:schemeClr>
                </a:solidFill>
              </a:rPr>
              <a:t>Earth Resources Regulation Quarterly Performance Report 2021-22 Q1</a:t>
            </a:r>
          </a:p>
        </p:txBody>
      </p:sp>
      <p:sp>
        <p:nvSpPr>
          <p:cNvPr id="2" name="TextBox 1">
            <a:extLst>
              <a:ext uri="{FF2B5EF4-FFF2-40B4-BE49-F238E27FC236}">
                <a16:creationId xmlns:a16="http://schemas.microsoft.com/office/drawing/2014/main" id="{C51C24A6-9BAA-48AA-8084-3AB727A74CA7}"/>
              </a:ext>
            </a:extLst>
          </p:cNvPr>
          <p:cNvSpPr txBox="1"/>
          <p:nvPr/>
        </p:nvSpPr>
        <p:spPr>
          <a:xfrm>
            <a:off x="740532" y="908720"/>
            <a:ext cx="7236804" cy="2277547"/>
          </a:xfrm>
          <a:prstGeom prst="rect">
            <a:avLst/>
          </a:prstGeom>
          <a:noFill/>
        </p:spPr>
        <p:txBody>
          <a:bodyPr wrap="square" rtlCol="0">
            <a:spAutoFit/>
          </a:bodyPr>
          <a:lstStyle/>
          <a:p>
            <a:r>
              <a:rPr lang="en-AU" sz="1200" b="1">
                <a:solidFill>
                  <a:schemeClr val="bg1">
                    <a:lumMod val="50000"/>
                  </a:schemeClr>
                </a:solidFill>
                <a:latin typeface="Calibri" panose="020F0502020204030204" pitchFamily="34" charset="0"/>
                <a:cs typeface="Calibri" panose="020F0502020204030204" pitchFamily="34" charset="0"/>
              </a:rPr>
              <a:t>Department of Jobs, Precincts and Regions</a:t>
            </a:r>
          </a:p>
          <a:p>
            <a:r>
              <a:rPr lang="en-AU" sz="1000">
                <a:solidFill>
                  <a:schemeClr val="bg1">
                    <a:lumMod val="50000"/>
                  </a:schemeClr>
                </a:solidFill>
                <a:latin typeface="Calibri" panose="020F0502020204030204" pitchFamily="34" charset="0"/>
                <a:cs typeface="Calibri" panose="020F0502020204030204" pitchFamily="34" charset="0"/>
              </a:rPr>
              <a:t>Earth Resources Regulation</a:t>
            </a:r>
          </a:p>
          <a:p>
            <a:endParaRPr lang="en-AU" sz="1000">
              <a:solidFill>
                <a:schemeClr val="bg1">
                  <a:lumMod val="50000"/>
                </a:schemeClr>
              </a:solidFill>
              <a:latin typeface="Calibri" panose="020F0502020204030204" pitchFamily="34" charset="0"/>
              <a:cs typeface="Calibri" panose="020F0502020204030204" pitchFamily="34" charset="0"/>
            </a:endParaRPr>
          </a:p>
          <a:p>
            <a:r>
              <a:rPr lang="en-AU" sz="1000">
                <a:solidFill>
                  <a:schemeClr val="bg1">
                    <a:lumMod val="50000"/>
                  </a:schemeClr>
                </a:solidFill>
                <a:latin typeface="Calibri" panose="020F0502020204030204" pitchFamily="34" charset="0"/>
                <a:cs typeface="Calibri" panose="020F0502020204030204" pitchFamily="34" charset="0"/>
              </a:rPr>
              <a:t>1 Spring Street</a:t>
            </a:r>
          </a:p>
          <a:p>
            <a:r>
              <a:rPr lang="en-AU" sz="1000">
                <a:solidFill>
                  <a:schemeClr val="bg1">
                    <a:lumMod val="50000"/>
                  </a:schemeClr>
                </a:solidFill>
                <a:latin typeface="Calibri" panose="020F0502020204030204" pitchFamily="34" charset="0"/>
                <a:cs typeface="Calibri" panose="020F0502020204030204" pitchFamily="34" charset="0"/>
              </a:rPr>
              <a:t>Melbourne VIC 3000</a:t>
            </a:r>
          </a:p>
          <a:p>
            <a:r>
              <a:rPr lang="en-AU" sz="1000">
                <a:solidFill>
                  <a:schemeClr val="bg1">
                    <a:lumMod val="50000"/>
                  </a:schemeClr>
                </a:solidFill>
                <a:latin typeface="Calibri" panose="020F0502020204030204" pitchFamily="34" charset="0"/>
                <a:cs typeface="Calibri" panose="020F0502020204030204" pitchFamily="34" charset="0"/>
              </a:rPr>
              <a:t>Telephone: 1300 366 356</a:t>
            </a:r>
          </a:p>
          <a:p>
            <a:endParaRPr lang="en-AU" sz="1000">
              <a:solidFill>
                <a:schemeClr val="bg1">
                  <a:lumMod val="50000"/>
                </a:schemeClr>
              </a:solidFill>
              <a:latin typeface="Calibri" panose="020F0502020204030204" pitchFamily="34" charset="0"/>
              <a:cs typeface="Calibri" panose="020F0502020204030204" pitchFamily="34" charset="0"/>
            </a:endParaRPr>
          </a:p>
          <a:p>
            <a:r>
              <a:rPr lang="en-AU" sz="1000">
                <a:solidFill>
                  <a:schemeClr val="bg1">
                    <a:lumMod val="50000"/>
                  </a:schemeClr>
                </a:solidFill>
                <a:latin typeface="Calibri" panose="020F0502020204030204" pitchFamily="34" charset="0"/>
                <a:cs typeface="Calibri" panose="020F0502020204030204" pitchFamily="34" charset="0"/>
              </a:rPr>
              <a:t>© Copyright State of Victoria, Department of Jobs, Precincts and Regions 2021</a:t>
            </a:r>
          </a:p>
          <a:p>
            <a:endParaRPr lang="en-AU" sz="1000">
              <a:solidFill>
                <a:schemeClr val="bg1">
                  <a:lumMod val="50000"/>
                </a:schemeClr>
              </a:solidFill>
              <a:latin typeface="Calibri" panose="020F0502020204030204" pitchFamily="34" charset="0"/>
              <a:cs typeface="Calibri" panose="020F0502020204030204" pitchFamily="34" charset="0"/>
            </a:endParaRPr>
          </a:p>
          <a:p>
            <a:r>
              <a:rPr lang="en-AU" sz="1000">
                <a:solidFill>
                  <a:schemeClr val="bg1">
                    <a:lumMod val="50000"/>
                  </a:schemeClr>
                </a:solidFill>
                <a:latin typeface="Calibri" panose="020F0502020204030204" pitchFamily="34" charset="0"/>
                <a:cs typeface="Calibri" panose="020F0502020204030204" pitchFamily="34" charset="0"/>
              </a:rPr>
              <a:t>Except for any logos, emblems, trademarks, artwork and photography, this document is made available under the terms of the Creative Commons Attribution 3.0 Australia licence.</a:t>
            </a:r>
          </a:p>
          <a:p>
            <a:endParaRPr lang="en-AU" sz="1000">
              <a:solidFill>
                <a:schemeClr val="bg1">
                  <a:lumMod val="50000"/>
                </a:schemeClr>
              </a:solidFill>
              <a:latin typeface="Calibri" panose="020F0502020204030204" pitchFamily="34" charset="0"/>
              <a:cs typeface="Calibri" panose="020F0502020204030204" pitchFamily="34" charset="0"/>
            </a:endParaRPr>
          </a:p>
          <a:p>
            <a:r>
              <a:rPr lang="en-AU" sz="1000">
                <a:solidFill>
                  <a:schemeClr val="bg1">
                    <a:lumMod val="50000"/>
                  </a:schemeClr>
                </a:solidFill>
                <a:latin typeface="Calibri" panose="020F0502020204030204" pitchFamily="34" charset="0"/>
                <a:cs typeface="Calibri" panose="020F0502020204030204" pitchFamily="34" charset="0"/>
              </a:rPr>
              <a:t>This document is also available online at:</a:t>
            </a:r>
          </a:p>
          <a:p>
            <a:r>
              <a:rPr lang="en-AU" sz="1000">
                <a:latin typeface="Calibri" panose="020F0502020204030204" pitchFamily="34" charset="0"/>
                <a:cs typeface="Calibri" panose="020F0502020204030204" pitchFamily="34" charset="0"/>
                <a:hlinkClick r:id="rId2"/>
              </a:rPr>
              <a:t>https://earthresources.vic.gov.au/legislation-and-regulations/regulator-performance-reporting/quarterly-performance-reports</a:t>
            </a:r>
            <a:endParaRPr lang="en-AU" sz="1000">
              <a:solidFill>
                <a:schemeClr val="bg1">
                  <a:lumMod val="50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1FAA3BF-971C-4EF8-BE2C-0B6C1884D3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544" y="3501008"/>
            <a:ext cx="1873739" cy="564724"/>
          </a:xfrm>
          <a:prstGeom prst="rect">
            <a:avLst/>
          </a:prstGeom>
        </p:spPr>
      </p:pic>
    </p:spTree>
    <p:extLst>
      <p:ext uri="{BB962C8B-B14F-4D97-AF65-F5344CB8AC3E}">
        <p14:creationId xmlns:p14="http://schemas.microsoft.com/office/powerpoint/2010/main" val="624344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653404"/>
            <a:ext cx="9029651" cy="3910645"/>
          </a:xfrm>
        </p:spPr>
        <p:txBody>
          <a:bodyPr vert="horz" lIns="91440" tIns="45720" rIns="91440" bIns="45720" rtlCol="0" anchor="t">
            <a:noAutofit/>
          </a:bodyPr>
          <a:lstStyle/>
          <a:p>
            <a:pPr marL="0" indent="0">
              <a:buNone/>
            </a:pPr>
            <a:r>
              <a:rPr lang="en-AU" sz="900" b="1" dirty="0"/>
              <a:t>Summary</a:t>
            </a:r>
          </a:p>
          <a:p>
            <a:pPr marL="0" indent="0">
              <a:spcBef>
                <a:spcPts val="600"/>
              </a:spcBef>
              <a:spcAft>
                <a:spcPts val="600"/>
              </a:spcAft>
              <a:buNone/>
            </a:pPr>
            <a:r>
              <a:rPr lang="en-AU" sz="900" dirty="0"/>
              <a:t>This report provides a summary of Earth Resources Regulation’s operating performance for quarter one of financial year 2021-22 (1 July to 30 September 2021).</a:t>
            </a:r>
            <a:endParaRPr lang="en-AU" sz="900" dirty="0">
              <a:cs typeface="Calibri"/>
            </a:endParaRPr>
          </a:p>
          <a:p>
            <a:pPr indent="-160020">
              <a:spcBef>
                <a:spcPts val="0"/>
              </a:spcBef>
            </a:pPr>
            <a:endParaRPr lang="en-AU" sz="900" dirty="0">
              <a:cs typeface="Calibri"/>
            </a:endParaRPr>
          </a:p>
          <a:p>
            <a:pPr marL="0" indent="0">
              <a:spcBef>
                <a:spcPts val="0"/>
              </a:spcBef>
              <a:spcAft>
                <a:spcPts val="600"/>
              </a:spcAft>
              <a:buNone/>
            </a:pPr>
            <a:r>
              <a:rPr lang="en-AU" sz="900" b="1" dirty="0"/>
              <a:t>Performance highlights</a:t>
            </a:r>
            <a:endParaRPr lang="en-AU" sz="900" dirty="0"/>
          </a:p>
          <a:p>
            <a:pPr marL="0" indent="0">
              <a:spcBef>
                <a:spcPts val="0"/>
              </a:spcBef>
              <a:spcAft>
                <a:spcPts val="600"/>
              </a:spcAft>
              <a:buNone/>
            </a:pPr>
            <a:r>
              <a:rPr lang="en-AU" sz="900" b="1" dirty="0"/>
              <a:t>KPI 1</a:t>
            </a:r>
            <a:r>
              <a:rPr lang="en-AU" sz="900" b="1" baseline="30000" dirty="0"/>
              <a:t>#</a:t>
            </a:r>
            <a:r>
              <a:rPr lang="en-AU" sz="900" b="1" dirty="0"/>
              <a:t> </a:t>
            </a:r>
            <a:r>
              <a:rPr lang="en-AU" sz="900" dirty="0"/>
              <a:t>- 88% of extractive work plan stages were assessed within the statutory time frames.</a:t>
            </a:r>
          </a:p>
          <a:p>
            <a:pPr marL="0" indent="0">
              <a:spcBef>
                <a:spcPts val="0"/>
              </a:spcBef>
              <a:spcAft>
                <a:spcPts val="600"/>
              </a:spcAft>
              <a:buNone/>
            </a:pPr>
            <a:r>
              <a:rPr lang="en-AU" sz="900" dirty="0"/>
              <a:t>            - 82% of mineral work plan stages were assessed within the statutory time frames.</a:t>
            </a:r>
          </a:p>
          <a:p>
            <a:pPr marL="0" indent="-128905">
              <a:spcBef>
                <a:spcPts val="0"/>
              </a:spcBef>
              <a:spcAft>
                <a:spcPts val="600"/>
              </a:spcAft>
              <a:buNone/>
            </a:pPr>
            <a:r>
              <a:rPr lang="en-AU" sz="900" b="1" dirty="0"/>
              <a:t>KPI 2</a:t>
            </a:r>
            <a:r>
              <a:rPr lang="en-AU" sz="900" b="1" baseline="30000" dirty="0"/>
              <a:t>#</a:t>
            </a:r>
            <a:r>
              <a:rPr lang="en-AU" sz="900" b="1" dirty="0"/>
              <a:t> </a:t>
            </a:r>
            <a:r>
              <a:rPr lang="en-AU" sz="900" dirty="0"/>
              <a:t>- 81 operational compliance activities were undertaken. </a:t>
            </a:r>
            <a:endParaRPr lang="en-AU" sz="900" dirty="0">
              <a:cs typeface="Calibri"/>
            </a:endParaRPr>
          </a:p>
          <a:p>
            <a:pPr marL="0" indent="-128905">
              <a:spcBef>
                <a:spcPts val="0"/>
              </a:spcBef>
              <a:spcAft>
                <a:spcPts val="600"/>
              </a:spcAft>
              <a:buNone/>
            </a:pPr>
            <a:r>
              <a:rPr lang="en-AU" sz="900" b="1" dirty="0"/>
              <a:t>KPI 3</a:t>
            </a:r>
            <a:r>
              <a:rPr lang="en-AU" sz="900" b="1" baseline="30000" dirty="0"/>
              <a:t>#</a:t>
            </a:r>
            <a:r>
              <a:rPr lang="en-AU" sz="900" b="1" dirty="0"/>
              <a:t> </a:t>
            </a:r>
            <a:r>
              <a:rPr lang="en-AU" sz="900" dirty="0"/>
              <a:t>- 100% of reportable incidents were responded to during this quarter. </a:t>
            </a:r>
            <a:endParaRPr lang="en-AU" sz="900" dirty="0">
              <a:cs typeface="Calibri"/>
            </a:endParaRPr>
          </a:p>
          <a:p>
            <a:pPr marL="0" indent="-128905">
              <a:spcBef>
                <a:spcPts val="0"/>
              </a:spcBef>
              <a:spcAft>
                <a:spcPts val="600"/>
              </a:spcAft>
              <a:buNone/>
            </a:pPr>
            <a:r>
              <a:rPr lang="en-AU" sz="900" b="1" dirty="0"/>
              <a:t>KPI 5</a:t>
            </a:r>
            <a:r>
              <a:rPr lang="en-AU" sz="900" b="1" baseline="30000" dirty="0"/>
              <a:t>#</a:t>
            </a:r>
            <a:r>
              <a:rPr lang="en-AU" sz="900" b="1" dirty="0"/>
              <a:t> </a:t>
            </a:r>
            <a:r>
              <a:rPr lang="en-AU" sz="900" dirty="0"/>
              <a:t>- The time to respond to complaints took on average three business days. </a:t>
            </a:r>
          </a:p>
          <a:p>
            <a:pPr marL="271145" lvl="1" indent="0">
              <a:spcBef>
                <a:spcPts val="0"/>
              </a:spcBef>
              <a:spcAft>
                <a:spcPts val="600"/>
              </a:spcAft>
              <a:buNone/>
            </a:pPr>
            <a:r>
              <a:rPr lang="en-AU" sz="900" baseline="30000" dirty="0"/>
              <a:t>#  Explained in the next slide</a:t>
            </a:r>
            <a:endParaRPr lang="en-AU" sz="900" baseline="30000" dirty="0">
              <a:cs typeface="Calibri"/>
            </a:endParaRPr>
          </a:p>
          <a:p>
            <a:pPr marL="0" indent="0">
              <a:spcBef>
                <a:spcPts val="0"/>
              </a:spcBef>
              <a:spcAft>
                <a:spcPts val="600"/>
              </a:spcAft>
              <a:buNone/>
            </a:pPr>
            <a:endParaRPr lang="en-AU" sz="900" b="1" dirty="0"/>
          </a:p>
          <a:p>
            <a:pPr marL="0" indent="0">
              <a:spcBef>
                <a:spcPts val="0"/>
              </a:spcBef>
              <a:spcAft>
                <a:spcPts val="600"/>
              </a:spcAft>
              <a:buNone/>
            </a:pPr>
            <a:r>
              <a:rPr lang="en-AU" sz="900" b="1" dirty="0"/>
              <a:t>Administrative updates by notification</a:t>
            </a:r>
            <a:endParaRPr lang="en-AU" sz="900" b="1" dirty="0">
              <a:cs typeface="Calibri"/>
            </a:endParaRPr>
          </a:p>
          <a:p>
            <a:pPr marL="342900" lvl="1" indent="-342900">
              <a:spcBef>
                <a:spcPts val="0"/>
              </a:spcBef>
              <a:spcAft>
                <a:spcPts val="600"/>
              </a:spcAft>
              <a:buFont typeface="Arial" panose="020B0604020202020204" pitchFamily="34" charset="0"/>
              <a:buChar char="•"/>
            </a:pPr>
            <a:r>
              <a:rPr lang="en-AU" sz="900" dirty="0"/>
              <a:t>Two extractive industry administrative changes (notifications) were acknowledged.</a:t>
            </a:r>
          </a:p>
          <a:p>
            <a:pPr marL="342900" lvl="1" indent="-342900">
              <a:spcBef>
                <a:spcPts val="0"/>
              </a:spcBef>
              <a:spcAft>
                <a:spcPts val="600"/>
              </a:spcAft>
              <a:buFont typeface="Arial" panose="020B0604020202020204" pitchFamily="34" charset="0"/>
              <a:buChar char="•"/>
            </a:pPr>
            <a:r>
              <a:rPr lang="en-AU" sz="900" dirty="0"/>
              <a:t>One mining industry administrative change (notifications) was acknowledged.</a:t>
            </a:r>
          </a:p>
          <a:p>
            <a:pPr marL="0" indent="0">
              <a:spcBef>
                <a:spcPts val="0"/>
              </a:spcBef>
              <a:spcAft>
                <a:spcPts val="600"/>
              </a:spcAft>
              <a:buNone/>
            </a:pPr>
            <a:endParaRPr lang="en-AU" sz="900" b="1" dirty="0">
              <a:solidFill>
                <a:srgbClr val="FF0000"/>
              </a:solidFill>
            </a:endParaRPr>
          </a:p>
          <a:p>
            <a:pPr marL="0" indent="0">
              <a:spcBef>
                <a:spcPts val="0"/>
              </a:spcBef>
              <a:spcAft>
                <a:spcPts val="600"/>
              </a:spcAft>
              <a:buNone/>
            </a:pPr>
            <a:r>
              <a:rPr lang="en-AU" sz="900" b="1" dirty="0"/>
              <a:t>FY 2020-21 Authority holders’ annual returns</a:t>
            </a:r>
          </a:p>
          <a:p>
            <a:pPr>
              <a:spcBef>
                <a:spcPts val="0"/>
              </a:spcBef>
              <a:spcAft>
                <a:spcPts val="600"/>
              </a:spcAft>
            </a:pPr>
            <a:r>
              <a:rPr lang="en-AU" sz="900" dirty="0"/>
              <a:t>52% of extractive work authority holders fulfilled their obligation to submit their annual return by the due date on 31 July 2021</a:t>
            </a:r>
          </a:p>
          <a:p>
            <a:pPr>
              <a:spcBef>
                <a:spcPts val="0"/>
              </a:spcBef>
              <a:spcAft>
                <a:spcPts val="600"/>
              </a:spcAft>
            </a:pPr>
            <a:r>
              <a:rPr lang="en-AU" sz="900" dirty="0"/>
              <a:t>Approximately 68% of minerals (Mining and Prospecting) licensees fulfilled their obligation to submit their annual return by the due date on 28 July 2021</a:t>
            </a:r>
          </a:p>
          <a:p>
            <a:pPr marL="0" indent="0">
              <a:spcBef>
                <a:spcPts val="0"/>
              </a:spcBef>
              <a:spcAft>
                <a:spcPts val="600"/>
              </a:spcAft>
              <a:buNone/>
            </a:pPr>
            <a:endParaRPr lang="en-AU" sz="900" b="1" dirty="0">
              <a:solidFill>
                <a:srgbClr val="FF0000"/>
              </a:solidFill>
            </a:endParaRPr>
          </a:p>
        </p:txBody>
      </p:sp>
      <p:sp>
        <p:nvSpPr>
          <p:cNvPr id="4" name="Title 1"/>
          <p:cNvSpPr>
            <a:spLocks noGrp="1"/>
          </p:cNvSpPr>
          <p:nvPr>
            <p:ph type="title"/>
          </p:nvPr>
        </p:nvSpPr>
        <p:spPr>
          <a:xfrm>
            <a:off x="495300" y="231849"/>
            <a:ext cx="8915400" cy="274042"/>
          </a:xfrm>
        </p:spPr>
        <p:txBody>
          <a:bodyPr>
            <a:normAutofit fontScale="90000"/>
          </a:bodyPr>
          <a:lstStyle/>
          <a:p>
            <a:r>
              <a:rPr lang="en-AU" sz="1400" b="1">
                <a:solidFill>
                  <a:schemeClr val="bg1"/>
                </a:solidFill>
              </a:rPr>
              <a:t>Earth Resources Regulation KPI Summary 2021-22 Quarter 1</a:t>
            </a:r>
          </a:p>
        </p:txBody>
      </p:sp>
      <p:sp>
        <p:nvSpPr>
          <p:cNvPr id="6" name="Content Placeholder 2">
            <a:extLst>
              <a:ext uri="{FF2B5EF4-FFF2-40B4-BE49-F238E27FC236}">
                <a16:creationId xmlns:a16="http://schemas.microsoft.com/office/drawing/2014/main" id="{EA80FE8C-FAD4-473D-8C5F-65846D56D3F7}"/>
              </a:ext>
            </a:extLst>
          </p:cNvPr>
          <p:cNvSpPr txBox="1">
            <a:spLocks/>
          </p:cNvSpPr>
          <p:nvPr/>
        </p:nvSpPr>
        <p:spPr>
          <a:xfrm>
            <a:off x="495300" y="4659464"/>
            <a:ext cx="8453834" cy="143099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AU" sz="900" b="1" dirty="0"/>
              <a:t>Key Performance Indicator Reporting</a:t>
            </a:r>
            <a:endParaRPr lang="en-AU" sz="900" dirty="0"/>
          </a:p>
          <a:p>
            <a:pPr marL="0" indent="0">
              <a:buNone/>
            </a:pPr>
            <a:r>
              <a:rPr lang="en-AU" sz="900" dirty="0"/>
              <a:t>Earth Resources Regulation is Victoria’s earth resources regulator – our role includes granting rights to access resources, assessing works and setting controls for the extraction of resources, conducting compliance operations to ensure that authority holders fulfil their regulatory obligations, engaging with communities and stakeholders on regulatory matters, and ensuring that authority holders rehabilitate their sites. We are committed to being an effective regulator. </a:t>
            </a:r>
          </a:p>
          <a:p>
            <a:pPr marL="0" indent="0">
              <a:buNone/>
            </a:pPr>
            <a:endParaRPr lang="en-AU" sz="900" dirty="0"/>
          </a:p>
          <a:p>
            <a:pPr marL="0" indent="0">
              <a:buNone/>
            </a:pPr>
            <a:r>
              <a:rPr lang="en-AU" sz="900" dirty="0"/>
              <a:t>Earth Resources Regulation is a unit of the Department of Jobs, Precincts and Regions (DJPR). The unit is guided by the department’s compliance framework and policy. This whole-of-department policy requires regular performance measuring and reporting to demonstrate the effectiveness of Earth Resources Regulation’s compliance activities. Earth Resources Regulation uses a range of indicators to monitor its activities and performance, and publishes key performance indicators on its website on a quarterly basis. Public reporting of the data allows</a:t>
            </a:r>
            <a:r>
              <a:rPr lang="en-AU" sz="900" dirty="0">
                <a:solidFill>
                  <a:srgbClr val="FF0000"/>
                </a:solidFill>
              </a:rPr>
              <a:t> </a:t>
            </a:r>
            <a:r>
              <a:rPr lang="en-AU" sz="900" dirty="0"/>
              <a:t>stakeholders to continue to monitor Earth Resources Regulation’s performance.</a:t>
            </a:r>
            <a:endParaRPr lang="en-AU" sz="900" dirty="0">
              <a:cs typeface="Calibri"/>
            </a:endParaRPr>
          </a:p>
        </p:txBody>
      </p:sp>
      <p:sp>
        <p:nvSpPr>
          <p:cNvPr id="2" name="Slide Number Placeholder 1">
            <a:extLst>
              <a:ext uri="{FF2B5EF4-FFF2-40B4-BE49-F238E27FC236}">
                <a16:creationId xmlns:a16="http://schemas.microsoft.com/office/drawing/2014/main" id="{B0FE60D5-7B08-406E-83D0-670FDD4281A3}"/>
              </a:ext>
            </a:extLst>
          </p:cNvPr>
          <p:cNvSpPr>
            <a:spLocks noGrp="1"/>
          </p:cNvSpPr>
          <p:nvPr>
            <p:ph type="sldNum" sz="quarter" idx="12"/>
          </p:nvPr>
        </p:nvSpPr>
        <p:spPr>
          <a:xfrm>
            <a:off x="8962036" y="195635"/>
            <a:ext cx="897328" cy="274042"/>
          </a:xfrm>
        </p:spPr>
        <p:txBody>
          <a:bodyPr/>
          <a:lstStyle/>
          <a:p>
            <a:r>
              <a:rPr lang="en-AU"/>
              <a:t> Page    </a:t>
            </a:r>
            <a:fld id="{BE4ABD5F-D626-4461-ADC9-85806A61CF0E}" type="slidenum">
              <a:rPr lang="en-AU" smtClean="0"/>
              <a:pPr/>
              <a:t>2</a:t>
            </a:fld>
            <a:endParaRPr lang="en-AU"/>
          </a:p>
        </p:txBody>
      </p:sp>
      <p:sp>
        <p:nvSpPr>
          <p:cNvPr id="5" name="Footer Placeholder 4"/>
          <p:cNvSpPr>
            <a:spLocks noGrp="1"/>
          </p:cNvSpPr>
          <p:nvPr>
            <p:ph type="ftr" sz="quarter" idx="11"/>
          </p:nvPr>
        </p:nvSpPr>
        <p:spPr/>
        <p:txBody>
          <a:bodyPr/>
          <a:lstStyle/>
          <a:p>
            <a:r>
              <a:rPr lang="en-AU" dirty="0"/>
              <a:t>Earth Resources Regulation Quarterly Performance Report 2021-22 Q1</a:t>
            </a:r>
          </a:p>
        </p:txBody>
      </p:sp>
    </p:spTree>
    <p:extLst>
      <p:ext uri="{BB962C8B-B14F-4D97-AF65-F5344CB8AC3E}">
        <p14:creationId xmlns:p14="http://schemas.microsoft.com/office/powerpoint/2010/main" val="3779728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10488"/>
            <a:ext cx="8915400" cy="274042"/>
          </a:xfrm>
        </p:spPr>
        <p:txBody>
          <a:bodyPr>
            <a:normAutofit fontScale="90000"/>
          </a:bodyPr>
          <a:lstStyle/>
          <a:p>
            <a:r>
              <a:rPr lang="en-AU" sz="1400" b="1">
                <a:solidFill>
                  <a:schemeClr val="bg1"/>
                </a:solidFill>
              </a:rPr>
              <a:t>Key Performance Indicators 2021-22 Quarter 1</a:t>
            </a:r>
          </a:p>
        </p:txBody>
      </p:sp>
      <p:sp>
        <p:nvSpPr>
          <p:cNvPr id="5" name="Slide Number Placeholder 4">
            <a:extLst>
              <a:ext uri="{FF2B5EF4-FFF2-40B4-BE49-F238E27FC236}">
                <a16:creationId xmlns:a16="http://schemas.microsoft.com/office/drawing/2014/main" id="{7E9B8E99-705C-43BC-9460-BA38B3652E2E}"/>
              </a:ext>
            </a:extLst>
          </p:cNvPr>
          <p:cNvSpPr>
            <a:spLocks noGrp="1"/>
          </p:cNvSpPr>
          <p:nvPr>
            <p:ph type="sldNum" sz="quarter" idx="12"/>
          </p:nvPr>
        </p:nvSpPr>
        <p:spPr>
          <a:xfrm>
            <a:off x="8962036" y="210488"/>
            <a:ext cx="897328" cy="274042"/>
          </a:xfrm>
        </p:spPr>
        <p:txBody>
          <a:bodyPr/>
          <a:lstStyle/>
          <a:p>
            <a:r>
              <a:rPr lang="en-AU"/>
              <a:t> Page    </a:t>
            </a:r>
            <a:fld id="{BE4ABD5F-D626-4461-ADC9-85806A61CF0E}" type="slidenum">
              <a:rPr lang="en-AU" smtClean="0"/>
              <a:pPr/>
              <a:t>3</a:t>
            </a:fld>
            <a:endParaRPr lang="en-AU"/>
          </a:p>
        </p:txBody>
      </p:sp>
      <p:graphicFrame>
        <p:nvGraphicFramePr>
          <p:cNvPr id="8" name="Table 7">
            <a:extLst>
              <a:ext uri="{FF2B5EF4-FFF2-40B4-BE49-F238E27FC236}">
                <a16:creationId xmlns:a16="http://schemas.microsoft.com/office/drawing/2014/main" id="{37D76271-D84C-46FA-8274-6230695F1DD7}"/>
              </a:ext>
            </a:extLst>
          </p:cNvPr>
          <p:cNvGraphicFramePr>
            <a:graphicFrameLocks noGrp="1"/>
          </p:cNvGraphicFramePr>
          <p:nvPr>
            <p:extLst>
              <p:ext uri="{D42A27DB-BD31-4B8C-83A1-F6EECF244321}">
                <p14:modId xmlns:p14="http://schemas.microsoft.com/office/powerpoint/2010/main" val="350464648"/>
              </p:ext>
            </p:extLst>
          </p:nvPr>
        </p:nvGraphicFramePr>
        <p:xfrm>
          <a:off x="388268" y="620688"/>
          <a:ext cx="9173243" cy="5668691"/>
        </p:xfrm>
        <a:graphic>
          <a:graphicData uri="http://schemas.openxmlformats.org/drawingml/2006/table">
            <a:tbl>
              <a:tblPr firstRow="1">
                <a:tableStyleId>{5C22544A-7EE6-4342-B048-85BDC9FD1C3A}</a:tableStyleId>
              </a:tblPr>
              <a:tblGrid>
                <a:gridCol w="1036340">
                  <a:extLst>
                    <a:ext uri="{9D8B030D-6E8A-4147-A177-3AD203B41FA5}">
                      <a16:colId xmlns:a16="http://schemas.microsoft.com/office/drawing/2014/main" val="1115663868"/>
                    </a:ext>
                  </a:extLst>
                </a:gridCol>
                <a:gridCol w="3600400">
                  <a:extLst>
                    <a:ext uri="{9D8B030D-6E8A-4147-A177-3AD203B41FA5}">
                      <a16:colId xmlns:a16="http://schemas.microsoft.com/office/drawing/2014/main" val="3483142574"/>
                    </a:ext>
                  </a:extLst>
                </a:gridCol>
                <a:gridCol w="720080">
                  <a:extLst>
                    <a:ext uri="{9D8B030D-6E8A-4147-A177-3AD203B41FA5}">
                      <a16:colId xmlns:a16="http://schemas.microsoft.com/office/drawing/2014/main" val="2528285322"/>
                    </a:ext>
                  </a:extLst>
                </a:gridCol>
                <a:gridCol w="504056">
                  <a:extLst>
                    <a:ext uri="{9D8B030D-6E8A-4147-A177-3AD203B41FA5}">
                      <a16:colId xmlns:a16="http://schemas.microsoft.com/office/drawing/2014/main" val="1428037984"/>
                    </a:ext>
                  </a:extLst>
                </a:gridCol>
                <a:gridCol w="792088">
                  <a:extLst>
                    <a:ext uri="{9D8B030D-6E8A-4147-A177-3AD203B41FA5}">
                      <a16:colId xmlns:a16="http://schemas.microsoft.com/office/drawing/2014/main" val="1656080331"/>
                    </a:ext>
                  </a:extLst>
                </a:gridCol>
                <a:gridCol w="648073">
                  <a:extLst>
                    <a:ext uri="{9D8B030D-6E8A-4147-A177-3AD203B41FA5}">
                      <a16:colId xmlns:a16="http://schemas.microsoft.com/office/drawing/2014/main" val="1745227769"/>
                    </a:ext>
                  </a:extLst>
                </a:gridCol>
                <a:gridCol w="648072">
                  <a:extLst>
                    <a:ext uri="{9D8B030D-6E8A-4147-A177-3AD203B41FA5}">
                      <a16:colId xmlns:a16="http://schemas.microsoft.com/office/drawing/2014/main" val="3673505360"/>
                    </a:ext>
                  </a:extLst>
                </a:gridCol>
                <a:gridCol w="1224134">
                  <a:extLst>
                    <a:ext uri="{9D8B030D-6E8A-4147-A177-3AD203B41FA5}">
                      <a16:colId xmlns:a16="http://schemas.microsoft.com/office/drawing/2014/main" val="3001774673"/>
                    </a:ext>
                  </a:extLst>
                </a:gridCol>
              </a:tblGrid>
              <a:tr h="643124">
                <a:tc>
                  <a:txBody>
                    <a:bodyPr/>
                    <a:lstStyle/>
                    <a:p>
                      <a:pPr algn="ctr" fontAlgn="ctr"/>
                      <a:r>
                        <a:rPr lang="en-AU" sz="900" b="1" i="0" u="none" strike="noStrike">
                          <a:solidFill>
                            <a:srgbClr val="FFFFFF"/>
                          </a:solidFill>
                          <a:effectLst/>
                          <a:latin typeface="Calibri" panose="020F0502020204030204" pitchFamily="34" charset="0"/>
                        </a:rPr>
                        <a:t>KPI</a:t>
                      </a:r>
                    </a:p>
                  </a:txBody>
                  <a:tcPr marL="7173" marR="7173" marT="7173" marB="0" anchor="ctr">
                    <a:solidFill>
                      <a:srgbClr val="002060"/>
                    </a:solidFill>
                  </a:tcPr>
                </a:tc>
                <a:tc>
                  <a:txBody>
                    <a:bodyPr/>
                    <a:lstStyle/>
                    <a:p>
                      <a:pPr algn="ctr" fontAlgn="ctr"/>
                      <a:r>
                        <a:rPr lang="en-AU" sz="900" u="none" strike="noStrike">
                          <a:effectLst/>
                        </a:rPr>
                        <a:t>High Level Indicators</a:t>
                      </a:r>
                      <a:endParaRPr lang="en-AU" sz="900" b="1" i="0" u="none" strike="noStrike">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a:effectLst/>
                        </a:rPr>
                        <a:t>Measurement </a:t>
                      </a:r>
                      <a:endParaRPr lang="en-AU" sz="900" b="1" i="0" u="none" strike="noStrike">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a:effectLst/>
                        </a:rPr>
                        <a:t>Target</a:t>
                      </a:r>
                      <a:endParaRPr lang="en-AU" sz="900" b="1" i="0" u="none" strike="noStrike">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a:effectLst/>
                        </a:rPr>
                        <a:t>Target period</a:t>
                      </a:r>
                      <a:endParaRPr lang="en-AU" sz="900" b="1" i="0" u="none" strike="noStrike">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u="none" strike="noStrike">
                          <a:effectLst/>
                        </a:rPr>
                        <a:t>Current Quarter</a:t>
                      </a:r>
                      <a:endParaRPr lang="en-AU" sz="900" b="1" i="0" u="none" strike="noStrike">
                        <a:solidFill>
                          <a:srgbClr val="FFFFFF"/>
                        </a:solidFill>
                        <a:effectLst/>
                        <a:latin typeface="Calibri" panose="020F0502020204030204" pitchFamily="34" charset="0"/>
                      </a:endParaRPr>
                    </a:p>
                  </a:txBody>
                  <a:tcPr marL="7173" marR="7173" marT="7173" marB="0" anchor="ctr">
                    <a:solidFill>
                      <a:srgbClr val="002060"/>
                    </a:solidFill>
                  </a:tcPr>
                </a:tc>
                <a:tc>
                  <a:txBody>
                    <a:bodyPr/>
                    <a:lstStyle/>
                    <a:p>
                      <a:pPr algn="ctr" fontAlgn="ctr"/>
                      <a:r>
                        <a:rPr lang="en-AU" sz="900" b="1" i="0" u="none" strike="noStrike">
                          <a:solidFill>
                            <a:srgbClr val="FFFFFF"/>
                          </a:solidFill>
                          <a:effectLst/>
                          <a:latin typeface="Calibri" panose="020F0502020204030204" pitchFamily="34" charset="0"/>
                        </a:rPr>
                        <a:t>Previous Quarter</a:t>
                      </a:r>
                    </a:p>
                  </a:txBody>
                  <a:tcPr marL="7173" marR="7173" marT="7173" marB="0" anchor="ctr">
                    <a:solidFill>
                      <a:srgbClr val="002060"/>
                    </a:solidFill>
                  </a:tcPr>
                </a:tc>
                <a:tc>
                  <a:txBody>
                    <a:bodyPr/>
                    <a:lstStyle/>
                    <a:p>
                      <a:pPr algn="ctr" fontAlgn="ctr"/>
                      <a:r>
                        <a:rPr lang="en-AU" sz="900" u="none" strike="noStrike">
                          <a:effectLst/>
                        </a:rPr>
                        <a:t>DJPR’s Compliance Policy Framework</a:t>
                      </a:r>
                      <a:endParaRPr lang="en-AU" sz="900" b="1" i="0" u="none" strike="noStrike">
                        <a:solidFill>
                          <a:srgbClr val="FFFFFF"/>
                        </a:solidFill>
                        <a:effectLst/>
                        <a:latin typeface="Calibri" panose="020F0502020204030204" pitchFamily="34" charset="0"/>
                      </a:endParaRPr>
                    </a:p>
                  </a:txBody>
                  <a:tcPr marL="7173" marR="7173" marT="7173" marB="0" anchor="ctr">
                    <a:solidFill>
                      <a:srgbClr val="002060"/>
                    </a:solidFill>
                  </a:tcPr>
                </a:tc>
                <a:extLst>
                  <a:ext uri="{0D108BD9-81ED-4DB2-BD59-A6C34878D82A}">
                    <a16:rowId xmlns:a16="http://schemas.microsoft.com/office/drawing/2014/main" val="4163429644"/>
                  </a:ext>
                </a:extLst>
              </a:tr>
              <a:tr h="431738">
                <a:tc rowSpan="3">
                  <a:txBody>
                    <a:bodyPr/>
                    <a:lstStyle/>
                    <a:p>
                      <a:pPr algn="ctr" fontAlgn="ctr"/>
                      <a:r>
                        <a:rPr lang="en-AU" sz="900" b="1" u="none" strike="noStrike">
                          <a:effectLst/>
                          <a:latin typeface="+mn-lt"/>
                        </a:rPr>
                        <a:t>KPI 1: Efficient Approvals Process</a:t>
                      </a: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r>
                        <a:rPr lang="en-AU" sz="900" u="none" strike="noStrike">
                          <a:effectLst/>
                          <a:latin typeface="+mn-lt"/>
                        </a:rPr>
                        <a:t>Percentage of extractive work plan stages assessed within statutory time frames.</a:t>
                      </a:r>
                      <a:endParaRPr lang="en-AU" sz="900" b="0" i="0" u="none" strike="noStrike">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a:effectLst/>
                          <a:latin typeface="+mn-lt"/>
                        </a:rPr>
                        <a:t>%</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bg1">
                              <a:lumMod val="50000"/>
                            </a:schemeClr>
                          </a:solidFill>
                          <a:effectLst/>
                          <a:latin typeface="+mn-lt"/>
                        </a:rPr>
                        <a:t>95</a:t>
                      </a: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Quarterly</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a:solidFill>
                            <a:schemeClr val="tx1"/>
                          </a:solidFill>
                          <a:effectLst/>
                          <a:latin typeface="+mn-lt"/>
                        </a:rPr>
                        <a:t>88%</a:t>
                      </a: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tx1"/>
                          </a:solidFill>
                          <a:effectLst/>
                          <a:latin typeface="+mn-lt"/>
                        </a:rPr>
                        <a:t>100%</a:t>
                      </a: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Outputs/activities</a:t>
                      </a: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855469477"/>
                  </a:ext>
                </a:extLst>
              </a:tr>
              <a:tr h="431738">
                <a:tc vMerge="1">
                  <a:txBody>
                    <a:bodyPr/>
                    <a:lstStyle/>
                    <a:p>
                      <a:pPr algn="ctr" fontAlgn="ct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endParaRPr lang="en-AU" sz="900" u="none" strike="noStrike">
                        <a:effectLst/>
                        <a:latin typeface="+mn-lt"/>
                      </a:endParaRPr>
                    </a:p>
                    <a:p>
                      <a:pPr algn="l" fontAlgn="ctr"/>
                      <a:r>
                        <a:rPr lang="en-AU" sz="900" u="none" strike="noStrike" kern="1200">
                          <a:solidFill>
                            <a:schemeClr val="dk1"/>
                          </a:solidFill>
                          <a:effectLst/>
                          <a:latin typeface="+mn-lt"/>
                          <a:ea typeface="+mn-ea"/>
                          <a:cs typeface="+mn-cs"/>
                        </a:rPr>
                        <a:t>Percentage</a:t>
                      </a:r>
                      <a:r>
                        <a:rPr lang="en-AU" sz="900" u="none" strike="noStrike">
                          <a:effectLst/>
                          <a:latin typeface="+mn-lt"/>
                        </a:rPr>
                        <a:t> of mineral licence applications and mineral work plan stages assessed within statutory time frames.</a:t>
                      </a:r>
                    </a:p>
                    <a:p>
                      <a:pPr algn="l" fontAlgn="ctr"/>
                      <a:endParaRPr lang="en-AU" sz="900" u="none" strike="noStrike">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a:effectLst/>
                          <a:latin typeface="+mn-lt"/>
                        </a:rPr>
                        <a:t>%</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bg1">
                              <a:lumMod val="50000"/>
                            </a:schemeClr>
                          </a:solidFill>
                          <a:effectLst/>
                          <a:latin typeface="+mn-lt"/>
                        </a:rPr>
                        <a:t>95</a:t>
                      </a: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Quarterly</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a:solidFill>
                            <a:schemeClr val="tx1"/>
                          </a:solidFill>
                          <a:effectLst/>
                          <a:latin typeface="+mn-lt"/>
                        </a:rPr>
                        <a:t>83%</a:t>
                      </a: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tx1"/>
                          </a:solidFill>
                          <a:effectLst/>
                          <a:latin typeface="+mn-lt"/>
                        </a:rPr>
                        <a:t>74%</a:t>
                      </a: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Outputs/activities</a:t>
                      </a: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168461678"/>
                  </a:ext>
                </a:extLst>
              </a:tr>
              <a:tr h="634908">
                <a:tc vMerge="1">
                  <a:txBody>
                    <a:bodyPr/>
                    <a:lstStyle/>
                    <a:p>
                      <a:pPr algn="l" fontAlgn="ctr"/>
                      <a:endParaRPr lang="en-AU" sz="900" b="0" i="0" u="none" strike="noStrike">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a:effectLst/>
                          <a:latin typeface="+mn-lt"/>
                        </a:rPr>
                        <a:t>Percentage of tenement variations assessed within Client Service Standard time frames where a statutory time frame does not exist.</a:t>
                      </a:r>
                      <a:endParaRPr lang="en-AU" sz="900" b="0" i="0" u="none" strike="noStrike">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a:effectLst/>
                          <a:latin typeface="+mn-lt"/>
                        </a:rPr>
                        <a:t>%</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bg1">
                              <a:lumMod val="50000"/>
                            </a:schemeClr>
                          </a:solidFill>
                          <a:effectLst/>
                          <a:latin typeface="+mn-lt"/>
                        </a:rPr>
                        <a:t>95</a:t>
                      </a: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Quarterly</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a:solidFill>
                            <a:schemeClr val="tx1"/>
                          </a:solidFill>
                          <a:effectLst/>
                          <a:latin typeface="+mn-lt"/>
                        </a:rPr>
                        <a:t>86%</a:t>
                      </a: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tx1"/>
                          </a:solidFill>
                          <a:effectLst/>
                          <a:latin typeface="+mn-lt"/>
                        </a:rPr>
                        <a:t>89%</a:t>
                      </a: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Outputs/activities</a:t>
                      </a: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3057274180"/>
                  </a:ext>
                </a:extLst>
              </a:tr>
              <a:tr h="431738">
                <a:tc>
                  <a:txBody>
                    <a:bodyPr/>
                    <a:lstStyle/>
                    <a:p>
                      <a:pPr algn="ctr" fontAlgn="ctr"/>
                      <a:r>
                        <a:rPr lang="en-AU" sz="900" b="1" u="none" strike="noStrike">
                          <a:effectLst/>
                          <a:latin typeface="+mn-lt"/>
                        </a:rPr>
                        <a:t>KPI 2: Ensuring Compliance</a:t>
                      </a:r>
                      <a:endParaRPr lang="en-AU" sz="900" b="1"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l" fontAlgn="ctr"/>
                      <a:r>
                        <a:rPr lang="en-AU" sz="900" u="none" strike="noStrike">
                          <a:effectLst/>
                          <a:latin typeface="+mn-lt"/>
                        </a:rPr>
                        <a:t>Number of operational compliance activities undertaken per quarter.</a:t>
                      </a:r>
                      <a:endParaRPr lang="en-AU" sz="900" b="0" i="0" u="none" strike="noStrike">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a:effectLst/>
                          <a:latin typeface="+mn-lt"/>
                        </a:rPr>
                        <a:t>Number of activities</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a:solidFill>
                            <a:schemeClr val="bg1">
                              <a:lumMod val="50000"/>
                            </a:schemeClr>
                          </a:solidFill>
                          <a:effectLst/>
                          <a:latin typeface="+mn-lt"/>
                        </a:rPr>
                        <a:t>75</a:t>
                      </a:r>
                      <a:endParaRPr lang="en-AU" sz="900" b="0" i="0" u="none" strike="noStrike">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a:effectLst/>
                          <a:latin typeface="+mn-lt"/>
                        </a:rPr>
                        <a:t>Quarterly</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b="1" i="0" u="none" strike="noStrike">
                          <a:solidFill>
                            <a:schemeClr val="tx1"/>
                          </a:solidFill>
                          <a:effectLst/>
                          <a:latin typeface="+mn-lt"/>
                        </a:rPr>
                        <a:t>81</a:t>
                      </a:r>
                    </a:p>
                  </a:txBody>
                  <a:tcPr marL="7173" marR="7173" marT="7173" marB="0" anchor="ctr">
                    <a:solidFill>
                      <a:schemeClr val="accent1">
                        <a:lumMod val="20000"/>
                        <a:lumOff val="80000"/>
                      </a:schemeClr>
                    </a:solidFill>
                  </a:tcPr>
                </a:tc>
                <a:tc>
                  <a:txBody>
                    <a:bodyPr/>
                    <a:lstStyle/>
                    <a:p>
                      <a:pPr algn="ctr" fontAlgn="ctr"/>
                      <a:r>
                        <a:rPr lang="en-AU" sz="900" b="0" i="0" u="none" strike="noStrike">
                          <a:solidFill>
                            <a:schemeClr val="tx1"/>
                          </a:solidFill>
                          <a:effectLst/>
                          <a:latin typeface="+mn-lt"/>
                        </a:rPr>
                        <a:t>151</a:t>
                      </a:r>
                    </a:p>
                  </a:txBody>
                  <a:tcPr marL="7173" marR="7173" marT="7173" marB="0" anchor="ctr">
                    <a:solidFill>
                      <a:schemeClr val="accent1">
                        <a:lumMod val="20000"/>
                        <a:lumOff val="80000"/>
                      </a:schemeClr>
                    </a:solidFill>
                  </a:tcPr>
                </a:tc>
                <a:tc>
                  <a:txBody>
                    <a:bodyPr/>
                    <a:lstStyle/>
                    <a:p>
                      <a:pPr algn="ctr" fontAlgn="ctr"/>
                      <a:r>
                        <a:rPr lang="en-AU" sz="900" u="none" strike="noStrike">
                          <a:effectLst/>
                          <a:latin typeface="+mn-lt"/>
                        </a:rPr>
                        <a:t>Inputs</a:t>
                      </a:r>
                      <a:endParaRPr lang="en-AU" sz="900" b="1" i="0" u="none" strike="noStrike">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3562303196"/>
                  </a:ext>
                </a:extLst>
              </a:tr>
              <a:tr h="634908">
                <a:tc>
                  <a:txBody>
                    <a:bodyPr/>
                    <a:lstStyle/>
                    <a:p>
                      <a:pPr algn="ctr" fontAlgn="ctr"/>
                      <a:r>
                        <a:rPr lang="en-AU" sz="900" b="1" u="none" strike="noStrike">
                          <a:effectLst/>
                          <a:latin typeface="+mn-lt"/>
                        </a:rPr>
                        <a:t>KPI 3: Effective Incident Management</a:t>
                      </a: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r>
                        <a:rPr lang="en-AU" sz="900" u="none" strike="noStrike">
                          <a:effectLst/>
                          <a:latin typeface="+mn-lt"/>
                        </a:rPr>
                        <a:t>Percentage of reportable events that are responded to per quarter.</a:t>
                      </a:r>
                      <a:endParaRPr lang="en-AU" sz="900" b="0" i="0" u="none" strike="noStrike">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a:effectLst/>
                          <a:latin typeface="+mn-lt"/>
                        </a:rPr>
                        <a:t>%</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a:solidFill>
                            <a:schemeClr val="bg1">
                              <a:lumMod val="50000"/>
                            </a:schemeClr>
                          </a:solidFill>
                          <a:effectLst/>
                          <a:latin typeface="+mn-lt"/>
                        </a:rPr>
                        <a:t>100</a:t>
                      </a:r>
                      <a:endParaRPr lang="en-AU" sz="900" b="0" i="0" u="none" strike="noStrike">
                        <a:solidFill>
                          <a:schemeClr val="bg1">
                            <a:lumMod val="50000"/>
                          </a:schemeClr>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Quarterly</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a:solidFill>
                            <a:schemeClr val="tx1"/>
                          </a:solidFill>
                          <a:effectLst/>
                          <a:latin typeface="+mn-lt"/>
                        </a:rPr>
                        <a:t>100%</a:t>
                      </a: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tx1"/>
                          </a:solidFill>
                          <a:effectLst/>
                          <a:latin typeface="+mn-lt"/>
                        </a:rPr>
                        <a:t>100%</a:t>
                      </a: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Short-term and </a:t>
                      </a:r>
                      <a:br>
                        <a:rPr lang="en-AU" sz="900" u="none" strike="noStrike">
                          <a:effectLst/>
                          <a:latin typeface="+mn-lt"/>
                        </a:rPr>
                      </a:br>
                      <a:r>
                        <a:rPr lang="en-AU" sz="900" u="none" strike="noStrike">
                          <a:effectLst/>
                          <a:latin typeface="+mn-lt"/>
                        </a:rPr>
                        <a:t>long-term outcomes</a:t>
                      </a: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3648723649"/>
                  </a:ext>
                </a:extLst>
              </a:tr>
              <a:tr h="634908">
                <a:tc rowSpan="3">
                  <a:txBody>
                    <a:bodyPr/>
                    <a:lstStyle/>
                    <a:p>
                      <a:pPr algn="ctr" fontAlgn="ctr"/>
                      <a:r>
                        <a:rPr lang="en-AU" sz="900" b="1" u="none" strike="noStrike">
                          <a:effectLst/>
                          <a:latin typeface="+mn-lt"/>
                        </a:rPr>
                        <a:t>KPI 4: Facilitation of Stakeholder Engagement</a:t>
                      </a:r>
                      <a:endParaRPr lang="en-AU" sz="900" b="1"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l" fontAlgn="ctr"/>
                      <a:r>
                        <a:rPr lang="en-AU" sz="900" u="none" strike="noStrike">
                          <a:effectLst/>
                          <a:latin typeface="+mn-lt"/>
                        </a:rPr>
                        <a:t>Earth Resources Regulation attendance at Environmental Review Committee meetings.</a:t>
                      </a:r>
                      <a:endParaRPr lang="en-AU" sz="900" b="0" i="0" u="none" strike="noStrike">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a:effectLst/>
                          <a:latin typeface="+mn-lt"/>
                        </a:rPr>
                        <a:t>% </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a:solidFill>
                            <a:schemeClr val="bg1">
                              <a:lumMod val="50000"/>
                            </a:schemeClr>
                          </a:solidFill>
                          <a:effectLst/>
                          <a:latin typeface="+mn-lt"/>
                        </a:rPr>
                        <a:t>100</a:t>
                      </a:r>
                      <a:endParaRPr lang="en-AU" sz="900" b="0" i="0" u="none" strike="noStrike">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a:effectLst/>
                          <a:latin typeface="+mn-lt"/>
                        </a:rPr>
                        <a:t>Quarterly</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b="1" i="0" u="none" strike="noStrike">
                          <a:solidFill>
                            <a:schemeClr val="tx1"/>
                          </a:solidFill>
                          <a:effectLst/>
                          <a:latin typeface="+mn-lt"/>
                        </a:rPr>
                        <a:t>100%</a:t>
                      </a:r>
                    </a:p>
                  </a:txBody>
                  <a:tcPr marL="7173" marR="7173" marT="7173" marB="0" anchor="ctr">
                    <a:solidFill>
                      <a:schemeClr val="accent1">
                        <a:lumMod val="20000"/>
                        <a:lumOff val="80000"/>
                      </a:schemeClr>
                    </a:solidFill>
                  </a:tcPr>
                </a:tc>
                <a:tc>
                  <a:txBody>
                    <a:bodyPr/>
                    <a:lstStyle/>
                    <a:p>
                      <a:pPr algn="ctr" fontAlgn="ctr"/>
                      <a:r>
                        <a:rPr lang="en-AU" sz="900" b="0" i="0" u="none" strike="noStrike">
                          <a:solidFill>
                            <a:schemeClr val="tx1"/>
                          </a:solidFill>
                          <a:effectLst/>
                          <a:latin typeface="+mn-lt"/>
                        </a:rPr>
                        <a:t>100%</a:t>
                      </a:r>
                    </a:p>
                  </a:txBody>
                  <a:tcPr marL="7173" marR="7173" marT="7173" marB="0" anchor="ctr">
                    <a:solidFill>
                      <a:schemeClr val="accent1">
                        <a:lumMod val="20000"/>
                        <a:lumOff val="80000"/>
                      </a:schemeClr>
                    </a:solidFill>
                  </a:tcPr>
                </a:tc>
                <a:tc>
                  <a:txBody>
                    <a:bodyPr/>
                    <a:lstStyle/>
                    <a:p>
                      <a:pPr algn="ctr" fontAlgn="ctr"/>
                      <a:r>
                        <a:rPr lang="en-AU" sz="900" u="none" strike="noStrike">
                          <a:effectLst/>
                          <a:latin typeface="+mn-lt"/>
                        </a:rPr>
                        <a:t>Outputs/activities</a:t>
                      </a:r>
                      <a:endParaRPr lang="en-AU" sz="900" b="1" i="0" u="none" strike="noStrike">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2061355481"/>
                  </a:ext>
                </a:extLst>
              </a:tr>
              <a:tr h="634908">
                <a:tc vMerge="1">
                  <a:txBody>
                    <a:bodyPr/>
                    <a:lstStyle/>
                    <a:p>
                      <a:pPr algn="l" fontAlgn="ctr"/>
                      <a:endParaRPr lang="en-AU" sz="900" b="0" i="0" u="none" strike="noStrike">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a:effectLst/>
                          <a:latin typeface="+mn-lt"/>
                        </a:rPr>
                        <a:t>Number of Industry Reference Group meetings.</a:t>
                      </a:r>
                      <a:endParaRPr lang="en-AU" sz="900" b="0" i="0" u="none" strike="noStrike">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dirty="0">
                          <a:effectLst/>
                          <a:latin typeface="+mn-lt"/>
                        </a:rPr>
                        <a:t>Number of meetings</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marL="0" algn="ctr" defTabSz="914400" rtl="0" eaLnBrk="1" fontAlgn="ctr" latinLnBrk="0" hangingPunct="1"/>
                      <a:r>
                        <a:rPr lang="en-AU" sz="900" u="none" strike="noStrike" kern="1200" dirty="0">
                          <a:solidFill>
                            <a:schemeClr val="bg1">
                              <a:lumMod val="50000"/>
                            </a:schemeClr>
                          </a:solidFill>
                          <a:effectLst/>
                          <a:latin typeface="+mn-lt"/>
                          <a:ea typeface="+mn-ea"/>
                          <a:cs typeface="+mn-cs"/>
                        </a:rPr>
                        <a:t>4</a:t>
                      </a: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Annual</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gridSpan="2">
                  <a:txBody>
                    <a:bodyPr/>
                    <a:lstStyle/>
                    <a:p>
                      <a:pPr algn="ctr" fontAlgn="ctr"/>
                      <a:r>
                        <a:rPr lang="en-AU" sz="900" b="0" i="0" u="none" strike="noStrike" dirty="0">
                          <a:solidFill>
                            <a:schemeClr val="tx1"/>
                          </a:solidFill>
                          <a:effectLst/>
                          <a:latin typeface="+mn-lt"/>
                        </a:rPr>
                        <a:t>1</a:t>
                      </a:r>
                    </a:p>
                  </a:txBody>
                  <a:tcPr marL="7173" marR="7173" marT="7173" marB="0" anchor="ctr">
                    <a:solidFill>
                      <a:schemeClr val="accent1">
                        <a:lumMod val="20000"/>
                        <a:lumOff val="80000"/>
                      </a:schemeClr>
                    </a:solidFill>
                  </a:tcPr>
                </a:tc>
                <a:tc hMerge="1">
                  <a:txBody>
                    <a:bodyPr/>
                    <a:lstStyle/>
                    <a:p>
                      <a:pPr algn="ctr" fontAlgn="ctr"/>
                      <a:endParaRPr lang="en-AU" sz="900" b="0" i="0" u="none" strike="noStrike">
                        <a:solidFill>
                          <a:srgbClr val="53565A"/>
                        </a:solidFill>
                        <a:effectLst/>
                        <a:latin typeface="Arial" panose="020B0604020202020204" pitchFamily="34" charset="0"/>
                      </a:endParaRPr>
                    </a:p>
                  </a:txBody>
                  <a:tcPr marL="7173" marR="7173" marT="7173" marB="0" anchor="ctr"/>
                </a:tc>
                <a:tc>
                  <a:txBody>
                    <a:bodyPr/>
                    <a:lstStyle/>
                    <a:p>
                      <a:pPr algn="ctr" fontAlgn="ctr"/>
                      <a:r>
                        <a:rPr lang="en-AU" sz="900" u="none" strike="noStrike">
                          <a:effectLst/>
                          <a:latin typeface="+mn-lt"/>
                        </a:rPr>
                        <a:t>Outputs/activities</a:t>
                      </a:r>
                      <a:endParaRPr lang="en-AU" sz="900" b="1" i="0" u="none" strike="noStrike">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2632773271"/>
                  </a:ext>
                </a:extLst>
              </a:tr>
              <a:tr h="634908">
                <a:tc vMerge="1">
                  <a:txBody>
                    <a:bodyPr/>
                    <a:lstStyle/>
                    <a:p>
                      <a:pPr algn="l" fontAlgn="ctr"/>
                      <a:endParaRPr lang="en-AU" sz="900" b="0" i="0" u="none" strike="noStrike">
                        <a:solidFill>
                          <a:srgbClr val="53565A"/>
                        </a:solidFill>
                        <a:effectLst/>
                        <a:latin typeface="Arial" panose="020B0604020202020204" pitchFamily="34" charset="0"/>
                      </a:endParaRPr>
                    </a:p>
                  </a:txBody>
                  <a:tcPr marL="7173" marR="7173" marT="7173" marB="0" anchor="ctr"/>
                </a:tc>
                <a:tc>
                  <a:txBody>
                    <a:bodyPr/>
                    <a:lstStyle/>
                    <a:p>
                      <a:pPr algn="l" fontAlgn="ctr"/>
                      <a:r>
                        <a:rPr lang="en-AU" sz="900" u="none" strike="noStrike" dirty="0">
                          <a:effectLst/>
                          <a:latin typeface="+mn-lt"/>
                        </a:rPr>
                        <a:t>Number of Earth Resources Regulators Forum meetings.</a:t>
                      </a:r>
                      <a:endParaRPr lang="en-AU" sz="900" b="0" i="0" u="none" strike="noStrike" dirty="0">
                        <a:solidFill>
                          <a:srgbClr val="53565A"/>
                        </a:solidFill>
                        <a:effectLst/>
                        <a:latin typeface="+mn-lt"/>
                      </a:endParaRPr>
                    </a:p>
                  </a:txBody>
                  <a:tcPr marL="90000" marR="72000" marT="7173" marB="0" anchor="ctr">
                    <a:solidFill>
                      <a:schemeClr val="accent1">
                        <a:lumMod val="20000"/>
                        <a:lumOff val="80000"/>
                      </a:schemeClr>
                    </a:solidFill>
                  </a:tcPr>
                </a:tc>
                <a:tc>
                  <a:txBody>
                    <a:bodyPr/>
                    <a:lstStyle/>
                    <a:p>
                      <a:pPr algn="ctr" fontAlgn="ctr"/>
                      <a:r>
                        <a:rPr lang="en-AU" sz="900" u="none" strike="noStrike">
                          <a:effectLst/>
                          <a:latin typeface="+mn-lt"/>
                        </a:rPr>
                        <a:t>Number of meetings</a:t>
                      </a:r>
                      <a:endParaRPr lang="en-AU" sz="900" b="0" i="0" u="none" strike="noStrike">
                        <a:solidFill>
                          <a:srgbClr val="53565A"/>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solidFill>
                            <a:schemeClr val="bg1">
                              <a:lumMod val="50000"/>
                            </a:schemeClr>
                          </a:solidFill>
                          <a:effectLst/>
                          <a:latin typeface="+mn-lt"/>
                        </a:rPr>
                        <a:t>3</a:t>
                      </a:r>
                      <a:endParaRPr lang="en-AU" sz="900" b="0" i="0" u="none" strike="noStrike" dirty="0">
                        <a:solidFill>
                          <a:schemeClr val="bg1">
                            <a:lumMod val="50000"/>
                          </a:schemeClr>
                        </a:solidFill>
                        <a:effectLst/>
                        <a:latin typeface="+mn-lt"/>
                      </a:endParaRPr>
                    </a:p>
                  </a:txBody>
                  <a:tcPr marL="7173" marR="7173" marT="7173" marB="0" anchor="ctr">
                    <a:solidFill>
                      <a:schemeClr val="accent1">
                        <a:lumMod val="20000"/>
                        <a:lumOff val="80000"/>
                      </a:schemeClr>
                    </a:solidFill>
                  </a:tcPr>
                </a:tc>
                <a:tc>
                  <a:txBody>
                    <a:bodyPr/>
                    <a:lstStyle/>
                    <a:p>
                      <a:pPr algn="ctr" fontAlgn="ctr"/>
                      <a:r>
                        <a:rPr lang="en-AU" sz="900" u="none" strike="noStrike" dirty="0">
                          <a:effectLst/>
                          <a:latin typeface="+mn-lt"/>
                        </a:rPr>
                        <a:t>Annual</a:t>
                      </a:r>
                      <a:endParaRPr lang="en-AU" sz="900" b="0" i="0" u="none" strike="noStrike" dirty="0">
                        <a:solidFill>
                          <a:srgbClr val="53565A"/>
                        </a:solidFill>
                        <a:effectLst/>
                        <a:latin typeface="+mn-lt"/>
                      </a:endParaRPr>
                    </a:p>
                  </a:txBody>
                  <a:tcPr marL="7173" marR="7173" marT="7173" marB="0" anchor="ctr">
                    <a:solidFill>
                      <a:schemeClr val="accent1">
                        <a:lumMod val="20000"/>
                        <a:lumOff val="80000"/>
                      </a:schemeClr>
                    </a:solidFill>
                  </a:tcPr>
                </a:tc>
                <a:tc gridSpan="2">
                  <a:txBody>
                    <a:bodyPr/>
                    <a:lstStyle/>
                    <a:p>
                      <a:pPr algn="ctr" fontAlgn="ctr"/>
                      <a:r>
                        <a:rPr lang="en-AU" sz="900" b="0" i="0" u="none" strike="noStrike" dirty="0">
                          <a:solidFill>
                            <a:schemeClr val="tx1"/>
                          </a:solidFill>
                          <a:effectLst/>
                          <a:latin typeface="+mn-lt"/>
                        </a:rPr>
                        <a:t>1</a:t>
                      </a:r>
                    </a:p>
                  </a:txBody>
                  <a:tcPr marL="7173" marR="7173" marT="7173" marB="0" anchor="ctr">
                    <a:solidFill>
                      <a:schemeClr val="accent1">
                        <a:lumMod val="20000"/>
                        <a:lumOff val="80000"/>
                      </a:schemeClr>
                    </a:solidFill>
                  </a:tcPr>
                </a:tc>
                <a:tc hMerge="1">
                  <a:txBody>
                    <a:bodyPr/>
                    <a:lstStyle/>
                    <a:p>
                      <a:pPr algn="ctr" fontAlgn="ctr"/>
                      <a:endParaRPr lang="en-AU" sz="900" b="0" i="0" u="none" strike="noStrike">
                        <a:solidFill>
                          <a:srgbClr val="53565A"/>
                        </a:solidFill>
                        <a:effectLst/>
                        <a:latin typeface="Arial" panose="020B0604020202020204" pitchFamily="34" charset="0"/>
                      </a:endParaRPr>
                    </a:p>
                  </a:txBody>
                  <a:tcPr marL="7173" marR="7173" marT="7173" marB="0" anchor="ctr"/>
                </a:tc>
                <a:tc>
                  <a:txBody>
                    <a:bodyPr/>
                    <a:lstStyle/>
                    <a:p>
                      <a:pPr algn="ctr" fontAlgn="ctr"/>
                      <a:r>
                        <a:rPr lang="en-AU" sz="900" u="none" strike="noStrike">
                          <a:effectLst/>
                          <a:latin typeface="+mn-lt"/>
                        </a:rPr>
                        <a:t>Outputs/activities</a:t>
                      </a:r>
                      <a:endParaRPr lang="en-AU" sz="900" b="1" i="0" u="none" strike="noStrike">
                        <a:solidFill>
                          <a:srgbClr val="53565A"/>
                        </a:solidFill>
                        <a:effectLst/>
                        <a:latin typeface="+mn-lt"/>
                      </a:endParaRPr>
                    </a:p>
                  </a:txBody>
                  <a:tcPr marL="7173" marR="7173" marT="7173" marB="0" anchor="ctr">
                    <a:solidFill>
                      <a:schemeClr val="accent1">
                        <a:lumMod val="20000"/>
                        <a:lumOff val="80000"/>
                      </a:schemeClr>
                    </a:solidFill>
                  </a:tcPr>
                </a:tc>
                <a:extLst>
                  <a:ext uri="{0D108BD9-81ED-4DB2-BD59-A6C34878D82A}">
                    <a16:rowId xmlns:a16="http://schemas.microsoft.com/office/drawing/2014/main" val="833280592"/>
                  </a:ext>
                </a:extLst>
              </a:tr>
              <a:tr h="431738">
                <a:tc>
                  <a:txBody>
                    <a:bodyPr/>
                    <a:lstStyle/>
                    <a:p>
                      <a:pPr algn="ctr" fontAlgn="ctr"/>
                      <a:r>
                        <a:rPr lang="en-AU" sz="900" b="1" u="none" strike="noStrike">
                          <a:effectLst/>
                          <a:latin typeface="+mn-lt"/>
                        </a:rPr>
                        <a:t>KPI 5: Complaint Management</a:t>
                      </a:r>
                      <a:endParaRPr lang="en-AU" sz="900" b="1"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l" fontAlgn="ctr"/>
                      <a:r>
                        <a:rPr lang="en-AU" sz="900" u="none" strike="noStrike">
                          <a:effectLst/>
                          <a:latin typeface="+mn-lt"/>
                        </a:rPr>
                        <a:t>Average number of days to respond to complaints made by community against tenements.</a:t>
                      </a:r>
                      <a:endParaRPr lang="en-AU" sz="900" b="0" i="0" u="none" strike="noStrike">
                        <a:solidFill>
                          <a:srgbClr val="53565A"/>
                        </a:solidFill>
                        <a:effectLst/>
                        <a:latin typeface="+mn-lt"/>
                      </a:endParaRPr>
                    </a:p>
                  </a:txBody>
                  <a:tcPr marL="90000" marR="72000" marT="7173" marB="0" anchor="ctr">
                    <a:solidFill>
                      <a:schemeClr val="accent5">
                        <a:lumMod val="20000"/>
                        <a:lumOff val="80000"/>
                      </a:schemeClr>
                    </a:solidFill>
                  </a:tcPr>
                </a:tc>
                <a:tc>
                  <a:txBody>
                    <a:bodyPr/>
                    <a:lstStyle/>
                    <a:p>
                      <a:pPr algn="ctr" fontAlgn="ctr"/>
                      <a:r>
                        <a:rPr lang="en-AU" sz="900" u="none" strike="noStrike">
                          <a:effectLst/>
                          <a:latin typeface="+mn-lt"/>
                        </a:rPr>
                        <a:t>Business days</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a:solidFill>
                            <a:schemeClr val="bg1">
                              <a:lumMod val="50000"/>
                            </a:schemeClr>
                          </a:solidFill>
                          <a:effectLst/>
                          <a:latin typeface="+mn-lt"/>
                        </a:rPr>
                        <a:t>3</a:t>
                      </a:r>
                      <a:endParaRPr lang="en-AU" sz="900" b="0" i="0" u="none" strike="noStrike">
                        <a:solidFill>
                          <a:schemeClr val="bg1">
                            <a:lumMod val="50000"/>
                          </a:schemeClr>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u="none" strike="noStrike">
                          <a:effectLst/>
                          <a:latin typeface="+mn-lt"/>
                        </a:rPr>
                        <a:t>Quarterly</a:t>
                      </a:r>
                      <a:endParaRPr lang="en-AU" sz="900" b="0" i="0" u="none" strike="noStrike">
                        <a:solidFill>
                          <a:srgbClr val="53565A"/>
                        </a:solidFill>
                        <a:effectLst/>
                        <a:latin typeface="+mn-lt"/>
                      </a:endParaRPr>
                    </a:p>
                  </a:txBody>
                  <a:tcPr marL="7173" marR="7173" marT="7173" marB="0" anchor="ctr">
                    <a:solidFill>
                      <a:schemeClr val="accent5">
                        <a:lumMod val="20000"/>
                        <a:lumOff val="80000"/>
                      </a:schemeClr>
                    </a:solidFill>
                  </a:tcPr>
                </a:tc>
                <a:tc>
                  <a:txBody>
                    <a:bodyPr/>
                    <a:lstStyle/>
                    <a:p>
                      <a:pPr algn="ctr" fontAlgn="ctr"/>
                      <a:r>
                        <a:rPr lang="en-AU" sz="900" b="1" i="0" u="none" strike="noStrike">
                          <a:solidFill>
                            <a:schemeClr val="tx1"/>
                          </a:solidFill>
                          <a:effectLst/>
                          <a:latin typeface="+mn-lt"/>
                          <a:cs typeface="Arial" panose="020B0604020202020204" pitchFamily="34" charset="0"/>
                        </a:rPr>
                        <a:t>3</a:t>
                      </a:r>
                    </a:p>
                  </a:txBody>
                  <a:tcPr marL="7173" marR="7173" marT="7173" marB="0" anchor="ctr">
                    <a:solidFill>
                      <a:schemeClr val="accent5">
                        <a:lumMod val="20000"/>
                        <a:lumOff val="80000"/>
                      </a:schemeClr>
                    </a:solidFill>
                  </a:tcPr>
                </a:tc>
                <a:tc>
                  <a:txBody>
                    <a:bodyPr/>
                    <a:lstStyle/>
                    <a:p>
                      <a:pPr algn="ctr" fontAlgn="ctr"/>
                      <a:r>
                        <a:rPr lang="en-AU" sz="900" b="0" i="0" u="none" strike="noStrike">
                          <a:solidFill>
                            <a:schemeClr val="tx1"/>
                          </a:solidFill>
                          <a:effectLst/>
                          <a:latin typeface="+mn-lt"/>
                          <a:cs typeface="Arial" panose="020B0604020202020204" pitchFamily="34" charset="0"/>
                        </a:rPr>
                        <a:t>5</a:t>
                      </a:r>
                    </a:p>
                  </a:txBody>
                  <a:tcPr marL="7173" marR="7173" marT="7173" marB="0" anchor="ctr">
                    <a:solidFill>
                      <a:schemeClr val="accent5">
                        <a:lumMod val="20000"/>
                        <a:lumOff val="80000"/>
                      </a:schemeClr>
                    </a:solidFill>
                  </a:tcPr>
                </a:tc>
                <a:tc>
                  <a:txBody>
                    <a:bodyPr/>
                    <a:lstStyle/>
                    <a:p>
                      <a:pPr algn="ctr" fontAlgn="ctr"/>
                      <a:r>
                        <a:rPr lang="en-AU" sz="900" u="none" strike="noStrike" dirty="0">
                          <a:effectLst/>
                          <a:latin typeface="+mn-lt"/>
                        </a:rPr>
                        <a:t>Outputs/activities</a:t>
                      </a:r>
                      <a:endParaRPr lang="en-AU" sz="900" b="1" i="0" u="none" strike="noStrike" dirty="0">
                        <a:solidFill>
                          <a:srgbClr val="53565A"/>
                        </a:solidFill>
                        <a:effectLst/>
                        <a:latin typeface="+mn-lt"/>
                      </a:endParaRPr>
                    </a:p>
                  </a:txBody>
                  <a:tcPr marL="7173" marR="7173" marT="7173" marB="0" anchor="ctr">
                    <a:solidFill>
                      <a:schemeClr val="accent5">
                        <a:lumMod val="20000"/>
                        <a:lumOff val="80000"/>
                      </a:schemeClr>
                    </a:solidFill>
                  </a:tcPr>
                </a:tc>
                <a:extLst>
                  <a:ext uri="{0D108BD9-81ED-4DB2-BD59-A6C34878D82A}">
                    <a16:rowId xmlns:a16="http://schemas.microsoft.com/office/drawing/2014/main" val="1428886951"/>
                  </a:ext>
                </a:extLst>
              </a:tr>
            </a:tbl>
          </a:graphicData>
        </a:graphic>
      </p:graphicFrame>
      <p:sp>
        <p:nvSpPr>
          <p:cNvPr id="2" name="Footer Placeholder 1"/>
          <p:cNvSpPr>
            <a:spLocks noGrp="1"/>
          </p:cNvSpPr>
          <p:nvPr>
            <p:ph type="ftr" sz="quarter" idx="11"/>
          </p:nvPr>
        </p:nvSpPr>
        <p:spPr/>
        <p:txBody>
          <a:bodyPr/>
          <a:lstStyle/>
          <a:p>
            <a:r>
              <a:rPr lang="en-AU"/>
              <a:t>Earth Resources Regulation Quarterly Performance Report 2021-22 Q1</a:t>
            </a:r>
          </a:p>
        </p:txBody>
      </p:sp>
    </p:spTree>
    <p:extLst>
      <p:ext uri="{BB962C8B-B14F-4D97-AF65-F5344CB8AC3E}">
        <p14:creationId xmlns:p14="http://schemas.microsoft.com/office/powerpoint/2010/main" val="3251251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5227" y="221502"/>
            <a:ext cx="8915400" cy="274042"/>
          </a:xfrm>
        </p:spPr>
        <p:txBody>
          <a:bodyPr>
            <a:normAutofit fontScale="90000"/>
          </a:bodyPr>
          <a:lstStyle/>
          <a:p>
            <a:r>
              <a:rPr lang="en-AU" sz="1400" b="1">
                <a:solidFill>
                  <a:schemeClr val="bg1"/>
                </a:solidFill>
              </a:rPr>
              <a:t>KPI 1: Efficient Approvals Process – Extractive Work Plans</a:t>
            </a:r>
          </a:p>
        </p:txBody>
      </p:sp>
      <p:graphicFrame>
        <p:nvGraphicFramePr>
          <p:cNvPr id="5" name="Table 4"/>
          <p:cNvGraphicFramePr>
            <a:graphicFrameLocks noGrp="1"/>
          </p:cNvGraphicFramePr>
          <p:nvPr>
            <p:extLst>
              <p:ext uri="{D42A27DB-BD31-4B8C-83A1-F6EECF244321}">
                <p14:modId xmlns:p14="http://schemas.microsoft.com/office/powerpoint/2010/main" val="1581731420"/>
              </p:ext>
            </p:extLst>
          </p:nvPr>
        </p:nvGraphicFramePr>
        <p:xfrm>
          <a:off x="638380" y="1084802"/>
          <a:ext cx="7628337" cy="1247159"/>
        </p:xfrm>
        <a:graphic>
          <a:graphicData uri="http://schemas.openxmlformats.org/drawingml/2006/table">
            <a:tbl>
              <a:tblPr firstRow="1" bandRow="1">
                <a:tableStyleId>{7DF18680-E054-41AD-8BC1-D1AEF772440D}</a:tableStyleId>
              </a:tblPr>
              <a:tblGrid>
                <a:gridCol w="1058477">
                  <a:extLst>
                    <a:ext uri="{9D8B030D-6E8A-4147-A177-3AD203B41FA5}">
                      <a16:colId xmlns:a16="http://schemas.microsoft.com/office/drawing/2014/main" val="20000"/>
                    </a:ext>
                  </a:extLst>
                </a:gridCol>
                <a:gridCol w="1543616">
                  <a:extLst>
                    <a:ext uri="{9D8B030D-6E8A-4147-A177-3AD203B41FA5}">
                      <a16:colId xmlns:a16="http://schemas.microsoft.com/office/drawing/2014/main" val="20001"/>
                    </a:ext>
                  </a:extLst>
                </a:gridCol>
                <a:gridCol w="1046794">
                  <a:extLst>
                    <a:ext uri="{9D8B030D-6E8A-4147-A177-3AD203B41FA5}">
                      <a16:colId xmlns:a16="http://schemas.microsoft.com/office/drawing/2014/main" val="2161276873"/>
                    </a:ext>
                  </a:extLst>
                </a:gridCol>
                <a:gridCol w="1027121">
                  <a:extLst>
                    <a:ext uri="{9D8B030D-6E8A-4147-A177-3AD203B41FA5}">
                      <a16:colId xmlns:a16="http://schemas.microsoft.com/office/drawing/2014/main" val="20002"/>
                    </a:ext>
                  </a:extLst>
                </a:gridCol>
                <a:gridCol w="668282">
                  <a:extLst>
                    <a:ext uri="{9D8B030D-6E8A-4147-A177-3AD203B41FA5}">
                      <a16:colId xmlns:a16="http://schemas.microsoft.com/office/drawing/2014/main" val="20004"/>
                    </a:ext>
                  </a:extLst>
                </a:gridCol>
                <a:gridCol w="747398">
                  <a:extLst>
                    <a:ext uri="{9D8B030D-6E8A-4147-A177-3AD203B41FA5}">
                      <a16:colId xmlns:a16="http://schemas.microsoft.com/office/drawing/2014/main" val="20005"/>
                    </a:ext>
                  </a:extLst>
                </a:gridCol>
                <a:gridCol w="726840">
                  <a:extLst>
                    <a:ext uri="{9D8B030D-6E8A-4147-A177-3AD203B41FA5}">
                      <a16:colId xmlns:a16="http://schemas.microsoft.com/office/drawing/2014/main" val="20006"/>
                    </a:ext>
                  </a:extLst>
                </a:gridCol>
                <a:gridCol w="809809">
                  <a:extLst>
                    <a:ext uri="{9D8B030D-6E8A-4147-A177-3AD203B41FA5}">
                      <a16:colId xmlns:a16="http://schemas.microsoft.com/office/drawing/2014/main" val="20007"/>
                    </a:ext>
                  </a:extLst>
                </a:gridCol>
              </a:tblGrid>
              <a:tr h="584995">
                <a:tc>
                  <a:txBody>
                    <a:bodyPr/>
                    <a:lstStyle/>
                    <a:p>
                      <a:pPr algn="ctr"/>
                      <a:r>
                        <a:rPr lang="en-AU" sz="900">
                          <a:latin typeface="+mn-lt"/>
                        </a:rPr>
                        <a:t>Quarter</a:t>
                      </a:r>
                    </a:p>
                  </a:txBody>
                  <a:tcPr marL="99060" marR="99060" anchor="ctr">
                    <a:solidFill>
                      <a:srgbClr val="002060"/>
                    </a:solidFill>
                  </a:tcPr>
                </a:tc>
                <a:tc>
                  <a:txBody>
                    <a:bodyPr/>
                    <a:lstStyle/>
                    <a:p>
                      <a:pPr algn="ctr"/>
                      <a:r>
                        <a:rPr lang="en-AU" sz="900">
                          <a:latin typeface="+mn-lt"/>
                        </a:rPr>
                        <a:t>Work Plan Type</a:t>
                      </a:r>
                    </a:p>
                  </a:txBody>
                  <a:tcPr marL="99060" marR="99060" anchor="ctr">
                    <a:solidFill>
                      <a:srgbClr val="002060"/>
                    </a:solidFill>
                  </a:tcPr>
                </a:tc>
                <a:tc>
                  <a:txBody>
                    <a:bodyPr/>
                    <a:lstStyle/>
                    <a:p>
                      <a:pPr algn="ctr"/>
                      <a:r>
                        <a:rPr lang="en-AU" sz="900">
                          <a:latin typeface="+mn-lt"/>
                        </a:rPr>
                        <a:t>Unique WP </a:t>
                      </a:r>
                    </a:p>
                    <a:p>
                      <a:pPr algn="ctr"/>
                      <a:r>
                        <a:rPr lang="en-AU" sz="900">
                          <a:latin typeface="+mn-lt"/>
                        </a:rPr>
                        <a:t>Under Assessment</a:t>
                      </a:r>
                    </a:p>
                  </a:txBody>
                  <a:tcPr marL="99060" marR="99060" anchor="ctr">
                    <a:solidFill>
                      <a:srgbClr val="002060"/>
                    </a:solidFill>
                  </a:tcPr>
                </a:tc>
                <a:tc>
                  <a:txBody>
                    <a:bodyPr/>
                    <a:lstStyle/>
                    <a:p>
                      <a:pPr algn="ctr"/>
                      <a:r>
                        <a:rPr lang="en-AU" sz="900">
                          <a:latin typeface="+mn-lt"/>
                        </a:rPr>
                        <a:t>Stage STF</a:t>
                      </a:r>
                    </a:p>
                    <a:p>
                      <a:pPr algn="ctr"/>
                      <a:r>
                        <a:rPr lang="en-AU" sz="900">
                          <a:latin typeface="+mn-lt"/>
                        </a:rPr>
                        <a:t>(Target Days)</a:t>
                      </a:r>
                    </a:p>
                  </a:txBody>
                  <a:tcPr marL="99060" marR="99060" anchor="ctr">
                    <a:solidFill>
                      <a:srgbClr val="002060"/>
                    </a:solidFill>
                  </a:tcPr>
                </a:tc>
                <a:tc>
                  <a:txBody>
                    <a:bodyPr/>
                    <a:lstStyle/>
                    <a:p>
                      <a:pPr algn="ctr"/>
                      <a:r>
                        <a:rPr lang="en-AU" sz="900">
                          <a:latin typeface="+mn-lt"/>
                        </a:rPr>
                        <a:t>Stages</a:t>
                      </a:r>
                      <a:r>
                        <a:rPr lang="en-AU" sz="900" baseline="0">
                          <a:latin typeface="+mn-lt"/>
                        </a:rPr>
                        <a:t> </a:t>
                      </a:r>
                      <a:r>
                        <a:rPr lang="en-AU" sz="900">
                          <a:latin typeface="+mn-lt"/>
                        </a:rPr>
                        <a:t>Over </a:t>
                      </a:r>
                    </a:p>
                    <a:p>
                      <a:pPr algn="ctr"/>
                      <a:r>
                        <a:rPr lang="en-AU" sz="900">
                          <a:latin typeface="+mn-lt"/>
                        </a:rPr>
                        <a:t>STF</a:t>
                      </a:r>
                    </a:p>
                  </a:txBody>
                  <a:tcPr marL="99060" marR="99060" anchor="ctr">
                    <a:solidFill>
                      <a:srgbClr val="002060"/>
                    </a:solidFill>
                  </a:tcPr>
                </a:tc>
                <a:tc>
                  <a:txBody>
                    <a:bodyPr/>
                    <a:lstStyle/>
                    <a:p>
                      <a:pPr algn="ctr"/>
                      <a:r>
                        <a:rPr lang="en-AU" sz="900">
                          <a:latin typeface="+mn-lt"/>
                        </a:rPr>
                        <a:t>Stages Within</a:t>
                      </a:r>
                    </a:p>
                    <a:p>
                      <a:pPr algn="ctr"/>
                      <a:r>
                        <a:rPr lang="en-AU" sz="900">
                          <a:latin typeface="+mn-lt"/>
                        </a:rPr>
                        <a:t>STF</a:t>
                      </a:r>
                    </a:p>
                  </a:txBody>
                  <a:tcPr marL="99060" marR="99060" anchor="c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a:latin typeface="+mn-lt"/>
                        </a:rPr>
                        <a:t>Total Stages</a:t>
                      </a:r>
                    </a:p>
                  </a:txBody>
                  <a:tcPr marL="99060" marR="99060" anchor="ctr">
                    <a:solidFill>
                      <a:srgbClr val="00206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a:latin typeface="+mn-lt"/>
                        </a:rPr>
                        <a:t>%</a:t>
                      </a:r>
                    </a:p>
                    <a:p>
                      <a:pPr algn="ctr"/>
                      <a:r>
                        <a:rPr lang="en-AU" sz="900">
                          <a:latin typeface="+mn-lt"/>
                        </a:rPr>
                        <a:t>(Within STF/Total)</a:t>
                      </a:r>
                      <a:endParaRPr lang="en-AU" sz="900">
                        <a:solidFill>
                          <a:schemeClr val="bg1"/>
                        </a:solidFill>
                        <a:latin typeface="+mn-lt"/>
                      </a:endParaRPr>
                    </a:p>
                  </a:txBody>
                  <a:tcPr marL="99060" marR="99060" anchor="ctr">
                    <a:solidFill>
                      <a:srgbClr val="002060"/>
                    </a:solidFill>
                  </a:tcPr>
                </a:tc>
                <a:extLst>
                  <a:ext uri="{0D108BD9-81ED-4DB2-BD59-A6C34878D82A}">
                    <a16:rowId xmlns:a16="http://schemas.microsoft.com/office/drawing/2014/main" val="10000"/>
                  </a:ext>
                </a:extLst>
              </a:tr>
              <a:tr h="331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a:effectLst/>
                          <a:latin typeface="+mn-lt"/>
                        </a:rPr>
                        <a:t>FY 2021-22 Q1</a:t>
                      </a:r>
                      <a:endParaRPr lang="en-AU" sz="900" b="1" i="0" u="none" strike="noStrike">
                        <a:solidFill>
                          <a:srgbClr val="000000"/>
                        </a:solidFill>
                        <a:effectLst/>
                        <a:latin typeface="+mn-lt"/>
                      </a:endParaRPr>
                    </a:p>
                  </a:txBody>
                  <a:tcPr anchor="ctr"/>
                </a:tc>
                <a:tc>
                  <a:txBody>
                    <a:bodyPr/>
                    <a:lstStyle/>
                    <a:p>
                      <a:pPr algn="ctr" rtl="0" fontAlgn="ctr"/>
                      <a:r>
                        <a:rPr lang="en-AU" sz="900" u="none" strike="noStrike">
                          <a:effectLst/>
                          <a:latin typeface="+mn-lt"/>
                        </a:rPr>
                        <a:t>Work Plan (WA)</a:t>
                      </a:r>
                      <a:endParaRPr lang="en-AU" sz="900" b="0" i="0" u="none" strike="noStrike">
                        <a:solidFill>
                          <a:srgbClr val="000000"/>
                        </a:solidFill>
                        <a:effectLst/>
                        <a:latin typeface="+mn-lt"/>
                      </a:endParaRPr>
                    </a:p>
                  </a:txBody>
                  <a:tcPr marL="85725" marR="9525" marT="9525" marB="0" anchor="ctr"/>
                </a:tc>
                <a:tc>
                  <a:txBody>
                    <a:bodyPr/>
                    <a:lstStyle/>
                    <a:p>
                      <a:pPr algn="ctr" fontAlgn="b"/>
                      <a:r>
                        <a:rPr lang="en-AU" sz="900" b="0" i="0" u="none" strike="noStrike">
                          <a:solidFill>
                            <a:srgbClr val="000000"/>
                          </a:solidFill>
                          <a:effectLst/>
                          <a:latin typeface="+mn-lt"/>
                        </a:rPr>
                        <a:t>10</a:t>
                      </a:r>
                    </a:p>
                  </a:txBody>
                  <a:tcPr marL="7620" marR="7620" marT="7620" marB="0" anchor="ctr"/>
                </a:tc>
                <a:tc>
                  <a:txBody>
                    <a:bodyPr/>
                    <a:lstStyle/>
                    <a:p>
                      <a:pPr algn="ctr" rtl="0" fontAlgn="ctr"/>
                      <a:r>
                        <a:rPr lang="en-AU" sz="900" b="0" i="0" u="none" strike="noStrike">
                          <a:solidFill>
                            <a:schemeClr val="bg1">
                              <a:lumMod val="50000"/>
                            </a:schemeClr>
                          </a:solidFill>
                          <a:effectLst/>
                          <a:latin typeface="+mn-lt"/>
                        </a:rPr>
                        <a:t>28</a:t>
                      </a:r>
                    </a:p>
                  </a:txBody>
                  <a:tcPr marL="9525"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tc>
                  <a:txBody>
                    <a:bodyPr/>
                    <a:lstStyle/>
                    <a:p>
                      <a:pPr algn="ctr" fontAlgn="b"/>
                      <a:r>
                        <a:rPr lang="en-AU" sz="900" b="0" i="0" u="none" strike="noStrike">
                          <a:solidFill>
                            <a:srgbClr val="000000"/>
                          </a:solidFill>
                          <a:effectLst/>
                          <a:latin typeface="+mn-lt"/>
                        </a:rPr>
                        <a:t>15</a:t>
                      </a:r>
                    </a:p>
                  </a:txBody>
                  <a:tcPr marL="9525" marR="9525" marT="9525" marB="0" anchor="ctr"/>
                </a:tc>
                <a:tc>
                  <a:txBody>
                    <a:bodyPr/>
                    <a:lstStyle/>
                    <a:p>
                      <a:pPr algn="ctr" fontAlgn="b"/>
                      <a:r>
                        <a:rPr lang="en-AU" sz="900" b="0" i="0" u="none" strike="noStrike">
                          <a:solidFill>
                            <a:srgbClr val="000000"/>
                          </a:solidFill>
                          <a:effectLst/>
                          <a:latin typeface="+mn-lt"/>
                        </a:rPr>
                        <a:t>17</a:t>
                      </a:r>
                    </a:p>
                  </a:txBody>
                  <a:tcPr marL="9525" marR="9525" marT="9525" marB="0" anchor="ctr"/>
                </a:tc>
                <a:tc>
                  <a:txBody>
                    <a:bodyPr/>
                    <a:lstStyle/>
                    <a:p>
                      <a:pPr algn="ctr" fontAlgn="b"/>
                      <a:r>
                        <a:rPr lang="en-AU" sz="900" b="0" i="0" u="none" strike="noStrike">
                          <a:solidFill>
                            <a:srgbClr val="000000"/>
                          </a:solidFill>
                          <a:effectLst/>
                          <a:latin typeface="+mn-lt"/>
                        </a:rPr>
                        <a:t>88%</a:t>
                      </a:r>
                    </a:p>
                  </a:txBody>
                  <a:tcPr marL="7620" marR="7620" marT="7620" marB="0" anchor="ctr"/>
                </a:tc>
                <a:extLst>
                  <a:ext uri="{0D108BD9-81ED-4DB2-BD59-A6C34878D82A}">
                    <a16:rowId xmlns:a16="http://schemas.microsoft.com/office/drawing/2014/main" val="2202581273"/>
                  </a:ext>
                </a:extLst>
              </a:tr>
              <a:tr h="3310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a:effectLst/>
                          <a:latin typeface="+mn-lt"/>
                        </a:rPr>
                        <a:t>FY 2020-21 Q4</a:t>
                      </a:r>
                      <a:endParaRPr lang="en-AU" sz="900" b="1" i="0" u="none" strike="noStrike">
                        <a:solidFill>
                          <a:srgbClr val="000000"/>
                        </a:solidFill>
                        <a:effectLst/>
                        <a:latin typeface="+mn-lt"/>
                      </a:endParaRPr>
                    </a:p>
                  </a:txBody>
                  <a:tcPr anchor="ctr"/>
                </a:tc>
                <a:tc>
                  <a:txBody>
                    <a:bodyPr/>
                    <a:lstStyle/>
                    <a:p>
                      <a:pPr algn="ctr" rtl="0" fontAlgn="ctr"/>
                      <a:r>
                        <a:rPr lang="en-AU" sz="900" u="none" strike="noStrike">
                          <a:effectLst/>
                          <a:latin typeface="+mn-lt"/>
                        </a:rPr>
                        <a:t>Work Plan (WA)</a:t>
                      </a:r>
                      <a:endParaRPr lang="en-AU" sz="900" b="0" i="0" u="none" strike="noStrike">
                        <a:solidFill>
                          <a:srgbClr val="000000"/>
                        </a:solidFill>
                        <a:effectLst/>
                        <a:latin typeface="+mn-lt"/>
                      </a:endParaRPr>
                    </a:p>
                  </a:txBody>
                  <a:tcPr marL="85725" marR="9525" marT="9525" marB="0" anchor="ctr"/>
                </a:tc>
                <a:tc>
                  <a:txBody>
                    <a:bodyPr/>
                    <a:lstStyle/>
                    <a:p>
                      <a:pPr algn="ctr" fontAlgn="b"/>
                      <a:r>
                        <a:rPr lang="en-AU" sz="900" b="0" i="0" u="none" strike="noStrike">
                          <a:solidFill>
                            <a:srgbClr val="000000"/>
                          </a:solidFill>
                          <a:effectLst/>
                          <a:latin typeface="+mn-lt"/>
                        </a:rPr>
                        <a:t>18</a:t>
                      </a:r>
                    </a:p>
                  </a:txBody>
                  <a:tcPr marL="7620" marR="7620" marT="7620" marB="0" anchor="ctr"/>
                </a:tc>
                <a:tc>
                  <a:txBody>
                    <a:bodyPr/>
                    <a:lstStyle/>
                    <a:p>
                      <a:pPr algn="ctr" rtl="0" fontAlgn="ctr"/>
                      <a:r>
                        <a:rPr lang="en-AU" sz="900" b="0" i="0" u="none" strike="noStrike">
                          <a:solidFill>
                            <a:schemeClr val="bg1">
                              <a:lumMod val="50000"/>
                            </a:schemeClr>
                          </a:solidFill>
                          <a:effectLst/>
                          <a:latin typeface="+mn-lt"/>
                        </a:rPr>
                        <a:t>28</a:t>
                      </a:r>
                    </a:p>
                  </a:txBody>
                  <a:tcPr marL="95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26</a:t>
                      </a:r>
                    </a:p>
                  </a:txBody>
                  <a:tcPr marL="9525" marR="9525" marT="9525" marB="0" anchor="ctr"/>
                </a:tc>
                <a:tc>
                  <a:txBody>
                    <a:bodyPr/>
                    <a:lstStyle/>
                    <a:p>
                      <a:pPr algn="ctr" fontAlgn="b"/>
                      <a:r>
                        <a:rPr lang="en-AU" sz="900" b="0" i="0" u="none" strike="noStrike">
                          <a:solidFill>
                            <a:srgbClr val="000000"/>
                          </a:solidFill>
                          <a:effectLst/>
                          <a:latin typeface="+mn-lt"/>
                        </a:rPr>
                        <a:t>26</a:t>
                      </a:r>
                    </a:p>
                  </a:txBody>
                  <a:tcPr marL="9525" marR="9525" marT="9525" marB="0" anchor="ctr"/>
                </a:tc>
                <a:tc>
                  <a:txBody>
                    <a:bodyPr/>
                    <a:lstStyle/>
                    <a:p>
                      <a:pPr algn="ctr" fontAlgn="b"/>
                      <a:r>
                        <a:rPr lang="en-AU" sz="900" b="0" i="0" u="none" strike="noStrike">
                          <a:solidFill>
                            <a:srgbClr val="000000"/>
                          </a:solidFill>
                          <a:effectLst/>
                          <a:latin typeface="+mn-lt"/>
                        </a:rPr>
                        <a:t>100%</a:t>
                      </a:r>
                    </a:p>
                  </a:txBody>
                  <a:tcPr marL="7620" marR="7620" marT="7620" marB="0" anchor="ctr"/>
                </a:tc>
                <a:extLst>
                  <a:ext uri="{0D108BD9-81ED-4DB2-BD59-A6C34878D82A}">
                    <a16:rowId xmlns:a16="http://schemas.microsoft.com/office/drawing/2014/main" val="10003"/>
                  </a:ext>
                </a:extLst>
              </a:tr>
            </a:tbl>
          </a:graphicData>
        </a:graphic>
      </p:graphicFrame>
      <p:sp>
        <p:nvSpPr>
          <p:cNvPr id="6" name="TextBox 5"/>
          <p:cNvSpPr txBox="1"/>
          <p:nvPr/>
        </p:nvSpPr>
        <p:spPr>
          <a:xfrm>
            <a:off x="628120" y="812823"/>
            <a:ext cx="5256584" cy="276999"/>
          </a:xfrm>
          <a:prstGeom prst="rect">
            <a:avLst/>
          </a:prstGeom>
          <a:noFill/>
        </p:spPr>
        <p:txBody>
          <a:bodyPr wrap="square" rtlCol="0">
            <a:spAutoFit/>
          </a:bodyPr>
          <a:lstStyle/>
          <a:p>
            <a:r>
              <a:rPr lang="en-AU" sz="1200"/>
              <a:t>Extractive work plan stages* assessed within statutory time frame (STF)</a:t>
            </a:r>
          </a:p>
        </p:txBody>
      </p:sp>
      <p:sp>
        <p:nvSpPr>
          <p:cNvPr id="8" name="TextBox 7">
            <a:extLst>
              <a:ext uri="{FF2B5EF4-FFF2-40B4-BE49-F238E27FC236}">
                <a16:creationId xmlns:a16="http://schemas.microsoft.com/office/drawing/2014/main" id="{DB8832FC-FFFC-424F-9FC3-27AB79C292BE}"/>
              </a:ext>
            </a:extLst>
          </p:cNvPr>
          <p:cNvSpPr txBox="1"/>
          <p:nvPr/>
        </p:nvSpPr>
        <p:spPr>
          <a:xfrm>
            <a:off x="5445765" y="2903704"/>
            <a:ext cx="3781089" cy="1708160"/>
          </a:xfrm>
          <a:prstGeom prst="rect">
            <a:avLst/>
          </a:prstGeom>
          <a:noFill/>
        </p:spPr>
        <p:txBody>
          <a:bodyPr wrap="square" rtlCol="0">
            <a:spAutoFit/>
          </a:bodyPr>
          <a:lstStyle/>
          <a:p>
            <a:r>
              <a:rPr lang="en-AU" sz="900" b="1" dirty="0"/>
              <a:t>Explanation for the result: </a:t>
            </a:r>
          </a:p>
          <a:p>
            <a:endParaRPr lang="en-AU" sz="900" dirty="0"/>
          </a:p>
          <a:p>
            <a:pPr>
              <a:spcAft>
                <a:spcPts val="600"/>
              </a:spcAft>
            </a:pPr>
            <a:r>
              <a:rPr lang="en-AU" sz="900" dirty="0"/>
              <a:t>This performance indicator for extractive industries measures whether the work plan stages were assessed within the statutory time frames.</a:t>
            </a:r>
          </a:p>
          <a:p>
            <a:pPr>
              <a:spcAft>
                <a:spcPts val="600"/>
              </a:spcAft>
            </a:pPr>
            <a:br>
              <a:rPr lang="en-AU" sz="900" dirty="0">
                <a:solidFill>
                  <a:srgbClr val="C00000"/>
                </a:solidFill>
              </a:rPr>
            </a:br>
            <a:r>
              <a:rPr lang="en-AU" sz="900" dirty="0"/>
              <a:t>In Q1, 17 extractive work plan stages were assessed from 10 unique work plans, of which 88% were assessed within the statutory time frame. </a:t>
            </a:r>
          </a:p>
          <a:p>
            <a:pPr>
              <a:spcAft>
                <a:spcPts val="600"/>
              </a:spcAft>
            </a:pPr>
            <a:r>
              <a:rPr lang="en-AU" sz="900" dirty="0"/>
              <a:t>Two work plans were statutorily endorsed and returned to the applicants to proceed with planning approval.</a:t>
            </a:r>
            <a:r>
              <a:rPr lang="en-AU" sz="900" dirty="0">
                <a:solidFill>
                  <a:srgbClr val="FF0000"/>
                </a:solidFill>
              </a:rPr>
              <a:t> </a:t>
            </a:r>
          </a:p>
          <a:p>
            <a:pPr>
              <a:spcAft>
                <a:spcPts val="600"/>
              </a:spcAft>
            </a:pPr>
            <a:r>
              <a:rPr lang="en-AU" sz="900" dirty="0"/>
              <a:t>Six work authorities were granted in the quarter.</a:t>
            </a:r>
          </a:p>
        </p:txBody>
      </p:sp>
      <p:sp>
        <p:nvSpPr>
          <p:cNvPr id="10" name="TextBox 9">
            <a:extLst>
              <a:ext uri="{FF2B5EF4-FFF2-40B4-BE49-F238E27FC236}">
                <a16:creationId xmlns:a16="http://schemas.microsoft.com/office/drawing/2014/main" id="{C741BD5D-99F0-4DC8-880A-2BBA7BF38E71}"/>
              </a:ext>
            </a:extLst>
          </p:cNvPr>
          <p:cNvSpPr txBox="1"/>
          <p:nvPr/>
        </p:nvSpPr>
        <p:spPr>
          <a:xfrm>
            <a:off x="5445766" y="5121847"/>
            <a:ext cx="3781088" cy="923330"/>
          </a:xfrm>
          <a:prstGeom prst="rect">
            <a:avLst/>
          </a:prstGeom>
          <a:noFill/>
        </p:spPr>
        <p:txBody>
          <a:bodyPr wrap="square" rtlCol="0">
            <a:spAutoFit/>
          </a:bodyPr>
          <a:lstStyle/>
          <a:p>
            <a:r>
              <a:rPr lang="en-AU" sz="900" b="1"/>
              <a:t>Why are these measures important?</a:t>
            </a:r>
          </a:p>
          <a:p>
            <a:endParaRPr lang="en-AU" sz="900">
              <a:solidFill>
                <a:schemeClr val="bg1">
                  <a:lumMod val="50000"/>
                </a:schemeClr>
              </a:solidFill>
            </a:endParaRPr>
          </a:p>
          <a:p>
            <a:r>
              <a:rPr lang="en-AU" sz="900">
                <a:solidFill>
                  <a:schemeClr val="bg1">
                    <a:lumMod val="50000"/>
                  </a:schemeClr>
                </a:solidFill>
              </a:rPr>
              <a:t>Earth Resources Regulation strives for a consistent and transparent approvals process, balancing efficiency but maintaining the rigour required for comprehensive assessment, consistent with the legislation.</a:t>
            </a:r>
          </a:p>
          <a:p>
            <a:r>
              <a:rPr lang="en-AU" sz="900"/>
              <a:t> </a:t>
            </a:r>
          </a:p>
        </p:txBody>
      </p:sp>
      <p:sp>
        <p:nvSpPr>
          <p:cNvPr id="2" name="Slide Number Placeholder 1">
            <a:extLst>
              <a:ext uri="{FF2B5EF4-FFF2-40B4-BE49-F238E27FC236}">
                <a16:creationId xmlns:a16="http://schemas.microsoft.com/office/drawing/2014/main" id="{BF76BE4A-235E-4F96-B6AB-E88588FF3817}"/>
              </a:ext>
            </a:extLst>
          </p:cNvPr>
          <p:cNvSpPr>
            <a:spLocks noGrp="1"/>
          </p:cNvSpPr>
          <p:nvPr>
            <p:ph type="sldNum" sz="quarter" idx="12"/>
          </p:nvPr>
        </p:nvSpPr>
        <p:spPr>
          <a:xfrm>
            <a:off x="9002109" y="218717"/>
            <a:ext cx="897328" cy="274042"/>
          </a:xfrm>
        </p:spPr>
        <p:txBody>
          <a:bodyPr/>
          <a:lstStyle/>
          <a:p>
            <a:r>
              <a:rPr lang="en-AU"/>
              <a:t> Page    </a:t>
            </a:r>
            <a:fld id="{BE4ABD5F-D626-4461-ADC9-85806A61CF0E}" type="slidenum">
              <a:rPr lang="en-AU" smtClean="0"/>
              <a:pPr/>
              <a:t>4</a:t>
            </a:fld>
            <a:endParaRPr lang="en-AU"/>
          </a:p>
        </p:txBody>
      </p:sp>
      <p:sp>
        <p:nvSpPr>
          <p:cNvPr id="3" name="Footer Placeholder 2"/>
          <p:cNvSpPr>
            <a:spLocks noGrp="1"/>
          </p:cNvSpPr>
          <p:nvPr>
            <p:ph type="ftr" sz="quarter" idx="11"/>
          </p:nvPr>
        </p:nvSpPr>
        <p:spPr/>
        <p:txBody>
          <a:bodyPr/>
          <a:lstStyle/>
          <a:p>
            <a:r>
              <a:rPr lang="en-AU"/>
              <a:t>Earth Resources Regulation Quarterly Performance Report 2021-22 Q1</a:t>
            </a:r>
          </a:p>
        </p:txBody>
      </p:sp>
      <p:graphicFrame>
        <p:nvGraphicFramePr>
          <p:cNvPr id="11" name="Table 10">
            <a:extLst>
              <a:ext uri="{FF2B5EF4-FFF2-40B4-BE49-F238E27FC236}">
                <a16:creationId xmlns:a16="http://schemas.microsoft.com/office/drawing/2014/main" id="{7C649430-4EE8-472D-97D5-DA2CFDD751FF}"/>
              </a:ext>
            </a:extLst>
          </p:cNvPr>
          <p:cNvGraphicFramePr>
            <a:graphicFrameLocks noGrp="1"/>
          </p:cNvGraphicFramePr>
          <p:nvPr>
            <p:extLst>
              <p:ext uri="{D42A27DB-BD31-4B8C-83A1-F6EECF244321}">
                <p14:modId xmlns:p14="http://schemas.microsoft.com/office/powerpoint/2010/main" val="4201624106"/>
              </p:ext>
            </p:extLst>
          </p:nvPr>
        </p:nvGraphicFramePr>
        <p:xfrm>
          <a:off x="628120" y="4838300"/>
          <a:ext cx="4509487" cy="1066597"/>
        </p:xfrm>
        <a:graphic>
          <a:graphicData uri="http://schemas.openxmlformats.org/drawingml/2006/table">
            <a:tbl>
              <a:tblPr firstRow="1" bandRow="1">
                <a:tableStyleId>{7DF18680-E054-41AD-8BC1-D1AEF772440D}</a:tableStyleId>
              </a:tblPr>
              <a:tblGrid>
                <a:gridCol w="1110381">
                  <a:extLst>
                    <a:ext uri="{9D8B030D-6E8A-4147-A177-3AD203B41FA5}">
                      <a16:colId xmlns:a16="http://schemas.microsoft.com/office/drawing/2014/main" val="20000"/>
                    </a:ext>
                  </a:extLst>
                </a:gridCol>
                <a:gridCol w="2167597">
                  <a:extLst>
                    <a:ext uri="{9D8B030D-6E8A-4147-A177-3AD203B41FA5}">
                      <a16:colId xmlns:a16="http://schemas.microsoft.com/office/drawing/2014/main" val="20001"/>
                    </a:ext>
                  </a:extLst>
                </a:gridCol>
                <a:gridCol w="1231509">
                  <a:extLst>
                    <a:ext uri="{9D8B030D-6E8A-4147-A177-3AD203B41FA5}">
                      <a16:colId xmlns:a16="http://schemas.microsoft.com/office/drawing/2014/main" val="20002"/>
                    </a:ext>
                  </a:extLst>
                </a:gridCol>
              </a:tblGrid>
              <a:tr h="388911">
                <a:tc>
                  <a:txBody>
                    <a:bodyPr/>
                    <a:lstStyle/>
                    <a:p>
                      <a:pPr algn="ctr"/>
                      <a:r>
                        <a:rPr lang="en-AU" sz="900"/>
                        <a:t>Quarter</a:t>
                      </a:r>
                      <a:endParaRPr lang="en-AU" sz="900">
                        <a:latin typeface="+mn-lt"/>
                      </a:endParaRPr>
                    </a:p>
                  </a:txBody>
                  <a:tcPr marL="99060" marR="99060" anchor="ctr">
                    <a:solidFill>
                      <a:srgbClr val="002060"/>
                    </a:solidFill>
                  </a:tcPr>
                </a:tc>
                <a:tc>
                  <a:txBody>
                    <a:bodyPr/>
                    <a:lstStyle/>
                    <a:p>
                      <a:pPr algn="ctr"/>
                      <a:r>
                        <a:rPr lang="en-AU" sz="900"/>
                        <a:t>Licence Type</a:t>
                      </a:r>
                      <a:endParaRPr lang="en-AU" sz="900">
                        <a:latin typeface="+mn-lt"/>
                      </a:endParaRPr>
                    </a:p>
                  </a:txBody>
                  <a:tcPr marL="99060" marR="99060" anchor="ctr">
                    <a:solidFill>
                      <a:srgbClr val="002060"/>
                    </a:solidFill>
                  </a:tcPr>
                </a:tc>
                <a:tc>
                  <a:txBody>
                    <a:bodyPr/>
                    <a:lstStyle/>
                    <a:p>
                      <a:pPr algn="ctr"/>
                      <a:r>
                        <a:rPr lang="en-AU" sz="900"/>
                        <a:t>Granted</a:t>
                      </a:r>
                      <a:endParaRPr lang="en-AU" sz="900">
                        <a:latin typeface="+mn-lt"/>
                      </a:endParaRPr>
                    </a:p>
                  </a:txBody>
                  <a:tcPr marL="99060" marR="99060" anchor="ctr">
                    <a:solidFill>
                      <a:srgbClr val="002060"/>
                    </a:solidFill>
                  </a:tcPr>
                </a:tc>
                <a:extLst>
                  <a:ext uri="{0D108BD9-81ED-4DB2-BD59-A6C34878D82A}">
                    <a16:rowId xmlns:a16="http://schemas.microsoft.com/office/drawing/2014/main" val="10000"/>
                  </a:ext>
                </a:extLst>
              </a:tr>
              <a:tr h="338843">
                <a:tc>
                  <a:txBody>
                    <a:bodyPr/>
                    <a:lstStyle/>
                    <a:p>
                      <a:pPr algn="ctr" rtl="0" fontAlgn="ctr"/>
                      <a:r>
                        <a:rPr lang="en-AU" sz="900" u="none" strike="noStrike">
                          <a:effectLst/>
                        </a:rPr>
                        <a:t>FY 2021-22 Q1</a:t>
                      </a:r>
                      <a:endParaRPr lang="en-AU" sz="900" b="0" i="0" u="none" strike="noStrike">
                        <a:solidFill>
                          <a:schemeClr val="tx1"/>
                        </a:solidFill>
                        <a:effectLst/>
                        <a:latin typeface="+mn-lt"/>
                      </a:endParaRPr>
                    </a:p>
                  </a:txBody>
                  <a:tcPr marL="90000" marR="90000" marT="9525" marB="0" anchor="ctr"/>
                </a:tc>
                <a:tc>
                  <a:txBody>
                    <a:bodyPr/>
                    <a:lstStyle/>
                    <a:p>
                      <a:pPr algn="ctr" fontAlgn="b"/>
                      <a:r>
                        <a:rPr lang="en-AU" sz="900" u="none" strike="noStrike">
                          <a:effectLst/>
                        </a:rPr>
                        <a:t>Work Authority</a:t>
                      </a:r>
                      <a:endParaRPr lang="en-AU" sz="900" b="0" i="0" u="none" strike="noStrike">
                        <a:solidFill>
                          <a:srgbClr val="000000"/>
                        </a:solidFill>
                        <a:effectLst/>
                        <a:latin typeface="+mn-lt"/>
                      </a:endParaRPr>
                    </a:p>
                  </a:txBody>
                  <a:tcPr marL="90000" marR="90000" marT="9525" marB="0" anchor="ctr"/>
                </a:tc>
                <a:tc>
                  <a:txBody>
                    <a:bodyPr/>
                    <a:lstStyle/>
                    <a:p>
                      <a:pPr algn="ctr" fontAlgn="b"/>
                      <a:r>
                        <a:rPr lang="en-AU" sz="900" b="0" i="0" u="none" strike="noStrike">
                          <a:solidFill>
                            <a:srgbClr val="000000"/>
                          </a:solidFill>
                          <a:effectLst/>
                          <a:latin typeface="+mn-lt"/>
                        </a:rPr>
                        <a:t>6</a:t>
                      </a:r>
                    </a:p>
                  </a:txBody>
                  <a:tcPr marL="9525" marR="9525" marT="9525" marB="0" anchor="ctr"/>
                </a:tc>
                <a:extLst>
                  <a:ext uri="{0D108BD9-81ED-4DB2-BD59-A6C34878D82A}">
                    <a16:rowId xmlns:a16="http://schemas.microsoft.com/office/drawing/2014/main" val="1904456443"/>
                  </a:ext>
                </a:extLst>
              </a:tr>
              <a:tr h="338843">
                <a:tc>
                  <a:txBody>
                    <a:bodyPr/>
                    <a:lstStyle/>
                    <a:p>
                      <a:pPr algn="ctr" rtl="0" fontAlgn="ctr"/>
                      <a:r>
                        <a:rPr lang="en-AU" sz="900" u="none" strike="noStrike">
                          <a:effectLst/>
                        </a:rPr>
                        <a:t>FY 2020-21 Q4</a:t>
                      </a:r>
                      <a:endParaRPr lang="en-AU" sz="900" b="0" i="0" u="none" strike="noStrike">
                        <a:solidFill>
                          <a:schemeClr val="tx1"/>
                        </a:solidFill>
                        <a:effectLst/>
                        <a:latin typeface="+mn-lt"/>
                      </a:endParaRPr>
                    </a:p>
                  </a:txBody>
                  <a:tcPr marL="90000" marR="90000" marT="9525" marB="0" anchor="ctr"/>
                </a:tc>
                <a:tc>
                  <a:txBody>
                    <a:bodyPr/>
                    <a:lstStyle/>
                    <a:p>
                      <a:pPr algn="ctr" fontAlgn="b"/>
                      <a:r>
                        <a:rPr lang="en-AU" sz="900" u="none" strike="noStrike">
                          <a:effectLst/>
                        </a:rPr>
                        <a:t>Work Authority</a:t>
                      </a:r>
                      <a:endParaRPr lang="en-AU" sz="900" b="0" i="0" u="none" strike="noStrike">
                        <a:solidFill>
                          <a:srgbClr val="000000"/>
                        </a:solidFill>
                        <a:effectLst/>
                        <a:latin typeface="+mn-lt"/>
                      </a:endParaRPr>
                    </a:p>
                  </a:txBody>
                  <a:tcPr marL="90000" marR="90000"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3236717772"/>
                  </a:ext>
                </a:extLst>
              </a:tr>
            </a:tbl>
          </a:graphicData>
        </a:graphic>
      </p:graphicFrame>
      <p:sp>
        <p:nvSpPr>
          <p:cNvPr id="13" name="TextBox 12">
            <a:extLst>
              <a:ext uri="{FF2B5EF4-FFF2-40B4-BE49-F238E27FC236}">
                <a16:creationId xmlns:a16="http://schemas.microsoft.com/office/drawing/2014/main" id="{88DF10AE-5792-4424-B9F8-7059809E7E49}"/>
              </a:ext>
            </a:extLst>
          </p:cNvPr>
          <p:cNvSpPr txBox="1"/>
          <p:nvPr/>
        </p:nvSpPr>
        <p:spPr>
          <a:xfrm>
            <a:off x="632520" y="4520153"/>
            <a:ext cx="3634748" cy="276999"/>
          </a:xfrm>
          <a:prstGeom prst="rect">
            <a:avLst/>
          </a:prstGeom>
          <a:noFill/>
        </p:spPr>
        <p:txBody>
          <a:bodyPr wrap="square" rtlCol="0">
            <a:spAutoFit/>
          </a:bodyPr>
          <a:lstStyle/>
          <a:p>
            <a:r>
              <a:rPr lang="en-AU" sz="1200"/>
              <a:t>Work authorities granted in the quarter</a:t>
            </a:r>
          </a:p>
        </p:txBody>
      </p:sp>
      <p:graphicFrame>
        <p:nvGraphicFramePr>
          <p:cNvPr id="14" name="Table 13">
            <a:extLst>
              <a:ext uri="{FF2B5EF4-FFF2-40B4-BE49-F238E27FC236}">
                <a16:creationId xmlns:a16="http://schemas.microsoft.com/office/drawing/2014/main" id="{5317416D-20A6-45C3-B448-FEE7105EC300}"/>
              </a:ext>
            </a:extLst>
          </p:cNvPr>
          <p:cNvGraphicFramePr>
            <a:graphicFrameLocks noGrp="1"/>
          </p:cNvGraphicFramePr>
          <p:nvPr>
            <p:extLst>
              <p:ext uri="{D42A27DB-BD31-4B8C-83A1-F6EECF244321}">
                <p14:modId xmlns:p14="http://schemas.microsoft.com/office/powerpoint/2010/main" val="3651754255"/>
              </p:ext>
            </p:extLst>
          </p:nvPr>
        </p:nvGraphicFramePr>
        <p:xfrm>
          <a:off x="648640" y="3197389"/>
          <a:ext cx="4488968" cy="1072055"/>
        </p:xfrm>
        <a:graphic>
          <a:graphicData uri="http://schemas.openxmlformats.org/drawingml/2006/table">
            <a:tbl>
              <a:tblPr firstRow="1" bandRow="1">
                <a:tableStyleId>{7DF18680-E054-41AD-8BC1-D1AEF772440D}</a:tableStyleId>
              </a:tblPr>
              <a:tblGrid>
                <a:gridCol w="885447">
                  <a:extLst>
                    <a:ext uri="{9D8B030D-6E8A-4147-A177-3AD203B41FA5}">
                      <a16:colId xmlns:a16="http://schemas.microsoft.com/office/drawing/2014/main" val="20000"/>
                    </a:ext>
                  </a:extLst>
                </a:gridCol>
                <a:gridCol w="1728371">
                  <a:extLst>
                    <a:ext uri="{9D8B030D-6E8A-4147-A177-3AD203B41FA5}">
                      <a16:colId xmlns:a16="http://schemas.microsoft.com/office/drawing/2014/main" val="20001"/>
                    </a:ext>
                  </a:extLst>
                </a:gridCol>
                <a:gridCol w="937575">
                  <a:extLst>
                    <a:ext uri="{9D8B030D-6E8A-4147-A177-3AD203B41FA5}">
                      <a16:colId xmlns:a16="http://schemas.microsoft.com/office/drawing/2014/main" val="3513522298"/>
                    </a:ext>
                  </a:extLst>
                </a:gridCol>
                <a:gridCol w="937575">
                  <a:extLst>
                    <a:ext uri="{9D8B030D-6E8A-4147-A177-3AD203B41FA5}">
                      <a16:colId xmlns:a16="http://schemas.microsoft.com/office/drawing/2014/main" val="2951049663"/>
                    </a:ext>
                  </a:extLst>
                </a:gridCol>
              </a:tblGrid>
              <a:tr h="366945">
                <a:tc>
                  <a:txBody>
                    <a:bodyPr/>
                    <a:lstStyle/>
                    <a:p>
                      <a:pPr algn="ctr"/>
                      <a:r>
                        <a:rPr lang="en-AU" sz="900">
                          <a:latin typeface="+mn-lt"/>
                        </a:rPr>
                        <a:t>Quarter</a:t>
                      </a:r>
                    </a:p>
                  </a:txBody>
                  <a:tcPr marL="99060" marR="99060" anchor="ctr">
                    <a:solidFill>
                      <a:srgbClr val="002060"/>
                    </a:solidFill>
                  </a:tcPr>
                </a:tc>
                <a:tc>
                  <a:txBody>
                    <a:bodyPr/>
                    <a:lstStyle/>
                    <a:p>
                      <a:pPr algn="ctr"/>
                      <a:r>
                        <a:rPr lang="en-AU" sz="900">
                          <a:latin typeface="+mn-lt"/>
                        </a:rPr>
                        <a:t>Work Plan Type</a:t>
                      </a:r>
                    </a:p>
                  </a:txBody>
                  <a:tcPr marL="99060" marR="99060" anchor="ctr">
                    <a:solidFill>
                      <a:srgbClr val="002060"/>
                    </a:solidFill>
                  </a:tcPr>
                </a:tc>
                <a:tc>
                  <a:txBody>
                    <a:bodyPr/>
                    <a:lstStyle/>
                    <a:p>
                      <a:pPr algn="ctr"/>
                      <a:r>
                        <a:rPr lang="en-AU" sz="900">
                          <a:latin typeface="+mn-lt"/>
                        </a:rPr>
                        <a:t>Endorsed</a:t>
                      </a:r>
                    </a:p>
                  </a:txBody>
                  <a:tcPr marL="99060" marR="99060" anchor="ctr">
                    <a:solidFill>
                      <a:srgbClr val="002060"/>
                    </a:solidFill>
                  </a:tcPr>
                </a:tc>
                <a:tc>
                  <a:txBody>
                    <a:bodyPr/>
                    <a:lstStyle/>
                    <a:p>
                      <a:pPr algn="ctr"/>
                      <a:r>
                        <a:rPr lang="en-AU" sz="900">
                          <a:latin typeface="+mn-lt"/>
                        </a:rPr>
                        <a:t>Approved</a:t>
                      </a:r>
                    </a:p>
                  </a:txBody>
                  <a:tcPr marL="99060" marR="99060" anchor="ctr">
                    <a:solidFill>
                      <a:srgbClr val="002060"/>
                    </a:solidFill>
                  </a:tcPr>
                </a:tc>
                <a:extLst>
                  <a:ext uri="{0D108BD9-81ED-4DB2-BD59-A6C34878D82A}">
                    <a16:rowId xmlns:a16="http://schemas.microsoft.com/office/drawing/2014/main" val="10000"/>
                  </a:ext>
                </a:extLst>
              </a:tr>
              <a:tr h="3525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a:effectLst/>
                          <a:latin typeface="+mn-lt"/>
                        </a:rPr>
                        <a:t>FY 2021-22 Q1</a:t>
                      </a:r>
                      <a:endParaRPr lang="en-AU" sz="900" b="1" i="0" u="none" strike="noStrike">
                        <a:solidFill>
                          <a:srgbClr val="000000"/>
                        </a:solidFill>
                        <a:effectLst/>
                        <a:latin typeface="+mn-lt"/>
                      </a:endParaRPr>
                    </a:p>
                  </a:txBody>
                  <a:tcPr anchor="ctr"/>
                </a:tc>
                <a:tc>
                  <a:txBody>
                    <a:bodyPr/>
                    <a:lstStyle/>
                    <a:p>
                      <a:pPr algn="ctr" rtl="0" fontAlgn="ctr"/>
                      <a:r>
                        <a:rPr lang="en-AU" sz="900" u="none" strike="noStrike">
                          <a:effectLst/>
                          <a:latin typeface="+mn-lt"/>
                        </a:rPr>
                        <a:t>Work Plan (WA)</a:t>
                      </a:r>
                      <a:endParaRPr lang="en-AU" sz="900" b="0" i="0" u="none" strike="noStrike">
                        <a:solidFill>
                          <a:srgbClr val="000000"/>
                        </a:solidFill>
                        <a:effectLst/>
                        <a:latin typeface="+mn-lt"/>
                      </a:endParaRPr>
                    </a:p>
                  </a:txBody>
                  <a:tcPr marL="85725" marR="9525" marT="9525" marB="0" anchor="ctr"/>
                </a:tc>
                <a:tc>
                  <a:txBody>
                    <a:bodyPr/>
                    <a:lstStyle/>
                    <a:p>
                      <a:pPr algn="ctr" fontAlgn="b"/>
                      <a:r>
                        <a:rPr lang="en-AU" sz="900" b="0" i="0" u="none" strike="noStrike" dirty="0">
                          <a:solidFill>
                            <a:srgbClr val="000000"/>
                          </a:solidFill>
                          <a:effectLst/>
                          <a:latin typeface="+mn-lt"/>
                        </a:rPr>
                        <a:t>2</a:t>
                      </a:r>
                    </a:p>
                  </a:txBody>
                  <a:tcPr marL="7620" marR="7620" marT="7620" marB="0" anchor="ctr"/>
                </a:tc>
                <a:tc>
                  <a:txBody>
                    <a:bodyPr/>
                    <a:lstStyle/>
                    <a:p>
                      <a:pPr algn="ctr" fontAlgn="b"/>
                      <a:r>
                        <a:rPr lang="en-AU" sz="900" b="0" i="0" u="none" strike="noStrike">
                          <a:solidFill>
                            <a:srgbClr val="000000"/>
                          </a:solidFill>
                          <a:effectLst/>
                          <a:latin typeface="+mn-lt"/>
                        </a:rPr>
                        <a:t>0</a:t>
                      </a:r>
                    </a:p>
                  </a:txBody>
                  <a:tcPr marL="7620" marR="7620" marT="7620" marB="0" anchor="ctr"/>
                </a:tc>
                <a:extLst>
                  <a:ext uri="{0D108BD9-81ED-4DB2-BD59-A6C34878D82A}">
                    <a16:rowId xmlns:a16="http://schemas.microsoft.com/office/drawing/2014/main" val="1418607786"/>
                  </a:ext>
                </a:extLst>
              </a:tr>
              <a:tr h="3525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u="none" strike="noStrike">
                          <a:effectLst/>
                          <a:latin typeface="+mn-lt"/>
                        </a:rPr>
                        <a:t>FY 2020-21 Q4</a:t>
                      </a:r>
                      <a:endParaRPr lang="en-AU" sz="900" b="1" i="0" u="none" strike="noStrike">
                        <a:solidFill>
                          <a:srgbClr val="000000"/>
                        </a:solidFill>
                        <a:effectLst/>
                        <a:latin typeface="+mn-lt"/>
                      </a:endParaRPr>
                    </a:p>
                  </a:txBody>
                  <a:tcPr anchor="ctr"/>
                </a:tc>
                <a:tc>
                  <a:txBody>
                    <a:bodyPr/>
                    <a:lstStyle/>
                    <a:p>
                      <a:pPr algn="ctr" rtl="0" fontAlgn="ctr"/>
                      <a:r>
                        <a:rPr lang="en-AU" sz="900" u="none" strike="noStrike">
                          <a:effectLst/>
                          <a:latin typeface="+mn-lt"/>
                        </a:rPr>
                        <a:t>Work Plan (WA)</a:t>
                      </a:r>
                      <a:endParaRPr lang="en-AU" sz="900" b="0" i="0" u="none" strike="noStrike">
                        <a:solidFill>
                          <a:srgbClr val="000000"/>
                        </a:solidFill>
                        <a:effectLst/>
                        <a:latin typeface="+mn-lt"/>
                      </a:endParaRPr>
                    </a:p>
                  </a:txBody>
                  <a:tcPr marL="85725" marR="9525" marT="9525" marB="0" anchor="ctr"/>
                </a:tc>
                <a:tc>
                  <a:txBody>
                    <a:bodyPr/>
                    <a:lstStyle/>
                    <a:p>
                      <a:pPr algn="ctr" fontAlgn="b"/>
                      <a:r>
                        <a:rPr lang="en-AU" sz="900" b="0" i="0" u="none" strike="noStrike">
                          <a:solidFill>
                            <a:srgbClr val="000000"/>
                          </a:solidFill>
                          <a:effectLst/>
                          <a:latin typeface="+mn-lt"/>
                        </a:rPr>
                        <a:t>4</a:t>
                      </a:r>
                    </a:p>
                  </a:txBody>
                  <a:tcPr marL="7620" marR="7620" marT="7620" marB="0" anchor="ctr"/>
                </a:tc>
                <a:tc>
                  <a:txBody>
                    <a:bodyPr/>
                    <a:lstStyle/>
                    <a:p>
                      <a:pPr algn="ctr" fontAlgn="b"/>
                      <a:r>
                        <a:rPr lang="en-AU" sz="900" b="0" i="0" u="none" strike="noStrike" dirty="0">
                          <a:solidFill>
                            <a:srgbClr val="000000"/>
                          </a:solidFill>
                          <a:effectLst/>
                          <a:latin typeface="+mn-lt"/>
                        </a:rPr>
                        <a:t>6</a:t>
                      </a:r>
                    </a:p>
                  </a:txBody>
                  <a:tcPr marL="7620" marR="7620" marT="7620" marB="0" anchor="ctr"/>
                </a:tc>
                <a:extLst>
                  <a:ext uri="{0D108BD9-81ED-4DB2-BD59-A6C34878D82A}">
                    <a16:rowId xmlns:a16="http://schemas.microsoft.com/office/drawing/2014/main" val="10003"/>
                  </a:ext>
                </a:extLst>
              </a:tr>
            </a:tbl>
          </a:graphicData>
        </a:graphic>
      </p:graphicFrame>
      <p:sp>
        <p:nvSpPr>
          <p:cNvPr id="15" name="TextBox 14">
            <a:extLst>
              <a:ext uri="{FF2B5EF4-FFF2-40B4-BE49-F238E27FC236}">
                <a16:creationId xmlns:a16="http://schemas.microsoft.com/office/drawing/2014/main" id="{D46DED54-381B-4081-90F7-94803DC08B37}"/>
              </a:ext>
            </a:extLst>
          </p:cNvPr>
          <p:cNvSpPr txBox="1"/>
          <p:nvPr/>
        </p:nvSpPr>
        <p:spPr>
          <a:xfrm>
            <a:off x="632519" y="2903704"/>
            <a:ext cx="3981795" cy="276999"/>
          </a:xfrm>
          <a:prstGeom prst="rect">
            <a:avLst/>
          </a:prstGeom>
          <a:noFill/>
        </p:spPr>
        <p:txBody>
          <a:bodyPr wrap="square" rtlCol="0">
            <a:spAutoFit/>
          </a:bodyPr>
          <a:lstStyle/>
          <a:p>
            <a:r>
              <a:rPr lang="en-AU" sz="1200"/>
              <a:t>Extractive work plans endorsed or approved in the quarter</a:t>
            </a:r>
          </a:p>
        </p:txBody>
      </p:sp>
      <p:sp>
        <p:nvSpPr>
          <p:cNvPr id="16" name="TextBox 15">
            <a:extLst>
              <a:ext uri="{FF2B5EF4-FFF2-40B4-BE49-F238E27FC236}">
                <a16:creationId xmlns:a16="http://schemas.microsoft.com/office/drawing/2014/main" id="{850F063D-DFC2-480E-83C6-C9A1FB7BD6B1}"/>
              </a:ext>
            </a:extLst>
          </p:cNvPr>
          <p:cNvSpPr txBox="1"/>
          <p:nvPr/>
        </p:nvSpPr>
        <p:spPr>
          <a:xfrm>
            <a:off x="782452" y="2334509"/>
            <a:ext cx="3672408" cy="230832"/>
          </a:xfrm>
          <a:prstGeom prst="rect">
            <a:avLst/>
          </a:prstGeom>
          <a:noFill/>
        </p:spPr>
        <p:txBody>
          <a:bodyPr wrap="square" rtlCol="0">
            <a:spAutoFit/>
          </a:bodyPr>
          <a:lstStyle/>
          <a:p>
            <a:r>
              <a:rPr lang="en-AU" sz="900">
                <a:solidFill>
                  <a:schemeClr val="bg1">
                    <a:lumMod val="50000"/>
                  </a:schemeClr>
                </a:solidFill>
              </a:rPr>
              <a:t>* A work plan stage represents a statutory decision point.</a:t>
            </a:r>
          </a:p>
        </p:txBody>
      </p:sp>
    </p:spTree>
    <p:extLst>
      <p:ext uri="{BB962C8B-B14F-4D97-AF65-F5344CB8AC3E}">
        <p14:creationId xmlns:p14="http://schemas.microsoft.com/office/powerpoint/2010/main" val="3997054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5998"/>
            <a:ext cx="8915400" cy="274042"/>
          </a:xfrm>
        </p:spPr>
        <p:txBody>
          <a:bodyPr>
            <a:normAutofit fontScale="90000"/>
          </a:bodyPr>
          <a:lstStyle/>
          <a:p>
            <a:r>
              <a:rPr lang="en-AU" sz="1400" b="1">
                <a:solidFill>
                  <a:schemeClr val="bg1"/>
                </a:solidFill>
              </a:rPr>
              <a:t>KPI 1: Efficient Approvals Process – Mineral Licences and Work Plans</a:t>
            </a:r>
          </a:p>
        </p:txBody>
      </p:sp>
      <p:graphicFrame>
        <p:nvGraphicFramePr>
          <p:cNvPr id="4" name="Table 3"/>
          <p:cNvGraphicFramePr>
            <a:graphicFrameLocks noGrp="1"/>
          </p:cNvGraphicFramePr>
          <p:nvPr>
            <p:extLst>
              <p:ext uri="{D42A27DB-BD31-4B8C-83A1-F6EECF244321}">
                <p14:modId xmlns:p14="http://schemas.microsoft.com/office/powerpoint/2010/main" val="259557350"/>
              </p:ext>
            </p:extLst>
          </p:nvPr>
        </p:nvGraphicFramePr>
        <p:xfrm>
          <a:off x="313590" y="2905634"/>
          <a:ext cx="6364405" cy="1468272"/>
        </p:xfrm>
        <a:graphic>
          <a:graphicData uri="http://schemas.openxmlformats.org/drawingml/2006/table">
            <a:tbl>
              <a:tblPr firstRow="1" bandRow="1">
                <a:tableStyleId>{7DF18680-E054-41AD-8BC1-D1AEF772440D}</a:tableStyleId>
              </a:tblPr>
              <a:tblGrid>
                <a:gridCol w="696226">
                  <a:extLst>
                    <a:ext uri="{9D8B030D-6E8A-4147-A177-3AD203B41FA5}">
                      <a16:colId xmlns:a16="http://schemas.microsoft.com/office/drawing/2014/main" val="20000"/>
                    </a:ext>
                  </a:extLst>
                </a:gridCol>
                <a:gridCol w="1897259">
                  <a:extLst>
                    <a:ext uri="{9D8B030D-6E8A-4147-A177-3AD203B41FA5}">
                      <a16:colId xmlns:a16="http://schemas.microsoft.com/office/drawing/2014/main" val="20001"/>
                    </a:ext>
                  </a:extLst>
                </a:gridCol>
                <a:gridCol w="798376">
                  <a:extLst>
                    <a:ext uri="{9D8B030D-6E8A-4147-A177-3AD203B41FA5}">
                      <a16:colId xmlns:a16="http://schemas.microsoft.com/office/drawing/2014/main" val="20002"/>
                    </a:ext>
                  </a:extLst>
                </a:gridCol>
                <a:gridCol w="602620">
                  <a:extLst>
                    <a:ext uri="{9D8B030D-6E8A-4147-A177-3AD203B41FA5}">
                      <a16:colId xmlns:a16="http://schemas.microsoft.com/office/drawing/2014/main" val="20003"/>
                    </a:ext>
                  </a:extLst>
                </a:gridCol>
                <a:gridCol w="580637">
                  <a:extLst>
                    <a:ext uri="{9D8B030D-6E8A-4147-A177-3AD203B41FA5}">
                      <a16:colId xmlns:a16="http://schemas.microsoft.com/office/drawing/2014/main" val="20004"/>
                    </a:ext>
                  </a:extLst>
                </a:gridCol>
                <a:gridCol w="1066712">
                  <a:extLst>
                    <a:ext uri="{9D8B030D-6E8A-4147-A177-3AD203B41FA5}">
                      <a16:colId xmlns:a16="http://schemas.microsoft.com/office/drawing/2014/main" val="3153229094"/>
                    </a:ext>
                  </a:extLst>
                </a:gridCol>
                <a:gridCol w="722575">
                  <a:extLst>
                    <a:ext uri="{9D8B030D-6E8A-4147-A177-3AD203B41FA5}">
                      <a16:colId xmlns:a16="http://schemas.microsoft.com/office/drawing/2014/main" val="20005"/>
                    </a:ext>
                  </a:extLst>
                </a:gridCol>
              </a:tblGrid>
              <a:tr h="307384">
                <a:tc>
                  <a:txBody>
                    <a:bodyPr/>
                    <a:lstStyle/>
                    <a:p>
                      <a:pPr algn="ctr"/>
                      <a:r>
                        <a:rPr lang="en-AU" sz="900"/>
                        <a:t>Quarter</a:t>
                      </a:r>
                    </a:p>
                  </a:txBody>
                  <a:tcPr marL="99060" marR="99060" anchor="ctr">
                    <a:solidFill>
                      <a:srgbClr val="0070C0"/>
                    </a:solidFill>
                  </a:tcPr>
                </a:tc>
                <a:tc>
                  <a:txBody>
                    <a:bodyPr/>
                    <a:lstStyle/>
                    <a:p>
                      <a:pPr algn="ctr"/>
                      <a:r>
                        <a:rPr lang="en-AU" sz="900"/>
                        <a:t>Licence Type</a:t>
                      </a:r>
                    </a:p>
                  </a:txBody>
                  <a:tcPr marL="99060" marR="99060" anchor="ctr">
                    <a:solidFill>
                      <a:srgbClr val="0070C0"/>
                    </a:solidFill>
                  </a:tcPr>
                </a:tc>
                <a:tc>
                  <a:txBody>
                    <a:bodyPr/>
                    <a:lstStyle/>
                    <a:p>
                      <a:pPr algn="ctr"/>
                      <a:r>
                        <a:rPr lang="en-AU" sz="900"/>
                        <a:t>STF</a:t>
                      </a:r>
                    </a:p>
                    <a:p>
                      <a:pPr algn="ctr"/>
                      <a:r>
                        <a:rPr lang="en-AU" sz="800"/>
                        <a:t>(Target Days)</a:t>
                      </a:r>
                    </a:p>
                  </a:txBody>
                  <a:tcPr marL="99060" marR="99060" anchor="ctr">
                    <a:solidFill>
                      <a:srgbClr val="0070C0"/>
                    </a:solidFill>
                  </a:tcPr>
                </a:tc>
                <a:tc>
                  <a:txBody>
                    <a:bodyPr/>
                    <a:lstStyle/>
                    <a:p>
                      <a:pPr algn="ctr"/>
                      <a:r>
                        <a:rPr lang="en-AU" sz="900"/>
                        <a:t>Over</a:t>
                      </a:r>
                    </a:p>
                    <a:p>
                      <a:pPr algn="ctr"/>
                      <a:r>
                        <a:rPr lang="en-AU" sz="900"/>
                        <a:t> STF</a:t>
                      </a:r>
                    </a:p>
                  </a:txBody>
                  <a:tcPr marL="99060" marR="99060" anchor="ctr">
                    <a:solidFill>
                      <a:srgbClr val="0070C0"/>
                    </a:solidFill>
                  </a:tcPr>
                </a:tc>
                <a:tc>
                  <a:txBody>
                    <a:bodyPr/>
                    <a:lstStyle/>
                    <a:p>
                      <a:pPr algn="ctr"/>
                      <a:r>
                        <a:rPr lang="en-AU" sz="900"/>
                        <a:t>Within </a:t>
                      </a:r>
                    </a:p>
                    <a:p>
                      <a:pPr algn="ctr"/>
                      <a:r>
                        <a:rPr lang="en-AU" sz="900"/>
                        <a:t>STF</a:t>
                      </a:r>
                    </a:p>
                  </a:txBody>
                  <a:tcPr marL="99060" marR="99060" anchor="ctr">
                    <a:solidFill>
                      <a:srgbClr val="0070C0"/>
                    </a:solidFill>
                  </a:tcPr>
                </a:tc>
                <a:tc>
                  <a:txBody>
                    <a:bodyPr/>
                    <a:lstStyle/>
                    <a:p>
                      <a:pPr algn="ctr"/>
                      <a:r>
                        <a:rPr lang="en-AU" sz="900"/>
                        <a:t>Total</a:t>
                      </a:r>
                    </a:p>
                    <a:p>
                      <a:pPr algn="ctr"/>
                      <a:r>
                        <a:rPr lang="en-AU" sz="800"/>
                        <a:t>(Over + Within</a:t>
                      </a:r>
                      <a:r>
                        <a:rPr lang="en-AU" sz="800" baseline="0"/>
                        <a:t> </a:t>
                      </a:r>
                      <a:r>
                        <a:rPr lang="en-AU" sz="800"/>
                        <a:t>STF)</a:t>
                      </a:r>
                    </a:p>
                  </a:txBody>
                  <a:tcPr marL="99060" marR="99060" anchor="ctr">
                    <a:solidFill>
                      <a:srgbClr val="0070C0"/>
                    </a:solidFill>
                  </a:tcPr>
                </a:tc>
                <a:tc>
                  <a:txBody>
                    <a:bodyPr/>
                    <a:lstStyle/>
                    <a:p>
                      <a:pPr algn="ctr"/>
                      <a:r>
                        <a:rPr lang="en-AU" sz="900"/>
                        <a:t>% Within </a:t>
                      </a:r>
                      <a:r>
                        <a:rPr lang="en-AU" sz="800"/>
                        <a:t>STF/Total</a:t>
                      </a:r>
                      <a:endParaRPr lang="en-AU" sz="800">
                        <a:solidFill>
                          <a:schemeClr val="bg1"/>
                        </a:solidFill>
                      </a:endParaRPr>
                    </a:p>
                  </a:txBody>
                  <a:tcPr marL="99060" marR="99060" anchor="ctr">
                    <a:solidFill>
                      <a:srgbClr val="0070C0"/>
                    </a:solidFill>
                  </a:tcPr>
                </a:tc>
                <a:extLst>
                  <a:ext uri="{0D108BD9-81ED-4DB2-BD59-A6C34878D82A}">
                    <a16:rowId xmlns:a16="http://schemas.microsoft.com/office/drawing/2014/main" val="10000"/>
                  </a:ext>
                </a:extLst>
              </a:tr>
              <a:tr h="183752">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u="none" strike="noStrike">
                          <a:solidFill>
                            <a:schemeClr val="tx1"/>
                          </a:solidFill>
                          <a:effectLst/>
                        </a:rPr>
                        <a:t>FY 2021-22 Q1</a:t>
                      </a:r>
                    </a:p>
                  </a:txBody>
                  <a:tcPr marL="9525" marR="9525" marT="9525" marB="0" anchor="ctr">
                    <a:solidFill>
                      <a:schemeClr val="accent5"/>
                    </a:solidFill>
                  </a:tcPr>
                </a:tc>
                <a:tc>
                  <a:txBody>
                    <a:bodyPr/>
                    <a:lstStyle/>
                    <a:p>
                      <a:pPr algn="l" fontAlgn="b"/>
                      <a:r>
                        <a:rPr lang="en-AU" sz="900" u="none" strike="noStrike" kern="1200">
                          <a:solidFill>
                            <a:schemeClr val="dk1"/>
                          </a:solidFill>
                          <a:effectLst/>
                          <a:latin typeface="+mn-lt"/>
                          <a:ea typeface="+mn-ea"/>
                          <a:cs typeface="+mn-cs"/>
                        </a:rPr>
                        <a:t>Exploration Licence</a:t>
                      </a:r>
                    </a:p>
                  </a:txBody>
                  <a:tcPr marL="90000" marR="9525" marT="9525" marB="0" anchor="ctr"/>
                </a:tc>
                <a:tc>
                  <a:txBody>
                    <a:bodyPr/>
                    <a:lstStyle/>
                    <a:p>
                      <a:pPr algn="ctr" fontAlgn="b"/>
                      <a:r>
                        <a:rPr lang="en-AU" sz="900" u="none" strike="noStrike">
                          <a:solidFill>
                            <a:schemeClr val="bg2">
                              <a:lumMod val="50000"/>
                            </a:schemeClr>
                          </a:solidFill>
                          <a:effectLst/>
                        </a:rPr>
                        <a:t>90</a:t>
                      </a:r>
                      <a:endParaRPr lang="en-AU" sz="900" b="0" i="0" u="none" strike="noStrike">
                        <a:solidFill>
                          <a:schemeClr val="bg2">
                            <a:lumMod val="50000"/>
                          </a:schemeClr>
                        </a:solidFill>
                        <a:effectLst/>
                        <a:latin typeface="Calibri" panose="020F0502020204030204" pitchFamily="34" charset="0"/>
                      </a:endParaRP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rtl="0" fontAlgn="ctr"/>
                      <a:r>
                        <a:rPr lang="en-AU" sz="900" b="0" i="0" u="none" strike="noStrike">
                          <a:solidFill>
                            <a:srgbClr val="000000"/>
                          </a:solidFill>
                          <a:effectLst/>
                          <a:latin typeface="Calibri" panose="020F0502020204030204" pitchFamily="34" charset="0"/>
                        </a:rPr>
                        <a:t>23</a:t>
                      </a:r>
                    </a:p>
                  </a:txBody>
                  <a:tcPr marL="9525" marR="9525" marT="9525" marB="0" anchor="ctr"/>
                </a:tc>
                <a:tc>
                  <a:txBody>
                    <a:bodyPr/>
                    <a:lstStyle/>
                    <a:p>
                      <a:pPr algn="ctr" rtl="0" fontAlgn="ctr"/>
                      <a:r>
                        <a:rPr lang="en-AU" sz="900" b="0" i="0" u="none" strike="noStrike">
                          <a:solidFill>
                            <a:srgbClr val="000000"/>
                          </a:solidFill>
                          <a:effectLst/>
                          <a:latin typeface="Calibri" panose="020F0502020204030204" pitchFamily="34" charset="0"/>
                        </a:rPr>
                        <a:t>83%</a:t>
                      </a:r>
                    </a:p>
                  </a:txBody>
                  <a:tcPr marL="9525" marR="9525" marT="9525" marB="0" anchor="ctr"/>
                </a:tc>
                <a:extLst>
                  <a:ext uri="{0D108BD9-81ED-4DB2-BD59-A6C34878D82A}">
                    <a16:rowId xmlns:a16="http://schemas.microsoft.com/office/drawing/2014/main" val="4021152763"/>
                  </a:ext>
                </a:extLst>
              </a:tr>
              <a:tr h="183752">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kern="1200">
                          <a:solidFill>
                            <a:schemeClr val="dk1"/>
                          </a:solidFill>
                          <a:effectLst/>
                          <a:latin typeface="+mn-lt"/>
                          <a:ea typeface="+mn-ea"/>
                          <a:cs typeface="+mn-cs"/>
                        </a:rPr>
                        <a:t>Prospecting Licence</a:t>
                      </a:r>
                    </a:p>
                  </a:txBody>
                  <a:tcPr marL="90000" marR="9525" marT="9525" marB="0" anchor="ctr"/>
                </a:tc>
                <a:tc>
                  <a:txBody>
                    <a:bodyPr/>
                    <a:lstStyle/>
                    <a:p>
                      <a:pPr algn="ctr" fontAlgn="b"/>
                      <a:r>
                        <a:rPr lang="en-AU" sz="900" u="none" strike="noStrike">
                          <a:solidFill>
                            <a:schemeClr val="bg2">
                              <a:lumMod val="50000"/>
                            </a:schemeClr>
                          </a:solidFill>
                          <a:effectLst/>
                        </a:rPr>
                        <a:t>90</a:t>
                      </a:r>
                      <a:endParaRPr lang="en-AU" sz="900" b="0" i="0" u="none" strike="noStrike">
                        <a:solidFill>
                          <a:schemeClr val="bg2">
                            <a:lumMod val="50000"/>
                          </a:schemeClr>
                        </a:solidFill>
                        <a:effectLst/>
                        <a:latin typeface="Calibri" panose="020F0502020204030204" pitchFamily="34" charset="0"/>
                      </a:endParaRP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rtl="0" fontAlgn="ctr"/>
                      <a:r>
                        <a:rPr lang="en-AU" sz="900" b="0" i="0" u="none" strike="noStrike">
                          <a:solidFill>
                            <a:srgbClr val="000000"/>
                          </a:solidFill>
                          <a:effectLst/>
                          <a:latin typeface="Calibri" panose="020F0502020204030204" pitchFamily="34" charset="0"/>
                        </a:rPr>
                        <a:t>2</a:t>
                      </a:r>
                    </a:p>
                  </a:txBody>
                  <a:tcPr marL="9525" marR="9525" marT="9525" marB="0" anchor="ctr"/>
                </a:tc>
                <a:tc>
                  <a:txBody>
                    <a:bodyPr/>
                    <a:lstStyle/>
                    <a:p>
                      <a:pPr algn="ctr" rtl="0" fontAlgn="ctr"/>
                      <a:r>
                        <a:rPr lang="en-AU" sz="900" b="0" i="0" u="none" strike="noStrike">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2247423790"/>
                  </a:ext>
                </a:extLst>
              </a:tr>
              <a:tr h="183752">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u="none" strike="noStrike" kern="1200" cap="none" spc="0" normalizeH="0" baseline="0" noProof="0">
                          <a:ln>
                            <a:noFill/>
                          </a:ln>
                          <a:effectLst/>
                          <a:uLnTx/>
                          <a:uFillTx/>
                        </a:rPr>
                        <a:t>Total</a:t>
                      </a:r>
                      <a:endParaRPr kumimoji="0" lang="en-AU" sz="900" b="1"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a:txBody>
                  <a:tcPr marL="86400" marR="7620" marT="7620" marB="0" anchor="ctr">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white">
                            <a:lumMod val="50000"/>
                          </a:prstClr>
                        </a:solidFill>
                        <a:effectLst/>
                        <a:uLnTx/>
                        <a:uFillTx/>
                        <a:latin typeface="Calibri" panose="020F0502020204030204" pitchFamily="34" charset="0"/>
                        <a:ea typeface="+mn-ea"/>
                        <a:cs typeface="+mn-cs"/>
                      </a:endParaRPr>
                    </a:p>
                  </a:txBody>
                  <a:tcPr marL="86400" marR="7620" marT="7620" marB="0" anchor="ctr">
                    <a:solidFill>
                      <a:schemeClr val="accent5"/>
                    </a:solidFill>
                  </a:tcPr>
                </a:tc>
                <a:tc>
                  <a:txBody>
                    <a:bodyPr/>
                    <a:lstStyle/>
                    <a:p>
                      <a:pPr algn="ctr" fontAlgn="b"/>
                      <a:r>
                        <a:rPr lang="en-AU" sz="900" b="1" i="0" u="none" strike="noStrike">
                          <a:solidFill>
                            <a:srgbClr val="000000"/>
                          </a:solidFill>
                          <a:effectLst/>
                          <a:latin typeface="Calibri" panose="020F0502020204030204" pitchFamily="34" charset="0"/>
                        </a:rPr>
                        <a:t>4</a:t>
                      </a:r>
                    </a:p>
                  </a:txBody>
                  <a:tcPr marL="9525" marR="9525" marT="9525" marB="0" anchor="ctr">
                    <a:solidFill>
                      <a:schemeClr val="accent5"/>
                    </a:solidFill>
                  </a:tcPr>
                </a:tc>
                <a:tc>
                  <a:txBody>
                    <a:bodyPr/>
                    <a:lstStyle/>
                    <a:p>
                      <a:pPr algn="ctr" fontAlgn="b"/>
                      <a:r>
                        <a:rPr lang="en-AU" sz="900" b="1" i="0" u="none" strike="noStrike">
                          <a:solidFill>
                            <a:srgbClr val="000000"/>
                          </a:solidFill>
                          <a:effectLst/>
                          <a:latin typeface="Calibri" panose="020F0502020204030204" pitchFamily="34" charset="0"/>
                        </a:rPr>
                        <a:t>21</a:t>
                      </a:r>
                    </a:p>
                  </a:txBody>
                  <a:tcPr marL="9525" marR="9525" marT="9525" marB="0" anchor="ctr">
                    <a:solidFill>
                      <a:schemeClr val="accent5"/>
                    </a:solidFill>
                  </a:tcPr>
                </a:tc>
                <a:tc>
                  <a:txBody>
                    <a:bodyPr/>
                    <a:lstStyle/>
                    <a:p>
                      <a:pPr algn="ctr" rtl="0" fontAlgn="ctr"/>
                      <a:r>
                        <a:rPr lang="en-AU" sz="900" b="1" i="0" u="none" strike="noStrike" dirty="0">
                          <a:solidFill>
                            <a:srgbClr val="000000"/>
                          </a:solidFill>
                          <a:effectLst/>
                          <a:latin typeface="Calibri" panose="020F0502020204030204" pitchFamily="34" charset="0"/>
                        </a:rPr>
                        <a:t>25</a:t>
                      </a:r>
                    </a:p>
                  </a:txBody>
                  <a:tcPr marL="9525" marR="9525" marT="9525" marB="0" anchor="ctr">
                    <a:solidFill>
                      <a:schemeClr val="accent5"/>
                    </a:solidFill>
                  </a:tcPr>
                </a:tc>
                <a:tc>
                  <a:txBody>
                    <a:bodyPr/>
                    <a:lstStyle/>
                    <a:p>
                      <a:pPr algn="ctr" rtl="0" fontAlgn="ctr"/>
                      <a:r>
                        <a:rPr lang="en-AU" sz="900" b="1" i="0" u="none" strike="noStrike">
                          <a:solidFill>
                            <a:srgbClr val="000000"/>
                          </a:solidFill>
                          <a:effectLst/>
                          <a:latin typeface="Calibri" panose="020F0502020204030204" pitchFamily="34" charset="0"/>
                        </a:rPr>
                        <a:t>84%</a:t>
                      </a:r>
                    </a:p>
                  </a:txBody>
                  <a:tcPr marL="9525" marR="9525" marT="9525" marB="0" anchor="ctr">
                    <a:solidFill>
                      <a:schemeClr val="accent5"/>
                    </a:solidFill>
                  </a:tcPr>
                </a:tc>
                <a:extLst>
                  <a:ext uri="{0D108BD9-81ED-4DB2-BD59-A6C34878D82A}">
                    <a16:rowId xmlns:a16="http://schemas.microsoft.com/office/drawing/2014/main" val="2192612681"/>
                  </a:ext>
                </a:extLst>
              </a:tr>
              <a:tr h="183752">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u="none" strike="noStrike">
                          <a:solidFill>
                            <a:schemeClr val="tx1"/>
                          </a:solidFill>
                          <a:effectLst/>
                        </a:rPr>
                        <a:t>FY 2020-21 Q4</a:t>
                      </a:r>
                    </a:p>
                  </a:txBody>
                  <a:tcPr marL="9525" marR="9525" marT="9525" marB="0" anchor="ctr">
                    <a:solidFill>
                      <a:schemeClr val="accent5"/>
                    </a:solidFill>
                  </a:tcPr>
                </a:tc>
                <a:tc>
                  <a:txBody>
                    <a:bodyPr/>
                    <a:lstStyle/>
                    <a:p>
                      <a:pPr algn="l" fontAlgn="b"/>
                      <a:r>
                        <a:rPr lang="en-AU" sz="900" u="none" strike="noStrike" kern="1200">
                          <a:solidFill>
                            <a:schemeClr val="dk1"/>
                          </a:solidFill>
                          <a:effectLst/>
                          <a:latin typeface="+mn-lt"/>
                          <a:ea typeface="+mn-ea"/>
                          <a:cs typeface="+mn-cs"/>
                        </a:rPr>
                        <a:t>Exploration Licence</a:t>
                      </a:r>
                    </a:p>
                  </a:txBody>
                  <a:tcPr marL="90000" marR="9525" marT="9525" marB="0" anchor="ctr">
                    <a:solidFill>
                      <a:schemeClr val="accent1">
                        <a:lumMod val="20000"/>
                        <a:lumOff val="80000"/>
                      </a:schemeClr>
                    </a:solidFill>
                  </a:tcPr>
                </a:tc>
                <a:tc>
                  <a:txBody>
                    <a:bodyPr/>
                    <a:lstStyle/>
                    <a:p>
                      <a:pPr algn="ctr" fontAlgn="b"/>
                      <a:r>
                        <a:rPr lang="en-AU" sz="900" u="none" strike="noStrike">
                          <a:solidFill>
                            <a:schemeClr val="bg2">
                              <a:lumMod val="50000"/>
                            </a:schemeClr>
                          </a:solidFill>
                          <a:effectLst/>
                        </a:rPr>
                        <a:t>90</a:t>
                      </a:r>
                      <a:endParaRPr lang="en-AU" sz="900" b="0" i="0" u="none" strike="noStrike">
                        <a:solidFill>
                          <a:schemeClr val="bg2">
                            <a:lumMod val="50000"/>
                          </a:schemeClr>
                        </a:solidFill>
                        <a:effectLst/>
                        <a:latin typeface="Calibri" panose="020F0502020204030204" pitchFamily="34" charset="0"/>
                      </a:endParaRPr>
                    </a:p>
                  </a:txBody>
                  <a:tcPr marL="9525" marR="9525" marT="9525" marB="0" anchor="ctr">
                    <a:solidFill>
                      <a:schemeClr val="accent1">
                        <a:lumMod val="20000"/>
                        <a:lumOff val="80000"/>
                      </a:schemeClr>
                    </a:solidFill>
                  </a:tcPr>
                </a:tc>
                <a:tc>
                  <a:txBody>
                    <a:bodyPr/>
                    <a:lstStyle/>
                    <a:p>
                      <a:pPr algn="ctr" fontAlgn="b"/>
                      <a:r>
                        <a:rPr lang="en-AU" sz="900" b="0" i="0" u="none" strike="noStrike">
                          <a:solidFill>
                            <a:srgbClr val="000000"/>
                          </a:solidFill>
                          <a:effectLst/>
                          <a:latin typeface="Calibri" panose="020F0502020204030204" pitchFamily="34" charset="0"/>
                        </a:rPr>
                        <a:t>7</a:t>
                      </a:r>
                    </a:p>
                  </a:txBody>
                  <a:tcPr marL="9525" marR="9525" marT="9525" marB="0" anchor="ctr">
                    <a:solidFill>
                      <a:schemeClr val="accent1">
                        <a:lumMod val="20000"/>
                        <a:lumOff val="80000"/>
                      </a:schemeClr>
                    </a:solidFill>
                  </a:tcPr>
                </a:tc>
                <a:tc>
                  <a:txBody>
                    <a:bodyPr/>
                    <a:lstStyle/>
                    <a:p>
                      <a:pPr algn="ctr" fontAlgn="b"/>
                      <a:r>
                        <a:rPr lang="en-AU" sz="900" b="0" i="0" u="none" strike="noStrike">
                          <a:solidFill>
                            <a:srgbClr val="000000"/>
                          </a:solidFill>
                          <a:effectLst/>
                          <a:latin typeface="Calibri" panose="020F0502020204030204" pitchFamily="34" charset="0"/>
                        </a:rPr>
                        <a:t>16</a:t>
                      </a:r>
                    </a:p>
                  </a:txBody>
                  <a:tcPr marL="9525" marR="9525" marT="9525" marB="0" anchor="ctr">
                    <a:solidFill>
                      <a:schemeClr val="accent1">
                        <a:lumMod val="20000"/>
                        <a:lumOff val="80000"/>
                      </a:schemeClr>
                    </a:solidFill>
                  </a:tcPr>
                </a:tc>
                <a:tc>
                  <a:txBody>
                    <a:bodyPr/>
                    <a:lstStyle/>
                    <a:p>
                      <a:pPr algn="ctr" rtl="0" fontAlgn="ctr"/>
                      <a:r>
                        <a:rPr lang="en-AU" sz="900" b="0" i="0" u="none" strike="noStrike">
                          <a:solidFill>
                            <a:srgbClr val="000000"/>
                          </a:solidFill>
                          <a:effectLst/>
                          <a:latin typeface="Calibri" panose="020F0502020204030204" pitchFamily="34" charset="0"/>
                        </a:rPr>
                        <a:t>23</a:t>
                      </a:r>
                    </a:p>
                  </a:txBody>
                  <a:tcPr marL="9525" marR="9525" marT="9525" marB="0" anchor="ctr">
                    <a:solidFill>
                      <a:schemeClr val="accent1">
                        <a:lumMod val="20000"/>
                        <a:lumOff val="80000"/>
                      </a:schemeClr>
                    </a:solidFill>
                  </a:tcPr>
                </a:tc>
                <a:tc>
                  <a:txBody>
                    <a:bodyPr/>
                    <a:lstStyle/>
                    <a:p>
                      <a:pPr algn="ctr" rtl="0" fontAlgn="ctr"/>
                      <a:r>
                        <a:rPr lang="en-AU" sz="900" b="0" i="0" u="none" strike="noStrike">
                          <a:solidFill>
                            <a:srgbClr val="000000"/>
                          </a:solidFill>
                          <a:effectLst/>
                          <a:latin typeface="Calibri" panose="020F0502020204030204" pitchFamily="34" charset="0"/>
                        </a:rPr>
                        <a:t>70%</a:t>
                      </a:r>
                    </a:p>
                  </a:txBody>
                  <a:tcPr marL="9525" marR="9525" marT="9525" marB="0" anchor="ctr">
                    <a:solidFill>
                      <a:schemeClr val="accent1">
                        <a:lumMod val="20000"/>
                        <a:lumOff val="80000"/>
                      </a:schemeClr>
                    </a:solidFill>
                  </a:tcPr>
                </a:tc>
                <a:extLst>
                  <a:ext uri="{0D108BD9-81ED-4DB2-BD59-A6C34878D82A}">
                    <a16:rowId xmlns:a16="http://schemas.microsoft.com/office/drawing/2014/main" val="2131900899"/>
                  </a:ext>
                </a:extLst>
              </a:tr>
              <a:tr h="183752">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solidFill>
                      <a:schemeClr val="accent5"/>
                    </a:solidFill>
                  </a:tcPr>
                </a:tc>
                <a:tc>
                  <a:txBody>
                    <a:bodyPr/>
                    <a:lstStyle/>
                    <a:p>
                      <a:pPr algn="l" fontAlgn="b"/>
                      <a:r>
                        <a:rPr lang="en-AU" sz="900" u="none" strike="noStrike" kern="1200">
                          <a:solidFill>
                            <a:schemeClr val="dk1"/>
                          </a:solidFill>
                          <a:effectLst/>
                          <a:latin typeface="+mn-lt"/>
                          <a:ea typeface="+mn-ea"/>
                          <a:cs typeface="+mn-cs"/>
                        </a:rPr>
                        <a:t>Prospecting Licence</a:t>
                      </a:r>
                    </a:p>
                  </a:txBody>
                  <a:tcPr marL="90000" marR="9525" marT="9525" marB="0" anchor="ctr">
                    <a:solidFill>
                      <a:srgbClr val="EAEFF7"/>
                    </a:solidFill>
                  </a:tcPr>
                </a:tc>
                <a:tc>
                  <a:txBody>
                    <a:bodyPr/>
                    <a:lstStyle/>
                    <a:p>
                      <a:pPr algn="ctr" fontAlgn="b"/>
                      <a:r>
                        <a:rPr lang="en-AU" sz="900" u="none" strike="noStrike">
                          <a:solidFill>
                            <a:schemeClr val="bg2">
                              <a:lumMod val="50000"/>
                            </a:schemeClr>
                          </a:solidFill>
                          <a:effectLst/>
                        </a:rPr>
                        <a:t>90</a:t>
                      </a:r>
                      <a:endParaRPr lang="en-AU" sz="900" b="0" i="0" u="none" strike="noStrike">
                        <a:solidFill>
                          <a:schemeClr val="bg2">
                            <a:lumMod val="50000"/>
                          </a:schemeClr>
                        </a:solidFill>
                        <a:effectLst/>
                        <a:latin typeface="Calibri" panose="020F0502020204030204" pitchFamily="34" charset="0"/>
                      </a:endParaRPr>
                    </a:p>
                  </a:txBody>
                  <a:tcPr marL="9525" marR="9525" marT="9525" marB="0" anchor="ctr">
                    <a:solidFill>
                      <a:srgbClr val="EAEFF7"/>
                    </a:solidFill>
                  </a:tcPr>
                </a:tc>
                <a:tc>
                  <a:txBody>
                    <a:bodyPr/>
                    <a:lstStyle/>
                    <a:p>
                      <a:pPr algn="ctr" fontAlgn="b"/>
                      <a:r>
                        <a:rPr lang="en-AU" sz="900" b="0" i="0" u="none" strike="noStrike">
                          <a:solidFill>
                            <a:srgbClr val="000000"/>
                          </a:solidFill>
                          <a:effectLst/>
                          <a:latin typeface="Calibri" panose="020F0502020204030204" pitchFamily="34" charset="0"/>
                        </a:rPr>
                        <a:t>1</a:t>
                      </a:r>
                    </a:p>
                  </a:txBody>
                  <a:tcPr marL="9525" marR="9525" marT="9525" marB="0" anchor="ctr">
                    <a:solidFill>
                      <a:srgbClr val="EAEFF7"/>
                    </a:solidFill>
                  </a:tcPr>
                </a:tc>
                <a:tc>
                  <a:txBody>
                    <a:bodyPr/>
                    <a:lstStyle/>
                    <a:p>
                      <a:pPr algn="ctr" fontAlgn="b"/>
                      <a:r>
                        <a:rPr lang="en-AU" sz="900" b="0" i="0" u="none" strike="noStrike">
                          <a:solidFill>
                            <a:srgbClr val="000000"/>
                          </a:solidFill>
                          <a:effectLst/>
                          <a:latin typeface="Calibri" panose="020F0502020204030204" pitchFamily="34" charset="0"/>
                        </a:rPr>
                        <a:t>4</a:t>
                      </a:r>
                    </a:p>
                  </a:txBody>
                  <a:tcPr marL="9525" marR="9525" marT="9525" marB="0" anchor="ctr">
                    <a:solidFill>
                      <a:srgbClr val="EAEFF7"/>
                    </a:solidFill>
                  </a:tcPr>
                </a:tc>
                <a:tc>
                  <a:txBody>
                    <a:bodyPr/>
                    <a:lstStyle/>
                    <a:p>
                      <a:pPr algn="ctr" rtl="0" fontAlgn="ctr"/>
                      <a:r>
                        <a:rPr lang="en-AU" sz="900" b="0" i="0" u="none" strike="noStrike">
                          <a:solidFill>
                            <a:srgbClr val="000000"/>
                          </a:solidFill>
                          <a:effectLst/>
                          <a:latin typeface="Calibri" panose="020F0502020204030204" pitchFamily="34" charset="0"/>
                        </a:rPr>
                        <a:t>5</a:t>
                      </a:r>
                    </a:p>
                  </a:txBody>
                  <a:tcPr marL="9525" marR="9525" marT="9525" marB="0" anchor="ctr">
                    <a:solidFill>
                      <a:srgbClr val="EAEFF7"/>
                    </a:solidFill>
                  </a:tcPr>
                </a:tc>
                <a:tc>
                  <a:txBody>
                    <a:bodyPr/>
                    <a:lstStyle/>
                    <a:p>
                      <a:pPr algn="ctr" rtl="0" fontAlgn="ctr"/>
                      <a:r>
                        <a:rPr lang="en-AU" sz="900" b="0" i="0" u="none" strike="noStrike">
                          <a:solidFill>
                            <a:srgbClr val="000000"/>
                          </a:solidFill>
                          <a:effectLst/>
                          <a:latin typeface="Calibri" panose="020F0502020204030204" pitchFamily="34" charset="0"/>
                        </a:rPr>
                        <a:t>80%</a:t>
                      </a:r>
                    </a:p>
                  </a:txBody>
                  <a:tcPr marL="9525" marR="9525" marT="9525" marB="0" anchor="ctr">
                    <a:solidFill>
                      <a:srgbClr val="EAEFF7"/>
                    </a:solidFill>
                  </a:tcPr>
                </a:tc>
                <a:extLst>
                  <a:ext uri="{0D108BD9-81ED-4DB2-BD59-A6C34878D82A}">
                    <a16:rowId xmlns:a16="http://schemas.microsoft.com/office/drawing/2014/main" val="4043402162"/>
                  </a:ext>
                </a:extLst>
              </a:tr>
              <a:tr h="183752">
                <a:tc vMerge="1">
                  <a:txBody>
                    <a:bodyPr/>
                    <a:lstStyle/>
                    <a:p>
                      <a:pPr algn="ctr" rtl="0" fontAlgn="ctr"/>
                      <a:endParaRPr lang="en-AU" sz="900" b="1" i="0" u="none" strike="noStrike">
                        <a:solidFill>
                          <a:schemeClr val="tx1"/>
                        </a:solidFill>
                        <a:effectLst/>
                        <a:latin typeface="Calibri" panose="020F0502020204030204" pitchFamily="34" charset="0"/>
                      </a:endParaRPr>
                    </a:p>
                  </a:txBody>
                  <a:tcPr marL="9525" marR="9525" marT="9525" marB="0" anchor="ctr">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u="none" strike="noStrike" kern="1200" cap="none" spc="0" normalizeH="0" baseline="0" noProof="0">
                          <a:ln>
                            <a:noFill/>
                          </a:ln>
                          <a:effectLst/>
                          <a:uLnTx/>
                          <a:uFillTx/>
                        </a:rPr>
                        <a:t>Total</a:t>
                      </a:r>
                      <a:endParaRPr kumimoji="0" lang="en-AU" sz="900" b="1"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a:txBody>
                  <a:tcPr marL="86400" marR="7620" marT="7620" marB="0" anchor="ctr">
                    <a:solidFill>
                      <a:schemeClr val="accent5"/>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white">
                            <a:lumMod val="50000"/>
                          </a:prstClr>
                        </a:solidFill>
                        <a:effectLst/>
                        <a:uLnTx/>
                        <a:uFillTx/>
                        <a:latin typeface="Calibri" panose="020F0502020204030204" pitchFamily="34" charset="0"/>
                        <a:ea typeface="+mn-ea"/>
                        <a:cs typeface="+mn-cs"/>
                      </a:endParaRPr>
                    </a:p>
                  </a:txBody>
                  <a:tcPr marL="86400" marR="7620" marT="7620" marB="0" anchor="ctr">
                    <a:solidFill>
                      <a:schemeClr val="accent5"/>
                    </a:solidFill>
                  </a:tcPr>
                </a:tc>
                <a:tc>
                  <a:txBody>
                    <a:bodyPr/>
                    <a:lstStyle/>
                    <a:p>
                      <a:pPr algn="ctr" fontAlgn="b"/>
                      <a:r>
                        <a:rPr lang="en-AU" sz="900" b="1" i="0" u="none" strike="noStrike">
                          <a:solidFill>
                            <a:srgbClr val="000000"/>
                          </a:solidFill>
                          <a:effectLst/>
                          <a:latin typeface="Calibri" panose="020F0502020204030204" pitchFamily="34" charset="0"/>
                        </a:rPr>
                        <a:t>8</a:t>
                      </a:r>
                    </a:p>
                  </a:txBody>
                  <a:tcPr marL="9525" marR="9525" marT="9525" marB="0" anchor="ctr">
                    <a:solidFill>
                      <a:schemeClr val="accent5"/>
                    </a:solidFill>
                  </a:tcPr>
                </a:tc>
                <a:tc>
                  <a:txBody>
                    <a:bodyPr/>
                    <a:lstStyle/>
                    <a:p>
                      <a:pPr algn="ctr" fontAlgn="b"/>
                      <a:r>
                        <a:rPr lang="en-AU" sz="900" b="1" i="0" u="none" strike="noStrike">
                          <a:solidFill>
                            <a:srgbClr val="000000"/>
                          </a:solidFill>
                          <a:effectLst/>
                          <a:latin typeface="Calibri" panose="020F0502020204030204" pitchFamily="34" charset="0"/>
                        </a:rPr>
                        <a:t>20</a:t>
                      </a:r>
                    </a:p>
                  </a:txBody>
                  <a:tcPr marL="9525" marR="9525" marT="9525" marB="0" anchor="ctr">
                    <a:solidFill>
                      <a:schemeClr val="accent5"/>
                    </a:solidFill>
                  </a:tcPr>
                </a:tc>
                <a:tc>
                  <a:txBody>
                    <a:bodyPr/>
                    <a:lstStyle/>
                    <a:p>
                      <a:pPr algn="ctr" rtl="0" fontAlgn="ctr"/>
                      <a:r>
                        <a:rPr lang="en-AU" sz="900" b="1" i="0" u="none" strike="noStrike">
                          <a:solidFill>
                            <a:srgbClr val="000000"/>
                          </a:solidFill>
                          <a:effectLst/>
                          <a:latin typeface="Calibri" panose="020F0502020204030204" pitchFamily="34" charset="0"/>
                        </a:rPr>
                        <a:t>28</a:t>
                      </a:r>
                    </a:p>
                  </a:txBody>
                  <a:tcPr marL="9525" marR="9525" marT="9525" marB="0" anchor="ctr">
                    <a:solidFill>
                      <a:schemeClr val="accent5"/>
                    </a:solidFill>
                  </a:tcPr>
                </a:tc>
                <a:tc>
                  <a:txBody>
                    <a:bodyPr/>
                    <a:lstStyle/>
                    <a:p>
                      <a:pPr algn="ctr" rtl="0" fontAlgn="ctr"/>
                      <a:r>
                        <a:rPr lang="en-AU" sz="900" b="1" i="0" u="none" strike="noStrike" dirty="0">
                          <a:solidFill>
                            <a:srgbClr val="000000"/>
                          </a:solidFill>
                          <a:effectLst/>
                          <a:latin typeface="Calibri" panose="020F0502020204030204" pitchFamily="34" charset="0"/>
                        </a:rPr>
                        <a:t>71%</a:t>
                      </a:r>
                    </a:p>
                  </a:txBody>
                  <a:tcPr marL="9525" marR="9525" marT="9525" marB="0" anchor="ctr">
                    <a:solidFill>
                      <a:schemeClr val="accent5"/>
                    </a:solidFill>
                  </a:tcPr>
                </a:tc>
                <a:extLst>
                  <a:ext uri="{0D108BD9-81ED-4DB2-BD59-A6C34878D82A}">
                    <a16:rowId xmlns:a16="http://schemas.microsoft.com/office/drawing/2014/main" val="3853053020"/>
                  </a:ext>
                </a:extLst>
              </a:tr>
            </a:tbl>
          </a:graphicData>
        </a:graphic>
      </p:graphicFrame>
      <p:sp>
        <p:nvSpPr>
          <p:cNvPr id="10" name="Slide Number Placeholder 9">
            <a:extLst>
              <a:ext uri="{FF2B5EF4-FFF2-40B4-BE49-F238E27FC236}">
                <a16:creationId xmlns:a16="http://schemas.microsoft.com/office/drawing/2014/main" id="{19AC0E1B-AE9D-4A93-8810-CB5DF46EAE36}"/>
              </a:ext>
            </a:extLst>
          </p:cNvPr>
          <p:cNvSpPr>
            <a:spLocks noGrp="1"/>
          </p:cNvSpPr>
          <p:nvPr>
            <p:ph type="sldNum" sz="quarter" idx="12"/>
          </p:nvPr>
        </p:nvSpPr>
        <p:spPr>
          <a:xfrm>
            <a:off x="8999728" y="194821"/>
            <a:ext cx="897328" cy="274042"/>
          </a:xfrm>
        </p:spPr>
        <p:txBody>
          <a:bodyPr/>
          <a:lstStyle/>
          <a:p>
            <a:r>
              <a:rPr lang="en-AU"/>
              <a:t> Page    </a:t>
            </a:r>
            <a:fld id="{BE4ABD5F-D626-4461-ADC9-85806A61CF0E}" type="slidenum">
              <a:rPr lang="en-AU" smtClean="0"/>
              <a:pPr/>
              <a:t>5</a:t>
            </a:fld>
            <a:endParaRPr lang="en-AU"/>
          </a:p>
        </p:txBody>
      </p:sp>
      <p:sp>
        <p:nvSpPr>
          <p:cNvPr id="11" name="TextBox 10">
            <a:extLst>
              <a:ext uri="{FF2B5EF4-FFF2-40B4-BE49-F238E27FC236}">
                <a16:creationId xmlns:a16="http://schemas.microsoft.com/office/drawing/2014/main" id="{10EFA746-6F27-473A-9214-3DDCCEA36DDF}"/>
              </a:ext>
            </a:extLst>
          </p:cNvPr>
          <p:cNvSpPr txBox="1"/>
          <p:nvPr/>
        </p:nvSpPr>
        <p:spPr>
          <a:xfrm>
            <a:off x="6809066" y="2579254"/>
            <a:ext cx="2707370" cy="1969770"/>
          </a:xfrm>
          <a:prstGeom prst="rect">
            <a:avLst/>
          </a:prstGeom>
          <a:noFill/>
        </p:spPr>
        <p:txBody>
          <a:bodyPr wrap="square" lIns="91440" tIns="45720" rIns="91440" bIns="45720" rtlCol="0" anchor="t">
            <a:spAutoFit/>
          </a:bodyPr>
          <a:lstStyle/>
          <a:p>
            <a:r>
              <a:rPr lang="en-AU" sz="900" b="1" dirty="0"/>
              <a:t>Explanation for the result: </a:t>
            </a:r>
            <a:endParaRPr lang="en-AU" sz="900" dirty="0"/>
          </a:p>
          <a:p>
            <a:endParaRPr lang="en-AU" sz="900" dirty="0"/>
          </a:p>
          <a:p>
            <a:r>
              <a:rPr lang="en-AU" sz="900" dirty="0"/>
              <a:t>This table is an expanded subset of Table 1 above. It details the regulator’s performance in assessing mineral licence applications.</a:t>
            </a:r>
            <a:endParaRPr lang="en-AU" sz="900" dirty="0">
              <a:cs typeface="Calibri"/>
            </a:endParaRPr>
          </a:p>
          <a:p>
            <a:endParaRPr lang="en-AU" sz="900" dirty="0"/>
          </a:p>
          <a:p>
            <a:pPr>
              <a:spcAft>
                <a:spcPts val="600"/>
              </a:spcAft>
            </a:pPr>
            <a:r>
              <a:rPr lang="en-AU" sz="900" dirty="0"/>
              <a:t>In Q1, 84</a:t>
            </a:r>
            <a:r>
              <a:rPr lang="en-AU" sz="900" dirty="0">
                <a:cs typeface="Calibri"/>
              </a:rPr>
              <a:t>% (21 out of 25) applications </a:t>
            </a:r>
            <a:r>
              <a:rPr lang="en-AU" sz="900" dirty="0"/>
              <a:t>were granted within the statutory time frames. </a:t>
            </a:r>
          </a:p>
          <a:p>
            <a:pPr>
              <a:spcAft>
                <a:spcPts val="600"/>
              </a:spcAft>
            </a:pPr>
            <a:r>
              <a:rPr lang="en-AU" sz="900" dirty="0">
                <a:cs typeface="Calibri"/>
              </a:rPr>
              <a:t>Q1 has seen improvements in meeting statutory time frames for granting exploration licences (up 13 percentage points to 83%) and prospecting licences (up 20 percentage points to 100%) within the statutory time frames. </a:t>
            </a:r>
          </a:p>
        </p:txBody>
      </p:sp>
      <p:sp>
        <p:nvSpPr>
          <p:cNvPr id="7" name="Footer Placeholder 6"/>
          <p:cNvSpPr>
            <a:spLocks noGrp="1"/>
          </p:cNvSpPr>
          <p:nvPr>
            <p:ph type="ftr" sz="quarter" idx="11"/>
          </p:nvPr>
        </p:nvSpPr>
        <p:spPr/>
        <p:txBody>
          <a:bodyPr/>
          <a:lstStyle/>
          <a:p>
            <a:r>
              <a:rPr lang="en-AU"/>
              <a:t>Earth Resources Regulation Quarterly Performance Report 2021-22 Q1</a:t>
            </a:r>
          </a:p>
        </p:txBody>
      </p:sp>
      <p:sp>
        <p:nvSpPr>
          <p:cNvPr id="14" name="TextBox 13">
            <a:extLst>
              <a:ext uri="{FF2B5EF4-FFF2-40B4-BE49-F238E27FC236}">
                <a16:creationId xmlns:a16="http://schemas.microsoft.com/office/drawing/2014/main" id="{5A8C7C47-0C57-4234-AD06-664168DA85FB}"/>
              </a:ext>
            </a:extLst>
          </p:cNvPr>
          <p:cNvSpPr txBox="1"/>
          <p:nvPr/>
        </p:nvSpPr>
        <p:spPr>
          <a:xfrm>
            <a:off x="632519" y="2590019"/>
            <a:ext cx="5775080" cy="276999"/>
          </a:xfrm>
          <a:prstGeom prst="rect">
            <a:avLst/>
          </a:prstGeom>
          <a:noFill/>
        </p:spPr>
        <p:txBody>
          <a:bodyPr wrap="square" rtlCol="0">
            <a:spAutoFit/>
          </a:bodyPr>
          <a:lstStyle/>
          <a:p>
            <a:r>
              <a:rPr lang="en-AU" sz="1200"/>
              <a:t>(Table A) Mineral licence applications assessed within statutory time frame (STF)</a:t>
            </a:r>
          </a:p>
        </p:txBody>
      </p:sp>
      <p:graphicFrame>
        <p:nvGraphicFramePr>
          <p:cNvPr id="9" name="Table 8">
            <a:extLst>
              <a:ext uri="{FF2B5EF4-FFF2-40B4-BE49-F238E27FC236}">
                <a16:creationId xmlns:a16="http://schemas.microsoft.com/office/drawing/2014/main" id="{1964B561-153F-4B6E-B713-9C516D8B9173}"/>
              </a:ext>
            </a:extLst>
          </p:cNvPr>
          <p:cNvGraphicFramePr>
            <a:graphicFrameLocks noGrp="1"/>
          </p:cNvGraphicFramePr>
          <p:nvPr>
            <p:extLst>
              <p:ext uri="{D42A27DB-BD31-4B8C-83A1-F6EECF244321}">
                <p14:modId xmlns:p14="http://schemas.microsoft.com/office/powerpoint/2010/main" val="2905261413"/>
              </p:ext>
            </p:extLst>
          </p:nvPr>
        </p:nvGraphicFramePr>
        <p:xfrm>
          <a:off x="318052" y="4722550"/>
          <a:ext cx="6359943" cy="1747038"/>
        </p:xfrm>
        <a:graphic>
          <a:graphicData uri="http://schemas.openxmlformats.org/drawingml/2006/table">
            <a:tbl>
              <a:tblPr firstRow="1" bandRow="1">
                <a:tableStyleId>{7DF18680-E054-41AD-8BC1-D1AEF772440D}</a:tableStyleId>
              </a:tblPr>
              <a:tblGrid>
                <a:gridCol w="711633">
                  <a:extLst>
                    <a:ext uri="{9D8B030D-6E8A-4147-A177-3AD203B41FA5}">
                      <a16:colId xmlns:a16="http://schemas.microsoft.com/office/drawing/2014/main" val="20000"/>
                    </a:ext>
                  </a:extLst>
                </a:gridCol>
                <a:gridCol w="1232698">
                  <a:extLst>
                    <a:ext uri="{9D8B030D-6E8A-4147-A177-3AD203B41FA5}">
                      <a16:colId xmlns:a16="http://schemas.microsoft.com/office/drawing/2014/main" val="20001"/>
                    </a:ext>
                  </a:extLst>
                </a:gridCol>
                <a:gridCol w="716648">
                  <a:extLst>
                    <a:ext uri="{9D8B030D-6E8A-4147-A177-3AD203B41FA5}">
                      <a16:colId xmlns:a16="http://schemas.microsoft.com/office/drawing/2014/main" val="2951049663"/>
                    </a:ext>
                  </a:extLst>
                </a:gridCol>
                <a:gridCol w="755223">
                  <a:extLst>
                    <a:ext uri="{9D8B030D-6E8A-4147-A177-3AD203B41FA5}">
                      <a16:colId xmlns:a16="http://schemas.microsoft.com/office/drawing/2014/main" val="2161276873"/>
                    </a:ext>
                  </a:extLst>
                </a:gridCol>
                <a:gridCol w="606461">
                  <a:extLst>
                    <a:ext uri="{9D8B030D-6E8A-4147-A177-3AD203B41FA5}">
                      <a16:colId xmlns:a16="http://schemas.microsoft.com/office/drawing/2014/main" val="20002"/>
                    </a:ext>
                  </a:extLst>
                </a:gridCol>
                <a:gridCol w="571036">
                  <a:extLst>
                    <a:ext uri="{9D8B030D-6E8A-4147-A177-3AD203B41FA5}">
                      <a16:colId xmlns:a16="http://schemas.microsoft.com/office/drawing/2014/main" val="20004"/>
                    </a:ext>
                  </a:extLst>
                </a:gridCol>
                <a:gridCol w="588748">
                  <a:extLst>
                    <a:ext uri="{9D8B030D-6E8A-4147-A177-3AD203B41FA5}">
                      <a16:colId xmlns:a16="http://schemas.microsoft.com/office/drawing/2014/main" val="20005"/>
                    </a:ext>
                  </a:extLst>
                </a:gridCol>
                <a:gridCol w="575941">
                  <a:extLst>
                    <a:ext uri="{9D8B030D-6E8A-4147-A177-3AD203B41FA5}">
                      <a16:colId xmlns:a16="http://schemas.microsoft.com/office/drawing/2014/main" val="20006"/>
                    </a:ext>
                  </a:extLst>
                </a:gridCol>
                <a:gridCol w="601555">
                  <a:extLst>
                    <a:ext uri="{9D8B030D-6E8A-4147-A177-3AD203B41FA5}">
                      <a16:colId xmlns:a16="http://schemas.microsoft.com/office/drawing/2014/main" val="20007"/>
                    </a:ext>
                  </a:extLst>
                </a:gridCol>
              </a:tblGrid>
              <a:tr h="532354">
                <a:tc>
                  <a:txBody>
                    <a:bodyPr/>
                    <a:lstStyle/>
                    <a:p>
                      <a:pPr algn="ctr"/>
                      <a:r>
                        <a:rPr lang="en-AU" sz="900"/>
                        <a:t>Quarter</a:t>
                      </a:r>
                    </a:p>
                  </a:txBody>
                  <a:tcPr marL="99060" marR="99060" anchor="ctr">
                    <a:solidFill>
                      <a:srgbClr val="0070C0"/>
                    </a:solidFill>
                  </a:tcPr>
                </a:tc>
                <a:tc>
                  <a:txBody>
                    <a:bodyPr/>
                    <a:lstStyle/>
                    <a:p>
                      <a:pPr algn="ctr"/>
                      <a:r>
                        <a:rPr lang="en-AU" sz="900"/>
                        <a:t>Work Plan Type</a:t>
                      </a:r>
                    </a:p>
                  </a:txBody>
                  <a:tcPr marL="99060" marR="99060" anchor="ctr">
                    <a:solidFill>
                      <a:srgbClr val="0070C0"/>
                    </a:solidFill>
                  </a:tcPr>
                </a:tc>
                <a:tc>
                  <a:txBody>
                    <a:bodyPr/>
                    <a:lstStyle/>
                    <a:p>
                      <a:pPr algn="ctr"/>
                      <a:r>
                        <a:rPr lang="en-AU" sz="900"/>
                        <a:t>WP</a:t>
                      </a:r>
                    </a:p>
                    <a:p>
                      <a:pPr algn="ctr"/>
                      <a:r>
                        <a:rPr lang="en-AU" sz="900"/>
                        <a:t>Approved</a:t>
                      </a:r>
                    </a:p>
                  </a:txBody>
                  <a:tcPr marL="99060" marR="99060" anchor="ctr">
                    <a:solidFill>
                      <a:srgbClr val="0070C0"/>
                    </a:solidFill>
                  </a:tcPr>
                </a:tc>
                <a:tc>
                  <a:txBody>
                    <a:bodyPr/>
                    <a:lstStyle/>
                    <a:p>
                      <a:pPr algn="ctr"/>
                      <a:r>
                        <a:rPr lang="en-AU" sz="900"/>
                        <a:t>Unique WP </a:t>
                      </a:r>
                    </a:p>
                    <a:p>
                      <a:pPr algn="ctr"/>
                      <a:r>
                        <a:rPr lang="en-AU" sz="800"/>
                        <a:t>Under Assessment</a:t>
                      </a:r>
                    </a:p>
                  </a:txBody>
                  <a:tcPr marL="99060" marR="99060" anchor="ctr">
                    <a:solidFill>
                      <a:srgbClr val="0070C0"/>
                    </a:solidFill>
                  </a:tcPr>
                </a:tc>
                <a:tc>
                  <a:txBody>
                    <a:bodyPr/>
                    <a:lstStyle/>
                    <a:p>
                      <a:pPr algn="ctr"/>
                      <a:r>
                        <a:rPr lang="en-AU" sz="900"/>
                        <a:t>Stage STF</a:t>
                      </a:r>
                    </a:p>
                    <a:p>
                      <a:pPr algn="ctr"/>
                      <a:r>
                        <a:rPr lang="en-AU" sz="800"/>
                        <a:t>(Target Days)</a:t>
                      </a:r>
                    </a:p>
                  </a:txBody>
                  <a:tcPr marL="99060" marR="99060" anchor="ctr">
                    <a:solidFill>
                      <a:srgbClr val="0070C0"/>
                    </a:solidFill>
                  </a:tcPr>
                </a:tc>
                <a:tc>
                  <a:txBody>
                    <a:bodyPr/>
                    <a:lstStyle/>
                    <a:p>
                      <a:pPr algn="ctr"/>
                      <a:r>
                        <a:rPr lang="en-AU" sz="900"/>
                        <a:t>Stages</a:t>
                      </a:r>
                      <a:r>
                        <a:rPr lang="en-AU" sz="900" baseline="0"/>
                        <a:t> </a:t>
                      </a:r>
                      <a:r>
                        <a:rPr lang="en-AU" sz="900"/>
                        <a:t>Over </a:t>
                      </a:r>
                    </a:p>
                    <a:p>
                      <a:pPr algn="ctr"/>
                      <a:r>
                        <a:rPr lang="en-AU" sz="900"/>
                        <a:t>STF</a:t>
                      </a:r>
                    </a:p>
                  </a:txBody>
                  <a:tcPr marL="99060" marR="99060" anchor="ctr">
                    <a:solidFill>
                      <a:srgbClr val="0070C0"/>
                    </a:solidFill>
                  </a:tcPr>
                </a:tc>
                <a:tc>
                  <a:txBody>
                    <a:bodyPr/>
                    <a:lstStyle/>
                    <a:p>
                      <a:pPr algn="ctr"/>
                      <a:r>
                        <a:rPr lang="en-AU" sz="900"/>
                        <a:t>Stages Within</a:t>
                      </a:r>
                    </a:p>
                    <a:p>
                      <a:pPr algn="ctr"/>
                      <a:r>
                        <a:rPr lang="en-AU" sz="900"/>
                        <a:t>STF</a:t>
                      </a:r>
                    </a:p>
                  </a:txBody>
                  <a:tcPr marL="99060" marR="99060" anchor="c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a:t>Total Stages</a:t>
                      </a:r>
                    </a:p>
                  </a:txBody>
                  <a:tcPr marL="99060" marR="99060" anchor="ctr">
                    <a:solidFill>
                      <a:srgbClr val="007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900"/>
                        <a:t>%</a:t>
                      </a:r>
                    </a:p>
                    <a:p>
                      <a:pPr algn="ctr"/>
                      <a:r>
                        <a:rPr lang="en-AU" sz="900"/>
                        <a:t>(Within STF/</a:t>
                      </a:r>
                    </a:p>
                    <a:p>
                      <a:pPr algn="ctr"/>
                      <a:r>
                        <a:rPr lang="en-AU" sz="900"/>
                        <a:t>Total)</a:t>
                      </a:r>
                      <a:endParaRPr lang="en-AU" sz="900">
                        <a:solidFill>
                          <a:schemeClr val="bg1"/>
                        </a:solidFill>
                      </a:endParaRPr>
                    </a:p>
                  </a:txBody>
                  <a:tcPr marL="99060" marR="99060" anchor="ctr">
                    <a:solidFill>
                      <a:srgbClr val="0070C0"/>
                    </a:solidFill>
                  </a:tcPr>
                </a:tc>
                <a:extLst>
                  <a:ext uri="{0D108BD9-81ED-4DB2-BD59-A6C34878D82A}">
                    <a16:rowId xmlns:a16="http://schemas.microsoft.com/office/drawing/2014/main" val="10000"/>
                  </a:ext>
                </a:extLst>
              </a:tr>
              <a:tr h="184493">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chemeClr val="tx1"/>
                          </a:solidFill>
                          <a:effectLst/>
                          <a:uLnTx/>
                          <a:uFillTx/>
                          <a:latin typeface="+mn-lt"/>
                          <a:ea typeface="+mn-ea"/>
                          <a:cs typeface="+mn-cs"/>
                        </a:rPr>
                        <a:t>FY 2021-22 Q1</a:t>
                      </a:r>
                      <a:endParaRPr kumimoji="0" lang="en-AU" sz="9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a:txBody>
                  <a:tcPr marL="9525" marR="9525" marT="9525" marB="0" anchor="ctr">
                    <a:solidFill>
                      <a:schemeClr val="accent5"/>
                    </a:solidFill>
                  </a:tcPr>
                </a:tc>
                <a:tc>
                  <a:txBody>
                    <a:bodyPr/>
                    <a:lstStyle/>
                    <a:p>
                      <a:pPr algn="l" rtl="0" fontAlgn="ctr"/>
                      <a:r>
                        <a:rPr lang="en-AU" sz="900" u="none" strike="noStrike">
                          <a:effectLst/>
                        </a:rPr>
                        <a:t>Work Plan (Exploration)</a:t>
                      </a:r>
                      <a:endParaRPr lang="en-AU" sz="900" b="0" i="0" u="none" strike="noStrike">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b="0" i="0" u="none" strike="noStrike">
                          <a:solidFill>
                            <a:schemeClr val="tx1"/>
                          </a:solidFill>
                          <a:effectLst/>
                          <a:latin typeface="+mn-lt"/>
                        </a:rPr>
                        <a:t>4</a:t>
                      </a:r>
                    </a:p>
                  </a:txBody>
                  <a:tcPr marL="7620" marR="7620" marT="7620" marB="0" anchor="ctr"/>
                </a:tc>
                <a:tc>
                  <a:txBody>
                    <a:bodyPr/>
                    <a:lstStyle/>
                    <a:p>
                      <a:pPr algn="ctr" fontAlgn="b"/>
                      <a:r>
                        <a:rPr lang="en-AU" sz="900" b="0" i="0" u="none" strike="noStrike">
                          <a:solidFill>
                            <a:srgbClr val="000000"/>
                          </a:solidFill>
                          <a:effectLst/>
                          <a:latin typeface="+mn-lt"/>
                        </a:rPr>
                        <a:t>7</a:t>
                      </a:r>
                    </a:p>
                  </a:txBody>
                  <a:tcPr marL="7620" marR="7620" marT="7620" marB="0" anchor="ctr"/>
                </a:tc>
                <a:tc>
                  <a:txBody>
                    <a:bodyPr/>
                    <a:lstStyle/>
                    <a:p>
                      <a:pPr algn="ctr" rtl="0" fontAlgn="ctr"/>
                      <a:r>
                        <a:rPr lang="en-AU" sz="900" b="0" i="0" u="none" strike="noStrike">
                          <a:solidFill>
                            <a:schemeClr val="bg1">
                              <a:lumMod val="50000"/>
                            </a:schemeClr>
                          </a:solidFill>
                          <a:effectLst/>
                          <a:latin typeface="+mn-lt"/>
                        </a:rPr>
                        <a:t>28</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8</a:t>
                      </a:r>
                    </a:p>
                  </a:txBody>
                  <a:tcPr marL="9525" marR="9525" marT="9525" marB="0" anchor="ctr"/>
                </a:tc>
                <a:tc>
                  <a:txBody>
                    <a:bodyPr/>
                    <a:lstStyle/>
                    <a:p>
                      <a:pPr algn="ctr" fontAlgn="b"/>
                      <a:r>
                        <a:rPr lang="en-AU" sz="900" b="0" i="0" u="none" strike="noStrike">
                          <a:solidFill>
                            <a:srgbClr val="000000"/>
                          </a:solidFill>
                          <a:effectLst/>
                          <a:latin typeface="+mn-lt"/>
                        </a:rPr>
                        <a:t>75%</a:t>
                      </a:r>
                    </a:p>
                  </a:txBody>
                  <a:tcPr marL="7620" marR="7620" marT="7620" marB="0" anchor="ctr"/>
                </a:tc>
                <a:extLst>
                  <a:ext uri="{0D108BD9-81ED-4DB2-BD59-A6C34878D82A}">
                    <a16:rowId xmlns:a16="http://schemas.microsoft.com/office/drawing/2014/main" val="1060572616"/>
                  </a:ext>
                </a:extLst>
              </a:tr>
              <a:tr h="184493">
                <a:tc vMerge="1">
                  <a:txBody>
                    <a:bodyPr/>
                    <a:lstStyle/>
                    <a:p>
                      <a:pPr algn="ctr" rtl="0" fontAlgn="ct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AU" sz="900" u="none" strike="noStrike">
                          <a:effectLst/>
                        </a:rPr>
                        <a:t>Work Plan (Minerals)</a:t>
                      </a:r>
                      <a:endParaRPr lang="en-AU" sz="900" b="0" i="0" u="none" strike="noStrike">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b="0" i="0" u="none" strike="noStrike">
                          <a:solidFill>
                            <a:schemeClr val="tx1"/>
                          </a:solidFill>
                          <a:effectLst/>
                          <a:latin typeface="+mn-lt"/>
                        </a:rPr>
                        <a:t>1</a:t>
                      </a:r>
                    </a:p>
                  </a:txBody>
                  <a:tcPr marL="7620" marR="7620" marT="7620" marB="0" anchor="ctr"/>
                </a:tc>
                <a:tc>
                  <a:txBody>
                    <a:bodyPr/>
                    <a:lstStyle/>
                    <a:p>
                      <a:pPr algn="ctr" fontAlgn="b"/>
                      <a:r>
                        <a:rPr lang="en-AU" sz="900" b="0" i="0" u="none" strike="noStrike">
                          <a:solidFill>
                            <a:srgbClr val="000000"/>
                          </a:solidFill>
                          <a:effectLst/>
                          <a:latin typeface="+mn-lt"/>
                        </a:rPr>
                        <a:t>3</a:t>
                      </a:r>
                    </a:p>
                  </a:txBody>
                  <a:tcPr marL="7620" marR="7620" marT="7620" marB="0" anchor="ctr"/>
                </a:tc>
                <a:tc>
                  <a:txBody>
                    <a:bodyPr/>
                    <a:lstStyle/>
                    <a:p>
                      <a:pPr algn="ctr" rtl="0" fontAlgn="ctr"/>
                      <a:r>
                        <a:rPr lang="en-AU" sz="900" b="0" i="0" u="none" strike="noStrike">
                          <a:solidFill>
                            <a:schemeClr val="bg1">
                              <a:lumMod val="50000"/>
                            </a:schemeClr>
                          </a:solidFill>
                          <a:effectLst/>
                          <a:latin typeface="+mn-lt"/>
                        </a:rPr>
                        <a:t>28</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a:solidFill>
                            <a:srgbClr val="000000"/>
                          </a:solidFill>
                          <a:effectLst/>
                          <a:latin typeface="+mn-lt"/>
                        </a:rPr>
                        <a:t>100%</a:t>
                      </a:r>
                    </a:p>
                  </a:txBody>
                  <a:tcPr marL="7620" marR="7620" marT="7620" marB="0" anchor="ctr"/>
                </a:tc>
                <a:extLst>
                  <a:ext uri="{0D108BD9-81ED-4DB2-BD59-A6C34878D82A}">
                    <a16:rowId xmlns:a16="http://schemas.microsoft.com/office/drawing/2014/main" val="3869016314"/>
                  </a:ext>
                </a:extLst>
              </a:tr>
              <a:tr h="184493">
                <a:tc vMerge="1">
                  <a:txBody>
                    <a:bodyPr/>
                    <a:lstStyle/>
                    <a:p>
                      <a:pPr algn="ctr" rtl="0" fontAlgn="ct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u="none" strike="noStrike">
                          <a:effectLst/>
                        </a:rPr>
                        <a:t>Total</a:t>
                      </a:r>
                      <a:endParaRPr lang="en-AU" sz="900" b="1" i="0" u="none" strike="noStrike">
                        <a:solidFill>
                          <a:srgbClr val="000000"/>
                        </a:solidFill>
                        <a:effectLst/>
                        <a:latin typeface="Calibri" panose="020F0502020204030204" pitchFamily="34" charset="0"/>
                      </a:endParaRPr>
                    </a:p>
                  </a:txBody>
                  <a:tcPr marL="85725" marR="9525" marT="9525" marB="0" anchor="ctr">
                    <a:solidFill>
                      <a:schemeClr val="accent5"/>
                    </a:solidFill>
                  </a:tcPr>
                </a:tc>
                <a:tc>
                  <a:txBody>
                    <a:bodyPr/>
                    <a:lstStyle/>
                    <a:p>
                      <a:pPr algn="ctr" fontAlgn="b"/>
                      <a:r>
                        <a:rPr lang="en-AU" sz="900" b="1" i="0" u="none" strike="noStrike">
                          <a:solidFill>
                            <a:schemeClr val="tx1"/>
                          </a:solidFill>
                          <a:effectLst/>
                          <a:latin typeface="+mn-lt"/>
                        </a:rPr>
                        <a:t>5</a:t>
                      </a:r>
                    </a:p>
                  </a:txBody>
                  <a:tcPr marL="7620" marR="7620" marT="7620" marB="0" anchor="ctr">
                    <a:solidFill>
                      <a:schemeClr val="accent5"/>
                    </a:solidFill>
                  </a:tcPr>
                </a:tc>
                <a:tc>
                  <a:txBody>
                    <a:bodyPr/>
                    <a:lstStyle/>
                    <a:p>
                      <a:pPr algn="ctr" fontAlgn="b"/>
                      <a:r>
                        <a:rPr lang="en-AU" sz="900" b="1" i="0" u="none" strike="noStrike">
                          <a:solidFill>
                            <a:srgbClr val="000000"/>
                          </a:solidFill>
                          <a:effectLst/>
                          <a:latin typeface="+mn-lt"/>
                        </a:rPr>
                        <a:t>10</a:t>
                      </a:r>
                    </a:p>
                  </a:txBody>
                  <a:tcPr marL="7620" marR="7620" marT="7620" marB="0" anchor="ctr">
                    <a:solidFill>
                      <a:schemeClr val="accent5"/>
                    </a:solidFill>
                  </a:tcPr>
                </a:tc>
                <a:tc>
                  <a:txBody>
                    <a:bodyPr/>
                    <a:lstStyle/>
                    <a:p>
                      <a:pPr algn="ctr" rtl="0" fontAlgn="ctr"/>
                      <a:endParaRPr lang="en-AU" sz="900" b="1" i="0" u="none" strike="noStrike">
                        <a:solidFill>
                          <a:schemeClr val="bg1">
                            <a:lumMod val="50000"/>
                          </a:schemeClr>
                        </a:solidFill>
                        <a:effectLst/>
                        <a:latin typeface="+mn-lt"/>
                      </a:endParaRPr>
                    </a:p>
                  </a:txBody>
                  <a:tcPr marL="9525" marR="9525" marT="9525" marB="0" anchor="ctr">
                    <a:solidFill>
                      <a:schemeClr val="accent5"/>
                    </a:solidFill>
                  </a:tcPr>
                </a:tc>
                <a:tc>
                  <a:txBody>
                    <a:bodyPr/>
                    <a:lstStyle/>
                    <a:p>
                      <a:pPr algn="ctr" fontAlgn="b"/>
                      <a:r>
                        <a:rPr lang="en-AU" sz="900" b="1" i="0" u="none" strike="noStrike">
                          <a:solidFill>
                            <a:schemeClr val="tx1"/>
                          </a:solidFill>
                          <a:effectLst/>
                          <a:latin typeface="Calibri" panose="020F0502020204030204" pitchFamily="34" charset="0"/>
                        </a:rPr>
                        <a:t>2</a:t>
                      </a:r>
                    </a:p>
                  </a:txBody>
                  <a:tcPr marL="9525" marR="9525" marT="9525" marB="0" anchor="ctr">
                    <a:solidFill>
                      <a:schemeClr val="accent5"/>
                    </a:solidFill>
                  </a:tcPr>
                </a:tc>
                <a:tc>
                  <a:txBody>
                    <a:bodyPr/>
                    <a:lstStyle/>
                    <a:p>
                      <a:pPr algn="ctr" fontAlgn="b"/>
                      <a:r>
                        <a:rPr lang="en-AU" sz="900" b="1" i="0" u="none" strike="noStrike">
                          <a:solidFill>
                            <a:srgbClr val="000000"/>
                          </a:solidFill>
                          <a:effectLst/>
                          <a:latin typeface="Calibri" panose="020F0502020204030204" pitchFamily="34" charset="0"/>
                        </a:rPr>
                        <a:t>9</a:t>
                      </a:r>
                    </a:p>
                  </a:txBody>
                  <a:tcPr marL="9525" marR="9525" marT="9525" marB="0" anchor="ctr">
                    <a:solidFill>
                      <a:schemeClr val="accent5"/>
                    </a:solidFill>
                  </a:tcPr>
                </a:tc>
                <a:tc>
                  <a:txBody>
                    <a:bodyPr/>
                    <a:lstStyle/>
                    <a:p>
                      <a:pPr algn="ctr" fontAlgn="b"/>
                      <a:r>
                        <a:rPr lang="en-AU" sz="900" b="1" i="0" u="none" strike="noStrike">
                          <a:solidFill>
                            <a:srgbClr val="000000"/>
                          </a:solidFill>
                          <a:effectLst/>
                          <a:latin typeface="Calibri" panose="020F0502020204030204" pitchFamily="34" charset="0"/>
                        </a:rPr>
                        <a:t>11</a:t>
                      </a:r>
                    </a:p>
                  </a:txBody>
                  <a:tcPr marL="9525" marR="9525" marT="9525" marB="0" anchor="ctr">
                    <a:solidFill>
                      <a:schemeClr val="accent5"/>
                    </a:solidFill>
                  </a:tcPr>
                </a:tc>
                <a:tc>
                  <a:txBody>
                    <a:bodyPr/>
                    <a:lstStyle/>
                    <a:p>
                      <a:pPr algn="ctr" fontAlgn="b"/>
                      <a:r>
                        <a:rPr lang="en-AU" sz="900" b="1" i="0" u="none" strike="noStrike">
                          <a:solidFill>
                            <a:srgbClr val="000000"/>
                          </a:solidFill>
                          <a:effectLst/>
                          <a:latin typeface="+mn-lt"/>
                        </a:rPr>
                        <a:t>82%</a:t>
                      </a:r>
                    </a:p>
                  </a:txBody>
                  <a:tcPr marL="7620" marR="7620" marT="7620" marB="0" anchor="ctr">
                    <a:solidFill>
                      <a:schemeClr val="accent5"/>
                    </a:solidFill>
                  </a:tcPr>
                </a:tc>
                <a:extLst>
                  <a:ext uri="{0D108BD9-81ED-4DB2-BD59-A6C34878D82A}">
                    <a16:rowId xmlns:a16="http://schemas.microsoft.com/office/drawing/2014/main" val="1914190967"/>
                  </a:ext>
                </a:extLst>
              </a:tr>
              <a:tr h="184493">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chemeClr val="tx1"/>
                          </a:solidFill>
                          <a:effectLst/>
                          <a:uLnTx/>
                          <a:uFillTx/>
                          <a:latin typeface="+mn-lt"/>
                          <a:ea typeface="+mn-ea"/>
                          <a:cs typeface="+mn-cs"/>
                        </a:rPr>
                        <a:t>FY 2020-21 Q4</a:t>
                      </a:r>
                      <a:endParaRPr kumimoji="0" lang="en-AU" sz="9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a:txBody>
                  <a:tcPr marL="9525" marR="9525" marT="9525" marB="0" anchor="ctr">
                    <a:solidFill>
                      <a:schemeClr val="accent5"/>
                    </a:solidFill>
                  </a:tcPr>
                </a:tc>
                <a:tc>
                  <a:txBody>
                    <a:bodyPr/>
                    <a:lstStyle/>
                    <a:p>
                      <a:pPr algn="l" rtl="0" fontAlgn="ctr"/>
                      <a:r>
                        <a:rPr lang="en-AU" sz="900" u="none" strike="noStrike">
                          <a:effectLst/>
                        </a:rPr>
                        <a:t>Work Plan (Exploration)</a:t>
                      </a:r>
                      <a:endParaRPr lang="en-AU" sz="900" b="0" i="0" u="none" strike="noStrike">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b="0" i="0" u="none" strike="noStrike">
                          <a:solidFill>
                            <a:schemeClr val="tx1"/>
                          </a:solidFill>
                          <a:effectLst/>
                          <a:latin typeface="+mn-lt"/>
                        </a:rPr>
                        <a:t>0</a:t>
                      </a:r>
                    </a:p>
                  </a:txBody>
                  <a:tcPr marL="7620" marR="7620" marT="7620" marB="0" anchor="ctr"/>
                </a:tc>
                <a:tc>
                  <a:txBody>
                    <a:bodyPr/>
                    <a:lstStyle/>
                    <a:p>
                      <a:pPr algn="ctr" fontAlgn="b"/>
                      <a:r>
                        <a:rPr lang="en-AU" sz="900" b="0" i="0" u="none" strike="noStrike">
                          <a:solidFill>
                            <a:srgbClr val="000000"/>
                          </a:solidFill>
                          <a:effectLst/>
                          <a:latin typeface="+mn-lt"/>
                        </a:rPr>
                        <a:t>4</a:t>
                      </a:r>
                    </a:p>
                  </a:txBody>
                  <a:tcPr marL="7620" marR="7620" marT="7620" marB="0" anchor="ctr"/>
                </a:tc>
                <a:tc>
                  <a:txBody>
                    <a:bodyPr/>
                    <a:lstStyle/>
                    <a:p>
                      <a:pPr algn="ctr" rtl="0" fontAlgn="ctr"/>
                      <a:r>
                        <a:rPr lang="en-AU" sz="900" b="0" i="0" u="none" strike="noStrike">
                          <a:solidFill>
                            <a:schemeClr val="bg1">
                              <a:lumMod val="50000"/>
                            </a:schemeClr>
                          </a:solidFill>
                          <a:effectLst/>
                          <a:latin typeface="+mn-lt"/>
                        </a:rPr>
                        <a:t>28</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a:solidFill>
                            <a:srgbClr val="000000"/>
                          </a:solidFill>
                          <a:effectLst/>
                          <a:latin typeface="+mn-lt"/>
                        </a:rPr>
                        <a:t>75%</a:t>
                      </a:r>
                    </a:p>
                  </a:txBody>
                  <a:tcPr marL="7620" marR="7620" marT="7620" marB="0" anchor="ctr"/>
                </a:tc>
                <a:extLst>
                  <a:ext uri="{0D108BD9-81ED-4DB2-BD59-A6C34878D82A}">
                    <a16:rowId xmlns:a16="http://schemas.microsoft.com/office/drawing/2014/main" val="10001"/>
                  </a:ext>
                </a:extLst>
              </a:tr>
              <a:tr h="184493">
                <a:tc vMerge="1">
                  <a:txBody>
                    <a:bodyPr/>
                    <a:lstStyle/>
                    <a:p>
                      <a:pPr algn="ctr" rtl="0" fontAlgn="ct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algn="l" rtl="0" fontAlgn="ctr"/>
                      <a:r>
                        <a:rPr lang="en-AU" sz="900" u="none" strike="noStrike">
                          <a:effectLst/>
                        </a:rPr>
                        <a:t>Work Plan (Minerals)</a:t>
                      </a:r>
                      <a:endParaRPr lang="en-AU" sz="900" b="0" i="0" u="none" strike="noStrike">
                        <a:solidFill>
                          <a:srgbClr val="000000"/>
                        </a:solidFill>
                        <a:effectLst/>
                        <a:latin typeface="Calibri" panose="020F0502020204030204" pitchFamily="34" charset="0"/>
                      </a:endParaRPr>
                    </a:p>
                  </a:txBody>
                  <a:tcPr marL="85725" marR="9525" marT="9525" marB="0" anchor="ctr"/>
                </a:tc>
                <a:tc>
                  <a:txBody>
                    <a:bodyPr/>
                    <a:lstStyle/>
                    <a:p>
                      <a:pPr algn="ctr" fontAlgn="b"/>
                      <a:r>
                        <a:rPr lang="en-AU" sz="900" b="0" i="0" u="none" strike="noStrike">
                          <a:solidFill>
                            <a:schemeClr val="tx1"/>
                          </a:solidFill>
                          <a:effectLst/>
                          <a:latin typeface="+mn-lt"/>
                        </a:rPr>
                        <a:t>1</a:t>
                      </a:r>
                    </a:p>
                  </a:txBody>
                  <a:tcPr marL="7620" marR="7620" marT="7620" marB="0" anchor="ctr"/>
                </a:tc>
                <a:tc>
                  <a:txBody>
                    <a:bodyPr/>
                    <a:lstStyle/>
                    <a:p>
                      <a:pPr algn="ctr" fontAlgn="b"/>
                      <a:r>
                        <a:rPr lang="en-AU" sz="900" b="0" i="0" u="none" strike="noStrike">
                          <a:solidFill>
                            <a:srgbClr val="000000"/>
                          </a:solidFill>
                          <a:effectLst/>
                          <a:latin typeface="+mn-lt"/>
                        </a:rPr>
                        <a:t>4</a:t>
                      </a:r>
                    </a:p>
                  </a:txBody>
                  <a:tcPr marL="7620" marR="7620" marT="7620" marB="0" anchor="ctr"/>
                </a:tc>
                <a:tc>
                  <a:txBody>
                    <a:bodyPr/>
                    <a:lstStyle/>
                    <a:p>
                      <a:pPr algn="ctr" rtl="0" fontAlgn="ctr"/>
                      <a:r>
                        <a:rPr lang="en-AU" sz="900" b="0" i="0" u="none" strike="noStrike">
                          <a:solidFill>
                            <a:schemeClr val="bg1">
                              <a:lumMod val="50000"/>
                            </a:schemeClr>
                          </a:solidFill>
                          <a:effectLst/>
                          <a:latin typeface="+mn-lt"/>
                        </a:rPr>
                        <a:t>28</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6</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7</a:t>
                      </a:r>
                    </a:p>
                  </a:txBody>
                  <a:tcPr marL="9525" marR="9525" marT="9525" marB="0" anchor="ctr"/>
                </a:tc>
                <a:tc>
                  <a:txBody>
                    <a:bodyPr/>
                    <a:lstStyle/>
                    <a:p>
                      <a:pPr algn="ctr" fontAlgn="b"/>
                      <a:r>
                        <a:rPr lang="en-AU" sz="900" b="0" i="0" u="none" strike="noStrike">
                          <a:solidFill>
                            <a:srgbClr val="000000"/>
                          </a:solidFill>
                          <a:effectLst/>
                          <a:latin typeface="+mn-lt"/>
                        </a:rPr>
                        <a:t>86%</a:t>
                      </a:r>
                    </a:p>
                  </a:txBody>
                  <a:tcPr marL="7620" marR="7620" marT="7620" marB="0" anchor="ctr"/>
                </a:tc>
                <a:extLst>
                  <a:ext uri="{0D108BD9-81ED-4DB2-BD59-A6C34878D82A}">
                    <a16:rowId xmlns:a16="http://schemas.microsoft.com/office/drawing/2014/main" val="10002"/>
                  </a:ext>
                </a:extLst>
              </a:tr>
              <a:tr h="184493">
                <a:tc vMerge="1">
                  <a:txBody>
                    <a:bodyPr/>
                    <a:lstStyle/>
                    <a:p>
                      <a:pPr algn="ctr" rtl="0" fontAlgn="ctr"/>
                      <a:endParaRPr lang="en-AU" sz="900" b="1" i="0" u="none" strike="noStrike">
                        <a:solidFill>
                          <a:srgbClr val="000000"/>
                        </a:solidFill>
                        <a:effectLst/>
                        <a:latin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u="none" strike="noStrike">
                          <a:effectLst/>
                        </a:rPr>
                        <a:t>Total</a:t>
                      </a:r>
                      <a:endParaRPr lang="en-AU" sz="900" b="1" i="0" u="none" strike="noStrike">
                        <a:solidFill>
                          <a:srgbClr val="000000"/>
                        </a:solidFill>
                        <a:effectLst/>
                        <a:latin typeface="Calibri" panose="020F0502020204030204" pitchFamily="34" charset="0"/>
                      </a:endParaRPr>
                    </a:p>
                  </a:txBody>
                  <a:tcPr marL="85725" marR="9525" marT="9525" marB="0" anchor="ctr">
                    <a:solidFill>
                      <a:schemeClr val="accent5"/>
                    </a:solidFill>
                  </a:tcPr>
                </a:tc>
                <a:tc>
                  <a:txBody>
                    <a:bodyPr/>
                    <a:lstStyle/>
                    <a:p>
                      <a:pPr algn="ctr" fontAlgn="b"/>
                      <a:r>
                        <a:rPr lang="en-AU" sz="900" b="1" i="0" u="none" strike="noStrike">
                          <a:solidFill>
                            <a:schemeClr val="tx1"/>
                          </a:solidFill>
                          <a:effectLst/>
                          <a:latin typeface="+mn-lt"/>
                        </a:rPr>
                        <a:t>1</a:t>
                      </a:r>
                    </a:p>
                  </a:txBody>
                  <a:tcPr marL="7620" marR="7620" marT="7620" marB="0" anchor="ctr">
                    <a:solidFill>
                      <a:schemeClr val="accent5"/>
                    </a:solidFill>
                  </a:tcPr>
                </a:tc>
                <a:tc>
                  <a:txBody>
                    <a:bodyPr/>
                    <a:lstStyle/>
                    <a:p>
                      <a:pPr algn="ctr" fontAlgn="b"/>
                      <a:r>
                        <a:rPr lang="en-AU" sz="900" b="1" i="0" u="none" strike="noStrike">
                          <a:solidFill>
                            <a:srgbClr val="000000"/>
                          </a:solidFill>
                          <a:effectLst/>
                          <a:latin typeface="+mn-lt"/>
                        </a:rPr>
                        <a:t>8</a:t>
                      </a:r>
                    </a:p>
                  </a:txBody>
                  <a:tcPr marL="7620" marR="7620" marT="7620" marB="0" anchor="ctr">
                    <a:solidFill>
                      <a:schemeClr val="accent5"/>
                    </a:solidFill>
                  </a:tcPr>
                </a:tc>
                <a:tc>
                  <a:txBody>
                    <a:bodyPr/>
                    <a:lstStyle/>
                    <a:p>
                      <a:pPr algn="ctr" rtl="0" fontAlgn="ctr"/>
                      <a:endParaRPr lang="en-AU" sz="900" b="1" i="0" u="none" strike="noStrike">
                        <a:solidFill>
                          <a:schemeClr val="bg1">
                            <a:lumMod val="50000"/>
                          </a:schemeClr>
                        </a:solidFill>
                        <a:effectLst/>
                        <a:latin typeface="+mn-lt"/>
                      </a:endParaRPr>
                    </a:p>
                  </a:txBody>
                  <a:tcPr marL="9525" marR="9525" marT="9525" marB="0" anchor="ctr">
                    <a:solidFill>
                      <a:schemeClr val="accent5"/>
                    </a:solidFill>
                  </a:tcPr>
                </a:tc>
                <a:tc>
                  <a:txBody>
                    <a:bodyPr/>
                    <a:lstStyle/>
                    <a:p>
                      <a:pPr algn="ctr" fontAlgn="b"/>
                      <a:r>
                        <a:rPr lang="en-AU" sz="900" b="1" i="0" u="none" strike="noStrike">
                          <a:solidFill>
                            <a:schemeClr val="tx1"/>
                          </a:solidFill>
                          <a:effectLst/>
                          <a:latin typeface="Calibri" panose="020F0502020204030204" pitchFamily="34" charset="0"/>
                        </a:rPr>
                        <a:t>2</a:t>
                      </a:r>
                    </a:p>
                  </a:txBody>
                  <a:tcPr marL="9525" marR="9525" marT="9525" marB="0" anchor="ctr">
                    <a:solidFill>
                      <a:schemeClr val="accent5"/>
                    </a:solidFill>
                  </a:tcPr>
                </a:tc>
                <a:tc>
                  <a:txBody>
                    <a:bodyPr/>
                    <a:lstStyle/>
                    <a:p>
                      <a:pPr algn="ctr" fontAlgn="b"/>
                      <a:r>
                        <a:rPr lang="en-AU" sz="900" b="1" i="0" u="none" strike="noStrike">
                          <a:solidFill>
                            <a:srgbClr val="000000"/>
                          </a:solidFill>
                          <a:effectLst/>
                          <a:latin typeface="Calibri" panose="020F0502020204030204" pitchFamily="34" charset="0"/>
                        </a:rPr>
                        <a:t>9</a:t>
                      </a:r>
                    </a:p>
                  </a:txBody>
                  <a:tcPr marL="9525" marR="9525" marT="9525" marB="0" anchor="ctr">
                    <a:solidFill>
                      <a:schemeClr val="accent5"/>
                    </a:solidFill>
                  </a:tcPr>
                </a:tc>
                <a:tc>
                  <a:txBody>
                    <a:bodyPr/>
                    <a:lstStyle/>
                    <a:p>
                      <a:pPr algn="ctr" fontAlgn="b"/>
                      <a:r>
                        <a:rPr lang="en-AU" sz="900" b="1" i="0" u="none" strike="noStrike">
                          <a:solidFill>
                            <a:srgbClr val="000000"/>
                          </a:solidFill>
                          <a:effectLst/>
                          <a:latin typeface="Calibri" panose="020F0502020204030204" pitchFamily="34" charset="0"/>
                        </a:rPr>
                        <a:t>11</a:t>
                      </a:r>
                    </a:p>
                  </a:txBody>
                  <a:tcPr marL="9525" marR="9525" marT="9525" marB="0" anchor="ctr">
                    <a:solidFill>
                      <a:schemeClr val="accent5"/>
                    </a:solidFill>
                  </a:tcPr>
                </a:tc>
                <a:tc>
                  <a:txBody>
                    <a:bodyPr/>
                    <a:lstStyle/>
                    <a:p>
                      <a:pPr algn="ctr" fontAlgn="b"/>
                      <a:r>
                        <a:rPr lang="en-AU" sz="900" b="1" i="0" u="none" strike="noStrike">
                          <a:solidFill>
                            <a:srgbClr val="000000"/>
                          </a:solidFill>
                          <a:effectLst/>
                          <a:latin typeface="+mn-lt"/>
                        </a:rPr>
                        <a:t>82%</a:t>
                      </a:r>
                    </a:p>
                  </a:txBody>
                  <a:tcPr marL="7620" marR="7620" marT="7620" marB="0" anchor="ctr">
                    <a:solidFill>
                      <a:schemeClr val="accent5"/>
                    </a:solidFill>
                  </a:tcPr>
                </a:tc>
                <a:extLst>
                  <a:ext uri="{0D108BD9-81ED-4DB2-BD59-A6C34878D82A}">
                    <a16:rowId xmlns:a16="http://schemas.microsoft.com/office/drawing/2014/main" val="10004"/>
                  </a:ext>
                </a:extLst>
              </a:tr>
            </a:tbl>
          </a:graphicData>
        </a:graphic>
      </p:graphicFrame>
      <p:sp>
        <p:nvSpPr>
          <p:cNvPr id="12" name="TextBox 11">
            <a:extLst>
              <a:ext uri="{FF2B5EF4-FFF2-40B4-BE49-F238E27FC236}">
                <a16:creationId xmlns:a16="http://schemas.microsoft.com/office/drawing/2014/main" id="{1282DADC-E296-4690-98CA-E68772FAD663}"/>
              </a:ext>
            </a:extLst>
          </p:cNvPr>
          <p:cNvSpPr txBox="1"/>
          <p:nvPr/>
        </p:nvSpPr>
        <p:spPr>
          <a:xfrm>
            <a:off x="632519" y="4473126"/>
            <a:ext cx="5775080" cy="276999"/>
          </a:xfrm>
          <a:prstGeom prst="rect">
            <a:avLst/>
          </a:prstGeom>
          <a:noFill/>
        </p:spPr>
        <p:txBody>
          <a:bodyPr wrap="square" rtlCol="0">
            <a:spAutoFit/>
          </a:bodyPr>
          <a:lstStyle/>
          <a:p>
            <a:r>
              <a:rPr lang="en-AU" sz="1200"/>
              <a:t>(Table B) Mineral work plan stages* assessed within statutory time frame (STF)</a:t>
            </a:r>
          </a:p>
        </p:txBody>
      </p:sp>
      <p:sp>
        <p:nvSpPr>
          <p:cNvPr id="15" name="TextBox 14">
            <a:extLst>
              <a:ext uri="{FF2B5EF4-FFF2-40B4-BE49-F238E27FC236}">
                <a16:creationId xmlns:a16="http://schemas.microsoft.com/office/drawing/2014/main" id="{FA074F70-0F6B-4577-93A2-E85EAC69DF12}"/>
              </a:ext>
            </a:extLst>
          </p:cNvPr>
          <p:cNvSpPr txBox="1"/>
          <p:nvPr/>
        </p:nvSpPr>
        <p:spPr>
          <a:xfrm>
            <a:off x="6809066" y="4819308"/>
            <a:ext cx="2809293" cy="1415772"/>
          </a:xfrm>
          <a:prstGeom prst="rect">
            <a:avLst/>
          </a:prstGeom>
          <a:noFill/>
        </p:spPr>
        <p:txBody>
          <a:bodyPr wrap="square" lIns="91440" tIns="45720" rIns="91440" bIns="45720" rtlCol="0" anchor="t">
            <a:spAutoFit/>
          </a:bodyPr>
          <a:lstStyle/>
          <a:p>
            <a:r>
              <a:rPr lang="en-AU" sz="900" b="1" dirty="0"/>
              <a:t>Explanation for the result: </a:t>
            </a:r>
            <a:endParaRPr lang="en-AU" sz="900" dirty="0"/>
          </a:p>
          <a:p>
            <a:endParaRPr lang="en-AU" sz="900" dirty="0"/>
          </a:p>
          <a:p>
            <a:pPr>
              <a:spcAft>
                <a:spcPts val="600"/>
              </a:spcAft>
            </a:pPr>
            <a:r>
              <a:rPr lang="en-AU" sz="900" dirty="0"/>
              <a:t>This table is an expanded subset of Table 1 above. It details the regulator’s performance in assessing mineral work plan application stages.</a:t>
            </a:r>
          </a:p>
          <a:p>
            <a:pPr>
              <a:spcAft>
                <a:spcPts val="600"/>
              </a:spcAft>
            </a:pPr>
            <a:r>
              <a:rPr lang="en-AU" sz="900" dirty="0"/>
              <a:t>In Q1, 11 exploration and mining work plan stages were assessed from 10 unique work plans, of which 82% were assessed within the statutory time frames. Five work plans were approved in the quarter.</a:t>
            </a:r>
          </a:p>
        </p:txBody>
      </p:sp>
      <p:graphicFrame>
        <p:nvGraphicFramePr>
          <p:cNvPr id="16" name="Table 15">
            <a:extLst>
              <a:ext uri="{FF2B5EF4-FFF2-40B4-BE49-F238E27FC236}">
                <a16:creationId xmlns:a16="http://schemas.microsoft.com/office/drawing/2014/main" id="{218BAD2E-81B5-473D-B401-D71AC22D72EE}"/>
              </a:ext>
            </a:extLst>
          </p:cNvPr>
          <p:cNvGraphicFramePr>
            <a:graphicFrameLocks noGrp="1"/>
          </p:cNvGraphicFramePr>
          <p:nvPr>
            <p:extLst>
              <p:ext uri="{D42A27DB-BD31-4B8C-83A1-F6EECF244321}">
                <p14:modId xmlns:p14="http://schemas.microsoft.com/office/powerpoint/2010/main" val="1770858097"/>
              </p:ext>
            </p:extLst>
          </p:nvPr>
        </p:nvGraphicFramePr>
        <p:xfrm>
          <a:off x="325188" y="822542"/>
          <a:ext cx="6352808" cy="1512466"/>
        </p:xfrm>
        <a:graphic>
          <a:graphicData uri="http://schemas.openxmlformats.org/drawingml/2006/table">
            <a:tbl>
              <a:tblPr firstRow="1" bandRow="1">
                <a:tableStyleId>{7DF18680-E054-41AD-8BC1-D1AEF772440D}</a:tableStyleId>
              </a:tblPr>
              <a:tblGrid>
                <a:gridCol w="732335">
                  <a:extLst>
                    <a:ext uri="{9D8B030D-6E8A-4147-A177-3AD203B41FA5}">
                      <a16:colId xmlns:a16="http://schemas.microsoft.com/office/drawing/2014/main" val="20000"/>
                    </a:ext>
                  </a:extLst>
                </a:gridCol>
                <a:gridCol w="2128913">
                  <a:extLst>
                    <a:ext uri="{9D8B030D-6E8A-4147-A177-3AD203B41FA5}">
                      <a16:colId xmlns:a16="http://schemas.microsoft.com/office/drawing/2014/main" val="20001"/>
                    </a:ext>
                  </a:extLst>
                </a:gridCol>
                <a:gridCol w="752042">
                  <a:extLst>
                    <a:ext uri="{9D8B030D-6E8A-4147-A177-3AD203B41FA5}">
                      <a16:colId xmlns:a16="http://schemas.microsoft.com/office/drawing/2014/main" val="20003"/>
                    </a:ext>
                  </a:extLst>
                </a:gridCol>
                <a:gridCol w="719003">
                  <a:extLst>
                    <a:ext uri="{9D8B030D-6E8A-4147-A177-3AD203B41FA5}">
                      <a16:colId xmlns:a16="http://schemas.microsoft.com/office/drawing/2014/main" val="20004"/>
                    </a:ext>
                  </a:extLst>
                </a:gridCol>
                <a:gridCol w="1027197">
                  <a:extLst>
                    <a:ext uri="{9D8B030D-6E8A-4147-A177-3AD203B41FA5}">
                      <a16:colId xmlns:a16="http://schemas.microsoft.com/office/drawing/2014/main" val="3153229094"/>
                    </a:ext>
                  </a:extLst>
                </a:gridCol>
                <a:gridCol w="993318">
                  <a:extLst>
                    <a:ext uri="{9D8B030D-6E8A-4147-A177-3AD203B41FA5}">
                      <a16:colId xmlns:a16="http://schemas.microsoft.com/office/drawing/2014/main" val="20005"/>
                    </a:ext>
                  </a:extLst>
                </a:gridCol>
              </a:tblGrid>
              <a:tr h="396562">
                <a:tc>
                  <a:txBody>
                    <a:bodyPr/>
                    <a:lstStyle/>
                    <a:p>
                      <a:pPr algn="ctr"/>
                      <a:r>
                        <a:rPr lang="en-AU" sz="900">
                          <a:latin typeface="+mn-lt"/>
                        </a:rPr>
                        <a:t>Quarter</a:t>
                      </a:r>
                    </a:p>
                  </a:txBody>
                  <a:tcPr marL="99060" marR="99060" anchor="ctr">
                    <a:solidFill>
                      <a:srgbClr val="002060"/>
                    </a:solidFill>
                  </a:tcPr>
                </a:tc>
                <a:tc>
                  <a:txBody>
                    <a:bodyPr/>
                    <a:lstStyle/>
                    <a:p>
                      <a:pPr algn="ctr"/>
                      <a:r>
                        <a:rPr lang="en-AU" sz="900">
                          <a:latin typeface="+mn-lt"/>
                        </a:rPr>
                        <a:t>Licence and Work Plan Stages</a:t>
                      </a:r>
                    </a:p>
                  </a:txBody>
                  <a:tcPr marL="99060" marR="99060" anchor="ctr">
                    <a:solidFill>
                      <a:srgbClr val="002060"/>
                    </a:solidFill>
                  </a:tcPr>
                </a:tc>
                <a:tc>
                  <a:txBody>
                    <a:bodyPr/>
                    <a:lstStyle/>
                    <a:p>
                      <a:pPr algn="ctr"/>
                      <a:r>
                        <a:rPr lang="en-AU" sz="900">
                          <a:latin typeface="+mn-lt"/>
                        </a:rPr>
                        <a:t>Over</a:t>
                      </a:r>
                    </a:p>
                    <a:p>
                      <a:pPr algn="ctr"/>
                      <a:r>
                        <a:rPr lang="en-AU" sz="900">
                          <a:latin typeface="+mn-lt"/>
                        </a:rPr>
                        <a:t> STF</a:t>
                      </a:r>
                    </a:p>
                  </a:txBody>
                  <a:tcPr marL="99060" marR="99060" anchor="ctr">
                    <a:solidFill>
                      <a:srgbClr val="002060"/>
                    </a:solidFill>
                  </a:tcPr>
                </a:tc>
                <a:tc>
                  <a:txBody>
                    <a:bodyPr/>
                    <a:lstStyle/>
                    <a:p>
                      <a:pPr algn="ctr"/>
                      <a:r>
                        <a:rPr lang="en-AU" sz="900">
                          <a:latin typeface="+mn-lt"/>
                        </a:rPr>
                        <a:t>Within </a:t>
                      </a:r>
                    </a:p>
                    <a:p>
                      <a:pPr algn="ctr"/>
                      <a:r>
                        <a:rPr lang="en-AU" sz="900">
                          <a:latin typeface="+mn-lt"/>
                        </a:rPr>
                        <a:t>STF</a:t>
                      </a:r>
                    </a:p>
                  </a:txBody>
                  <a:tcPr marL="99060" marR="99060" anchor="ctr">
                    <a:solidFill>
                      <a:srgbClr val="002060"/>
                    </a:solidFill>
                  </a:tcPr>
                </a:tc>
                <a:tc>
                  <a:txBody>
                    <a:bodyPr/>
                    <a:lstStyle/>
                    <a:p>
                      <a:pPr algn="ctr"/>
                      <a:r>
                        <a:rPr lang="en-AU" sz="900">
                          <a:latin typeface="+mn-lt"/>
                        </a:rPr>
                        <a:t>Total</a:t>
                      </a:r>
                    </a:p>
                    <a:p>
                      <a:pPr algn="ctr"/>
                      <a:r>
                        <a:rPr lang="en-AU" sz="800">
                          <a:latin typeface="+mn-lt"/>
                        </a:rPr>
                        <a:t>(Over + Within</a:t>
                      </a:r>
                      <a:r>
                        <a:rPr lang="en-AU" sz="800" baseline="0">
                          <a:latin typeface="+mn-lt"/>
                        </a:rPr>
                        <a:t> </a:t>
                      </a:r>
                      <a:r>
                        <a:rPr lang="en-AU" sz="800">
                          <a:latin typeface="+mn-lt"/>
                        </a:rPr>
                        <a:t>STF)</a:t>
                      </a:r>
                    </a:p>
                  </a:txBody>
                  <a:tcPr marL="99060" marR="99060" anchor="ctr">
                    <a:solidFill>
                      <a:srgbClr val="002060"/>
                    </a:solidFill>
                  </a:tcPr>
                </a:tc>
                <a:tc>
                  <a:txBody>
                    <a:bodyPr/>
                    <a:lstStyle/>
                    <a:p>
                      <a:pPr algn="ctr"/>
                      <a:r>
                        <a:rPr lang="en-AU" sz="900">
                          <a:latin typeface="+mn-lt"/>
                        </a:rPr>
                        <a:t>% </a:t>
                      </a:r>
                      <a:r>
                        <a:rPr lang="en-AU" sz="800">
                          <a:latin typeface="+mn-lt"/>
                        </a:rPr>
                        <a:t>Within</a:t>
                      </a:r>
                    </a:p>
                    <a:p>
                      <a:pPr algn="ctr"/>
                      <a:r>
                        <a:rPr lang="en-AU" sz="800">
                          <a:latin typeface="+mn-lt"/>
                        </a:rPr>
                        <a:t>STF/Total</a:t>
                      </a:r>
                      <a:endParaRPr lang="en-AU" sz="800">
                        <a:solidFill>
                          <a:schemeClr val="bg1"/>
                        </a:solidFill>
                        <a:latin typeface="+mn-lt"/>
                      </a:endParaRPr>
                    </a:p>
                  </a:txBody>
                  <a:tcPr marL="99060" marR="99060" anchor="ctr">
                    <a:solidFill>
                      <a:srgbClr val="002060"/>
                    </a:solidFill>
                  </a:tcPr>
                </a:tc>
                <a:extLst>
                  <a:ext uri="{0D108BD9-81ED-4DB2-BD59-A6C34878D82A}">
                    <a16:rowId xmlns:a16="http://schemas.microsoft.com/office/drawing/2014/main" val="10000"/>
                  </a:ext>
                </a:extLst>
              </a:tr>
              <a:tr h="185984">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u="none" strike="noStrike">
                          <a:solidFill>
                            <a:schemeClr val="tx1"/>
                          </a:solidFill>
                          <a:effectLst/>
                          <a:latin typeface="+mn-lt"/>
                        </a:rPr>
                        <a:t>FY 2021-22 Q1</a:t>
                      </a:r>
                      <a:endParaRPr lang="en-AU" sz="900" b="0" i="0" u="none" strike="noStrike">
                        <a:solidFill>
                          <a:schemeClr val="tx1"/>
                        </a:solidFill>
                        <a:effectLst/>
                        <a:latin typeface="+mn-lt"/>
                      </a:endParaRPr>
                    </a:p>
                  </a:txBody>
                  <a:tcPr marL="9525" marR="9525" marT="9525" marB="0" anchor="ctr">
                    <a:solidFill>
                      <a:srgbClr val="0070C0"/>
                    </a:solidFill>
                  </a:tcPr>
                </a:tc>
                <a:tc>
                  <a:txBody>
                    <a:bodyPr/>
                    <a:lstStyle/>
                    <a:p>
                      <a:pPr algn="l" fontAlgn="b"/>
                      <a:r>
                        <a:rPr lang="en-AU" sz="900" b="0" i="0" u="none" strike="noStrike">
                          <a:solidFill>
                            <a:srgbClr val="000000"/>
                          </a:solidFill>
                          <a:effectLst/>
                          <a:latin typeface="+mn-lt"/>
                        </a:rPr>
                        <a:t>Mineral Licence Applications – (A)</a:t>
                      </a:r>
                    </a:p>
                  </a:txBody>
                  <a:tcPr marL="90000" marR="9525" marT="9525" marB="0" anchor="ctr"/>
                </a:tc>
                <a:tc>
                  <a:txBody>
                    <a:bodyPr/>
                    <a:lstStyle/>
                    <a:p>
                      <a:pPr algn="ctr" fontAlgn="b"/>
                      <a:r>
                        <a:rPr lang="en-AU" sz="900" b="0" i="0" u="none" strike="noStrike">
                          <a:solidFill>
                            <a:srgbClr val="000000"/>
                          </a:solidFill>
                          <a:effectLst/>
                          <a:latin typeface="+mn-lt"/>
                        </a:rPr>
                        <a:t>4</a:t>
                      </a:r>
                    </a:p>
                  </a:txBody>
                  <a:tcPr marL="9525" marR="9525" marT="9525" marB="0" anchor="ctr"/>
                </a:tc>
                <a:tc>
                  <a:txBody>
                    <a:bodyPr/>
                    <a:lstStyle/>
                    <a:p>
                      <a:pPr algn="ctr" fontAlgn="b"/>
                      <a:r>
                        <a:rPr lang="en-AU" sz="900" b="0" i="0" u="none" strike="noStrike">
                          <a:solidFill>
                            <a:srgbClr val="000000"/>
                          </a:solidFill>
                          <a:effectLst/>
                          <a:latin typeface="+mn-lt"/>
                        </a:rPr>
                        <a:t>21</a:t>
                      </a:r>
                    </a:p>
                  </a:txBody>
                  <a:tcPr marL="9525" marR="9525" marT="9525" marB="0" anchor="ctr"/>
                </a:tc>
                <a:tc>
                  <a:txBody>
                    <a:bodyPr/>
                    <a:lstStyle/>
                    <a:p>
                      <a:pPr algn="ctr" rtl="0" fontAlgn="ctr"/>
                      <a:r>
                        <a:rPr lang="en-AU" sz="900" b="0" i="0" u="none" strike="noStrike">
                          <a:solidFill>
                            <a:srgbClr val="000000"/>
                          </a:solidFill>
                          <a:effectLst/>
                          <a:latin typeface="+mn-lt"/>
                        </a:rPr>
                        <a:t>25</a:t>
                      </a:r>
                    </a:p>
                  </a:txBody>
                  <a:tcPr marL="9525" marR="9525" marT="9525" marB="0" anchor="ctr"/>
                </a:tc>
                <a:tc>
                  <a:txBody>
                    <a:bodyPr/>
                    <a:lstStyle/>
                    <a:p>
                      <a:pPr algn="ctr" rtl="0" fontAlgn="ctr"/>
                      <a:r>
                        <a:rPr lang="en-AU" sz="900" b="1" i="0" u="none" strike="noStrike" dirty="0">
                          <a:solidFill>
                            <a:srgbClr val="000000"/>
                          </a:solidFill>
                          <a:effectLst/>
                          <a:latin typeface="+mn-lt"/>
                        </a:rPr>
                        <a:t>84%</a:t>
                      </a:r>
                    </a:p>
                  </a:txBody>
                  <a:tcPr marL="9525" marR="9525" marT="9525" marB="0" anchor="ctr"/>
                </a:tc>
                <a:extLst>
                  <a:ext uri="{0D108BD9-81ED-4DB2-BD59-A6C34878D82A}">
                    <a16:rowId xmlns:a16="http://schemas.microsoft.com/office/drawing/2014/main" val="179474654"/>
                  </a:ext>
                </a:extLst>
              </a:tr>
              <a:tr h="185984">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algn="l" fontAlgn="b"/>
                      <a:r>
                        <a:rPr lang="en-AU" sz="900" b="0" i="0" u="none" strike="noStrike">
                          <a:solidFill>
                            <a:srgbClr val="000000"/>
                          </a:solidFill>
                          <a:effectLst/>
                          <a:latin typeface="+mn-lt"/>
                        </a:rPr>
                        <a:t>Mineral Work Plan Stages – (B) </a:t>
                      </a:r>
                    </a:p>
                  </a:txBody>
                  <a:tcPr marL="90000"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tc>
                  <a:txBody>
                    <a:bodyPr/>
                    <a:lstStyle/>
                    <a:p>
                      <a:pPr algn="ctr" fontAlgn="b"/>
                      <a:r>
                        <a:rPr lang="en-AU" sz="900" b="0" i="0" u="none" strike="noStrike">
                          <a:solidFill>
                            <a:srgbClr val="000000"/>
                          </a:solidFill>
                          <a:effectLst/>
                          <a:latin typeface="+mn-lt"/>
                        </a:rPr>
                        <a:t>9</a:t>
                      </a:r>
                    </a:p>
                  </a:txBody>
                  <a:tcPr marL="9525" marR="9525" marT="9525" marB="0" anchor="ctr"/>
                </a:tc>
                <a:tc>
                  <a:txBody>
                    <a:bodyPr/>
                    <a:lstStyle/>
                    <a:p>
                      <a:pPr algn="ctr" rtl="0" fontAlgn="ctr"/>
                      <a:r>
                        <a:rPr lang="en-AU" sz="900" b="0" i="0" u="none" strike="noStrike">
                          <a:solidFill>
                            <a:srgbClr val="000000"/>
                          </a:solidFill>
                          <a:effectLst/>
                          <a:latin typeface="+mn-lt"/>
                        </a:rPr>
                        <a:t>11</a:t>
                      </a:r>
                    </a:p>
                  </a:txBody>
                  <a:tcPr marL="9525" marR="9525" marT="9525" marB="0" anchor="ctr"/>
                </a:tc>
                <a:tc>
                  <a:txBody>
                    <a:bodyPr/>
                    <a:lstStyle/>
                    <a:p>
                      <a:pPr algn="ctr" rtl="0" fontAlgn="ctr"/>
                      <a:r>
                        <a:rPr lang="en-AU" sz="900" b="1" i="0" u="none" strike="noStrike" dirty="0">
                          <a:solidFill>
                            <a:srgbClr val="000000"/>
                          </a:solidFill>
                          <a:effectLst/>
                          <a:latin typeface="+mn-lt"/>
                        </a:rPr>
                        <a:t>82%</a:t>
                      </a:r>
                    </a:p>
                  </a:txBody>
                  <a:tcPr marL="9525" marR="9525" marT="9525" marB="0" anchor="ctr"/>
                </a:tc>
                <a:extLst>
                  <a:ext uri="{0D108BD9-81ED-4DB2-BD59-A6C34878D82A}">
                    <a16:rowId xmlns:a16="http://schemas.microsoft.com/office/drawing/2014/main" val="933885637"/>
                  </a:ext>
                </a:extLst>
              </a:tr>
              <a:tr h="185984">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900" b="1" i="0" u="none" strike="noStrike">
                        <a:solidFill>
                          <a:schemeClr val="bg1"/>
                        </a:solidFill>
                        <a:effectLst/>
                        <a:latin typeface="+mn-lt"/>
                      </a:endParaRPr>
                    </a:p>
                  </a:txBody>
                  <a:tcPr marL="9525" marR="9525" marT="9525" marB="0" anchor="ctr">
                    <a:solidFill>
                      <a:srgbClr val="00206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a:ln>
                            <a:noFill/>
                          </a:ln>
                          <a:solidFill>
                            <a:prstClr val="white"/>
                          </a:solidFill>
                          <a:effectLst/>
                          <a:uLnTx/>
                          <a:uFillTx/>
                          <a:latin typeface="+mn-lt"/>
                          <a:ea typeface="+mn-ea"/>
                          <a:cs typeface="+mn-cs"/>
                        </a:rPr>
                        <a:t>Total</a:t>
                      </a:r>
                    </a:p>
                  </a:txBody>
                  <a:tcPr marL="90000" marR="9525" marT="9525" marB="0" anchor="ctr">
                    <a:solidFill>
                      <a:srgbClr val="0070C0"/>
                    </a:solidFill>
                  </a:tcPr>
                </a:tc>
                <a:tc>
                  <a:txBody>
                    <a:bodyPr/>
                    <a:lstStyle/>
                    <a:p>
                      <a:pPr algn="ctr" fontAlgn="b"/>
                      <a:r>
                        <a:rPr lang="en-AU" sz="900" b="0" i="0" u="none" strike="noStrike">
                          <a:solidFill>
                            <a:schemeClr val="bg1"/>
                          </a:solidFill>
                          <a:effectLst/>
                          <a:latin typeface="+mn-lt"/>
                        </a:rPr>
                        <a:t>6</a:t>
                      </a:r>
                    </a:p>
                  </a:txBody>
                  <a:tcPr marL="9525" marR="9525" marT="9525" marB="0" anchor="ctr">
                    <a:solidFill>
                      <a:srgbClr val="0070C0"/>
                    </a:solidFill>
                  </a:tcPr>
                </a:tc>
                <a:tc>
                  <a:txBody>
                    <a:bodyPr/>
                    <a:lstStyle/>
                    <a:p>
                      <a:pPr algn="ctr" fontAlgn="b"/>
                      <a:r>
                        <a:rPr lang="en-AU" sz="900" b="0" i="0" u="none" strike="noStrike">
                          <a:solidFill>
                            <a:schemeClr val="bg1"/>
                          </a:solidFill>
                          <a:effectLst/>
                          <a:latin typeface="+mn-lt"/>
                        </a:rPr>
                        <a:t>30</a:t>
                      </a:r>
                    </a:p>
                  </a:txBody>
                  <a:tcPr marL="9525" marR="9525" marT="9525" marB="0" anchor="ctr">
                    <a:solidFill>
                      <a:srgbClr val="0070C0"/>
                    </a:solidFill>
                  </a:tcPr>
                </a:tc>
                <a:tc>
                  <a:txBody>
                    <a:bodyPr/>
                    <a:lstStyle/>
                    <a:p>
                      <a:pPr algn="ctr" rtl="0" fontAlgn="ctr"/>
                      <a:r>
                        <a:rPr lang="en-AU" sz="900" b="0" i="0" u="none" strike="noStrike">
                          <a:solidFill>
                            <a:schemeClr val="bg1"/>
                          </a:solidFill>
                          <a:effectLst/>
                          <a:latin typeface="+mn-lt"/>
                        </a:rPr>
                        <a:t>36</a:t>
                      </a:r>
                    </a:p>
                  </a:txBody>
                  <a:tcPr marL="9525" marR="9525" marT="9525" marB="0" anchor="ctr">
                    <a:solidFill>
                      <a:srgbClr val="0070C0"/>
                    </a:solidFill>
                  </a:tcPr>
                </a:tc>
                <a:tc>
                  <a:txBody>
                    <a:bodyPr/>
                    <a:lstStyle/>
                    <a:p>
                      <a:pPr algn="ctr" rtl="0" fontAlgn="ctr"/>
                      <a:r>
                        <a:rPr lang="en-AU" sz="900" b="1" i="0" u="none" strike="noStrike" dirty="0">
                          <a:solidFill>
                            <a:schemeClr val="bg1"/>
                          </a:solidFill>
                          <a:effectLst/>
                          <a:latin typeface="+mn-lt"/>
                        </a:rPr>
                        <a:t>83%</a:t>
                      </a:r>
                    </a:p>
                  </a:txBody>
                  <a:tcPr marL="9525" marR="9525" marT="9525" marB="0" anchor="ctr">
                    <a:solidFill>
                      <a:srgbClr val="0070C0"/>
                    </a:solidFill>
                  </a:tcPr>
                </a:tc>
                <a:extLst>
                  <a:ext uri="{0D108BD9-81ED-4DB2-BD59-A6C34878D82A}">
                    <a16:rowId xmlns:a16="http://schemas.microsoft.com/office/drawing/2014/main" val="3390685726"/>
                  </a:ext>
                </a:extLst>
              </a:tr>
              <a:tr h="185984">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b="0" u="none" strike="noStrike">
                          <a:solidFill>
                            <a:schemeClr val="tx1"/>
                          </a:solidFill>
                          <a:effectLst/>
                          <a:latin typeface="+mn-lt"/>
                        </a:rPr>
                        <a:t>FY 2020-21 Q4</a:t>
                      </a:r>
                      <a:endParaRPr lang="en-AU" sz="900" b="0" i="0" u="none" strike="noStrike">
                        <a:solidFill>
                          <a:schemeClr val="tx1"/>
                        </a:solidFill>
                        <a:effectLst/>
                        <a:latin typeface="+mn-lt"/>
                      </a:endParaRPr>
                    </a:p>
                  </a:txBody>
                  <a:tcPr marL="9525" marR="9525" marT="9525" marB="0" anchor="ctr">
                    <a:solidFill>
                      <a:srgbClr val="0070C0"/>
                    </a:solidFill>
                  </a:tcPr>
                </a:tc>
                <a:tc>
                  <a:txBody>
                    <a:bodyPr/>
                    <a:lstStyle/>
                    <a:p>
                      <a:pPr algn="l" fontAlgn="b"/>
                      <a:r>
                        <a:rPr lang="en-AU" sz="900" b="0" i="0" u="none" strike="noStrike">
                          <a:solidFill>
                            <a:srgbClr val="000000"/>
                          </a:solidFill>
                          <a:effectLst/>
                          <a:latin typeface="+mn-lt"/>
                        </a:rPr>
                        <a:t>Mineral Licence Applications – (A)</a:t>
                      </a:r>
                    </a:p>
                  </a:txBody>
                  <a:tcPr marL="90000" marR="9525" marT="9525" marB="0" anchor="ctr"/>
                </a:tc>
                <a:tc>
                  <a:txBody>
                    <a:bodyPr/>
                    <a:lstStyle/>
                    <a:p>
                      <a:pPr algn="ctr" fontAlgn="b"/>
                      <a:r>
                        <a:rPr lang="en-AU" sz="900" b="0" i="0" u="none" strike="noStrike">
                          <a:solidFill>
                            <a:srgbClr val="000000"/>
                          </a:solidFill>
                          <a:effectLst/>
                          <a:latin typeface="+mn-lt"/>
                        </a:rPr>
                        <a:t>8</a:t>
                      </a:r>
                    </a:p>
                  </a:txBody>
                  <a:tcPr marL="9525" marR="9525" marT="9525" marB="0" anchor="ctr"/>
                </a:tc>
                <a:tc>
                  <a:txBody>
                    <a:bodyPr/>
                    <a:lstStyle/>
                    <a:p>
                      <a:pPr algn="ctr" fontAlgn="b"/>
                      <a:r>
                        <a:rPr lang="en-AU" sz="900" b="0" i="0" u="none" strike="noStrike">
                          <a:solidFill>
                            <a:srgbClr val="000000"/>
                          </a:solidFill>
                          <a:effectLst/>
                          <a:latin typeface="+mn-lt"/>
                        </a:rPr>
                        <a:t>20</a:t>
                      </a:r>
                    </a:p>
                  </a:txBody>
                  <a:tcPr marL="9525" marR="9525" marT="9525" marB="0" anchor="ctr"/>
                </a:tc>
                <a:tc>
                  <a:txBody>
                    <a:bodyPr/>
                    <a:lstStyle/>
                    <a:p>
                      <a:pPr algn="ctr" rtl="0" fontAlgn="ctr"/>
                      <a:r>
                        <a:rPr lang="en-AU" sz="900" b="0" i="0" u="none" strike="noStrike">
                          <a:solidFill>
                            <a:srgbClr val="000000"/>
                          </a:solidFill>
                          <a:effectLst/>
                          <a:latin typeface="+mn-lt"/>
                        </a:rPr>
                        <a:t>28</a:t>
                      </a:r>
                    </a:p>
                  </a:txBody>
                  <a:tcPr marL="9525" marR="9525" marT="9525" marB="0" anchor="ctr"/>
                </a:tc>
                <a:tc>
                  <a:txBody>
                    <a:bodyPr/>
                    <a:lstStyle/>
                    <a:p>
                      <a:pPr algn="ctr" rtl="0" fontAlgn="ctr"/>
                      <a:r>
                        <a:rPr lang="en-AU" sz="900" b="1" i="0" u="none" strike="noStrike">
                          <a:solidFill>
                            <a:srgbClr val="000000"/>
                          </a:solidFill>
                          <a:effectLst/>
                          <a:latin typeface="+mn-lt"/>
                        </a:rPr>
                        <a:t>71%</a:t>
                      </a:r>
                    </a:p>
                  </a:txBody>
                  <a:tcPr marL="9525" marR="9525" marT="9525" marB="0" anchor="ctr"/>
                </a:tc>
                <a:extLst>
                  <a:ext uri="{0D108BD9-81ED-4DB2-BD59-A6C34878D82A}">
                    <a16:rowId xmlns:a16="http://schemas.microsoft.com/office/drawing/2014/main" val="4021152763"/>
                  </a:ext>
                </a:extLst>
              </a:tr>
              <a:tr h="185984">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900" b="1" i="0" u="none" strike="noStrike">
                        <a:solidFill>
                          <a:schemeClr val="bg1"/>
                        </a:solidFill>
                        <a:effectLst/>
                        <a:latin typeface="+mn-lt"/>
                      </a:endParaRPr>
                    </a:p>
                  </a:txBody>
                  <a:tcPr marL="9525" marR="9525" marT="9525" marB="0" anchor="ctr">
                    <a:solidFill>
                      <a:schemeClr val="accent5">
                        <a:lumMod val="60000"/>
                        <a:lumOff val="40000"/>
                      </a:schemeClr>
                    </a:solidFill>
                  </a:tcPr>
                </a:tc>
                <a:tc>
                  <a:txBody>
                    <a:bodyPr/>
                    <a:lstStyle/>
                    <a:p>
                      <a:pPr algn="l" fontAlgn="b"/>
                      <a:r>
                        <a:rPr lang="en-AU" sz="900" b="0" i="0" u="none" strike="noStrike">
                          <a:solidFill>
                            <a:srgbClr val="000000"/>
                          </a:solidFill>
                          <a:effectLst/>
                          <a:latin typeface="+mn-lt"/>
                        </a:rPr>
                        <a:t>Mineral Work Plan Stages – (B) </a:t>
                      </a:r>
                    </a:p>
                  </a:txBody>
                  <a:tcPr marL="90000" marR="9525" marT="9525" marB="0" anchor="ctr"/>
                </a:tc>
                <a:tc>
                  <a:txBody>
                    <a:bodyPr/>
                    <a:lstStyle/>
                    <a:p>
                      <a:pPr algn="ctr" fontAlgn="b"/>
                      <a:r>
                        <a:rPr lang="en-AU" sz="900" b="0" i="0" u="none" strike="noStrike">
                          <a:solidFill>
                            <a:srgbClr val="000000"/>
                          </a:solidFill>
                          <a:effectLst/>
                          <a:latin typeface="+mn-lt"/>
                        </a:rPr>
                        <a:t>2</a:t>
                      </a:r>
                    </a:p>
                  </a:txBody>
                  <a:tcPr marL="9525" marR="9525" marT="9525" marB="0" anchor="ctr"/>
                </a:tc>
                <a:tc>
                  <a:txBody>
                    <a:bodyPr/>
                    <a:lstStyle/>
                    <a:p>
                      <a:pPr algn="ctr" fontAlgn="b"/>
                      <a:r>
                        <a:rPr lang="en-AU" sz="900" b="0" i="0" u="none" strike="noStrike">
                          <a:solidFill>
                            <a:srgbClr val="000000"/>
                          </a:solidFill>
                          <a:effectLst/>
                          <a:latin typeface="+mn-lt"/>
                        </a:rPr>
                        <a:t>9</a:t>
                      </a:r>
                    </a:p>
                  </a:txBody>
                  <a:tcPr marL="9525" marR="9525" marT="9525" marB="0" anchor="ctr"/>
                </a:tc>
                <a:tc>
                  <a:txBody>
                    <a:bodyPr/>
                    <a:lstStyle/>
                    <a:p>
                      <a:pPr algn="ctr" rtl="0" fontAlgn="ctr"/>
                      <a:r>
                        <a:rPr lang="en-AU" sz="900" b="0" i="0" u="none" strike="noStrike">
                          <a:solidFill>
                            <a:srgbClr val="000000"/>
                          </a:solidFill>
                          <a:effectLst/>
                          <a:latin typeface="+mn-lt"/>
                        </a:rPr>
                        <a:t>11</a:t>
                      </a:r>
                    </a:p>
                  </a:txBody>
                  <a:tcPr marL="9525" marR="9525" marT="9525" marB="0" anchor="ctr"/>
                </a:tc>
                <a:tc>
                  <a:txBody>
                    <a:bodyPr/>
                    <a:lstStyle/>
                    <a:p>
                      <a:pPr algn="ctr" rtl="0" fontAlgn="ctr"/>
                      <a:r>
                        <a:rPr lang="en-AU" sz="900" b="1" i="0" u="none" strike="noStrike">
                          <a:solidFill>
                            <a:srgbClr val="000000"/>
                          </a:solidFill>
                          <a:effectLst/>
                          <a:latin typeface="+mn-lt"/>
                        </a:rPr>
                        <a:t>82%</a:t>
                      </a:r>
                    </a:p>
                  </a:txBody>
                  <a:tcPr marL="9525" marR="9525" marT="9525" marB="0" anchor="ctr"/>
                </a:tc>
                <a:extLst>
                  <a:ext uri="{0D108BD9-81ED-4DB2-BD59-A6C34878D82A}">
                    <a16:rowId xmlns:a16="http://schemas.microsoft.com/office/drawing/2014/main" val="2247423790"/>
                  </a:ext>
                </a:extLst>
              </a:tr>
              <a:tr h="185984">
                <a:tc v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AU" sz="900" b="1" i="0" u="none" strike="noStrike">
                        <a:solidFill>
                          <a:schemeClr val="bg1"/>
                        </a:solidFill>
                        <a:effectLst/>
                        <a:latin typeface="+mn-lt"/>
                      </a:endParaRPr>
                    </a:p>
                  </a:txBody>
                  <a:tcPr marL="9525" marR="9525" marT="9525" marB="0" anchor="ctr">
                    <a:solidFill>
                      <a:schemeClr val="accent5">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a:ln>
                            <a:noFill/>
                          </a:ln>
                          <a:solidFill>
                            <a:prstClr val="white"/>
                          </a:solidFill>
                          <a:effectLst/>
                          <a:uLnTx/>
                          <a:uFillTx/>
                          <a:latin typeface="+mn-lt"/>
                          <a:ea typeface="+mn-ea"/>
                          <a:cs typeface="+mn-cs"/>
                        </a:rPr>
                        <a:t>Total</a:t>
                      </a:r>
                    </a:p>
                  </a:txBody>
                  <a:tcPr marL="90000" marR="9525" marT="9525" marB="0" anchor="ctr">
                    <a:solidFill>
                      <a:srgbClr val="0070C0"/>
                    </a:solidFill>
                  </a:tcPr>
                </a:tc>
                <a:tc>
                  <a:txBody>
                    <a:bodyPr/>
                    <a:lstStyle/>
                    <a:p>
                      <a:pPr algn="ctr" fontAlgn="b"/>
                      <a:r>
                        <a:rPr lang="en-AU" sz="900" b="0" i="0" u="none" strike="noStrike">
                          <a:solidFill>
                            <a:schemeClr val="bg1"/>
                          </a:solidFill>
                          <a:effectLst/>
                          <a:latin typeface="+mn-lt"/>
                        </a:rPr>
                        <a:t>10</a:t>
                      </a:r>
                    </a:p>
                  </a:txBody>
                  <a:tcPr marL="9525" marR="9525" marT="9525" marB="0" anchor="ctr">
                    <a:solidFill>
                      <a:srgbClr val="0070C0"/>
                    </a:solidFill>
                  </a:tcPr>
                </a:tc>
                <a:tc>
                  <a:txBody>
                    <a:bodyPr/>
                    <a:lstStyle/>
                    <a:p>
                      <a:pPr algn="ctr" fontAlgn="b"/>
                      <a:r>
                        <a:rPr lang="en-AU" sz="900" b="0" i="0" u="none" strike="noStrike">
                          <a:solidFill>
                            <a:schemeClr val="bg1"/>
                          </a:solidFill>
                          <a:effectLst/>
                          <a:latin typeface="+mn-lt"/>
                        </a:rPr>
                        <a:t>29</a:t>
                      </a:r>
                    </a:p>
                  </a:txBody>
                  <a:tcPr marL="9525" marR="9525" marT="9525" marB="0" anchor="ctr">
                    <a:solidFill>
                      <a:srgbClr val="0070C0"/>
                    </a:solidFill>
                  </a:tcPr>
                </a:tc>
                <a:tc>
                  <a:txBody>
                    <a:bodyPr/>
                    <a:lstStyle/>
                    <a:p>
                      <a:pPr algn="ctr" rtl="0" fontAlgn="ctr"/>
                      <a:r>
                        <a:rPr lang="en-AU" sz="900" b="0" i="0" u="none" strike="noStrike">
                          <a:solidFill>
                            <a:schemeClr val="bg1"/>
                          </a:solidFill>
                          <a:effectLst/>
                          <a:latin typeface="+mn-lt"/>
                        </a:rPr>
                        <a:t>39</a:t>
                      </a:r>
                    </a:p>
                  </a:txBody>
                  <a:tcPr marL="9525" marR="9525" marT="9525" marB="0" anchor="ctr">
                    <a:solidFill>
                      <a:srgbClr val="0070C0"/>
                    </a:solidFill>
                  </a:tcPr>
                </a:tc>
                <a:tc>
                  <a:txBody>
                    <a:bodyPr/>
                    <a:lstStyle/>
                    <a:p>
                      <a:pPr algn="ctr" rtl="0" fontAlgn="ctr"/>
                      <a:r>
                        <a:rPr lang="en-AU" sz="900" b="1" i="0" u="none" strike="noStrike" dirty="0">
                          <a:solidFill>
                            <a:schemeClr val="bg1"/>
                          </a:solidFill>
                          <a:effectLst/>
                          <a:latin typeface="+mn-lt"/>
                        </a:rPr>
                        <a:t>74%</a:t>
                      </a:r>
                    </a:p>
                  </a:txBody>
                  <a:tcPr marL="9525" marR="9525" marT="9525" marB="0" anchor="ctr">
                    <a:solidFill>
                      <a:srgbClr val="0070C0"/>
                    </a:solidFill>
                  </a:tcPr>
                </a:tc>
                <a:extLst>
                  <a:ext uri="{0D108BD9-81ED-4DB2-BD59-A6C34878D82A}">
                    <a16:rowId xmlns:a16="http://schemas.microsoft.com/office/drawing/2014/main" val="2192612681"/>
                  </a:ext>
                </a:extLst>
              </a:tr>
            </a:tbl>
          </a:graphicData>
        </a:graphic>
      </p:graphicFrame>
      <p:sp>
        <p:nvSpPr>
          <p:cNvPr id="17" name="TextBox 16">
            <a:extLst>
              <a:ext uri="{FF2B5EF4-FFF2-40B4-BE49-F238E27FC236}">
                <a16:creationId xmlns:a16="http://schemas.microsoft.com/office/drawing/2014/main" id="{F56141A7-7584-4593-9693-15213C366E44}"/>
              </a:ext>
            </a:extLst>
          </p:cNvPr>
          <p:cNvSpPr txBox="1"/>
          <p:nvPr/>
        </p:nvSpPr>
        <p:spPr>
          <a:xfrm>
            <a:off x="313590" y="550305"/>
            <a:ext cx="5975892" cy="276999"/>
          </a:xfrm>
          <a:prstGeom prst="rect">
            <a:avLst/>
          </a:prstGeom>
          <a:noFill/>
        </p:spPr>
        <p:txBody>
          <a:bodyPr wrap="square" rtlCol="0">
            <a:spAutoFit/>
          </a:bodyPr>
          <a:lstStyle/>
          <a:p>
            <a:r>
              <a:rPr lang="en-AU" sz="1200"/>
              <a:t>(Table 1) Mineral licences and work plan stages assessed within statutory time frame (STF)</a:t>
            </a:r>
          </a:p>
        </p:txBody>
      </p:sp>
      <p:sp>
        <p:nvSpPr>
          <p:cNvPr id="18" name="TextBox 17">
            <a:extLst>
              <a:ext uri="{FF2B5EF4-FFF2-40B4-BE49-F238E27FC236}">
                <a16:creationId xmlns:a16="http://schemas.microsoft.com/office/drawing/2014/main" id="{D479F330-45C1-4486-945C-66DD021E7202}"/>
              </a:ext>
            </a:extLst>
          </p:cNvPr>
          <p:cNvSpPr txBox="1"/>
          <p:nvPr/>
        </p:nvSpPr>
        <p:spPr>
          <a:xfrm>
            <a:off x="6809067" y="722961"/>
            <a:ext cx="2707369" cy="1692771"/>
          </a:xfrm>
          <a:prstGeom prst="rect">
            <a:avLst/>
          </a:prstGeom>
          <a:noFill/>
        </p:spPr>
        <p:txBody>
          <a:bodyPr wrap="square" rtlCol="0">
            <a:spAutoFit/>
          </a:bodyPr>
          <a:lstStyle/>
          <a:p>
            <a:r>
              <a:rPr lang="en-AU" sz="900" b="1" dirty="0"/>
              <a:t>Explanation for the result: </a:t>
            </a:r>
            <a:endParaRPr lang="en-AU" sz="900" dirty="0"/>
          </a:p>
          <a:p>
            <a:endParaRPr lang="en-AU" sz="900" dirty="0"/>
          </a:p>
          <a:p>
            <a:pPr>
              <a:spcAft>
                <a:spcPts val="600"/>
              </a:spcAft>
            </a:pPr>
            <a:r>
              <a:rPr lang="en-AU" sz="900" dirty="0"/>
              <a:t>This performance indicator combines mining licence applications, exploration licence applications and mineral industry work plan stages, and measures whether these were assessed within the statutory time frames.</a:t>
            </a:r>
          </a:p>
          <a:p>
            <a:pPr>
              <a:spcAft>
                <a:spcPts val="600"/>
              </a:spcAft>
            </a:pPr>
            <a:r>
              <a:rPr lang="en-AU" sz="900" dirty="0"/>
              <a:t>In Q1, there were 36 (11 mineral work plan stages assessed and 25 mineral licence applications granted) of which 83% were assessed within the statutory time frames. </a:t>
            </a:r>
          </a:p>
        </p:txBody>
      </p:sp>
      <p:sp>
        <p:nvSpPr>
          <p:cNvPr id="19" name="TextBox 18">
            <a:extLst>
              <a:ext uri="{FF2B5EF4-FFF2-40B4-BE49-F238E27FC236}">
                <a16:creationId xmlns:a16="http://schemas.microsoft.com/office/drawing/2014/main" id="{DCC9032A-CB90-4FC8-A982-B0C19E043723}"/>
              </a:ext>
            </a:extLst>
          </p:cNvPr>
          <p:cNvSpPr txBox="1"/>
          <p:nvPr/>
        </p:nvSpPr>
        <p:spPr>
          <a:xfrm>
            <a:off x="3980892" y="6496831"/>
            <a:ext cx="3672408" cy="230832"/>
          </a:xfrm>
          <a:prstGeom prst="rect">
            <a:avLst/>
          </a:prstGeom>
          <a:noFill/>
        </p:spPr>
        <p:txBody>
          <a:bodyPr wrap="square" rtlCol="0">
            <a:spAutoFit/>
          </a:bodyPr>
          <a:lstStyle/>
          <a:p>
            <a:r>
              <a:rPr lang="en-AU" sz="900">
                <a:solidFill>
                  <a:schemeClr val="bg1">
                    <a:lumMod val="50000"/>
                  </a:schemeClr>
                </a:solidFill>
              </a:rPr>
              <a:t>* A work plan stage represents a statutory decision point.</a:t>
            </a:r>
          </a:p>
        </p:txBody>
      </p:sp>
    </p:spTree>
    <p:extLst>
      <p:ext uri="{BB962C8B-B14F-4D97-AF65-F5344CB8AC3E}">
        <p14:creationId xmlns:p14="http://schemas.microsoft.com/office/powerpoint/2010/main" val="981134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42946"/>
            <a:ext cx="8915400" cy="274042"/>
          </a:xfrm>
        </p:spPr>
        <p:txBody>
          <a:bodyPr>
            <a:normAutofit fontScale="90000"/>
          </a:bodyPr>
          <a:lstStyle/>
          <a:p>
            <a:r>
              <a:rPr lang="en-AU" sz="1400" b="1">
                <a:solidFill>
                  <a:schemeClr val="bg1"/>
                </a:solidFill>
              </a:rPr>
              <a:t>KPI 1: Efficient Approvals Process – Tenement Variations</a:t>
            </a:r>
          </a:p>
        </p:txBody>
      </p:sp>
      <p:graphicFrame>
        <p:nvGraphicFramePr>
          <p:cNvPr id="8" name="Table 7">
            <a:extLst>
              <a:ext uri="{FF2B5EF4-FFF2-40B4-BE49-F238E27FC236}">
                <a16:creationId xmlns:a16="http://schemas.microsoft.com/office/drawing/2014/main" id="{80C0D5FD-03A3-4BB0-BDB5-56EBEDEBF398}"/>
              </a:ext>
            </a:extLst>
          </p:cNvPr>
          <p:cNvGraphicFramePr>
            <a:graphicFrameLocks noGrp="1"/>
          </p:cNvGraphicFramePr>
          <p:nvPr>
            <p:extLst>
              <p:ext uri="{D42A27DB-BD31-4B8C-83A1-F6EECF244321}">
                <p14:modId xmlns:p14="http://schemas.microsoft.com/office/powerpoint/2010/main" val="3469967624"/>
              </p:ext>
            </p:extLst>
          </p:nvPr>
        </p:nvGraphicFramePr>
        <p:xfrm>
          <a:off x="344488" y="897495"/>
          <a:ext cx="5904657" cy="3139116"/>
        </p:xfrm>
        <a:graphic>
          <a:graphicData uri="http://schemas.openxmlformats.org/drawingml/2006/table">
            <a:tbl>
              <a:tblPr firstRow="1" bandRow="1">
                <a:tableStyleId>{7DF18680-E054-41AD-8BC1-D1AEF772440D}</a:tableStyleId>
              </a:tblPr>
              <a:tblGrid>
                <a:gridCol w="664274">
                  <a:extLst>
                    <a:ext uri="{9D8B030D-6E8A-4147-A177-3AD203B41FA5}">
                      <a16:colId xmlns:a16="http://schemas.microsoft.com/office/drawing/2014/main" val="20000"/>
                    </a:ext>
                  </a:extLst>
                </a:gridCol>
                <a:gridCol w="1645399">
                  <a:extLst>
                    <a:ext uri="{9D8B030D-6E8A-4147-A177-3AD203B41FA5}">
                      <a16:colId xmlns:a16="http://schemas.microsoft.com/office/drawing/2014/main" val="20001"/>
                    </a:ext>
                  </a:extLst>
                </a:gridCol>
                <a:gridCol w="690264">
                  <a:extLst>
                    <a:ext uri="{9D8B030D-6E8A-4147-A177-3AD203B41FA5}">
                      <a16:colId xmlns:a16="http://schemas.microsoft.com/office/drawing/2014/main" val="20002"/>
                    </a:ext>
                  </a:extLst>
                </a:gridCol>
                <a:gridCol w="690264">
                  <a:extLst>
                    <a:ext uri="{9D8B030D-6E8A-4147-A177-3AD203B41FA5}">
                      <a16:colId xmlns:a16="http://schemas.microsoft.com/office/drawing/2014/main" val="20003"/>
                    </a:ext>
                  </a:extLst>
                </a:gridCol>
                <a:gridCol w="690264">
                  <a:extLst>
                    <a:ext uri="{9D8B030D-6E8A-4147-A177-3AD203B41FA5}">
                      <a16:colId xmlns:a16="http://schemas.microsoft.com/office/drawing/2014/main" val="20004"/>
                    </a:ext>
                  </a:extLst>
                </a:gridCol>
                <a:gridCol w="739967">
                  <a:extLst>
                    <a:ext uri="{9D8B030D-6E8A-4147-A177-3AD203B41FA5}">
                      <a16:colId xmlns:a16="http://schemas.microsoft.com/office/drawing/2014/main" val="1226618478"/>
                    </a:ext>
                  </a:extLst>
                </a:gridCol>
                <a:gridCol w="784225">
                  <a:extLst>
                    <a:ext uri="{9D8B030D-6E8A-4147-A177-3AD203B41FA5}">
                      <a16:colId xmlns:a16="http://schemas.microsoft.com/office/drawing/2014/main" val="1921623172"/>
                    </a:ext>
                  </a:extLst>
                </a:gridCol>
              </a:tblGrid>
              <a:tr h="624535">
                <a:tc>
                  <a:txBody>
                    <a:bodyPr/>
                    <a:lstStyle/>
                    <a:p>
                      <a:pPr algn="ctr"/>
                      <a:r>
                        <a:rPr lang="en-AU" sz="900"/>
                        <a:t>Quarter</a:t>
                      </a:r>
                      <a:endParaRPr lang="en-AU" sz="900">
                        <a:latin typeface="+mn-lt"/>
                      </a:endParaRPr>
                    </a:p>
                  </a:txBody>
                  <a:tcPr marL="99060" marR="99060" anchor="ctr">
                    <a:solidFill>
                      <a:srgbClr val="002060"/>
                    </a:solidFill>
                  </a:tcPr>
                </a:tc>
                <a:tc>
                  <a:txBody>
                    <a:bodyPr/>
                    <a:lstStyle/>
                    <a:p>
                      <a:pPr algn="ctr"/>
                      <a:r>
                        <a:rPr lang="en-AU" sz="900"/>
                        <a:t>Licence Type</a:t>
                      </a:r>
                      <a:endParaRPr lang="en-AU" sz="900">
                        <a:latin typeface="+mn-lt"/>
                      </a:endParaRPr>
                    </a:p>
                  </a:txBody>
                  <a:tcPr marL="99060" marR="99060" anchor="ctr">
                    <a:solidFill>
                      <a:srgbClr val="002060"/>
                    </a:solidFill>
                  </a:tcPr>
                </a:tc>
                <a:tc>
                  <a:txBody>
                    <a:bodyPr/>
                    <a:lstStyle/>
                    <a:p>
                      <a:pPr algn="ctr"/>
                      <a:r>
                        <a:rPr lang="en-AU" sz="900"/>
                        <a:t>CSS</a:t>
                      </a:r>
                    </a:p>
                    <a:p>
                      <a:pPr algn="ctr"/>
                      <a:r>
                        <a:rPr lang="en-AU" sz="900"/>
                        <a:t>(Target Days)</a:t>
                      </a:r>
                      <a:endParaRPr lang="en-AU" sz="900">
                        <a:latin typeface="+mn-lt"/>
                      </a:endParaRPr>
                    </a:p>
                  </a:txBody>
                  <a:tcPr marL="99060" marR="99060" anchor="ctr">
                    <a:solidFill>
                      <a:srgbClr val="002060"/>
                    </a:solidFill>
                  </a:tcPr>
                </a:tc>
                <a:tc>
                  <a:txBody>
                    <a:bodyPr/>
                    <a:lstStyle/>
                    <a:p>
                      <a:pPr algn="ctr"/>
                      <a:r>
                        <a:rPr lang="en-AU" sz="900"/>
                        <a:t>Over</a:t>
                      </a:r>
                    </a:p>
                    <a:p>
                      <a:pPr algn="ctr"/>
                      <a:r>
                        <a:rPr lang="en-AU" sz="900"/>
                        <a:t>CSS</a:t>
                      </a:r>
                      <a:endParaRPr lang="en-AU" sz="900">
                        <a:latin typeface="+mn-lt"/>
                      </a:endParaRPr>
                    </a:p>
                  </a:txBody>
                  <a:tcPr marL="99060" marR="99060" anchor="ctr">
                    <a:solidFill>
                      <a:srgbClr val="002060"/>
                    </a:solidFill>
                  </a:tcPr>
                </a:tc>
                <a:tc>
                  <a:txBody>
                    <a:bodyPr/>
                    <a:lstStyle/>
                    <a:p>
                      <a:pPr algn="ctr"/>
                      <a:r>
                        <a:rPr lang="en-AU" sz="900"/>
                        <a:t>Within </a:t>
                      </a:r>
                    </a:p>
                    <a:p>
                      <a:pPr algn="ctr"/>
                      <a:r>
                        <a:rPr lang="en-AU" sz="900"/>
                        <a:t>CSS</a:t>
                      </a:r>
                      <a:endParaRPr lang="en-AU" sz="900">
                        <a:latin typeface="+mn-lt"/>
                      </a:endParaRPr>
                    </a:p>
                  </a:txBody>
                  <a:tcPr marL="99060" marR="99060" anchor="ctr">
                    <a:solidFill>
                      <a:srgbClr val="002060"/>
                    </a:solidFill>
                  </a:tcPr>
                </a:tc>
                <a:tc>
                  <a:txBody>
                    <a:bodyPr/>
                    <a:lstStyle/>
                    <a:p>
                      <a:pPr algn="ctr"/>
                      <a:r>
                        <a:rPr lang="en-AU" sz="900"/>
                        <a:t>Total</a:t>
                      </a:r>
                    </a:p>
                    <a:p>
                      <a:pPr algn="ctr"/>
                      <a:r>
                        <a:rPr lang="en-AU" sz="900"/>
                        <a:t>(Over + Within</a:t>
                      </a:r>
                      <a:r>
                        <a:rPr lang="en-AU" sz="900" baseline="0"/>
                        <a:t> CSS)</a:t>
                      </a:r>
                      <a:endParaRPr lang="en-AU" sz="900">
                        <a:latin typeface="+mn-lt"/>
                      </a:endParaRPr>
                    </a:p>
                  </a:txBody>
                  <a:tcPr marL="99060" marR="99060" anchor="ctr">
                    <a:solidFill>
                      <a:srgbClr val="002060"/>
                    </a:solidFill>
                  </a:tcPr>
                </a:tc>
                <a:tc>
                  <a:txBody>
                    <a:bodyPr/>
                    <a:lstStyle/>
                    <a:p>
                      <a:pPr algn="ctr"/>
                      <a:r>
                        <a:rPr lang="en-AU" sz="900"/>
                        <a:t>%</a:t>
                      </a:r>
                    </a:p>
                    <a:p>
                      <a:pPr marL="0" marR="0" indent="0" algn="ctr" defTabSz="914400" rtl="0" eaLnBrk="1" fontAlgn="auto" latinLnBrk="0" hangingPunct="1">
                        <a:lnSpc>
                          <a:spcPct val="100000"/>
                        </a:lnSpc>
                        <a:spcBef>
                          <a:spcPts val="0"/>
                        </a:spcBef>
                        <a:spcAft>
                          <a:spcPts val="0"/>
                        </a:spcAft>
                        <a:buClrTx/>
                        <a:buSzTx/>
                        <a:buFontTx/>
                        <a:buNone/>
                        <a:tabLst/>
                        <a:defRPr/>
                      </a:pPr>
                      <a:r>
                        <a:rPr lang="en-AU" sz="900"/>
                        <a:t>Within CSS/</a:t>
                      </a:r>
                    </a:p>
                    <a:p>
                      <a:pPr marL="0" marR="0" indent="0" algn="ctr" defTabSz="914400" rtl="0" eaLnBrk="1" fontAlgn="auto" latinLnBrk="0" hangingPunct="1">
                        <a:lnSpc>
                          <a:spcPct val="100000"/>
                        </a:lnSpc>
                        <a:spcBef>
                          <a:spcPts val="0"/>
                        </a:spcBef>
                        <a:spcAft>
                          <a:spcPts val="0"/>
                        </a:spcAft>
                        <a:buClrTx/>
                        <a:buSzTx/>
                        <a:buFontTx/>
                        <a:buNone/>
                        <a:tabLst/>
                        <a:defRPr/>
                      </a:pPr>
                      <a:r>
                        <a:rPr lang="en-AU" sz="900"/>
                        <a:t> Total</a:t>
                      </a:r>
                      <a:endParaRPr lang="en-AU" sz="900">
                        <a:solidFill>
                          <a:schemeClr val="bg1"/>
                        </a:solidFill>
                      </a:endParaRPr>
                    </a:p>
                  </a:txBody>
                  <a:tcPr marL="99060" marR="99060" anchor="ctr">
                    <a:solidFill>
                      <a:srgbClr val="002060"/>
                    </a:solidFill>
                  </a:tcPr>
                </a:tc>
                <a:extLst>
                  <a:ext uri="{0D108BD9-81ED-4DB2-BD59-A6C34878D82A}">
                    <a16:rowId xmlns:a16="http://schemas.microsoft.com/office/drawing/2014/main" val="10000"/>
                  </a:ext>
                </a:extLst>
              </a:tr>
              <a:tr h="208253">
                <a:tc rowSpan="6">
                  <a:txBody>
                    <a:bodyPr/>
                    <a:lstStyle/>
                    <a:p>
                      <a:pPr algn="ctr" rtl="0" fontAlgn="ctr"/>
                      <a:r>
                        <a:rPr lang="en-AU" sz="900" b="0" u="none" strike="noStrike">
                          <a:effectLst/>
                        </a:rPr>
                        <a:t>FY 2021-22 Q1</a:t>
                      </a:r>
                      <a:endParaRPr lang="en-AU" sz="900" b="0" i="0" u="none" strike="noStrike">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a:effectLst/>
                        </a:rPr>
                        <a:t>Exploration Licence</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90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5</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29</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34</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85%</a:t>
                      </a:r>
                    </a:p>
                  </a:txBody>
                  <a:tcPr marL="9525" marR="9525" marT="9525" marB="0" anchor="ctr"/>
                </a:tc>
                <a:extLst>
                  <a:ext uri="{0D108BD9-81ED-4DB2-BD59-A6C34878D82A}">
                    <a16:rowId xmlns:a16="http://schemas.microsoft.com/office/drawing/2014/main" val="10001"/>
                  </a:ext>
                </a:extLst>
              </a:tr>
              <a:tr h="208253">
                <a:tc vMerge="1">
                  <a:txBody>
                    <a:bodyPr/>
                    <a:lstStyle/>
                    <a:p>
                      <a:endParaRPr lang="en-AU"/>
                    </a:p>
                  </a:txBody>
                  <a:tcPr/>
                </a:tc>
                <a:tc>
                  <a:txBody>
                    <a:bodyPr/>
                    <a:lstStyle/>
                    <a:p>
                      <a:pPr algn="l" fontAlgn="b"/>
                      <a:r>
                        <a:rPr lang="en-AU" sz="900" u="none" strike="noStrike">
                          <a:effectLst/>
                        </a:rPr>
                        <a:t>Mining Licence</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120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75%</a:t>
                      </a:r>
                    </a:p>
                  </a:txBody>
                  <a:tcPr marL="9525" marR="9525" marT="9525" marB="0" anchor="ctr"/>
                </a:tc>
                <a:extLst>
                  <a:ext uri="{0D108BD9-81ED-4DB2-BD59-A6C34878D82A}">
                    <a16:rowId xmlns:a16="http://schemas.microsoft.com/office/drawing/2014/main" val="10002"/>
                  </a:ext>
                </a:extLst>
              </a:tr>
              <a:tr h="208253">
                <a:tc vMerge="1">
                  <a:txBody>
                    <a:bodyPr/>
                    <a:lstStyle/>
                    <a:p>
                      <a:endParaRPr lang="en-AU"/>
                    </a:p>
                  </a:txBody>
                  <a:tcPr/>
                </a:tc>
                <a:tc>
                  <a:txBody>
                    <a:bodyPr/>
                    <a:lstStyle/>
                    <a:p>
                      <a:pPr algn="l" fontAlgn="b"/>
                      <a:r>
                        <a:rPr lang="en-AU" sz="900" u="none" strike="noStrike">
                          <a:effectLst/>
                        </a:rPr>
                        <a:t>Prospecting Licence</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90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03"/>
                  </a:ext>
                </a:extLst>
              </a:tr>
              <a:tr h="208253">
                <a:tc vMerge="1">
                  <a:txBody>
                    <a:bodyPr/>
                    <a:lstStyle/>
                    <a:p>
                      <a:endParaRPr lang="en-AU"/>
                    </a:p>
                  </a:txBody>
                  <a:tcPr/>
                </a:tc>
                <a:tc>
                  <a:txBody>
                    <a:bodyPr/>
                    <a:lstStyle/>
                    <a:p>
                      <a:pPr algn="l" fontAlgn="b"/>
                      <a:r>
                        <a:rPr lang="en-AU" sz="900" u="none" strike="noStrike">
                          <a:effectLst/>
                        </a:rPr>
                        <a:t>Retention Licence</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120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04"/>
                  </a:ext>
                </a:extLst>
              </a:tr>
              <a:tr h="208253">
                <a:tc vMerge="1">
                  <a:txBody>
                    <a:bodyPr/>
                    <a:lstStyle/>
                    <a:p>
                      <a:endParaRPr lang="en-AU"/>
                    </a:p>
                  </a:txBody>
                  <a:tcPr/>
                </a:tc>
                <a:tc>
                  <a:txBody>
                    <a:bodyPr/>
                    <a:lstStyle/>
                    <a:p>
                      <a:pPr algn="l" fontAlgn="b"/>
                      <a:r>
                        <a:rPr lang="en-AU" sz="900" u="none" strike="noStrike">
                          <a:effectLst/>
                        </a:rPr>
                        <a:t>Work Authority</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30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5</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6</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83%</a:t>
                      </a:r>
                    </a:p>
                  </a:txBody>
                  <a:tcPr marL="9525" marR="9525" marT="9525" marB="0" anchor="ctr"/>
                </a:tc>
                <a:extLst>
                  <a:ext uri="{0D108BD9-81ED-4DB2-BD59-A6C34878D82A}">
                    <a16:rowId xmlns:a16="http://schemas.microsoft.com/office/drawing/2014/main" val="908936987"/>
                  </a:ext>
                </a:extLst>
              </a:tr>
              <a:tr h="208253">
                <a:tc vMerge="1">
                  <a:txBody>
                    <a:bodyPr/>
                    <a:lstStyle/>
                    <a:p>
                      <a:endParaRPr lang="en-AU"/>
                    </a:p>
                  </a:txBody>
                  <a:tcPr/>
                </a:tc>
                <a:tc gridSpan="2">
                  <a:txBody>
                    <a:bodyPr/>
                    <a:lstStyle/>
                    <a:p>
                      <a:pPr algn="ctr" rtl="0" fontAlgn="ctr"/>
                      <a:r>
                        <a:rPr lang="en-AU" sz="900" b="1" u="none" strike="noStrike">
                          <a:effectLst/>
                        </a:rPr>
                        <a:t>Total</a:t>
                      </a:r>
                      <a:endParaRPr lang="en-AU" sz="900" b="1" i="0" u="none" strike="noStrike">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hMerge="1">
                  <a:txBody>
                    <a:bodyPr/>
                    <a:lstStyle/>
                    <a:p>
                      <a:endParaRPr lang="en-AU"/>
                    </a:p>
                  </a:txBody>
                  <a:tcPr/>
                </a:tc>
                <a:tc>
                  <a:txBody>
                    <a:bodyPr/>
                    <a:lstStyle/>
                    <a:p>
                      <a:pPr algn="ctr" fontAlgn="b"/>
                      <a:r>
                        <a:rPr lang="en-AU" sz="900" b="1" i="0" u="none" strike="noStrike">
                          <a:solidFill>
                            <a:schemeClr val="tx1"/>
                          </a:solidFill>
                          <a:effectLst/>
                          <a:latin typeface="Calibri" panose="020F0502020204030204" pitchFamily="34" charset="0"/>
                        </a:rPr>
                        <a:t>7</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chemeClr val="tx1"/>
                          </a:solidFill>
                          <a:effectLst/>
                          <a:latin typeface="Calibri" panose="020F0502020204030204" pitchFamily="34" charset="0"/>
                        </a:rPr>
                        <a:t>42</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chemeClr val="tx1"/>
                          </a:solidFill>
                          <a:effectLst/>
                          <a:latin typeface="Calibri" panose="020F0502020204030204" pitchFamily="34" charset="0"/>
                        </a:rPr>
                        <a:t>49</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86%</a:t>
                      </a:r>
                    </a:p>
                  </a:txBody>
                  <a:tcPr marL="9525" marR="9525" marT="9525" marB="0" anchor="ctr">
                    <a:solidFill>
                      <a:schemeClr val="accent5">
                        <a:lumMod val="60000"/>
                        <a:lumOff val="40000"/>
                      </a:schemeClr>
                    </a:solidFill>
                  </a:tcPr>
                </a:tc>
                <a:extLst>
                  <a:ext uri="{0D108BD9-81ED-4DB2-BD59-A6C34878D82A}">
                    <a16:rowId xmlns:a16="http://schemas.microsoft.com/office/drawing/2014/main" val="10009"/>
                  </a:ext>
                </a:extLst>
              </a:tr>
              <a:tr h="208253">
                <a:tc rowSpan="6">
                  <a:txBody>
                    <a:bodyPr/>
                    <a:lstStyle/>
                    <a:p>
                      <a:pPr algn="ctr" rtl="0" fontAlgn="ctr"/>
                      <a:r>
                        <a:rPr lang="en-AU" sz="900" b="0" u="none" strike="noStrike">
                          <a:effectLst/>
                        </a:rPr>
                        <a:t>FY 2020-21 Q4</a:t>
                      </a:r>
                      <a:endParaRPr lang="en-AU" sz="900" b="0" i="0" u="none" strike="noStrike">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a:txBody>
                    <a:bodyPr/>
                    <a:lstStyle/>
                    <a:p>
                      <a:pPr algn="l" fontAlgn="b"/>
                      <a:r>
                        <a:rPr lang="en-AU" sz="900" u="none" strike="noStrike">
                          <a:effectLst/>
                        </a:rPr>
                        <a:t>Exploration Licence</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90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6</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65</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71</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92%</a:t>
                      </a:r>
                    </a:p>
                  </a:txBody>
                  <a:tcPr marL="9525" marR="9525" marT="9525" marB="0" anchor="ctr"/>
                </a:tc>
                <a:extLst>
                  <a:ext uri="{0D108BD9-81ED-4DB2-BD59-A6C34878D82A}">
                    <a16:rowId xmlns:a16="http://schemas.microsoft.com/office/drawing/2014/main" val="10010"/>
                  </a:ext>
                </a:extLst>
              </a:tr>
              <a:tr h="208253">
                <a:tc vMerge="1">
                  <a:txBody>
                    <a:bodyPr/>
                    <a:lstStyle/>
                    <a:p>
                      <a:endParaRPr lang="en-AU"/>
                    </a:p>
                  </a:txBody>
                  <a:tcPr/>
                </a:tc>
                <a:tc>
                  <a:txBody>
                    <a:bodyPr/>
                    <a:lstStyle/>
                    <a:p>
                      <a:pPr algn="l" fontAlgn="b"/>
                      <a:r>
                        <a:rPr lang="en-AU" sz="900" u="none" strike="noStrike">
                          <a:effectLst/>
                        </a:rPr>
                        <a:t>Mining Licence</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120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1</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3</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4</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75%</a:t>
                      </a:r>
                    </a:p>
                  </a:txBody>
                  <a:tcPr marL="9525" marR="9525" marT="9525" marB="0" anchor="ctr"/>
                </a:tc>
                <a:extLst>
                  <a:ext uri="{0D108BD9-81ED-4DB2-BD59-A6C34878D82A}">
                    <a16:rowId xmlns:a16="http://schemas.microsoft.com/office/drawing/2014/main" val="830201349"/>
                  </a:ext>
                </a:extLst>
              </a:tr>
              <a:tr h="208253">
                <a:tc vMerge="1">
                  <a:txBody>
                    <a:bodyPr/>
                    <a:lstStyle/>
                    <a:p>
                      <a:endParaRPr lang="en-AU"/>
                    </a:p>
                  </a:txBody>
                  <a:tcPr/>
                </a:tc>
                <a:tc>
                  <a:txBody>
                    <a:bodyPr/>
                    <a:lstStyle/>
                    <a:p>
                      <a:pPr algn="l" fontAlgn="b"/>
                      <a:r>
                        <a:rPr lang="en-AU" sz="900" u="none" strike="noStrike">
                          <a:effectLst/>
                        </a:rPr>
                        <a:t>Prospecting Licence</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90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a:t>
                      </a:r>
                    </a:p>
                  </a:txBody>
                  <a:tcPr marL="9525" marR="9525" marT="9525" marB="0" anchor="ctr"/>
                </a:tc>
                <a:extLst>
                  <a:ext uri="{0D108BD9-81ED-4DB2-BD59-A6C34878D82A}">
                    <a16:rowId xmlns:a16="http://schemas.microsoft.com/office/drawing/2014/main" val="10011"/>
                  </a:ext>
                </a:extLst>
              </a:tr>
              <a:tr h="208253">
                <a:tc vMerge="1">
                  <a:txBody>
                    <a:bodyPr/>
                    <a:lstStyle/>
                    <a:p>
                      <a:endParaRPr lang="en-AU"/>
                    </a:p>
                  </a:txBody>
                  <a:tcPr/>
                </a:tc>
                <a:tc>
                  <a:txBody>
                    <a:bodyPr/>
                    <a:lstStyle/>
                    <a:p>
                      <a:pPr algn="l" fontAlgn="b"/>
                      <a:r>
                        <a:rPr lang="en-AU" sz="900" u="none" strike="noStrike">
                          <a:effectLst/>
                        </a:rPr>
                        <a:t>Retention Licence</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120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0</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12"/>
                  </a:ext>
                </a:extLst>
              </a:tr>
              <a:tr h="208253">
                <a:tc vMerge="1">
                  <a:txBody>
                    <a:bodyPr/>
                    <a:lstStyle/>
                    <a:p>
                      <a:endParaRPr lang="en-AU"/>
                    </a:p>
                  </a:txBody>
                  <a:tcPr/>
                </a:tc>
                <a:tc>
                  <a:txBody>
                    <a:bodyPr/>
                    <a:lstStyle/>
                    <a:p>
                      <a:pPr algn="l" fontAlgn="b"/>
                      <a:r>
                        <a:rPr lang="en-AU" sz="900" u="none" strike="noStrike">
                          <a:effectLst/>
                        </a:rPr>
                        <a:t>Work Authority</a:t>
                      </a:r>
                      <a:endParaRPr lang="en-AU" sz="900" b="0" i="0" u="none" strike="noStrike">
                        <a:solidFill>
                          <a:srgbClr val="000000"/>
                        </a:solidFill>
                        <a:effectLst/>
                        <a:latin typeface="Calibri" panose="020F0502020204030204" pitchFamily="34" charset="0"/>
                      </a:endParaRPr>
                    </a:p>
                  </a:txBody>
                  <a:tcPr marL="86400" marR="9525" marT="9525" marB="0" anchor="ctr"/>
                </a:tc>
                <a:tc>
                  <a:txBody>
                    <a:bodyPr/>
                    <a:lstStyle/>
                    <a:p>
                      <a:pPr algn="ctr" fontAlgn="b"/>
                      <a:r>
                        <a:rPr lang="en-AU" sz="900" u="none" strike="noStrike">
                          <a:solidFill>
                            <a:schemeClr val="bg1">
                              <a:lumMod val="50000"/>
                            </a:schemeClr>
                          </a:solidFill>
                          <a:effectLst/>
                        </a:rPr>
                        <a:t>30</a:t>
                      </a:r>
                      <a:endParaRPr lang="en-AU" sz="900" b="0" i="0" u="none" strike="noStrike">
                        <a:solidFill>
                          <a:schemeClr val="bg1">
                            <a:lumMod val="50000"/>
                          </a:schemeClr>
                        </a:solidFill>
                        <a:effectLst/>
                        <a:latin typeface="Calibri" panose="020F0502020204030204" pitchFamily="34" charset="0"/>
                      </a:endParaRPr>
                    </a:p>
                  </a:txBody>
                  <a:tcPr marL="7620" marR="7620" marT="7620" marB="0" anchor="ctr"/>
                </a:tc>
                <a:tc>
                  <a:txBody>
                    <a:bodyPr/>
                    <a:lstStyle/>
                    <a:p>
                      <a:pPr algn="ctr" fontAlgn="b"/>
                      <a:r>
                        <a:rPr lang="en-AU" sz="900" b="0" i="0" u="none" strike="noStrike">
                          <a:solidFill>
                            <a:schemeClr val="tx1"/>
                          </a:solidFill>
                          <a:effectLst/>
                          <a:latin typeface="Calibri" panose="020F0502020204030204" pitchFamily="34" charset="0"/>
                        </a:rPr>
                        <a:t>2</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5</a:t>
                      </a:r>
                    </a:p>
                  </a:txBody>
                  <a:tcPr marL="9525" marR="9525" marT="9525" marB="0" anchor="ctr"/>
                </a:tc>
                <a:tc>
                  <a:txBody>
                    <a:bodyPr/>
                    <a:lstStyle/>
                    <a:p>
                      <a:pPr algn="ctr" fontAlgn="b"/>
                      <a:r>
                        <a:rPr lang="en-AU" sz="900" b="0" i="0" u="none" strike="noStrike">
                          <a:solidFill>
                            <a:schemeClr val="tx1"/>
                          </a:solidFill>
                          <a:effectLst/>
                          <a:latin typeface="Calibri" panose="020F0502020204030204" pitchFamily="34" charset="0"/>
                        </a:rPr>
                        <a:t>7</a:t>
                      </a:r>
                    </a:p>
                  </a:txBody>
                  <a:tcPr marL="9525" marR="9525" marT="9525" marB="0" anchor="ctr"/>
                </a:tc>
                <a:tc>
                  <a:txBody>
                    <a:bodyPr/>
                    <a:lstStyle/>
                    <a:p>
                      <a:pPr algn="ctr" fontAlgn="b"/>
                      <a:r>
                        <a:rPr lang="en-AU" sz="900" b="0" i="0" u="none" strike="noStrike">
                          <a:solidFill>
                            <a:srgbClr val="000000"/>
                          </a:solidFill>
                          <a:effectLst/>
                          <a:latin typeface="Calibri" panose="020F0502020204030204" pitchFamily="34" charset="0"/>
                        </a:rPr>
                        <a:t>71%</a:t>
                      </a:r>
                    </a:p>
                  </a:txBody>
                  <a:tcPr marL="9525" marR="9525" marT="9525" marB="0" anchor="ctr"/>
                </a:tc>
                <a:extLst>
                  <a:ext uri="{0D108BD9-81ED-4DB2-BD59-A6C34878D82A}">
                    <a16:rowId xmlns:a16="http://schemas.microsoft.com/office/drawing/2014/main" val="10014"/>
                  </a:ext>
                </a:extLst>
              </a:tr>
              <a:tr h="208253">
                <a:tc vMerge="1">
                  <a:txBody>
                    <a:bodyPr/>
                    <a:lstStyle/>
                    <a:p>
                      <a:endParaRPr lang="en-AU"/>
                    </a:p>
                  </a:txBody>
                  <a:tcPr/>
                </a:tc>
                <a:tc gridSpan="2">
                  <a:txBody>
                    <a:bodyPr/>
                    <a:lstStyle/>
                    <a:p>
                      <a:pPr algn="ctr" rtl="0" fontAlgn="ctr"/>
                      <a:r>
                        <a:rPr lang="en-AU" sz="900" b="1" u="none" strike="noStrike">
                          <a:effectLst/>
                        </a:rPr>
                        <a:t>Total</a:t>
                      </a:r>
                      <a:endParaRPr lang="en-AU" sz="900" b="1" i="0" u="none" strike="noStrike">
                        <a:solidFill>
                          <a:srgbClr val="000000"/>
                        </a:solidFill>
                        <a:effectLst/>
                        <a:latin typeface="Calibri" panose="020F0502020204030204" pitchFamily="34" charset="0"/>
                      </a:endParaRPr>
                    </a:p>
                  </a:txBody>
                  <a:tcPr marL="9525" marR="9525" marT="9525" marB="0" anchor="ctr">
                    <a:solidFill>
                      <a:schemeClr val="accent5">
                        <a:lumMod val="60000"/>
                        <a:lumOff val="40000"/>
                      </a:schemeClr>
                    </a:solidFill>
                  </a:tcPr>
                </a:tc>
                <a:tc hMerge="1">
                  <a:txBody>
                    <a:bodyPr/>
                    <a:lstStyle/>
                    <a:p>
                      <a:endParaRPr lang="en-AU"/>
                    </a:p>
                  </a:txBody>
                  <a:tcPr/>
                </a:tc>
                <a:tc>
                  <a:txBody>
                    <a:bodyPr/>
                    <a:lstStyle/>
                    <a:p>
                      <a:pPr algn="ctr" fontAlgn="b"/>
                      <a:r>
                        <a:rPr lang="en-AU" sz="900" b="1" i="0" u="none" strike="noStrike">
                          <a:solidFill>
                            <a:schemeClr val="tx1"/>
                          </a:solidFill>
                          <a:effectLst/>
                          <a:latin typeface="Calibri" panose="020F0502020204030204" pitchFamily="34" charset="0"/>
                        </a:rPr>
                        <a:t>9</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chemeClr val="tx1"/>
                          </a:solidFill>
                          <a:effectLst/>
                          <a:latin typeface="Calibri" panose="020F0502020204030204" pitchFamily="34" charset="0"/>
                        </a:rPr>
                        <a:t>75</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chemeClr val="tx1"/>
                          </a:solidFill>
                          <a:effectLst/>
                          <a:latin typeface="Calibri" panose="020F0502020204030204" pitchFamily="34" charset="0"/>
                        </a:rPr>
                        <a:t>84</a:t>
                      </a:r>
                    </a:p>
                  </a:txBody>
                  <a:tcPr marL="9525" marR="9525" marT="9525" marB="0" anchor="ctr">
                    <a:solidFill>
                      <a:schemeClr val="accent5">
                        <a:lumMod val="60000"/>
                        <a:lumOff val="40000"/>
                      </a:schemeClr>
                    </a:solidFill>
                  </a:tcPr>
                </a:tc>
                <a:tc>
                  <a:txBody>
                    <a:bodyPr/>
                    <a:lstStyle/>
                    <a:p>
                      <a:pPr algn="ctr" fontAlgn="b"/>
                      <a:r>
                        <a:rPr lang="en-AU" sz="900" b="1" i="0" u="none" strike="noStrike" dirty="0">
                          <a:solidFill>
                            <a:srgbClr val="000000"/>
                          </a:solidFill>
                          <a:effectLst/>
                          <a:latin typeface="Calibri" panose="020F0502020204030204" pitchFamily="34" charset="0"/>
                        </a:rPr>
                        <a:t>89%</a:t>
                      </a:r>
                    </a:p>
                  </a:txBody>
                  <a:tcPr marL="9525" marR="9525" marT="9525" marB="0" anchor="ctr">
                    <a:solidFill>
                      <a:schemeClr val="accent5">
                        <a:lumMod val="60000"/>
                        <a:lumOff val="40000"/>
                      </a:schemeClr>
                    </a:solidFill>
                  </a:tcPr>
                </a:tc>
                <a:extLst>
                  <a:ext uri="{0D108BD9-81ED-4DB2-BD59-A6C34878D82A}">
                    <a16:rowId xmlns:a16="http://schemas.microsoft.com/office/drawing/2014/main" val="10015"/>
                  </a:ext>
                </a:extLst>
              </a:tr>
            </a:tbl>
          </a:graphicData>
        </a:graphic>
      </p:graphicFrame>
      <p:sp>
        <p:nvSpPr>
          <p:cNvPr id="9" name="TextBox 8">
            <a:extLst>
              <a:ext uri="{FF2B5EF4-FFF2-40B4-BE49-F238E27FC236}">
                <a16:creationId xmlns:a16="http://schemas.microsoft.com/office/drawing/2014/main" id="{85D26BA2-E83D-486A-843E-97354980C66D}"/>
              </a:ext>
            </a:extLst>
          </p:cNvPr>
          <p:cNvSpPr txBox="1"/>
          <p:nvPr/>
        </p:nvSpPr>
        <p:spPr>
          <a:xfrm>
            <a:off x="344488" y="562965"/>
            <a:ext cx="4752529" cy="276999"/>
          </a:xfrm>
          <a:prstGeom prst="rect">
            <a:avLst/>
          </a:prstGeom>
          <a:noFill/>
        </p:spPr>
        <p:txBody>
          <a:bodyPr wrap="square" rtlCol="0">
            <a:spAutoFit/>
          </a:bodyPr>
          <a:lstStyle/>
          <a:p>
            <a:r>
              <a:rPr lang="en-AU" sz="1200"/>
              <a:t>Tenement variations approved within Client Service Standard (CSS)</a:t>
            </a:r>
          </a:p>
        </p:txBody>
      </p:sp>
      <p:sp>
        <p:nvSpPr>
          <p:cNvPr id="10" name="Slide Number Placeholder 9">
            <a:extLst>
              <a:ext uri="{FF2B5EF4-FFF2-40B4-BE49-F238E27FC236}">
                <a16:creationId xmlns:a16="http://schemas.microsoft.com/office/drawing/2014/main" id="{19AC0E1B-AE9D-4A93-8810-CB5DF46EAE36}"/>
              </a:ext>
            </a:extLst>
          </p:cNvPr>
          <p:cNvSpPr>
            <a:spLocks noGrp="1"/>
          </p:cNvSpPr>
          <p:nvPr>
            <p:ph type="sldNum" sz="quarter" idx="12"/>
          </p:nvPr>
        </p:nvSpPr>
        <p:spPr>
          <a:xfrm>
            <a:off x="9008672" y="200719"/>
            <a:ext cx="897328" cy="274042"/>
          </a:xfrm>
        </p:spPr>
        <p:txBody>
          <a:bodyPr/>
          <a:lstStyle/>
          <a:p>
            <a:r>
              <a:rPr lang="en-AU"/>
              <a:t> Page    </a:t>
            </a:r>
            <a:fld id="{BE4ABD5F-D626-4461-ADC9-85806A61CF0E}" type="slidenum">
              <a:rPr lang="en-AU" smtClean="0"/>
              <a:pPr/>
              <a:t>6</a:t>
            </a:fld>
            <a:endParaRPr lang="en-AU"/>
          </a:p>
        </p:txBody>
      </p:sp>
      <p:sp>
        <p:nvSpPr>
          <p:cNvPr id="11" name="TextBox 10">
            <a:extLst>
              <a:ext uri="{FF2B5EF4-FFF2-40B4-BE49-F238E27FC236}">
                <a16:creationId xmlns:a16="http://schemas.microsoft.com/office/drawing/2014/main" id="{10EFA746-6F27-473A-9214-3DDCCEA36DDF}"/>
              </a:ext>
            </a:extLst>
          </p:cNvPr>
          <p:cNvSpPr txBox="1"/>
          <p:nvPr/>
        </p:nvSpPr>
        <p:spPr>
          <a:xfrm>
            <a:off x="6393160" y="980728"/>
            <a:ext cx="3437964" cy="2400657"/>
          </a:xfrm>
          <a:prstGeom prst="rect">
            <a:avLst/>
          </a:prstGeom>
          <a:noFill/>
        </p:spPr>
        <p:txBody>
          <a:bodyPr wrap="square" rtlCol="0" anchor="t">
            <a:spAutoFit/>
          </a:bodyPr>
          <a:lstStyle/>
          <a:p>
            <a:r>
              <a:rPr lang="en-AU" sz="900" b="1"/>
              <a:t>Explanation for the result: </a:t>
            </a:r>
          </a:p>
          <a:p>
            <a:endParaRPr lang="en-AU" sz="900" b="1"/>
          </a:p>
          <a:p>
            <a:r>
              <a:rPr lang="en-AU" sz="900"/>
              <a:t>The Client Service Standard (CSS) is the percentage of licence variations assessed within departmental agreed time frames where a statutory time frame does not exist.</a:t>
            </a:r>
          </a:p>
          <a:p>
            <a:r>
              <a:rPr lang="en-AU" sz="900"/>
              <a:t> </a:t>
            </a:r>
          </a:p>
          <a:p>
            <a:pPr>
              <a:spcAft>
                <a:spcPts val="600"/>
              </a:spcAft>
            </a:pPr>
            <a:r>
              <a:rPr lang="en-AU" sz="900"/>
              <a:t>In Q1, 86% (42 out of 49) of licence variations were completed within the Client Service Standard. </a:t>
            </a:r>
          </a:p>
          <a:p>
            <a:pPr>
              <a:spcAft>
                <a:spcPts val="600"/>
              </a:spcAft>
            </a:pPr>
            <a:endParaRPr lang="en-AU" sz="900" b="1"/>
          </a:p>
          <a:p>
            <a:pPr>
              <a:spcAft>
                <a:spcPts val="600"/>
              </a:spcAft>
            </a:pPr>
            <a:r>
              <a:rPr lang="en-AU" sz="900" b="1"/>
              <a:t>Why are these measures important?</a:t>
            </a:r>
          </a:p>
          <a:p>
            <a:endParaRPr lang="en-AU" sz="900">
              <a:solidFill>
                <a:schemeClr val="bg1">
                  <a:lumMod val="50000"/>
                </a:schemeClr>
              </a:solidFill>
            </a:endParaRPr>
          </a:p>
          <a:p>
            <a:r>
              <a:rPr lang="en-AU" sz="900">
                <a:solidFill>
                  <a:schemeClr val="bg1">
                    <a:lumMod val="50000"/>
                  </a:schemeClr>
                </a:solidFill>
              </a:rPr>
              <a:t>Earth Resources Regulation began reporting on the Client Service Standard in July 2017. This indicator measures how well the department meets the Client Service Standard when processing licence variation approvals. </a:t>
            </a:r>
          </a:p>
        </p:txBody>
      </p:sp>
      <p:sp>
        <p:nvSpPr>
          <p:cNvPr id="7" name="Footer Placeholder 6"/>
          <p:cNvSpPr>
            <a:spLocks noGrp="1"/>
          </p:cNvSpPr>
          <p:nvPr>
            <p:ph type="ftr" sz="quarter" idx="11"/>
          </p:nvPr>
        </p:nvSpPr>
        <p:spPr/>
        <p:txBody>
          <a:bodyPr/>
          <a:lstStyle/>
          <a:p>
            <a:r>
              <a:rPr lang="en-AU"/>
              <a:t>Earth Resources Regulation Quarterly Performance Report 2021-22 Q1</a:t>
            </a:r>
          </a:p>
        </p:txBody>
      </p:sp>
      <p:graphicFrame>
        <p:nvGraphicFramePr>
          <p:cNvPr id="12" name="Chart 11">
            <a:extLst>
              <a:ext uri="{FF2B5EF4-FFF2-40B4-BE49-F238E27FC236}">
                <a16:creationId xmlns:a16="http://schemas.microsoft.com/office/drawing/2014/main" id="{EEB944B9-F5E8-45E3-8379-87A0C0F815E8}"/>
              </a:ext>
            </a:extLst>
          </p:cNvPr>
          <p:cNvGraphicFramePr/>
          <p:nvPr>
            <p:extLst>
              <p:ext uri="{D42A27DB-BD31-4B8C-83A1-F6EECF244321}">
                <p14:modId xmlns:p14="http://schemas.microsoft.com/office/powerpoint/2010/main" val="87447207"/>
              </p:ext>
            </p:extLst>
          </p:nvPr>
        </p:nvGraphicFramePr>
        <p:xfrm>
          <a:off x="316313" y="4221087"/>
          <a:ext cx="9066212" cy="22991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8410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22331"/>
            <a:ext cx="8915400" cy="274042"/>
          </a:xfrm>
        </p:spPr>
        <p:txBody>
          <a:bodyPr>
            <a:normAutofit fontScale="90000"/>
          </a:bodyPr>
          <a:lstStyle/>
          <a:p>
            <a:r>
              <a:rPr lang="en-AU" sz="1400" b="1">
                <a:solidFill>
                  <a:schemeClr val="bg1"/>
                </a:solidFill>
              </a:rPr>
              <a:t>KPI: 1 Efficient Approvals Process – Non-MRSDA Licence Variations</a:t>
            </a:r>
          </a:p>
        </p:txBody>
      </p:sp>
      <p:sp>
        <p:nvSpPr>
          <p:cNvPr id="6" name="TextBox 5"/>
          <p:cNvSpPr txBox="1"/>
          <p:nvPr/>
        </p:nvSpPr>
        <p:spPr>
          <a:xfrm>
            <a:off x="344488" y="552104"/>
            <a:ext cx="4505800" cy="276999"/>
          </a:xfrm>
          <a:prstGeom prst="rect">
            <a:avLst/>
          </a:prstGeom>
          <a:noFill/>
        </p:spPr>
        <p:txBody>
          <a:bodyPr wrap="square" rtlCol="0">
            <a:spAutoFit/>
          </a:bodyPr>
          <a:lstStyle/>
          <a:p>
            <a:r>
              <a:rPr lang="en-AU" sz="1200"/>
              <a:t>Non-MRSDA licence variations approved</a:t>
            </a:r>
          </a:p>
        </p:txBody>
      </p:sp>
      <p:sp>
        <p:nvSpPr>
          <p:cNvPr id="8" name="TextBox 7">
            <a:extLst>
              <a:ext uri="{FF2B5EF4-FFF2-40B4-BE49-F238E27FC236}">
                <a16:creationId xmlns:a16="http://schemas.microsoft.com/office/drawing/2014/main" id="{DB8832FC-FFFC-424F-9FC3-27AB79C292BE}"/>
              </a:ext>
            </a:extLst>
          </p:cNvPr>
          <p:cNvSpPr txBox="1"/>
          <p:nvPr/>
        </p:nvSpPr>
        <p:spPr>
          <a:xfrm>
            <a:off x="7233724" y="886684"/>
            <a:ext cx="2176976" cy="861774"/>
          </a:xfrm>
          <a:prstGeom prst="rect">
            <a:avLst/>
          </a:prstGeom>
          <a:noFill/>
        </p:spPr>
        <p:txBody>
          <a:bodyPr wrap="square" rtlCol="0" anchor="t">
            <a:spAutoFit/>
          </a:bodyPr>
          <a:lstStyle/>
          <a:p>
            <a:r>
              <a:rPr lang="en-AU" sz="900" b="1"/>
              <a:t>Explanation for the result: </a:t>
            </a:r>
            <a:endParaRPr lang="en-AU" sz="900"/>
          </a:p>
          <a:p>
            <a:pPr>
              <a:spcAft>
                <a:spcPts val="600"/>
              </a:spcAft>
            </a:pPr>
            <a:br>
              <a:rPr lang="en-AU" sz="900">
                <a:solidFill>
                  <a:srgbClr val="FF0000"/>
                </a:solidFill>
              </a:rPr>
            </a:br>
            <a:r>
              <a:rPr lang="en-AU" sz="900"/>
              <a:t>In Q1, there was one onshore petroleum exploration permit variation approved.</a:t>
            </a:r>
          </a:p>
          <a:p>
            <a:pPr>
              <a:spcAft>
                <a:spcPts val="600"/>
              </a:spcAft>
            </a:pPr>
            <a:endParaRPr lang="en-AU" sz="900">
              <a:solidFill>
                <a:srgbClr val="000000"/>
              </a:solidFill>
              <a:cs typeface="Calibri"/>
            </a:endParaRPr>
          </a:p>
        </p:txBody>
      </p:sp>
      <p:sp>
        <p:nvSpPr>
          <p:cNvPr id="2" name="Slide Number Placeholder 1">
            <a:extLst>
              <a:ext uri="{FF2B5EF4-FFF2-40B4-BE49-F238E27FC236}">
                <a16:creationId xmlns:a16="http://schemas.microsoft.com/office/drawing/2014/main" id="{BF76BE4A-235E-4F96-B6AB-E88588FF3817}"/>
              </a:ext>
            </a:extLst>
          </p:cNvPr>
          <p:cNvSpPr>
            <a:spLocks noGrp="1"/>
          </p:cNvSpPr>
          <p:nvPr>
            <p:ph type="sldNum" sz="quarter" idx="12"/>
          </p:nvPr>
        </p:nvSpPr>
        <p:spPr>
          <a:xfrm>
            <a:off x="8962036" y="222331"/>
            <a:ext cx="897328" cy="274042"/>
          </a:xfrm>
        </p:spPr>
        <p:txBody>
          <a:bodyPr/>
          <a:lstStyle/>
          <a:p>
            <a:r>
              <a:rPr lang="en-AU"/>
              <a:t> Page    </a:t>
            </a:r>
            <a:fld id="{BE4ABD5F-D626-4461-ADC9-85806A61CF0E}" type="slidenum">
              <a:rPr lang="en-AU" smtClean="0"/>
              <a:pPr/>
              <a:t>7</a:t>
            </a:fld>
            <a:endParaRPr lang="en-AU"/>
          </a:p>
        </p:txBody>
      </p:sp>
      <p:sp>
        <p:nvSpPr>
          <p:cNvPr id="3" name="Footer Placeholder 2"/>
          <p:cNvSpPr>
            <a:spLocks noGrp="1"/>
          </p:cNvSpPr>
          <p:nvPr>
            <p:ph type="ftr" sz="quarter" idx="11"/>
          </p:nvPr>
        </p:nvSpPr>
        <p:spPr/>
        <p:txBody>
          <a:bodyPr/>
          <a:lstStyle/>
          <a:p>
            <a:r>
              <a:rPr lang="en-AU"/>
              <a:t>Earth Resources Regulation Quarterly Performance Report 2021-22 Q1</a:t>
            </a:r>
          </a:p>
        </p:txBody>
      </p:sp>
      <p:graphicFrame>
        <p:nvGraphicFramePr>
          <p:cNvPr id="7" name="Table 6">
            <a:extLst>
              <a:ext uri="{FF2B5EF4-FFF2-40B4-BE49-F238E27FC236}">
                <a16:creationId xmlns:a16="http://schemas.microsoft.com/office/drawing/2014/main" id="{64E25F87-6A28-450C-8CDE-91B8E86AD864}"/>
              </a:ext>
            </a:extLst>
          </p:cNvPr>
          <p:cNvGraphicFramePr>
            <a:graphicFrameLocks noGrp="1"/>
          </p:cNvGraphicFramePr>
          <p:nvPr>
            <p:extLst>
              <p:ext uri="{D42A27DB-BD31-4B8C-83A1-F6EECF244321}">
                <p14:modId xmlns:p14="http://schemas.microsoft.com/office/powerpoint/2010/main" val="3015746145"/>
              </p:ext>
            </p:extLst>
          </p:nvPr>
        </p:nvGraphicFramePr>
        <p:xfrm>
          <a:off x="344486" y="886684"/>
          <a:ext cx="6678104" cy="2222174"/>
        </p:xfrm>
        <a:graphic>
          <a:graphicData uri="http://schemas.openxmlformats.org/drawingml/2006/table">
            <a:tbl>
              <a:tblPr firstRow="1" bandRow="1">
                <a:tableStyleId>{7DF18680-E054-41AD-8BC1-D1AEF772440D}</a:tableStyleId>
              </a:tblPr>
              <a:tblGrid>
                <a:gridCol w="923084">
                  <a:extLst>
                    <a:ext uri="{9D8B030D-6E8A-4147-A177-3AD203B41FA5}">
                      <a16:colId xmlns:a16="http://schemas.microsoft.com/office/drawing/2014/main" val="2376388484"/>
                    </a:ext>
                  </a:extLst>
                </a:gridCol>
                <a:gridCol w="2621589">
                  <a:extLst>
                    <a:ext uri="{9D8B030D-6E8A-4147-A177-3AD203B41FA5}">
                      <a16:colId xmlns:a16="http://schemas.microsoft.com/office/drawing/2014/main" val="4200533478"/>
                    </a:ext>
                  </a:extLst>
                </a:gridCol>
                <a:gridCol w="995159">
                  <a:extLst>
                    <a:ext uri="{9D8B030D-6E8A-4147-A177-3AD203B41FA5}">
                      <a16:colId xmlns:a16="http://schemas.microsoft.com/office/drawing/2014/main" val="348086284"/>
                    </a:ext>
                  </a:extLst>
                </a:gridCol>
                <a:gridCol w="1128204">
                  <a:extLst>
                    <a:ext uri="{9D8B030D-6E8A-4147-A177-3AD203B41FA5}">
                      <a16:colId xmlns:a16="http://schemas.microsoft.com/office/drawing/2014/main" val="42043633"/>
                    </a:ext>
                  </a:extLst>
                </a:gridCol>
                <a:gridCol w="1010068">
                  <a:extLst>
                    <a:ext uri="{9D8B030D-6E8A-4147-A177-3AD203B41FA5}">
                      <a16:colId xmlns:a16="http://schemas.microsoft.com/office/drawing/2014/main" val="2323367504"/>
                    </a:ext>
                  </a:extLst>
                </a:gridCol>
              </a:tblGrid>
              <a:tr h="648990">
                <a:tc>
                  <a:txBody>
                    <a:bodyPr/>
                    <a:lstStyle/>
                    <a:p>
                      <a:pPr algn="ctr"/>
                      <a:r>
                        <a:rPr lang="en-AU" sz="900">
                          <a:latin typeface="+mn-lt"/>
                        </a:rPr>
                        <a:t>Quarter</a:t>
                      </a:r>
                    </a:p>
                  </a:txBody>
                  <a:tcPr marL="99060" marR="99060" anchor="ctr">
                    <a:solidFill>
                      <a:srgbClr val="002060"/>
                    </a:solidFill>
                  </a:tcPr>
                </a:tc>
                <a:tc>
                  <a:txBody>
                    <a:bodyPr/>
                    <a:lstStyle/>
                    <a:p>
                      <a:pPr algn="ctr"/>
                      <a:r>
                        <a:rPr lang="en-AU" sz="900">
                          <a:latin typeface="+mn-lt"/>
                        </a:rPr>
                        <a:t>Licence Type</a:t>
                      </a:r>
                    </a:p>
                  </a:txBody>
                  <a:tcPr marL="99060" marR="99060" anchor="ctr">
                    <a:solidFill>
                      <a:srgbClr val="002060"/>
                    </a:solidFill>
                  </a:tcPr>
                </a:tc>
                <a:tc>
                  <a:txBody>
                    <a:bodyPr/>
                    <a:lstStyle/>
                    <a:p>
                      <a:pPr marL="0" algn="ctr" defTabSz="914400" rtl="0" eaLnBrk="1" fontAlgn="b" latinLnBrk="0" hangingPunct="1"/>
                      <a:r>
                        <a:rPr lang="en-AU" sz="900" b="1" u="none" strike="noStrike" kern="1200">
                          <a:solidFill>
                            <a:schemeClr val="lt1"/>
                          </a:solidFill>
                          <a:effectLst/>
                          <a:latin typeface="+mn-lt"/>
                          <a:ea typeface="+mn-ea"/>
                          <a:cs typeface="+mn-cs"/>
                        </a:rPr>
                        <a:t>Registration of Dealing</a:t>
                      </a:r>
                    </a:p>
                  </a:txBody>
                  <a:tcPr marL="9525" marR="9525" marT="9525" marB="0" anchor="ctr">
                    <a:solidFill>
                      <a:srgbClr val="002060"/>
                    </a:solidFill>
                  </a:tcPr>
                </a:tc>
                <a:tc>
                  <a:txBody>
                    <a:bodyPr/>
                    <a:lstStyle/>
                    <a:p>
                      <a:pPr marL="0" algn="ctr" defTabSz="914400" rtl="0" eaLnBrk="1" fontAlgn="b" latinLnBrk="0" hangingPunct="1"/>
                      <a:r>
                        <a:rPr lang="en-AU" sz="900" b="1" u="none" strike="noStrike" kern="1200">
                          <a:solidFill>
                            <a:schemeClr val="lt1"/>
                          </a:solidFill>
                          <a:effectLst/>
                          <a:latin typeface="+mn-lt"/>
                          <a:ea typeface="+mn-ea"/>
                          <a:cs typeface="+mn-cs"/>
                        </a:rPr>
                        <a:t>Licence Conditions Change</a:t>
                      </a:r>
                    </a:p>
                  </a:txBody>
                  <a:tcPr marL="9525" marR="9525" marT="9525" marB="0" anchor="ctr">
                    <a:solidFill>
                      <a:srgbClr val="002060"/>
                    </a:solidFill>
                  </a:tcPr>
                </a:tc>
                <a:tc>
                  <a:txBody>
                    <a:bodyPr/>
                    <a:lstStyle/>
                    <a:p>
                      <a:pPr marL="0" algn="ctr" defTabSz="914400" rtl="0" eaLnBrk="1" fontAlgn="b" latinLnBrk="0" hangingPunct="1"/>
                      <a:r>
                        <a:rPr lang="en-AU" sz="900" b="1" u="none" strike="noStrike" kern="1200">
                          <a:solidFill>
                            <a:schemeClr val="lt1"/>
                          </a:solidFill>
                          <a:effectLst/>
                          <a:latin typeface="+mn-lt"/>
                          <a:ea typeface="+mn-ea"/>
                          <a:cs typeface="+mn-cs"/>
                        </a:rPr>
                        <a:t>Total</a:t>
                      </a:r>
                    </a:p>
                  </a:txBody>
                  <a:tcPr marL="9525" marR="9525" marT="9525" marB="0" anchor="ctr">
                    <a:solidFill>
                      <a:srgbClr val="002060"/>
                    </a:solidFill>
                  </a:tcPr>
                </a:tc>
                <a:extLst>
                  <a:ext uri="{0D108BD9-81ED-4DB2-BD59-A6C34878D82A}">
                    <a16:rowId xmlns:a16="http://schemas.microsoft.com/office/drawing/2014/main" val="3127611711"/>
                  </a:ext>
                </a:extLst>
              </a:tr>
              <a:tr h="393296">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u="none" strike="noStrike">
                          <a:effectLst/>
                          <a:latin typeface="+mn-lt"/>
                        </a:rPr>
                        <a:t>FY 2021-22 Q1</a:t>
                      </a:r>
                      <a:endParaRPr lang="en-AU" sz="900" b="1" i="0" u="none" strike="noStrike">
                        <a:solidFill>
                          <a:srgbClr val="000000"/>
                        </a:solidFill>
                        <a:effectLst/>
                        <a:latin typeface="+mn-lt"/>
                      </a:endParaRPr>
                    </a:p>
                    <a:p>
                      <a:pPr algn="ctr" fontAlgn="b"/>
                      <a:endParaRPr lang="en-AU" sz="900" b="1" i="0" u="none" strike="noStrike">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900" b="0" i="0" u="none" strike="noStrike">
                          <a:solidFill>
                            <a:srgbClr val="000000"/>
                          </a:solidFill>
                          <a:effectLst/>
                          <a:latin typeface="+mn-lt"/>
                        </a:rPr>
                        <a:t>Onshore Petroleum Exploration Permit</a:t>
                      </a:r>
                    </a:p>
                  </a:txBody>
                  <a:tcPr marL="95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346048052"/>
                  </a:ext>
                </a:extLst>
              </a:tr>
              <a:tr h="393296">
                <a:tc vMerge="1">
                  <a:txBody>
                    <a:bodyPr/>
                    <a:lstStyle/>
                    <a:p>
                      <a:pPr algn="ctr" fontAlgn="b"/>
                      <a:endParaRPr lang="en-AU" sz="900" b="1" i="0" u="none" strike="noStrike">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algn="l" fontAlgn="b"/>
                      <a:endParaRPr lang="en-AU" sz="900" b="1" i="0" u="none" strike="noStrike">
                        <a:solidFill>
                          <a:srgbClr val="000000"/>
                        </a:solidFill>
                        <a:effectLst/>
                        <a:latin typeface="+mn-lt"/>
                      </a:endParaRP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0</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1</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1</a:t>
                      </a:r>
                    </a:p>
                  </a:txBody>
                  <a:tcPr marL="9525" marR="9525" marT="9525" marB="0" anchor="ctr">
                    <a:solidFill>
                      <a:schemeClr val="accent5">
                        <a:lumMod val="60000"/>
                        <a:lumOff val="40000"/>
                      </a:schemeClr>
                    </a:solidFill>
                  </a:tcPr>
                </a:tc>
                <a:extLst>
                  <a:ext uri="{0D108BD9-81ED-4DB2-BD59-A6C34878D82A}">
                    <a16:rowId xmlns:a16="http://schemas.microsoft.com/office/drawing/2014/main" val="3179417053"/>
                  </a:ext>
                </a:extLst>
              </a:tr>
              <a:tr h="393296">
                <a:tc row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u="none" strike="noStrike">
                          <a:effectLst/>
                          <a:latin typeface="+mn-lt"/>
                        </a:rPr>
                        <a:t>FY 2020-21 Q4</a:t>
                      </a:r>
                      <a:endParaRPr lang="en-AU" sz="900" b="1" i="0" u="none" strike="noStrike">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algn="l" fontAlgn="b"/>
                      <a:r>
                        <a:rPr lang="en-AU" sz="900" b="0" i="0" u="none" strike="noStrike">
                          <a:solidFill>
                            <a:srgbClr val="000000"/>
                          </a:solidFill>
                          <a:effectLst/>
                          <a:latin typeface="+mn-lt"/>
                        </a:rPr>
                        <a:t>Offshore Pipeline Licence</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1</a:t>
                      </a:r>
                    </a:p>
                  </a:txBody>
                  <a:tcPr marL="9525" marR="9525" marT="9525" marB="0" anchor="ctr"/>
                </a:tc>
                <a:extLst>
                  <a:ext uri="{0D108BD9-81ED-4DB2-BD59-A6C34878D82A}">
                    <a16:rowId xmlns:a16="http://schemas.microsoft.com/office/drawing/2014/main" val="889997605"/>
                  </a:ext>
                </a:extLst>
              </a:tr>
              <a:tr h="393296">
                <a:tc vMerge="1">
                  <a:txBody>
                    <a:bodyPr/>
                    <a:lstStyle/>
                    <a:p>
                      <a:pPr algn="ctr" fontAlgn="b"/>
                      <a:endParaRPr lang="en-AU" sz="900" b="1" i="0" u="none" strike="noStrike">
                        <a:solidFill>
                          <a:srgbClr val="000000"/>
                        </a:solidFill>
                        <a:effectLst/>
                        <a:latin typeface="+mn-lt"/>
                      </a:endParaRPr>
                    </a:p>
                  </a:txBody>
                  <a:tcPr marL="6581" marR="6581" marT="6581" marB="0" anchor="ctr">
                    <a:solidFill>
                      <a:schemeClr val="accent5">
                        <a:lumMod val="60000"/>
                        <a:lumOff val="40000"/>
                      </a:schemeClr>
                    </a:solidFill>
                  </a:tcPr>
                </a:tc>
                <a:tc>
                  <a:txBody>
                    <a:bodyPr/>
                    <a:lstStyle/>
                    <a:p>
                      <a:pPr algn="l" fontAlgn="b"/>
                      <a:endParaRPr lang="en-AU" sz="900" b="1" i="0" u="none" strike="noStrike">
                        <a:solidFill>
                          <a:srgbClr val="000000"/>
                        </a:solidFill>
                        <a:effectLst/>
                        <a:latin typeface="+mn-lt"/>
                      </a:endParaRP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1</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0</a:t>
                      </a:r>
                    </a:p>
                  </a:txBody>
                  <a:tcPr marL="9525" marR="9525" marT="9525" marB="0" anchor="ctr">
                    <a:solidFill>
                      <a:schemeClr val="accent5">
                        <a:lumMod val="60000"/>
                        <a:lumOff val="40000"/>
                      </a:schemeClr>
                    </a:solidFill>
                  </a:tcPr>
                </a:tc>
                <a:tc>
                  <a:txBody>
                    <a:bodyPr/>
                    <a:lstStyle/>
                    <a:p>
                      <a:pPr algn="ctr" fontAlgn="b"/>
                      <a:r>
                        <a:rPr lang="en-AU" sz="900" b="1" i="0" u="none" strike="noStrike">
                          <a:solidFill>
                            <a:srgbClr val="000000"/>
                          </a:solidFill>
                          <a:effectLst/>
                          <a:latin typeface="+mn-lt"/>
                        </a:rPr>
                        <a:t>1</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377557656"/>
                  </a:ext>
                </a:extLst>
              </a:tr>
            </a:tbl>
          </a:graphicData>
        </a:graphic>
      </p:graphicFrame>
      <p:graphicFrame>
        <p:nvGraphicFramePr>
          <p:cNvPr id="14" name="Chart 13">
            <a:extLst>
              <a:ext uri="{FF2B5EF4-FFF2-40B4-BE49-F238E27FC236}">
                <a16:creationId xmlns:a16="http://schemas.microsoft.com/office/drawing/2014/main" id="{EE203E80-6FBD-40D5-90F2-E06A5257F8CB}"/>
              </a:ext>
            </a:extLst>
          </p:cNvPr>
          <p:cNvGraphicFramePr/>
          <p:nvPr>
            <p:extLst>
              <p:ext uri="{D42A27DB-BD31-4B8C-83A1-F6EECF244321}">
                <p14:modId xmlns:p14="http://schemas.microsoft.com/office/powerpoint/2010/main" val="938807392"/>
              </p:ext>
            </p:extLst>
          </p:nvPr>
        </p:nvGraphicFramePr>
        <p:xfrm>
          <a:off x="546590" y="3749144"/>
          <a:ext cx="8915400" cy="28544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6311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95300" y="222331"/>
            <a:ext cx="8915400" cy="274042"/>
          </a:xfrm>
        </p:spPr>
        <p:txBody>
          <a:bodyPr>
            <a:normAutofit fontScale="90000"/>
          </a:bodyPr>
          <a:lstStyle/>
          <a:p>
            <a:r>
              <a:rPr lang="en-AU" sz="1400" b="1">
                <a:solidFill>
                  <a:schemeClr val="bg1"/>
                </a:solidFill>
              </a:rPr>
              <a:t>KPI 1: Efficient Approvals Process – Non-MRSDA Operation Plans</a:t>
            </a:r>
          </a:p>
        </p:txBody>
      </p:sp>
      <p:graphicFrame>
        <p:nvGraphicFramePr>
          <p:cNvPr id="5" name="Table 4"/>
          <p:cNvGraphicFramePr>
            <a:graphicFrameLocks noGrp="1"/>
          </p:cNvGraphicFramePr>
          <p:nvPr>
            <p:extLst>
              <p:ext uri="{D42A27DB-BD31-4B8C-83A1-F6EECF244321}">
                <p14:modId xmlns:p14="http://schemas.microsoft.com/office/powerpoint/2010/main" val="903632593"/>
              </p:ext>
            </p:extLst>
          </p:nvPr>
        </p:nvGraphicFramePr>
        <p:xfrm>
          <a:off x="344486" y="849036"/>
          <a:ext cx="7011174" cy="2414090"/>
        </p:xfrm>
        <a:graphic>
          <a:graphicData uri="http://schemas.openxmlformats.org/drawingml/2006/table">
            <a:tbl>
              <a:tblPr firstRow="1" bandRow="1">
                <a:tableStyleId>{7DF18680-E054-41AD-8BC1-D1AEF772440D}</a:tableStyleId>
              </a:tblPr>
              <a:tblGrid>
                <a:gridCol w="650125">
                  <a:extLst>
                    <a:ext uri="{9D8B030D-6E8A-4147-A177-3AD203B41FA5}">
                      <a16:colId xmlns:a16="http://schemas.microsoft.com/office/drawing/2014/main" val="20000"/>
                    </a:ext>
                  </a:extLst>
                </a:gridCol>
                <a:gridCol w="2154127">
                  <a:extLst>
                    <a:ext uri="{9D8B030D-6E8A-4147-A177-3AD203B41FA5}">
                      <a16:colId xmlns:a16="http://schemas.microsoft.com/office/drawing/2014/main" val="20001"/>
                    </a:ext>
                  </a:extLst>
                </a:gridCol>
                <a:gridCol w="868708">
                  <a:extLst>
                    <a:ext uri="{9D8B030D-6E8A-4147-A177-3AD203B41FA5}">
                      <a16:colId xmlns:a16="http://schemas.microsoft.com/office/drawing/2014/main" val="2951049663"/>
                    </a:ext>
                  </a:extLst>
                </a:gridCol>
                <a:gridCol w="939596">
                  <a:extLst>
                    <a:ext uri="{9D8B030D-6E8A-4147-A177-3AD203B41FA5}">
                      <a16:colId xmlns:a16="http://schemas.microsoft.com/office/drawing/2014/main" val="2161276873"/>
                    </a:ext>
                  </a:extLst>
                </a:gridCol>
                <a:gridCol w="762745">
                  <a:extLst>
                    <a:ext uri="{9D8B030D-6E8A-4147-A177-3AD203B41FA5}">
                      <a16:colId xmlns:a16="http://schemas.microsoft.com/office/drawing/2014/main" val="20004"/>
                    </a:ext>
                  </a:extLst>
                </a:gridCol>
                <a:gridCol w="808762">
                  <a:extLst>
                    <a:ext uri="{9D8B030D-6E8A-4147-A177-3AD203B41FA5}">
                      <a16:colId xmlns:a16="http://schemas.microsoft.com/office/drawing/2014/main" val="666057389"/>
                    </a:ext>
                  </a:extLst>
                </a:gridCol>
                <a:gridCol w="827111">
                  <a:extLst>
                    <a:ext uri="{9D8B030D-6E8A-4147-A177-3AD203B41FA5}">
                      <a16:colId xmlns:a16="http://schemas.microsoft.com/office/drawing/2014/main" val="20005"/>
                    </a:ext>
                  </a:extLst>
                </a:gridCol>
              </a:tblGrid>
              <a:tr h="900918">
                <a:tc>
                  <a:txBody>
                    <a:bodyPr/>
                    <a:lstStyle/>
                    <a:p>
                      <a:pPr algn="ctr"/>
                      <a:r>
                        <a:rPr lang="en-AU" sz="900"/>
                        <a:t>Quarter</a:t>
                      </a:r>
                    </a:p>
                  </a:txBody>
                  <a:tcPr marL="99060" marR="99060" anchor="ctr">
                    <a:solidFill>
                      <a:srgbClr val="002060"/>
                    </a:solidFill>
                  </a:tcPr>
                </a:tc>
                <a:tc>
                  <a:txBody>
                    <a:bodyPr/>
                    <a:lstStyle/>
                    <a:p>
                      <a:pPr algn="ctr"/>
                      <a:r>
                        <a:rPr lang="en-AU" sz="900"/>
                        <a:t>Licence Type</a:t>
                      </a:r>
                    </a:p>
                  </a:txBody>
                  <a:tcPr marL="99060" marR="99060" anchor="ctr">
                    <a:solidFill>
                      <a:srgbClr val="002060"/>
                    </a:solidFill>
                  </a:tcPr>
                </a:tc>
                <a:tc>
                  <a:txBody>
                    <a:bodyPr/>
                    <a:lstStyle/>
                    <a:p>
                      <a:pPr algn="ctr"/>
                      <a:r>
                        <a:rPr lang="en-AU" sz="900"/>
                        <a:t>Plans</a:t>
                      </a:r>
                    </a:p>
                    <a:p>
                      <a:pPr algn="ctr"/>
                      <a:r>
                        <a:rPr lang="en-AU" sz="900"/>
                        <a:t>Accepted</a:t>
                      </a:r>
                    </a:p>
                  </a:txBody>
                  <a:tcPr marL="99060" marR="99060" anchor="ctr">
                    <a:solidFill>
                      <a:srgbClr val="002060"/>
                    </a:solidFill>
                  </a:tcPr>
                </a:tc>
                <a:tc>
                  <a:txBody>
                    <a:bodyPr/>
                    <a:lstStyle/>
                    <a:p>
                      <a:pPr algn="ctr"/>
                      <a:r>
                        <a:rPr lang="en-AU" sz="900"/>
                        <a:t>Unique Plans Under Assessment</a:t>
                      </a:r>
                    </a:p>
                  </a:txBody>
                  <a:tcPr marL="99060" marR="99060" anchor="ctr">
                    <a:solidFill>
                      <a:srgbClr val="002060"/>
                    </a:solidFill>
                  </a:tcPr>
                </a:tc>
                <a:tc>
                  <a:txBody>
                    <a:bodyPr/>
                    <a:lstStyle/>
                    <a:p>
                      <a:pPr algn="ctr" fontAlgn="b"/>
                      <a:r>
                        <a:rPr lang="en-AU" sz="900" b="1" i="0" u="none" strike="noStrike">
                          <a:solidFill>
                            <a:schemeClr val="bg1"/>
                          </a:solidFill>
                          <a:effectLst/>
                          <a:latin typeface="+mn-lt"/>
                        </a:rPr>
                        <a:t>Environment </a:t>
                      </a:r>
                      <a:r>
                        <a:rPr lang="en-AU" sz="900" u="none" strike="noStrike">
                          <a:effectLst/>
                        </a:rPr>
                        <a:t>Plan Stages</a:t>
                      </a:r>
                      <a:endParaRPr lang="en-AU" sz="900" b="1" i="0" u="none" strike="noStrike">
                        <a:solidFill>
                          <a:schemeClr val="bg1"/>
                        </a:solidFill>
                        <a:effectLst/>
                        <a:latin typeface="+mn-lt"/>
                      </a:endParaRPr>
                    </a:p>
                  </a:txBody>
                  <a:tcPr marL="9525" marR="9525" marT="9525" marB="0" anchor="ctr">
                    <a:solidFill>
                      <a:srgbClr val="0070C0"/>
                    </a:solidFill>
                  </a:tcPr>
                </a:tc>
                <a:tc>
                  <a:txBody>
                    <a:bodyPr/>
                    <a:lstStyle/>
                    <a:p>
                      <a:pPr algn="ctr" fontAlgn="b"/>
                      <a:r>
                        <a:rPr lang="en-AU" sz="900" u="none" strike="noStrike">
                          <a:effectLst/>
                        </a:rPr>
                        <a:t>Operation </a:t>
                      </a:r>
                      <a:r>
                        <a:rPr lang="en-AU" sz="900" b="1" i="0" u="none" strike="noStrike">
                          <a:solidFill>
                            <a:schemeClr val="bg1"/>
                          </a:solidFill>
                          <a:effectLst/>
                          <a:latin typeface="+mn-lt"/>
                        </a:rPr>
                        <a:t>Plan Stages</a:t>
                      </a:r>
                    </a:p>
                  </a:txBody>
                  <a:tcPr marL="9525" marR="9525" marT="9525" marB="0" anchor="ctr">
                    <a:solidFill>
                      <a:srgbClr val="0070C0"/>
                    </a:solidFill>
                  </a:tcPr>
                </a:tc>
                <a:tc>
                  <a:txBody>
                    <a:bodyPr/>
                    <a:lstStyle/>
                    <a:p>
                      <a:pPr algn="ctr" fontAlgn="b"/>
                      <a:r>
                        <a:rPr lang="en-AU" sz="900" u="none" strike="noStrike">
                          <a:effectLst/>
                        </a:rPr>
                        <a:t>Total Stages Assessed</a:t>
                      </a:r>
                      <a:endParaRPr lang="en-AU" sz="900" b="1" i="0" u="none" strike="noStrike">
                        <a:solidFill>
                          <a:schemeClr val="bg1"/>
                        </a:solidFill>
                        <a:effectLst/>
                        <a:latin typeface="+mn-lt"/>
                      </a:endParaRPr>
                    </a:p>
                  </a:txBody>
                  <a:tcPr marL="9525" marR="9525" marT="9525" marB="0" anchor="ctr">
                    <a:solidFill>
                      <a:srgbClr val="0070C0"/>
                    </a:solidFill>
                  </a:tcPr>
                </a:tc>
                <a:extLst>
                  <a:ext uri="{0D108BD9-81ED-4DB2-BD59-A6C34878D82A}">
                    <a16:rowId xmlns:a16="http://schemas.microsoft.com/office/drawing/2014/main" val="10000"/>
                  </a:ext>
                </a:extLst>
              </a:tr>
              <a:tr h="378293">
                <a:tc>
                  <a:txBody>
                    <a:bodyPr/>
                    <a:lstStyle/>
                    <a:p>
                      <a:pPr algn="ctr" rtl="0" fontAlgn="ctr"/>
                      <a:r>
                        <a:rPr lang="en-AU" sz="900" b="0" i="0" u="none" strike="noStrike">
                          <a:solidFill>
                            <a:srgbClr val="000000"/>
                          </a:solidFill>
                          <a:effectLst/>
                          <a:latin typeface="Calibri" panose="020F0502020204030204" pitchFamily="34" charset="0"/>
                          <a:cs typeface="Calibri" panose="020F0502020204030204" pitchFamily="34" charset="0"/>
                        </a:rPr>
                        <a:t>FY 2021-22 Q1</a:t>
                      </a:r>
                    </a:p>
                  </a:txBody>
                  <a:tcPr marL="10800" marR="10800" marT="10800"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1" u="none" strike="noStrike" kern="1200">
                          <a:solidFill>
                            <a:schemeClr val="dk1"/>
                          </a:solidFill>
                          <a:effectLst/>
                          <a:latin typeface="+mn-lt"/>
                          <a:ea typeface="+mn-ea"/>
                          <a:cs typeface="+mn-cs"/>
                        </a:rPr>
                        <a:t>Total</a:t>
                      </a:r>
                    </a:p>
                  </a:txBody>
                  <a:tcPr marL="857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0</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0</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0</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0</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0</a:t>
                      </a:r>
                    </a:p>
                  </a:txBody>
                  <a:tcPr marL="9525" marR="9525" marT="9525" marB="0" anchor="ctr">
                    <a:solidFill>
                      <a:schemeClr val="accent5">
                        <a:lumMod val="60000"/>
                        <a:lumOff val="40000"/>
                      </a:schemeClr>
                    </a:solidFill>
                  </a:tcPr>
                </a:tc>
                <a:extLst>
                  <a:ext uri="{0D108BD9-81ED-4DB2-BD59-A6C34878D82A}">
                    <a16:rowId xmlns:a16="http://schemas.microsoft.com/office/drawing/2014/main" val="1637742250"/>
                  </a:ext>
                </a:extLst>
              </a:tr>
              <a:tr h="378293">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900" u="none" strike="noStrike">
                          <a:effectLst/>
                        </a:rPr>
                        <a:t>FY 2020-21 Q4</a:t>
                      </a:r>
                    </a:p>
                  </a:txBody>
                  <a:tcPr marL="10800" marR="10800" marT="10800" marB="0" anchor="ctr">
                    <a:solidFill>
                      <a:schemeClr val="accent5">
                        <a:lumMod val="60000"/>
                        <a:lumOff val="40000"/>
                      </a:schemeClr>
                    </a:solidFill>
                  </a:tcPr>
                </a:tc>
                <a:tc>
                  <a:txBody>
                    <a:bodyPr/>
                    <a:lstStyle/>
                    <a:p>
                      <a:pPr algn="l" fontAlgn="b"/>
                      <a:r>
                        <a:rPr lang="en-AU" sz="900" b="0" i="0" u="none" strike="noStrike">
                          <a:solidFill>
                            <a:srgbClr val="000000"/>
                          </a:solidFill>
                          <a:effectLst/>
                          <a:latin typeface="Calibri" panose="020F0502020204030204" pitchFamily="34" charset="0"/>
                        </a:rPr>
                        <a:t>Onshore Petroleum Production Licence</a:t>
                      </a:r>
                    </a:p>
                  </a:txBody>
                  <a:tcPr marL="85725" marR="9525" marT="9525" marB="0" anchor="ctr"/>
                </a:tc>
                <a:tc>
                  <a:txBody>
                    <a:bodyPr/>
                    <a:lstStyle/>
                    <a:p>
                      <a:pPr algn="ctr" fontAlgn="b"/>
                      <a:r>
                        <a:rPr lang="en-AU" sz="900" b="0" i="0" u="none" strike="noStrike">
                          <a:solidFill>
                            <a:schemeClr val="tx1"/>
                          </a:solidFill>
                          <a:effectLst/>
                          <a:latin typeface="+mn-lt"/>
                        </a:rPr>
                        <a:t>1</a:t>
                      </a:r>
                    </a:p>
                  </a:txBody>
                  <a:tcPr marL="9525" marR="9525" marT="9525" marB="0" anchor="ctr"/>
                </a:tc>
                <a:tc>
                  <a:txBody>
                    <a:bodyPr/>
                    <a:lstStyle/>
                    <a:p>
                      <a:pPr algn="ctr" fontAlgn="b"/>
                      <a:r>
                        <a:rPr lang="en-AU" sz="900" b="0" i="0" u="none" strike="noStrike">
                          <a:solidFill>
                            <a:schemeClr val="tx1"/>
                          </a:solidFill>
                          <a:effectLst/>
                          <a:latin typeface="+mn-lt"/>
                        </a:rPr>
                        <a:t>1</a:t>
                      </a:r>
                    </a:p>
                  </a:txBody>
                  <a:tcPr marL="9525" marR="9525" marT="9525" marB="0" anchor="ctr"/>
                </a:tc>
                <a:tc>
                  <a:txBody>
                    <a:bodyPr/>
                    <a:lstStyle/>
                    <a:p>
                      <a:pPr algn="ctr" fontAlgn="b"/>
                      <a:r>
                        <a:rPr lang="en-AU" sz="900" b="0" i="0" u="none" strike="noStrike">
                          <a:solidFill>
                            <a:srgbClr val="000000"/>
                          </a:solidFill>
                          <a:effectLst/>
                          <a:latin typeface="+mn-lt"/>
                        </a:rPr>
                        <a:t>0</a:t>
                      </a:r>
                    </a:p>
                  </a:txBody>
                  <a:tcPr marL="9525" marR="9525" marT="9525" marB="0" anchor="ctr"/>
                </a:tc>
                <a:tc>
                  <a:txBody>
                    <a:bodyPr/>
                    <a:lstStyle/>
                    <a:p>
                      <a:pPr algn="ctr" fontAlgn="b"/>
                      <a:r>
                        <a:rPr lang="en-AU" sz="900" b="0" i="0" u="none" strike="noStrike">
                          <a:solidFill>
                            <a:srgbClr val="000000"/>
                          </a:solidFill>
                          <a:effectLst/>
                          <a:latin typeface="+mn-lt"/>
                        </a:rPr>
                        <a:t>3</a:t>
                      </a:r>
                    </a:p>
                  </a:txBody>
                  <a:tcPr marL="9525" marR="9525" marT="9525" marB="0" anchor="ctr"/>
                </a:tc>
                <a:tc>
                  <a:txBody>
                    <a:bodyPr/>
                    <a:lstStyle/>
                    <a:p>
                      <a:pPr algn="ctr" fontAlgn="b"/>
                      <a:r>
                        <a:rPr lang="en-AU" sz="900" b="1" i="0" u="none" strike="noStrike">
                          <a:solidFill>
                            <a:srgbClr val="000000"/>
                          </a:solidFill>
                          <a:effectLst/>
                          <a:latin typeface="+mn-lt"/>
                        </a:rPr>
                        <a:t>3</a:t>
                      </a:r>
                    </a:p>
                  </a:txBody>
                  <a:tcPr marL="9525" marR="9525" marT="9525" marB="0" anchor="ctr"/>
                </a:tc>
                <a:extLst>
                  <a:ext uri="{0D108BD9-81ED-4DB2-BD59-A6C34878D82A}">
                    <a16:rowId xmlns:a16="http://schemas.microsoft.com/office/drawing/2014/main" val="3160980535"/>
                  </a:ext>
                </a:extLst>
              </a:tr>
              <a:tr h="378293">
                <a:tc vMerge="1">
                  <a:txBody>
                    <a:bodyPr/>
                    <a:lstStyle/>
                    <a:p>
                      <a:endParaRPr lang="en-AU"/>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900" b="0" u="none" strike="noStrike" kern="1200">
                          <a:solidFill>
                            <a:schemeClr val="dk1"/>
                          </a:solidFill>
                          <a:effectLst/>
                          <a:latin typeface="+mn-lt"/>
                          <a:ea typeface="+mn-ea"/>
                          <a:cs typeface="+mn-cs"/>
                        </a:rPr>
                        <a:t>Onshore Petroleum Special Drilling Authorisation</a:t>
                      </a:r>
                    </a:p>
                  </a:txBody>
                  <a:tcPr marL="85725" marR="9525" marT="9525" marB="0" anchor="ctr">
                    <a:solidFill>
                      <a:schemeClr val="tx2">
                        <a:lumMod val="20000"/>
                        <a:lumOff val="80000"/>
                      </a:schemeClr>
                    </a:solidFill>
                  </a:tcPr>
                </a:tc>
                <a:tc>
                  <a:txBody>
                    <a:bodyPr/>
                    <a:lstStyle/>
                    <a:p>
                      <a:pPr marL="0" algn="ctr" defTabSz="914400" rtl="0" eaLnBrk="1" fontAlgn="b" latinLnBrk="0" hangingPunct="1"/>
                      <a:r>
                        <a:rPr lang="en-AU" sz="900" b="0" u="none" strike="noStrike" kern="1200">
                          <a:solidFill>
                            <a:schemeClr val="dk1"/>
                          </a:solidFill>
                          <a:effectLst/>
                          <a:latin typeface="+mn-lt"/>
                          <a:ea typeface="+mn-ea"/>
                          <a:cs typeface="+mn-cs"/>
                        </a:rPr>
                        <a:t>1</a:t>
                      </a:r>
                    </a:p>
                  </a:txBody>
                  <a:tcPr marL="9525" marR="9525" marT="9525" marB="0" anchor="ctr">
                    <a:solidFill>
                      <a:schemeClr val="tx2">
                        <a:lumMod val="20000"/>
                        <a:lumOff val="80000"/>
                      </a:schemeClr>
                    </a:solidFill>
                  </a:tcPr>
                </a:tc>
                <a:tc>
                  <a:txBody>
                    <a:bodyPr/>
                    <a:lstStyle/>
                    <a:p>
                      <a:pPr marL="0" algn="ctr" defTabSz="914400" rtl="0" eaLnBrk="1" fontAlgn="b" latinLnBrk="0" hangingPunct="1"/>
                      <a:r>
                        <a:rPr lang="en-AU" sz="900" b="0" u="none" strike="noStrike" kern="1200">
                          <a:solidFill>
                            <a:schemeClr val="dk1"/>
                          </a:solidFill>
                          <a:effectLst/>
                          <a:latin typeface="+mn-lt"/>
                          <a:ea typeface="+mn-ea"/>
                          <a:cs typeface="+mn-cs"/>
                        </a:rPr>
                        <a:t>1</a:t>
                      </a:r>
                    </a:p>
                  </a:txBody>
                  <a:tcPr marL="9525" marR="9525" marT="9525" marB="0" anchor="ctr">
                    <a:solidFill>
                      <a:schemeClr val="tx2">
                        <a:lumMod val="20000"/>
                        <a:lumOff val="80000"/>
                      </a:schemeClr>
                    </a:solidFill>
                  </a:tcPr>
                </a:tc>
                <a:tc>
                  <a:txBody>
                    <a:bodyPr/>
                    <a:lstStyle/>
                    <a:p>
                      <a:pPr marL="0" algn="ctr" defTabSz="914400" rtl="0" eaLnBrk="1" fontAlgn="b" latinLnBrk="0" hangingPunct="1"/>
                      <a:r>
                        <a:rPr lang="en-AU" sz="900" b="0" u="none" strike="noStrike" kern="1200">
                          <a:solidFill>
                            <a:schemeClr val="dk1"/>
                          </a:solidFill>
                          <a:effectLst/>
                          <a:latin typeface="+mn-lt"/>
                          <a:ea typeface="+mn-ea"/>
                          <a:cs typeface="+mn-cs"/>
                        </a:rPr>
                        <a:t>0</a:t>
                      </a:r>
                    </a:p>
                  </a:txBody>
                  <a:tcPr marL="9525" marR="9525" marT="9525" marB="0" anchor="ctr">
                    <a:solidFill>
                      <a:schemeClr val="tx2">
                        <a:lumMod val="20000"/>
                        <a:lumOff val="80000"/>
                      </a:schemeClr>
                    </a:solidFill>
                  </a:tcPr>
                </a:tc>
                <a:tc>
                  <a:txBody>
                    <a:bodyPr/>
                    <a:lstStyle/>
                    <a:p>
                      <a:pPr marL="0" algn="ctr" defTabSz="914400" rtl="0" eaLnBrk="1" fontAlgn="b" latinLnBrk="0" hangingPunct="1"/>
                      <a:r>
                        <a:rPr lang="en-AU" sz="900" b="0" u="none" strike="noStrike" kern="1200">
                          <a:solidFill>
                            <a:schemeClr val="dk1"/>
                          </a:solidFill>
                          <a:effectLst/>
                          <a:latin typeface="+mn-lt"/>
                          <a:ea typeface="+mn-ea"/>
                          <a:cs typeface="+mn-cs"/>
                        </a:rPr>
                        <a:t>1</a:t>
                      </a:r>
                    </a:p>
                  </a:txBody>
                  <a:tcPr marL="9525" marR="9525" marT="9525" marB="0" anchor="ctr">
                    <a:solidFill>
                      <a:schemeClr val="tx2">
                        <a:lumMod val="20000"/>
                        <a:lumOff val="80000"/>
                      </a:schemeClr>
                    </a:solidFill>
                  </a:tcPr>
                </a:tc>
                <a:tc>
                  <a:txBody>
                    <a:bodyPr/>
                    <a:lstStyle/>
                    <a:p>
                      <a:pPr marL="0" algn="ctr" defTabSz="914400" rtl="0" eaLnBrk="1" fontAlgn="b" latinLnBrk="0" hangingPunct="1"/>
                      <a:r>
                        <a:rPr lang="en-AU" sz="900" b="0" u="none" strike="noStrike" kern="1200">
                          <a:solidFill>
                            <a:schemeClr val="dk1"/>
                          </a:solidFill>
                          <a:effectLst/>
                          <a:latin typeface="+mn-lt"/>
                          <a:ea typeface="+mn-ea"/>
                          <a:cs typeface="+mn-cs"/>
                        </a:rPr>
                        <a:t>1</a:t>
                      </a:r>
                    </a:p>
                  </a:txBody>
                  <a:tcPr marL="9525" marR="9525" marT="9525" marB="0" anchor="ctr">
                    <a:solidFill>
                      <a:schemeClr val="tx2">
                        <a:lumMod val="20000"/>
                        <a:lumOff val="80000"/>
                      </a:schemeClr>
                    </a:solidFill>
                  </a:tcPr>
                </a:tc>
                <a:extLst>
                  <a:ext uri="{0D108BD9-81ED-4DB2-BD59-A6C34878D82A}">
                    <a16:rowId xmlns:a16="http://schemas.microsoft.com/office/drawing/2014/main" val="3865181802"/>
                  </a:ext>
                </a:extLst>
              </a:tr>
              <a:tr h="378293">
                <a:tc vMerge="1">
                  <a:txBody>
                    <a:bodyPr/>
                    <a:lstStyle/>
                    <a:p>
                      <a:pPr algn="ctr" rtl="0" fontAlgn="ctr"/>
                      <a:endParaRPr lang="en-AU" sz="1000" b="0" i="0" u="none" strike="noStrike">
                        <a:solidFill>
                          <a:srgbClr val="000000"/>
                        </a:solidFill>
                        <a:effectLst/>
                        <a:latin typeface="Calibri" panose="020F0502020204030204" pitchFamily="34" charset="0"/>
                        <a:cs typeface="Calibri" panose="020F0502020204030204" pitchFamily="34" charset="0"/>
                      </a:endParaRPr>
                    </a:p>
                  </a:txBody>
                  <a:tcPr marL="10800" marR="10800" marT="10800" marB="0" anchor="ctr">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AU" sz="900" b="1" u="none" strike="noStrike" kern="1200">
                          <a:effectLst/>
                          <a:latin typeface="+mn-lt"/>
                        </a:rPr>
                        <a:t>Total</a:t>
                      </a:r>
                      <a:endParaRPr lang="en-AU" sz="900" b="1" u="none" strike="noStrike" kern="1200">
                        <a:solidFill>
                          <a:schemeClr val="dk1"/>
                        </a:solidFill>
                        <a:effectLst/>
                        <a:latin typeface="+mn-lt"/>
                        <a:ea typeface="+mn-ea"/>
                        <a:cs typeface="+mn-cs"/>
                      </a:endParaRPr>
                    </a:p>
                  </a:txBody>
                  <a:tcPr marL="857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2</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2</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0</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4</a:t>
                      </a:r>
                    </a:p>
                  </a:txBody>
                  <a:tcPr marL="9525" marR="9525" marT="9525" marB="0" anchor="ctr">
                    <a:solidFill>
                      <a:schemeClr val="accent5">
                        <a:lumMod val="60000"/>
                        <a:lumOff val="40000"/>
                      </a:schemeClr>
                    </a:solidFill>
                  </a:tcPr>
                </a:tc>
                <a:tc>
                  <a:txBody>
                    <a:bodyPr/>
                    <a:lstStyle/>
                    <a:p>
                      <a:pPr marL="0" algn="ctr" defTabSz="914400" rtl="0" eaLnBrk="1" fontAlgn="b" latinLnBrk="0" hangingPunct="1"/>
                      <a:r>
                        <a:rPr lang="en-AU" sz="900" b="1" u="none" strike="noStrike" kern="1200">
                          <a:solidFill>
                            <a:schemeClr val="dk1"/>
                          </a:solidFill>
                          <a:effectLst/>
                          <a:latin typeface="+mn-lt"/>
                          <a:ea typeface="+mn-ea"/>
                          <a:cs typeface="+mn-cs"/>
                        </a:rPr>
                        <a:t>4</a:t>
                      </a:r>
                    </a:p>
                  </a:txBody>
                  <a:tcPr marL="9525" marR="9525" marT="9525" marB="0" anchor="ctr">
                    <a:solidFill>
                      <a:schemeClr val="accent5">
                        <a:lumMod val="60000"/>
                        <a:lumOff val="40000"/>
                      </a:schemeClr>
                    </a:solidFill>
                  </a:tcPr>
                </a:tc>
                <a:extLst>
                  <a:ext uri="{0D108BD9-81ED-4DB2-BD59-A6C34878D82A}">
                    <a16:rowId xmlns:a16="http://schemas.microsoft.com/office/drawing/2014/main" val="2544453860"/>
                  </a:ext>
                </a:extLst>
              </a:tr>
            </a:tbl>
          </a:graphicData>
        </a:graphic>
      </p:graphicFrame>
      <p:sp>
        <p:nvSpPr>
          <p:cNvPr id="2" name="Slide Number Placeholder 1">
            <a:extLst>
              <a:ext uri="{FF2B5EF4-FFF2-40B4-BE49-F238E27FC236}">
                <a16:creationId xmlns:a16="http://schemas.microsoft.com/office/drawing/2014/main" id="{BF76BE4A-235E-4F96-B6AB-E88588FF3817}"/>
              </a:ext>
            </a:extLst>
          </p:cNvPr>
          <p:cNvSpPr>
            <a:spLocks noGrp="1"/>
          </p:cNvSpPr>
          <p:nvPr>
            <p:ph type="sldNum" sz="quarter" idx="12"/>
          </p:nvPr>
        </p:nvSpPr>
        <p:spPr>
          <a:xfrm>
            <a:off x="8962036" y="222331"/>
            <a:ext cx="897328" cy="274042"/>
          </a:xfrm>
        </p:spPr>
        <p:txBody>
          <a:bodyPr/>
          <a:lstStyle/>
          <a:p>
            <a:r>
              <a:rPr lang="en-AU"/>
              <a:t> Page    </a:t>
            </a:r>
            <a:fld id="{BE4ABD5F-D626-4461-ADC9-85806A61CF0E}" type="slidenum">
              <a:rPr lang="en-AU" smtClean="0"/>
              <a:pPr/>
              <a:t>8</a:t>
            </a:fld>
            <a:endParaRPr lang="en-AU"/>
          </a:p>
        </p:txBody>
      </p:sp>
      <p:sp>
        <p:nvSpPr>
          <p:cNvPr id="3" name="Footer Placeholder 2"/>
          <p:cNvSpPr>
            <a:spLocks noGrp="1"/>
          </p:cNvSpPr>
          <p:nvPr>
            <p:ph type="ftr" sz="quarter" idx="11"/>
          </p:nvPr>
        </p:nvSpPr>
        <p:spPr/>
        <p:txBody>
          <a:bodyPr/>
          <a:lstStyle/>
          <a:p>
            <a:r>
              <a:rPr lang="en-AU"/>
              <a:t>Earth Resources Regulation Quarterly Performance Report 2021-22 Q1</a:t>
            </a:r>
          </a:p>
        </p:txBody>
      </p:sp>
      <p:sp>
        <p:nvSpPr>
          <p:cNvPr id="11" name="TextBox 10">
            <a:extLst>
              <a:ext uri="{FF2B5EF4-FFF2-40B4-BE49-F238E27FC236}">
                <a16:creationId xmlns:a16="http://schemas.microsoft.com/office/drawing/2014/main" id="{B7C3E93D-7348-49A9-A61D-C1D6293B9E1D}"/>
              </a:ext>
            </a:extLst>
          </p:cNvPr>
          <p:cNvSpPr txBox="1"/>
          <p:nvPr/>
        </p:nvSpPr>
        <p:spPr>
          <a:xfrm>
            <a:off x="361565" y="534206"/>
            <a:ext cx="4505800" cy="276999"/>
          </a:xfrm>
          <a:prstGeom prst="rect">
            <a:avLst/>
          </a:prstGeom>
          <a:noFill/>
        </p:spPr>
        <p:txBody>
          <a:bodyPr wrap="square" rtlCol="0">
            <a:spAutoFit/>
          </a:bodyPr>
          <a:lstStyle/>
          <a:p>
            <a:r>
              <a:rPr lang="en-AU" sz="1200"/>
              <a:t>Non-MRSDA – Operation Plans</a:t>
            </a:r>
          </a:p>
        </p:txBody>
      </p:sp>
      <p:sp>
        <p:nvSpPr>
          <p:cNvPr id="12" name="TextBox 11">
            <a:extLst>
              <a:ext uri="{FF2B5EF4-FFF2-40B4-BE49-F238E27FC236}">
                <a16:creationId xmlns:a16="http://schemas.microsoft.com/office/drawing/2014/main" id="{9835EBA3-41C1-44C9-9EB8-AA20F912D5CA}"/>
              </a:ext>
            </a:extLst>
          </p:cNvPr>
          <p:cNvSpPr txBox="1"/>
          <p:nvPr/>
        </p:nvSpPr>
        <p:spPr>
          <a:xfrm>
            <a:off x="7545288" y="849038"/>
            <a:ext cx="2232248" cy="2462213"/>
          </a:xfrm>
          <a:prstGeom prst="rect">
            <a:avLst/>
          </a:prstGeom>
          <a:noFill/>
        </p:spPr>
        <p:txBody>
          <a:bodyPr wrap="square" rtlCol="0">
            <a:spAutoFit/>
          </a:bodyPr>
          <a:lstStyle/>
          <a:p>
            <a:r>
              <a:rPr lang="en-AU" sz="900" b="1" dirty="0"/>
              <a:t>Explanation for the result: </a:t>
            </a:r>
            <a:endParaRPr lang="en-AU" sz="900" dirty="0"/>
          </a:p>
          <a:p>
            <a:pPr>
              <a:spcAft>
                <a:spcPts val="600"/>
              </a:spcAft>
            </a:pPr>
            <a:br>
              <a:rPr lang="en-AU" sz="900" dirty="0"/>
            </a:br>
            <a:r>
              <a:rPr lang="en-AU" sz="900" dirty="0"/>
              <a:t>In Q1, no plans were accepted or plan stages assessed.</a:t>
            </a:r>
          </a:p>
          <a:p>
            <a:pPr>
              <a:spcAft>
                <a:spcPts val="600"/>
              </a:spcAft>
            </a:pPr>
            <a:r>
              <a:rPr lang="en-AU" sz="900" dirty="0"/>
              <a:t>The amendments in the </a:t>
            </a:r>
            <a:r>
              <a:rPr lang="en-AU" sz="900" i="1" dirty="0"/>
              <a:t>Petroleum Act 1998</a:t>
            </a:r>
            <a:r>
              <a:rPr lang="en-AU" sz="900" dirty="0"/>
              <a:t> that came into force on 1 July 2021 require regulations to support those provisions. The supporting regulations are in the new Petroleum Regulations 2021, which will come into force in Q2. As a result, no operation plan could be submitted or assessed during Q1.</a:t>
            </a:r>
            <a:endParaRPr lang="en-AU" sz="900" dirty="0">
              <a:solidFill>
                <a:srgbClr val="FF0000"/>
              </a:solidFill>
            </a:endParaRPr>
          </a:p>
          <a:p>
            <a:r>
              <a:rPr lang="en-AU" sz="900" dirty="0"/>
              <a:t>Note: </a:t>
            </a:r>
          </a:p>
          <a:p>
            <a:r>
              <a:rPr lang="en-AU" sz="900" dirty="0"/>
              <a:t>Hydraulic fracturing and coal seam gas exploration and extraction are banned in Victoria.</a:t>
            </a:r>
          </a:p>
        </p:txBody>
      </p:sp>
      <p:graphicFrame>
        <p:nvGraphicFramePr>
          <p:cNvPr id="14" name="Chart 13">
            <a:extLst>
              <a:ext uri="{FF2B5EF4-FFF2-40B4-BE49-F238E27FC236}">
                <a16:creationId xmlns:a16="http://schemas.microsoft.com/office/drawing/2014/main" id="{B8B37FB4-FCA2-4FA8-8681-A6836BEDA439}"/>
              </a:ext>
            </a:extLst>
          </p:cNvPr>
          <p:cNvGraphicFramePr/>
          <p:nvPr>
            <p:extLst>
              <p:ext uri="{D42A27DB-BD31-4B8C-83A1-F6EECF244321}">
                <p14:modId xmlns:p14="http://schemas.microsoft.com/office/powerpoint/2010/main" val="3370138409"/>
              </p:ext>
            </p:extLst>
          </p:nvPr>
        </p:nvGraphicFramePr>
        <p:xfrm>
          <a:off x="341054" y="3810001"/>
          <a:ext cx="9052621" cy="27102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3033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CCB7160-89C1-499D-AE9D-023FA2EE9CC4}"/>
              </a:ext>
            </a:extLst>
          </p:cNvPr>
          <p:cNvGraphicFramePr>
            <a:graphicFrameLocks noGrp="1"/>
          </p:cNvGraphicFramePr>
          <p:nvPr>
            <p:ph idx="1"/>
            <p:extLst>
              <p:ext uri="{D42A27DB-BD31-4B8C-83A1-F6EECF244321}">
                <p14:modId xmlns:p14="http://schemas.microsoft.com/office/powerpoint/2010/main" val="2343880015"/>
              </p:ext>
            </p:extLst>
          </p:nvPr>
        </p:nvGraphicFramePr>
        <p:xfrm>
          <a:off x="456206" y="638307"/>
          <a:ext cx="8954493" cy="1153094"/>
        </p:xfrm>
        <a:graphic>
          <a:graphicData uri="http://schemas.openxmlformats.org/drawingml/2006/table">
            <a:tbl>
              <a:tblPr firstRow="1" bandRow="1">
                <a:tableStyleId>{5C22544A-7EE6-4342-B048-85BDC9FD1C3A}</a:tableStyleId>
              </a:tblPr>
              <a:tblGrid>
                <a:gridCol w="1818730">
                  <a:extLst>
                    <a:ext uri="{9D8B030D-6E8A-4147-A177-3AD203B41FA5}">
                      <a16:colId xmlns:a16="http://schemas.microsoft.com/office/drawing/2014/main" val="2786803150"/>
                    </a:ext>
                  </a:extLst>
                </a:gridCol>
                <a:gridCol w="1425308">
                  <a:extLst>
                    <a:ext uri="{9D8B030D-6E8A-4147-A177-3AD203B41FA5}">
                      <a16:colId xmlns:a16="http://schemas.microsoft.com/office/drawing/2014/main" val="2389065643"/>
                    </a:ext>
                  </a:extLst>
                </a:gridCol>
                <a:gridCol w="1478907">
                  <a:extLst>
                    <a:ext uri="{9D8B030D-6E8A-4147-A177-3AD203B41FA5}">
                      <a16:colId xmlns:a16="http://schemas.microsoft.com/office/drawing/2014/main" val="1379497888"/>
                    </a:ext>
                  </a:extLst>
                </a:gridCol>
                <a:gridCol w="1478907">
                  <a:extLst>
                    <a:ext uri="{9D8B030D-6E8A-4147-A177-3AD203B41FA5}">
                      <a16:colId xmlns:a16="http://schemas.microsoft.com/office/drawing/2014/main" val="4115191129"/>
                    </a:ext>
                  </a:extLst>
                </a:gridCol>
                <a:gridCol w="1478907">
                  <a:extLst>
                    <a:ext uri="{9D8B030D-6E8A-4147-A177-3AD203B41FA5}">
                      <a16:colId xmlns:a16="http://schemas.microsoft.com/office/drawing/2014/main" val="1480359423"/>
                    </a:ext>
                  </a:extLst>
                </a:gridCol>
                <a:gridCol w="1273734">
                  <a:extLst>
                    <a:ext uri="{9D8B030D-6E8A-4147-A177-3AD203B41FA5}">
                      <a16:colId xmlns:a16="http://schemas.microsoft.com/office/drawing/2014/main" val="2974822121"/>
                    </a:ext>
                  </a:extLst>
                </a:gridCol>
              </a:tblGrid>
              <a:tr h="237866">
                <a:tc>
                  <a:txBody>
                    <a:bodyPr/>
                    <a:lstStyle/>
                    <a:p>
                      <a:pPr algn="ctr"/>
                      <a:r>
                        <a:rPr lang="en-AU" sz="900"/>
                        <a:t>Mining</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a:t>FY 2020-21 Q2</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a:t>FY 2020-21 Q3</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a:t>FY 2020-21 Q4</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a:t>FY 2021-22 Q1</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1"/>
                        <a:t>Total</a:t>
                      </a:r>
                    </a:p>
                  </a:txBody>
                  <a:tcPr anchor="ctr">
                    <a:solidFill>
                      <a:srgbClr val="002060"/>
                    </a:solidFill>
                  </a:tcPr>
                </a:tc>
                <a:extLst>
                  <a:ext uri="{0D108BD9-81ED-4DB2-BD59-A6C34878D82A}">
                    <a16:rowId xmlns:a16="http://schemas.microsoft.com/office/drawing/2014/main" val="1307410339"/>
                  </a:ext>
                </a:extLst>
              </a:tr>
              <a:tr h="305076">
                <a:tc>
                  <a:txBody>
                    <a:bodyPr/>
                    <a:lstStyle/>
                    <a:p>
                      <a:pPr algn="l"/>
                      <a:r>
                        <a:rPr lang="en-AU" sz="900"/>
                        <a:t>Notifications Received </a:t>
                      </a:r>
                    </a:p>
                  </a:txBody>
                  <a:tcPr anchor="ctr">
                    <a:solidFill>
                      <a:srgbClr val="0070C0"/>
                    </a:solidFill>
                  </a:tcPr>
                </a:tc>
                <a:tc>
                  <a:txBody>
                    <a:bodyPr/>
                    <a:lstStyle/>
                    <a:p>
                      <a:pPr algn="ctr"/>
                      <a:r>
                        <a:rPr lang="en-AU" sz="900"/>
                        <a:t>2</a:t>
                      </a:r>
                    </a:p>
                  </a:txBody>
                  <a:tcPr anchor="ctr">
                    <a:solidFill>
                      <a:srgbClr val="0070C0"/>
                    </a:solidFill>
                  </a:tcPr>
                </a:tc>
                <a:tc>
                  <a:txBody>
                    <a:bodyPr/>
                    <a:lstStyle/>
                    <a:p>
                      <a:pPr algn="ctr"/>
                      <a:r>
                        <a:rPr lang="en-AU" sz="900"/>
                        <a:t>2</a:t>
                      </a:r>
                    </a:p>
                  </a:txBody>
                  <a:tcPr anchor="ctr">
                    <a:solidFill>
                      <a:srgbClr val="0070C0"/>
                    </a:solidFill>
                  </a:tcPr>
                </a:tc>
                <a:tc>
                  <a:txBody>
                    <a:bodyPr/>
                    <a:lstStyle/>
                    <a:p>
                      <a:pPr algn="ctr"/>
                      <a:r>
                        <a:rPr lang="en-AU" sz="900"/>
                        <a:t>1</a:t>
                      </a:r>
                    </a:p>
                  </a:txBody>
                  <a:tcPr anchor="ctr">
                    <a:solidFill>
                      <a:srgbClr val="0070C0"/>
                    </a:solidFill>
                  </a:tcPr>
                </a:tc>
                <a:tc>
                  <a:txBody>
                    <a:bodyPr/>
                    <a:lstStyle/>
                    <a:p>
                      <a:pPr algn="ctr"/>
                      <a:r>
                        <a:rPr lang="en-AU" sz="900"/>
                        <a:t>2</a:t>
                      </a:r>
                    </a:p>
                  </a:txBody>
                  <a:tcPr anchor="ctr">
                    <a:solidFill>
                      <a:srgbClr val="0070C0"/>
                    </a:solidFill>
                  </a:tcPr>
                </a:tc>
                <a:tc>
                  <a:txBody>
                    <a:bodyPr/>
                    <a:lstStyle/>
                    <a:p>
                      <a:pPr algn="ctr"/>
                      <a:r>
                        <a:rPr lang="en-AU" sz="900" b="1"/>
                        <a:t>7</a:t>
                      </a:r>
                    </a:p>
                  </a:txBody>
                  <a:tcPr anchor="ctr">
                    <a:solidFill>
                      <a:srgbClr val="0070C0"/>
                    </a:solidFill>
                  </a:tcPr>
                </a:tc>
                <a:extLst>
                  <a:ext uri="{0D108BD9-81ED-4DB2-BD59-A6C34878D82A}">
                    <a16:rowId xmlns:a16="http://schemas.microsoft.com/office/drawing/2014/main" val="2832516542"/>
                  </a:ext>
                </a:extLst>
              </a:tr>
              <a:tr h="305076">
                <a:tc>
                  <a:txBody>
                    <a:bodyPr/>
                    <a:lstStyle/>
                    <a:p>
                      <a:pPr algn="l"/>
                      <a:r>
                        <a:rPr lang="en-AU" sz="900"/>
                        <a:t>Notifications Acknowledged</a:t>
                      </a:r>
                    </a:p>
                  </a:txBody>
                  <a:tcPr anchor="ctr">
                    <a:solidFill>
                      <a:schemeClr val="accent5">
                        <a:lumMod val="40000"/>
                        <a:lumOff val="60000"/>
                      </a:schemeClr>
                    </a:solidFill>
                  </a:tcPr>
                </a:tc>
                <a:tc>
                  <a:txBody>
                    <a:bodyPr/>
                    <a:lstStyle/>
                    <a:p>
                      <a:pPr algn="ctr"/>
                      <a:r>
                        <a:rPr lang="en-AU" sz="900"/>
                        <a:t>1</a:t>
                      </a:r>
                    </a:p>
                  </a:txBody>
                  <a:tcPr anchor="ctr">
                    <a:solidFill>
                      <a:schemeClr val="accent5">
                        <a:lumMod val="40000"/>
                        <a:lumOff val="60000"/>
                      </a:schemeClr>
                    </a:solidFill>
                  </a:tcPr>
                </a:tc>
                <a:tc>
                  <a:txBody>
                    <a:bodyPr/>
                    <a:lstStyle/>
                    <a:p>
                      <a:pPr algn="ctr"/>
                      <a:r>
                        <a:rPr lang="en-AU" sz="900"/>
                        <a:t>2</a:t>
                      </a:r>
                    </a:p>
                  </a:txBody>
                  <a:tcPr anchor="ctr">
                    <a:solidFill>
                      <a:schemeClr val="accent5">
                        <a:lumMod val="40000"/>
                        <a:lumOff val="60000"/>
                      </a:schemeClr>
                    </a:solidFill>
                  </a:tcPr>
                </a:tc>
                <a:tc>
                  <a:txBody>
                    <a:bodyPr/>
                    <a:lstStyle/>
                    <a:p>
                      <a:pPr algn="ctr"/>
                      <a:r>
                        <a:rPr lang="en-AU" sz="900"/>
                        <a:t>2</a:t>
                      </a:r>
                    </a:p>
                  </a:txBody>
                  <a:tcPr anchor="ctr">
                    <a:solidFill>
                      <a:schemeClr val="accent5">
                        <a:lumMod val="40000"/>
                        <a:lumOff val="60000"/>
                      </a:schemeClr>
                    </a:solidFill>
                  </a:tcPr>
                </a:tc>
                <a:tc>
                  <a:txBody>
                    <a:bodyPr/>
                    <a:lstStyle/>
                    <a:p>
                      <a:pPr algn="ctr"/>
                      <a:r>
                        <a:rPr lang="en-AU" sz="900"/>
                        <a:t>1</a:t>
                      </a:r>
                    </a:p>
                  </a:txBody>
                  <a:tcPr anchor="ctr">
                    <a:solidFill>
                      <a:schemeClr val="accent5">
                        <a:lumMod val="40000"/>
                        <a:lumOff val="60000"/>
                      </a:schemeClr>
                    </a:solidFill>
                  </a:tcPr>
                </a:tc>
                <a:tc>
                  <a:txBody>
                    <a:bodyPr/>
                    <a:lstStyle/>
                    <a:p>
                      <a:pPr algn="ctr"/>
                      <a:r>
                        <a:rPr lang="en-AU" sz="900" b="1"/>
                        <a:t>6</a:t>
                      </a:r>
                    </a:p>
                  </a:txBody>
                  <a:tcPr anchor="ctr">
                    <a:solidFill>
                      <a:schemeClr val="accent5">
                        <a:lumMod val="40000"/>
                        <a:lumOff val="60000"/>
                      </a:schemeClr>
                    </a:solidFill>
                  </a:tcPr>
                </a:tc>
                <a:extLst>
                  <a:ext uri="{0D108BD9-81ED-4DB2-BD59-A6C34878D82A}">
                    <a16:rowId xmlns:a16="http://schemas.microsoft.com/office/drawing/2014/main" val="4214412118"/>
                  </a:ext>
                </a:extLst>
              </a:tr>
              <a:tr h="305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a:t>Notifications Refused</a:t>
                      </a:r>
                    </a:p>
                  </a:txBody>
                  <a:tcPr anchor="ctr">
                    <a:solidFill>
                      <a:schemeClr val="bg1">
                        <a:lumMod val="85000"/>
                      </a:schemeClr>
                    </a:solidFill>
                  </a:tcPr>
                </a:tc>
                <a:tc>
                  <a:txBody>
                    <a:bodyPr/>
                    <a:lstStyle/>
                    <a:p>
                      <a:pPr algn="ctr"/>
                      <a:r>
                        <a:rPr lang="en-AU" sz="900"/>
                        <a:t>0</a:t>
                      </a:r>
                    </a:p>
                  </a:txBody>
                  <a:tcPr anchor="ctr">
                    <a:solidFill>
                      <a:schemeClr val="bg1">
                        <a:lumMod val="85000"/>
                      </a:schemeClr>
                    </a:solidFill>
                  </a:tcPr>
                </a:tc>
                <a:tc>
                  <a:txBody>
                    <a:bodyPr/>
                    <a:lstStyle/>
                    <a:p>
                      <a:pPr algn="ctr"/>
                      <a:r>
                        <a:rPr lang="en-AU" sz="900"/>
                        <a:t>0</a:t>
                      </a:r>
                    </a:p>
                  </a:txBody>
                  <a:tcPr anchor="ctr">
                    <a:solidFill>
                      <a:schemeClr val="bg1">
                        <a:lumMod val="85000"/>
                      </a:schemeClr>
                    </a:solidFill>
                  </a:tcPr>
                </a:tc>
                <a:tc>
                  <a:txBody>
                    <a:bodyPr/>
                    <a:lstStyle/>
                    <a:p>
                      <a:pPr algn="ctr"/>
                      <a:r>
                        <a:rPr lang="en-AU" sz="900"/>
                        <a:t>0</a:t>
                      </a:r>
                    </a:p>
                  </a:txBody>
                  <a:tcPr anchor="ctr">
                    <a:solidFill>
                      <a:schemeClr val="bg1">
                        <a:lumMod val="85000"/>
                      </a:schemeClr>
                    </a:solidFill>
                  </a:tcPr>
                </a:tc>
                <a:tc>
                  <a:txBody>
                    <a:bodyPr/>
                    <a:lstStyle/>
                    <a:p>
                      <a:pPr algn="ctr"/>
                      <a:r>
                        <a:rPr lang="en-AU" sz="900"/>
                        <a:t>0</a:t>
                      </a:r>
                    </a:p>
                  </a:txBody>
                  <a:tcPr anchor="ctr">
                    <a:solidFill>
                      <a:schemeClr val="bg1">
                        <a:lumMod val="85000"/>
                      </a:schemeClr>
                    </a:solidFill>
                  </a:tcPr>
                </a:tc>
                <a:tc>
                  <a:txBody>
                    <a:bodyPr/>
                    <a:lstStyle/>
                    <a:p>
                      <a:pPr algn="ctr"/>
                      <a:r>
                        <a:rPr lang="en-AU" sz="900" b="1"/>
                        <a:t>0</a:t>
                      </a:r>
                    </a:p>
                  </a:txBody>
                  <a:tcPr anchor="ctr">
                    <a:solidFill>
                      <a:schemeClr val="bg1">
                        <a:lumMod val="85000"/>
                      </a:schemeClr>
                    </a:solidFill>
                  </a:tcPr>
                </a:tc>
                <a:extLst>
                  <a:ext uri="{0D108BD9-81ED-4DB2-BD59-A6C34878D82A}">
                    <a16:rowId xmlns:a16="http://schemas.microsoft.com/office/drawing/2014/main" val="1313062300"/>
                  </a:ext>
                </a:extLst>
              </a:tr>
            </a:tbl>
          </a:graphicData>
        </a:graphic>
      </p:graphicFrame>
      <p:sp>
        <p:nvSpPr>
          <p:cNvPr id="4" name="Footer Placeholder 3">
            <a:extLst>
              <a:ext uri="{FF2B5EF4-FFF2-40B4-BE49-F238E27FC236}">
                <a16:creationId xmlns:a16="http://schemas.microsoft.com/office/drawing/2014/main" id="{15B53A04-AAEA-4D11-85DC-FBB07F729FA6}"/>
              </a:ext>
            </a:extLst>
          </p:cNvPr>
          <p:cNvSpPr>
            <a:spLocks noGrp="1"/>
          </p:cNvSpPr>
          <p:nvPr>
            <p:ph type="ftr" sz="quarter" idx="11"/>
          </p:nvPr>
        </p:nvSpPr>
        <p:spPr/>
        <p:txBody>
          <a:bodyPr/>
          <a:lstStyle/>
          <a:p>
            <a:r>
              <a:rPr lang="en-AU"/>
              <a:t>Earth Resources Regulation Quarterly Performance Report 2021-22 Q1</a:t>
            </a:r>
          </a:p>
        </p:txBody>
      </p:sp>
      <p:sp>
        <p:nvSpPr>
          <p:cNvPr id="5" name="Slide Number Placeholder 4">
            <a:extLst>
              <a:ext uri="{FF2B5EF4-FFF2-40B4-BE49-F238E27FC236}">
                <a16:creationId xmlns:a16="http://schemas.microsoft.com/office/drawing/2014/main" id="{F236AB54-0B2E-4525-8367-F1646F1471A5}"/>
              </a:ext>
            </a:extLst>
          </p:cNvPr>
          <p:cNvSpPr>
            <a:spLocks noGrp="1"/>
          </p:cNvSpPr>
          <p:nvPr>
            <p:ph type="sldNum" sz="quarter" idx="12"/>
          </p:nvPr>
        </p:nvSpPr>
        <p:spPr>
          <a:xfrm>
            <a:off x="8926031" y="212412"/>
            <a:ext cx="969336" cy="274043"/>
          </a:xfrm>
        </p:spPr>
        <p:txBody>
          <a:bodyPr/>
          <a:lstStyle/>
          <a:p>
            <a:r>
              <a:rPr lang="en-AU"/>
              <a:t> Page    </a:t>
            </a:r>
            <a:fld id="{BE4ABD5F-D626-4461-ADC9-85806A61CF0E}" type="slidenum">
              <a:rPr lang="en-AU" smtClean="0"/>
              <a:pPr/>
              <a:t>9</a:t>
            </a:fld>
            <a:endParaRPr lang="en-AU"/>
          </a:p>
        </p:txBody>
      </p:sp>
      <p:graphicFrame>
        <p:nvGraphicFramePr>
          <p:cNvPr id="7" name="Content Placeholder 5">
            <a:extLst>
              <a:ext uri="{FF2B5EF4-FFF2-40B4-BE49-F238E27FC236}">
                <a16:creationId xmlns:a16="http://schemas.microsoft.com/office/drawing/2014/main" id="{0C817DE1-12B3-45F1-9A18-868B11EF611A}"/>
              </a:ext>
            </a:extLst>
          </p:cNvPr>
          <p:cNvGraphicFramePr>
            <a:graphicFrameLocks/>
          </p:cNvGraphicFramePr>
          <p:nvPr>
            <p:extLst>
              <p:ext uri="{D42A27DB-BD31-4B8C-83A1-F6EECF244321}">
                <p14:modId xmlns:p14="http://schemas.microsoft.com/office/powerpoint/2010/main" val="1113822861"/>
              </p:ext>
            </p:extLst>
          </p:nvPr>
        </p:nvGraphicFramePr>
        <p:xfrm>
          <a:off x="456206" y="1973963"/>
          <a:ext cx="8954494" cy="1174310"/>
        </p:xfrm>
        <a:graphic>
          <a:graphicData uri="http://schemas.openxmlformats.org/drawingml/2006/table">
            <a:tbl>
              <a:tblPr firstRow="1" bandRow="1">
                <a:tableStyleId>{5C22544A-7EE6-4342-B048-85BDC9FD1C3A}</a:tableStyleId>
              </a:tblPr>
              <a:tblGrid>
                <a:gridCol w="1818730">
                  <a:extLst>
                    <a:ext uri="{9D8B030D-6E8A-4147-A177-3AD203B41FA5}">
                      <a16:colId xmlns:a16="http://schemas.microsoft.com/office/drawing/2014/main" val="2786803150"/>
                    </a:ext>
                  </a:extLst>
                </a:gridCol>
                <a:gridCol w="1432116">
                  <a:extLst>
                    <a:ext uri="{9D8B030D-6E8A-4147-A177-3AD203B41FA5}">
                      <a16:colId xmlns:a16="http://schemas.microsoft.com/office/drawing/2014/main" val="2389065643"/>
                    </a:ext>
                  </a:extLst>
                </a:gridCol>
                <a:gridCol w="1482637">
                  <a:extLst>
                    <a:ext uri="{9D8B030D-6E8A-4147-A177-3AD203B41FA5}">
                      <a16:colId xmlns:a16="http://schemas.microsoft.com/office/drawing/2014/main" val="1379497888"/>
                    </a:ext>
                  </a:extLst>
                </a:gridCol>
                <a:gridCol w="1482637">
                  <a:extLst>
                    <a:ext uri="{9D8B030D-6E8A-4147-A177-3AD203B41FA5}">
                      <a16:colId xmlns:a16="http://schemas.microsoft.com/office/drawing/2014/main" val="4115191129"/>
                    </a:ext>
                  </a:extLst>
                </a:gridCol>
                <a:gridCol w="1482637">
                  <a:extLst>
                    <a:ext uri="{9D8B030D-6E8A-4147-A177-3AD203B41FA5}">
                      <a16:colId xmlns:a16="http://schemas.microsoft.com/office/drawing/2014/main" val="1480359423"/>
                    </a:ext>
                  </a:extLst>
                </a:gridCol>
                <a:gridCol w="1255737">
                  <a:extLst>
                    <a:ext uri="{9D8B030D-6E8A-4147-A177-3AD203B41FA5}">
                      <a16:colId xmlns:a16="http://schemas.microsoft.com/office/drawing/2014/main" val="2754888554"/>
                    </a:ext>
                  </a:extLst>
                </a:gridCol>
              </a:tblGrid>
              <a:tr h="242243">
                <a:tc>
                  <a:txBody>
                    <a:bodyPr/>
                    <a:lstStyle/>
                    <a:p>
                      <a:pPr algn="ctr"/>
                      <a:r>
                        <a:rPr lang="en-AU" sz="900"/>
                        <a:t>Extractives</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a:t>FY 2020-21 Q2</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a:t>FY 2020-21 Q3</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a:t>FY 2020-21 Q4</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a:t>FY 2021-22 Q1</a:t>
                      </a:r>
                    </a:p>
                  </a:txBody>
                  <a:tcPr anchor="c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1"/>
                        <a:t>Total</a:t>
                      </a:r>
                    </a:p>
                  </a:txBody>
                  <a:tcPr anchor="ctr">
                    <a:solidFill>
                      <a:srgbClr val="002060"/>
                    </a:solidFill>
                  </a:tcPr>
                </a:tc>
                <a:extLst>
                  <a:ext uri="{0D108BD9-81ED-4DB2-BD59-A6C34878D82A}">
                    <a16:rowId xmlns:a16="http://schemas.microsoft.com/office/drawing/2014/main" val="1307410339"/>
                  </a:ext>
                </a:extLst>
              </a:tr>
              <a:tr h="310689">
                <a:tc>
                  <a:txBody>
                    <a:bodyPr/>
                    <a:lstStyle/>
                    <a:p>
                      <a:pPr algn="l"/>
                      <a:r>
                        <a:rPr lang="en-AU" sz="900"/>
                        <a:t>Notifications Received </a:t>
                      </a:r>
                    </a:p>
                  </a:txBody>
                  <a:tcPr anchor="ctr">
                    <a:solidFill>
                      <a:srgbClr val="0070C0"/>
                    </a:solidFill>
                  </a:tcPr>
                </a:tc>
                <a:tc>
                  <a:txBody>
                    <a:bodyPr/>
                    <a:lstStyle/>
                    <a:p>
                      <a:pPr algn="ctr"/>
                      <a:r>
                        <a:rPr lang="en-AU" sz="900"/>
                        <a:t>4</a:t>
                      </a:r>
                    </a:p>
                  </a:txBody>
                  <a:tcPr anchor="ctr">
                    <a:solidFill>
                      <a:srgbClr val="0070C0"/>
                    </a:solidFill>
                  </a:tcPr>
                </a:tc>
                <a:tc>
                  <a:txBody>
                    <a:bodyPr/>
                    <a:lstStyle/>
                    <a:p>
                      <a:pPr algn="ctr"/>
                      <a:r>
                        <a:rPr lang="en-AU" sz="900"/>
                        <a:t>0</a:t>
                      </a:r>
                    </a:p>
                  </a:txBody>
                  <a:tcPr anchor="ctr">
                    <a:solidFill>
                      <a:srgbClr val="0070C0"/>
                    </a:solidFill>
                  </a:tcPr>
                </a:tc>
                <a:tc>
                  <a:txBody>
                    <a:bodyPr/>
                    <a:lstStyle/>
                    <a:p>
                      <a:pPr algn="ctr"/>
                      <a:r>
                        <a:rPr lang="en-AU" sz="900"/>
                        <a:t>6</a:t>
                      </a:r>
                    </a:p>
                  </a:txBody>
                  <a:tcPr anchor="ctr">
                    <a:solidFill>
                      <a:srgbClr val="0070C0"/>
                    </a:solidFill>
                  </a:tcPr>
                </a:tc>
                <a:tc>
                  <a:txBody>
                    <a:bodyPr/>
                    <a:lstStyle/>
                    <a:p>
                      <a:pPr algn="ctr"/>
                      <a:r>
                        <a:rPr lang="en-AU" sz="900"/>
                        <a:t>5</a:t>
                      </a:r>
                    </a:p>
                  </a:txBody>
                  <a:tcPr anchor="ctr">
                    <a:solidFill>
                      <a:srgbClr val="0070C0"/>
                    </a:solidFill>
                  </a:tcPr>
                </a:tc>
                <a:tc>
                  <a:txBody>
                    <a:bodyPr/>
                    <a:lstStyle/>
                    <a:p>
                      <a:pPr algn="ctr"/>
                      <a:r>
                        <a:rPr lang="en-AU" sz="900" b="1"/>
                        <a:t>15</a:t>
                      </a:r>
                    </a:p>
                  </a:txBody>
                  <a:tcPr anchor="ctr">
                    <a:solidFill>
                      <a:srgbClr val="0070C0"/>
                    </a:solidFill>
                  </a:tcPr>
                </a:tc>
                <a:extLst>
                  <a:ext uri="{0D108BD9-81ED-4DB2-BD59-A6C34878D82A}">
                    <a16:rowId xmlns:a16="http://schemas.microsoft.com/office/drawing/2014/main" val="573602674"/>
                  </a:ext>
                </a:extLst>
              </a:tr>
              <a:tr h="310689">
                <a:tc>
                  <a:txBody>
                    <a:bodyPr/>
                    <a:lstStyle/>
                    <a:p>
                      <a:pPr algn="l"/>
                      <a:r>
                        <a:rPr lang="en-AU" sz="900"/>
                        <a:t>Notifications Acknowledged</a:t>
                      </a:r>
                    </a:p>
                  </a:txBody>
                  <a:tcPr anchor="ctr">
                    <a:solidFill>
                      <a:schemeClr val="accent5">
                        <a:lumMod val="40000"/>
                        <a:lumOff val="60000"/>
                      </a:schemeClr>
                    </a:solidFill>
                  </a:tcPr>
                </a:tc>
                <a:tc>
                  <a:txBody>
                    <a:bodyPr/>
                    <a:lstStyle/>
                    <a:p>
                      <a:pPr algn="ctr"/>
                      <a:r>
                        <a:rPr lang="en-AU" sz="900"/>
                        <a:t>2</a:t>
                      </a:r>
                    </a:p>
                  </a:txBody>
                  <a:tcPr anchor="ctr">
                    <a:solidFill>
                      <a:schemeClr val="accent5">
                        <a:lumMod val="40000"/>
                        <a:lumOff val="60000"/>
                      </a:schemeClr>
                    </a:solidFill>
                  </a:tcPr>
                </a:tc>
                <a:tc>
                  <a:txBody>
                    <a:bodyPr/>
                    <a:lstStyle/>
                    <a:p>
                      <a:pPr algn="ctr"/>
                      <a:r>
                        <a:rPr lang="en-AU" sz="900"/>
                        <a:t>3</a:t>
                      </a:r>
                    </a:p>
                  </a:txBody>
                  <a:tcPr anchor="ctr">
                    <a:solidFill>
                      <a:schemeClr val="accent5">
                        <a:lumMod val="40000"/>
                        <a:lumOff val="60000"/>
                      </a:schemeClr>
                    </a:solidFill>
                  </a:tcPr>
                </a:tc>
                <a:tc>
                  <a:txBody>
                    <a:bodyPr/>
                    <a:lstStyle/>
                    <a:p>
                      <a:pPr algn="ctr"/>
                      <a:r>
                        <a:rPr lang="en-AU" sz="900"/>
                        <a:t>2</a:t>
                      </a:r>
                    </a:p>
                  </a:txBody>
                  <a:tcPr anchor="ctr">
                    <a:solidFill>
                      <a:schemeClr val="accent5">
                        <a:lumMod val="40000"/>
                        <a:lumOff val="60000"/>
                      </a:schemeClr>
                    </a:solidFill>
                  </a:tcPr>
                </a:tc>
                <a:tc>
                  <a:txBody>
                    <a:bodyPr/>
                    <a:lstStyle/>
                    <a:p>
                      <a:pPr algn="ctr"/>
                      <a:r>
                        <a:rPr lang="en-AU" sz="900"/>
                        <a:t>2</a:t>
                      </a:r>
                    </a:p>
                  </a:txBody>
                  <a:tcPr anchor="ctr">
                    <a:solidFill>
                      <a:schemeClr val="accent5">
                        <a:lumMod val="40000"/>
                        <a:lumOff val="60000"/>
                      </a:schemeClr>
                    </a:solidFill>
                  </a:tcPr>
                </a:tc>
                <a:tc>
                  <a:txBody>
                    <a:bodyPr/>
                    <a:lstStyle/>
                    <a:p>
                      <a:pPr algn="ctr"/>
                      <a:r>
                        <a:rPr lang="en-AU" sz="900" b="1"/>
                        <a:t>9</a:t>
                      </a:r>
                    </a:p>
                  </a:txBody>
                  <a:tcPr anchor="ctr">
                    <a:solidFill>
                      <a:schemeClr val="accent5">
                        <a:lumMod val="40000"/>
                        <a:lumOff val="60000"/>
                      </a:schemeClr>
                    </a:solidFill>
                  </a:tcPr>
                </a:tc>
                <a:extLst>
                  <a:ext uri="{0D108BD9-81ED-4DB2-BD59-A6C34878D82A}">
                    <a16:rowId xmlns:a16="http://schemas.microsoft.com/office/drawing/2014/main" val="2976216672"/>
                  </a:ext>
                </a:extLst>
              </a:tr>
              <a:tr h="3106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900"/>
                        <a:t>Notifications Refused</a:t>
                      </a:r>
                    </a:p>
                  </a:txBody>
                  <a:tcPr anchor="ctr">
                    <a:solidFill>
                      <a:schemeClr val="bg1">
                        <a:lumMod val="85000"/>
                      </a:schemeClr>
                    </a:solidFill>
                  </a:tcPr>
                </a:tc>
                <a:tc>
                  <a:txBody>
                    <a:bodyPr/>
                    <a:lstStyle/>
                    <a:p>
                      <a:pPr algn="ctr"/>
                      <a:r>
                        <a:rPr lang="en-AU" sz="900"/>
                        <a:t>0</a:t>
                      </a:r>
                    </a:p>
                  </a:txBody>
                  <a:tcPr anchor="ctr">
                    <a:solidFill>
                      <a:schemeClr val="bg1">
                        <a:lumMod val="85000"/>
                      </a:schemeClr>
                    </a:solidFill>
                  </a:tcPr>
                </a:tc>
                <a:tc>
                  <a:txBody>
                    <a:bodyPr/>
                    <a:lstStyle/>
                    <a:p>
                      <a:pPr algn="ctr"/>
                      <a:r>
                        <a:rPr lang="en-AU" sz="900"/>
                        <a:t>0</a:t>
                      </a:r>
                    </a:p>
                  </a:txBody>
                  <a:tcPr anchor="ctr">
                    <a:solidFill>
                      <a:schemeClr val="bg1">
                        <a:lumMod val="85000"/>
                      </a:schemeClr>
                    </a:solidFill>
                  </a:tcPr>
                </a:tc>
                <a:tc>
                  <a:txBody>
                    <a:bodyPr/>
                    <a:lstStyle/>
                    <a:p>
                      <a:pPr algn="ctr"/>
                      <a:r>
                        <a:rPr lang="en-AU" sz="900"/>
                        <a:t>1</a:t>
                      </a:r>
                    </a:p>
                  </a:txBody>
                  <a:tcPr anchor="ctr">
                    <a:solidFill>
                      <a:schemeClr val="bg1">
                        <a:lumMod val="85000"/>
                      </a:schemeClr>
                    </a:solidFill>
                  </a:tcPr>
                </a:tc>
                <a:tc>
                  <a:txBody>
                    <a:bodyPr/>
                    <a:lstStyle/>
                    <a:p>
                      <a:pPr algn="ctr"/>
                      <a:r>
                        <a:rPr lang="en-AU" sz="900"/>
                        <a:t>2</a:t>
                      </a:r>
                    </a:p>
                  </a:txBody>
                  <a:tcPr anchor="ctr">
                    <a:solidFill>
                      <a:schemeClr val="bg1">
                        <a:lumMod val="85000"/>
                      </a:schemeClr>
                    </a:solidFill>
                  </a:tcPr>
                </a:tc>
                <a:tc>
                  <a:txBody>
                    <a:bodyPr/>
                    <a:lstStyle/>
                    <a:p>
                      <a:pPr algn="ctr"/>
                      <a:r>
                        <a:rPr lang="en-AU" sz="900" b="1"/>
                        <a:t>3</a:t>
                      </a:r>
                    </a:p>
                  </a:txBody>
                  <a:tcPr anchor="ctr">
                    <a:solidFill>
                      <a:schemeClr val="bg1">
                        <a:lumMod val="85000"/>
                      </a:schemeClr>
                    </a:solidFill>
                  </a:tcPr>
                </a:tc>
                <a:extLst>
                  <a:ext uri="{0D108BD9-81ED-4DB2-BD59-A6C34878D82A}">
                    <a16:rowId xmlns:a16="http://schemas.microsoft.com/office/drawing/2014/main" val="1487140011"/>
                  </a:ext>
                </a:extLst>
              </a:tr>
            </a:tbl>
          </a:graphicData>
        </a:graphic>
      </p:graphicFrame>
      <p:graphicFrame>
        <p:nvGraphicFramePr>
          <p:cNvPr id="13" name="Chart 12">
            <a:extLst>
              <a:ext uri="{FF2B5EF4-FFF2-40B4-BE49-F238E27FC236}">
                <a16:creationId xmlns:a16="http://schemas.microsoft.com/office/drawing/2014/main" id="{99B84E08-D31E-4443-9A4F-11144C6C1448}"/>
              </a:ext>
            </a:extLst>
          </p:cNvPr>
          <p:cNvGraphicFramePr/>
          <p:nvPr>
            <p:extLst>
              <p:ext uri="{D42A27DB-BD31-4B8C-83A1-F6EECF244321}">
                <p14:modId xmlns:p14="http://schemas.microsoft.com/office/powerpoint/2010/main" val="152480147"/>
              </p:ext>
            </p:extLst>
          </p:nvPr>
        </p:nvGraphicFramePr>
        <p:xfrm>
          <a:off x="253612" y="3443021"/>
          <a:ext cx="6192688" cy="3202567"/>
        </p:xfrm>
        <a:graphic>
          <a:graphicData uri="http://schemas.openxmlformats.org/drawingml/2006/chart">
            <c:chart xmlns:c="http://schemas.openxmlformats.org/drawingml/2006/chart" xmlns:r="http://schemas.openxmlformats.org/officeDocument/2006/relationships" r:id="rId2"/>
          </a:graphicData>
        </a:graphic>
      </p:graphicFrame>
      <p:sp>
        <p:nvSpPr>
          <p:cNvPr id="14" name="Title 1">
            <a:extLst>
              <a:ext uri="{FF2B5EF4-FFF2-40B4-BE49-F238E27FC236}">
                <a16:creationId xmlns:a16="http://schemas.microsoft.com/office/drawing/2014/main" id="{F665144C-C6D0-43C1-A84C-D2EA352DA9F0}"/>
              </a:ext>
            </a:extLst>
          </p:cNvPr>
          <p:cNvSpPr>
            <a:spLocks noGrp="1"/>
          </p:cNvSpPr>
          <p:nvPr>
            <p:ph type="title"/>
          </p:nvPr>
        </p:nvSpPr>
        <p:spPr>
          <a:xfrm>
            <a:off x="495300" y="212412"/>
            <a:ext cx="8915400" cy="274042"/>
          </a:xfrm>
        </p:spPr>
        <p:txBody>
          <a:bodyPr>
            <a:normAutofit fontScale="90000"/>
          </a:bodyPr>
          <a:lstStyle/>
          <a:p>
            <a:r>
              <a:rPr lang="en-AU" sz="1400" b="1">
                <a:solidFill>
                  <a:schemeClr val="bg1"/>
                </a:solidFill>
              </a:rPr>
              <a:t>KPI 1: Work Plan – Administrative Updates by Notification</a:t>
            </a:r>
          </a:p>
        </p:txBody>
      </p:sp>
      <p:sp>
        <p:nvSpPr>
          <p:cNvPr id="8" name="TextBox 7">
            <a:extLst>
              <a:ext uri="{FF2B5EF4-FFF2-40B4-BE49-F238E27FC236}">
                <a16:creationId xmlns:a16="http://schemas.microsoft.com/office/drawing/2014/main" id="{BBE0F69E-E2C5-4844-A920-CDC3E6AB89A7}"/>
              </a:ext>
            </a:extLst>
          </p:cNvPr>
          <p:cNvSpPr txBox="1"/>
          <p:nvPr/>
        </p:nvSpPr>
        <p:spPr>
          <a:xfrm>
            <a:off x="6744749" y="3349885"/>
            <a:ext cx="2665950" cy="646331"/>
          </a:xfrm>
          <a:prstGeom prst="rect">
            <a:avLst/>
          </a:prstGeom>
          <a:noFill/>
        </p:spPr>
        <p:txBody>
          <a:bodyPr wrap="square" rtlCol="0">
            <a:spAutoFit/>
          </a:bodyPr>
          <a:lstStyle/>
          <a:p>
            <a:r>
              <a:rPr lang="en-AU" sz="900" b="1"/>
              <a:t>Explanation for the result: </a:t>
            </a:r>
          </a:p>
          <a:p>
            <a:endParaRPr lang="en-AU" sz="900"/>
          </a:p>
          <a:p>
            <a:pPr>
              <a:spcAft>
                <a:spcPts val="600"/>
              </a:spcAft>
            </a:pPr>
            <a:r>
              <a:rPr lang="en-AU" sz="900"/>
              <a:t>In Q1, one mining and two extractive industries administrative changes were acknowledged. </a:t>
            </a:r>
          </a:p>
        </p:txBody>
      </p:sp>
      <p:sp>
        <p:nvSpPr>
          <p:cNvPr id="10" name="TextBox 9">
            <a:extLst>
              <a:ext uri="{FF2B5EF4-FFF2-40B4-BE49-F238E27FC236}">
                <a16:creationId xmlns:a16="http://schemas.microsoft.com/office/drawing/2014/main" id="{DF70F962-60F2-43DC-8420-31E2962D09D8}"/>
              </a:ext>
            </a:extLst>
          </p:cNvPr>
          <p:cNvSpPr txBox="1"/>
          <p:nvPr/>
        </p:nvSpPr>
        <p:spPr>
          <a:xfrm>
            <a:off x="6744750" y="4065884"/>
            <a:ext cx="2810311" cy="2523768"/>
          </a:xfrm>
          <a:prstGeom prst="rect">
            <a:avLst/>
          </a:prstGeom>
          <a:noFill/>
        </p:spPr>
        <p:txBody>
          <a:bodyPr wrap="square" rtlCol="0">
            <a:spAutoFit/>
          </a:bodyPr>
          <a:lstStyle/>
          <a:p>
            <a:r>
              <a:rPr lang="en-AU" sz="900" b="1"/>
              <a:t>Administrative updates by notification:</a:t>
            </a:r>
          </a:p>
          <a:p>
            <a:endParaRPr lang="en-AU" sz="900" b="1"/>
          </a:p>
          <a:p>
            <a:r>
              <a:rPr lang="en-GB" sz="900">
                <a:solidFill>
                  <a:schemeClr val="bg1">
                    <a:lumMod val="50000"/>
                  </a:schemeClr>
                </a:solidFill>
              </a:rPr>
              <a:t>New or changing work on existing work plans where it satisfies the following conditions:</a:t>
            </a:r>
            <a:endParaRPr lang="en-AU" sz="900">
              <a:solidFill>
                <a:schemeClr val="bg1">
                  <a:lumMod val="50000"/>
                </a:schemeClr>
              </a:solidFill>
            </a:endParaRPr>
          </a:p>
          <a:p>
            <a:endParaRPr lang="en-AU" sz="900">
              <a:solidFill>
                <a:schemeClr val="bg1">
                  <a:lumMod val="50000"/>
                </a:schemeClr>
              </a:solidFill>
            </a:endParaRPr>
          </a:p>
          <a:p>
            <a:pPr marL="171450" lvl="0" indent="-171450">
              <a:buFont typeface="Arial" panose="020B0604020202020204" pitchFamily="34" charset="0"/>
              <a:buChar char="•"/>
            </a:pPr>
            <a:r>
              <a:rPr lang="en-GB" sz="900">
                <a:solidFill>
                  <a:schemeClr val="bg1">
                    <a:lumMod val="50000"/>
                  </a:schemeClr>
                </a:solidFill>
              </a:rPr>
              <a:t>There is no significant increase in risk arising from the new or changing work.</a:t>
            </a:r>
            <a:endParaRPr lang="en-AU" sz="900">
              <a:solidFill>
                <a:schemeClr val="bg1">
                  <a:lumMod val="50000"/>
                </a:schemeClr>
              </a:solidFill>
            </a:endParaRPr>
          </a:p>
          <a:p>
            <a:pPr marL="171450" lvl="0" indent="-171450">
              <a:buFont typeface="Arial" panose="020B0604020202020204" pitchFamily="34" charset="0"/>
              <a:buChar char="•"/>
            </a:pPr>
            <a:r>
              <a:rPr lang="en-GB" sz="900">
                <a:solidFill>
                  <a:schemeClr val="bg1">
                    <a:lumMod val="50000"/>
                  </a:schemeClr>
                </a:solidFill>
              </a:rPr>
              <a:t>Council has been consulted and confirms in writing that the new or changing work does not require an amendment to the planning permit.</a:t>
            </a:r>
            <a:endParaRPr lang="en-AU" sz="900">
              <a:solidFill>
                <a:schemeClr val="bg1">
                  <a:lumMod val="50000"/>
                </a:schemeClr>
              </a:solidFill>
            </a:endParaRPr>
          </a:p>
          <a:p>
            <a:pPr marL="171450" lvl="0" indent="-171450">
              <a:buFont typeface="Arial" panose="020B0604020202020204" pitchFamily="34" charset="0"/>
              <a:buChar char="•"/>
            </a:pPr>
            <a:r>
              <a:rPr lang="en-GB" sz="900">
                <a:solidFill>
                  <a:schemeClr val="bg1">
                    <a:lumMod val="50000"/>
                  </a:schemeClr>
                </a:solidFill>
              </a:rPr>
              <a:t>Relevant referral agencies have been consulted and confirmed that the new or changing work raises no concerns.</a:t>
            </a:r>
            <a:endParaRPr lang="en-AU" sz="900">
              <a:solidFill>
                <a:schemeClr val="bg1">
                  <a:lumMod val="50000"/>
                </a:schemeClr>
              </a:solidFill>
            </a:endParaRPr>
          </a:p>
          <a:p>
            <a:pPr>
              <a:spcAft>
                <a:spcPts val="600"/>
              </a:spcAft>
            </a:pPr>
            <a:r>
              <a:rPr lang="en-AU" sz="900">
                <a:solidFill>
                  <a:schemeClr val="bg1">
                    <a:lumMod val="50000"/>
                  </a:schemeClr>
                </a:solidFill>
              </a:rPr>
              <a:t>More information is available on the website:</a:t>
            </a:r>
          </a:p>
          <a:p>
            <a:pPr>
              <a:spcAft>
                <a:spcPts val="600"/>
              </a:spcAft>
            </a:pPr>
            <a:r>
              <a:rPr lang="en-AU" sz="900">
                <a:hlinkClick r:id="rId3"/>
              </a:rPr>
              <a:t>https://earthresources.vic.gov.au/legislation-and-regulations/guidelines-and-codes-of-practice/extractive-industry-work-plan-guideline</a:t>
            </a:r>
            <a:endParaRPr lang="en-AU" sz="900"/>
          </a:p>
        </p:txBody>
      </p:sp>
    </p:spTree>
    <p:extLst>
      <p:ext uri="{BB962C8B-B14F-4D97-AF65-F5344CB8AC3E}">
        <p14:creationId xmlns:p14="http://schemas.microsoft.com/office/powerpoint/2010/main" val="760562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DJTR">
  <a:themeElements>
    <a:clrScheme name="Custom 11">
      <a:dk1>
        <a:srgbClr val="201547"/>
      </a:dk1>
      <a:lt1>
        <a:srgbClr val="FFFFFF"/>
      </a:lt1>
      <a:dk2>
        <a:srgbClr val="201547"/>
      </a:dk2>
      <a:lt2>
        <a:srgbClr val="D9D9D6"/>
      </a:lt2>
      <a:accent1>
        <a:srgbClr val="0072CE"/>
      </a:accent1>
      <a:accent2>
        <a:srgbClr val="0090DA"/>
      </a:accent2>
      <a:accent3>
        <a:srgbClr val="00A9E0"/>
      </a:accent3>
      <a:accent4>
        <a:srgbClr val="71C5E8"/>
      </a:accent4>
      <a:accent5>
        <a:srgbClr val="009CA6"/>
      </a:accent5>
      <a:accent6>
        <a:srgbClr val="201547"/>
      </a:accent6>
      <a:hlink>
        <a:srgbClr val="00B7BD"/>
      </a:hlink>
      <a:folHlink>
        <a:srgbClr val="88DB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DJTR" id="{F744B7B5-D993-2648-91B0-8DC16C5D2F35}" vid="{9130C73F-B62B-FF43-A705-E93D102975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cae176ec3a54dbeadeeec1b38baec58 xmlns="1970f3ff-c7c3-4b73-8f0c-0bc260d159f3">
      <Terms xmlns="http://schemas.microsoft.com/office/infopath/2007/PartnerControls"/>
    </hcae176ec3a54dbeadeeec1b38baec58>
    <p31afe295eb448f092f13ab8c2af2c33 xmlns="1970f3ff-c7c3-4b73-8f0c-0bc260d159f3">
      <Terms xmlns="http://schemas.microsoft.com/office/infopath/2007/PartnerControls"/>
    </p31afe295eb448f092f13ab8c2af2c33>
    <lf5681727d5b4cc1a5c417fcf66e2a7b xmlns="1970f3ff-c7c3-4b73-8f0c-0bc260d159f3">
      <Terms xmlns="http://schemas.microsoft.com/office/infopath/2007/PartnerControls"/>
    </lf5681727d5b4cc1a5c417fcf66e2a7b>
    <TaxCatchAll xmlns="d95fa365-6051-4755-a57a-b1b515a65ccf" xsi:nil="true"/>
    <b4605c5f9d584382a57fb8476d85f713 xmlns="1970f3ff-c7c3-4b73-8f0c-0bc260d159f3">
      <Terms xmlns="http://schemas.microsoft.com/office/infopath/2007/PartnerControls"/>
    </b4605c5f9d584382a57fb8476d85f713>
    <g46a9f61d38540a784cfecbd3da27bca xmlns="1970f3ff-c7c3-4b73-8f0c-0bc260d159f3">
      <Terms xmlns="http://schemas.microsoft.com/office/infopath/2007/PartnerControls"/>
    </g46a9f61d38540a784cfecbd3da27bca>
    <_Flow_SignoffStatus xmlns="d8656102-7c7b-4021-94e7-299bfa2f7616" xsi:nil="true"/>
    <SharedWithUsers xmlns="d95fa365-6051-4755-a57a-b1b515a65ccf">
      <UserInfo>
        <DisplayName>David Ly (DJPR)</DisplayName>
        <AccountId>187</AccountId>
        <AccountType/>
      </UserInfo>
      <UserInfo>
        <DisplayName>Anna M Guthleben (DJPR)</DisplayName>
        <AccountId>245</AccountId>
        <AccountType/>
      </UserInfo>
      <UserInfo>
        <DisplayName>Leo Guaraldo (DJPR)</DisplayName>
        <AccountId>112</AccountId>
        <AccountType/>
      </UserInfo>
      <UserInfo>
        <DisplayName>Judy Scott (DJPR)</DisplayName>
        <AccountId>34</AccountId>
        <AccountType/>
      </UserInfo>
      <UserInfo>
        <DisplayName>Jess L Stephenson (DJPR)</DisplayName>
        <AccountId>294</AccountId>
        <AccountType/>
      </UserInfo>
      <UserInfo>
        <DisplayName>Gail J Chrisfield (DJPR)</DisplayName>
        <AccountId>2066</AccountId>
        <AccountType/>
      </UserInfo>
      <UserInfo>
        <DisplayName>Elizabeth A Brentnall (DJPR)</DisplayName>
        <AccountId>206</AccountId>
        <AccountType/>
      </UserInfo>
      <UserInfo>
        <DisplayName>Arunaa Ramakrishnan (DJPR)</DisplayName>
        <AccountId>2510</AccountId>
        <AccountType/>
      </UserInfo>
      <UserInfo>
        <DisplayName>Travis R Cunningham (DJPR)</DisplayName>
        <AccountId>2364</AccountId>
        <AccountType/>
      </UserInfo>
      <UserInfo>
        <DisplayName>Laura E Helm (DJPR)</DisplayName>
        <AccountId>467</AccountId>
        <AccountType/>
      </UserInfo>
    </SharedWithUsers>
    <ed8l xmlns="d8656102-7c7b-4021-94e7-299bfa2f7616">
      <UserInfo>
        <DisplayName/>
        <AccountId xsi:nil="true"/>
        <AccountType/>
      </UserInfo>
    </ed8l>
  </documentManagement>
</p:properties>
</file>

<file path=customXml/item2.xml><?xml version="1.0" encoding="utf-8"?>
<ct:contentTypeSchema xmlns:ct="http://schemas.microsoft.com/office/2006/metadata/contentType" xmlns:ma="http://schemas.microsoft.com/office/2006/metadata/properties/metaAttributes" ct:_="" ma:_="" ma:contentTypeName="DEDJTR Document" ma:contentTypeID="0x010100611F6414DFB111E7BA88F9DF1743E31700D648DBF4B231EC48B14A8BD0F4974AA7" ma:contentTypeVersion="28" ma:contentTypeDescription="DEDJTR Document" ma:contentTypeScope="" ma:versionID="f2af8e3a1c1b516b8a6c942ad3434a5e">
  <xsd:schema xmlns:xsd="http://www.w3.org/2001/XMLSchema" xmlns:xs="http://www.w3.org/2001/XMLSchema" xmlns:p="http://schemas.microsoft.com/office/2006/metadata/properties" xmlns:ns2="1970f3ff-c7c3-4b73-8f0c-0bc260d159f3" xmlns:ns3="d95fa365-6051-4755-a57a-b1b515a65ccf" xmlns:ns4="d8656102-7c7b-4021-94e7-299bfa2f7616" targetNamespace="http://schemas.microsoft.com/office/2006/metadata/properties" ma:root="true" ma:fieldsID="2c06b4a08eff44e6a7164869d07147c3" ns2:_="" ns3:_="" ns4:_="">
    <xsd:import namespace="1970f3ff-c7c3-4b73-8f0c-0bc260d159f3"/>
    <xsd:import namespace="d95fa365-6051-4755-a57a-b1b515a65ccf"/>
    <xsd:import namespace="d8656102-7c7b-4021-94e7-299bfa2f7616"/>
    <xsd:element name="properties">
      <xsd:complexType>
        <xsd:sequence>
          <xsd:element name="documentManagement">
            <xsd:complexType>
              <xsd:all>
                <xsd:element ref="ns2:g46a9f61d38540a784cfecbd3da27bca" minOccurs="0"/>
                <xsd:element ref="ns3:TaxCatchAll" minOccurs="0"/>
                <xsd:element ref="ns3:TaxCatchAllLabel" minOccurs="0"/>
                <xsd:element ref="ns2:b4605c5f9d584382a57fb8476d85f713" minOccurs="0"/>
                <xsd:element ref="ns2:p31afe295eb448f092f13ab8c2af2c33" minOccurs="0"/>
                <xsd:element ref="ns2:hcae176ec3a54dbeadeeec1b38baec58" minOccurs="0"/>
                <xsd:element ref="ns2:lf5681727d5b4cc1a5c417fcf66e2a7b"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3:SharedWithUsers" minOccurs="0"/>
                <xsd:element ref="ns3:SharedWithDetails" minOccurs="0"/>
                <xsd:element ref="ns4:MediaServiceLocation" minOccurs="0"/>
                <xsd:element ref="ns4:MediaServiceAutoKeyPoints" minOccurs="0"/>
                <xsd:element ref="ns4:MediaServiceKeyPoints" minOccurs="0"/>
                <xsd:element ref="ns4:_Flow_SignoffStatus" minOccurs="0"/>
                <xsd:element ref="ns4:ed8l"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70f3ff-c7c3-4b73-8f0c-0bc260d159f3" elementFormDefault="qualified">
    <xsd:import namespace="http://schemas.microsoft.com/office/2006/documentManagement/types"/>
    <xsd:import namespace="http://schemas.microsoft.com/office/infopath/2007/PartnerControls"/>
    <xsd:element name="g46a9f61d38540a784cfecbd3da27bca" ma:index="8" nillable="true" ma:taxonomy="true" ma:internalName="g46a9f61d38540a784cfecbd3da27bca" ma:taxonomyFieldName="DEDJTRGroup" ma:displayName="Group" ma:fieldId="{046a9f61-d385-40a7-84cf-ecbd3da27bca}"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b4605c5f9d584382a57fb8476d85f713" ma:index="12" nillable="true" ma:taxonomy="true" ma:internalName="b4605c5f9d584382a57fb8476d85f713" ma:taxonomyFieldName="DEDJTRDivision" ma:displayName="Division" ma:fieldId="{b4605c5f-9d58-4382-a57f-b8476d85f713}"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p31afe295eb448f092f13ab8c2af2c33" ma:index="14" nillable="true" ma:taxonomy="true" ma:internalName="p31afe295eb448f092f13ab8c2af2c33" ma:taxonomyFieldName="DEDJTRBranch" ma:displayName="Branch" ma:fieldId="{931afe29-5eb4-48f0-92f1-3ab8c2af2c33}"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hcae176ec3a54dbeadeeec1b38baec58" ma:index="16" nillable="true" ma:taxonomy="true" ma:internalName="hcae176ec3a54dbeadeeec1b38baec58" ma:taxonomyFieldName="DEDJTRSection" ma:displayName="Section" ma:fieldId="{1cae176e-c3a5-4dbe-adee-ec1b38baec58}" ma:sspId="9292314e-c97d-49c1-8ae7-4cb6e1c4f97c" ma:termSetId="da3e7bcb-eeaa-4707-acea-ba4da45cec05" ma:anchorId="00000000-0000-0000-0000-000000000000" ma:open="false" ma:isKeyword="false">
      <xsd:complexType>
        <xsd:sequence>
          <xsd:element ref="pc:Terms" minOccurs="0" maxOccurs="1"/>
        </xsd:sequence>
      </xsd:complexType>
    </xsd:element>
    <xsd:element name="lf5681727d5b4cc1a5c417fcf66e2a7b" ma:index="18" nillable="true" ma:taxonomy="true" ma:internalName="lf5681727d5b4cc1a5c417fcf66e2a7b" ma:taxonomyFieldName="DEDJTRSecurityClassification" ma:displayName="Security Classification" ma:fieldId="{5f568172-7d5b-4cc1-a5c4-17fcf66e2a7b}" ma:sspId="9292314e-c97d-49c1-8ae7-4cb6e1c4f97c" ma:termSetId="e639de15-6b57-4d67-aed9-4113af6bf4b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95fa365-6051-4755-a57a-b1b515a65ccf"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34efb335-bfc8-46fc-b6db-d0eed2a1e544}" ma:internalName="TaxCatchAll" ma:showField="CatchAllData" ma:web="d95fa365-6051-4755-a57a-b1b515a65cc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34efb335-bfc8-46fc-b6db-d0eed2a1e544}" ma:internalName="TaxCatchAllLabel" ma:readOnly="true" ma:showField="CatchAllDataLabel" ma:web="d95fa365-6051-4755-a57a-b1b515a65ccf">
      <xsd:complexType>
        <xsd:complexContent>
          <xsd:extension base="dms:MultiChoiceLookup">
            <xsd:sequence>
              <xsd:element name="Value" type="dms:Lookup" maxOccurs="unbounded" minOccurs="0" nillable="true"/>
            </xsd:sequence>
          </xsd:extension>
        </xsd:complexContent>
      </xsd:complexType>
    </xsd:element>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656102-7c7b-4021-94e7-299bfa2f7616" elementFormDefault="qualified">
    <xsd:import namespace="http://schemas.microsoft.com/office/2006/documentManagement/types"/>
    <xsd:import namespace="http://schemas.microsoft.com/office/infopath/2007/PartnerControls"/>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AutoTags" ma:index="22" nillable="true" ma:displayName="Tags" ma:internalName="MediaServiceAutoTags"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DateTaken" ma:index="26" nillable="true" ma:displayName="MediaServiceDateTaken" ma:hidden="true" ma:internalName="MediaServiceDateTaken" ma:readOnly="true">
      <xsd:simpleType>
        <xsd:restriction base="dms:Text"/>
      </xsd:simpleType>
    </xsd:element>
    <xsd:element name="MediaServiceLocation" ma:index="29" nillable="true" ma:displayName="Location" ma:internalName="MediaServiceLocation" ma:readOnly="true">
      <xsd:simpleType>
        <xsd:restriction base="dms:Text"/>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_Flow_SignoffStatus" ma:index="32" nillable="true" ma:displayName="Sign-off status" ma:internalName="Sign_x002d_off_x0020_status">
      <xsd:simpleType>
        <xsd:restriction base="dms:Text"/>
      </xsd:simpleType>
    </xsd:element>
    <xsd:element name="ed8l" ma:index="33" nillable="true" ma:displayName="Reviewed" ma:list="UserInfo" ma:internalName="ed8l">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3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65805D-7D35-4036-8EC7-50E692B418BA}">
  <ds:schemaRefs>
    <ds:schemaRef ds:uri="1970f3ff-c7c3-4b73-8f0c-0bc260d159f3"/>
    <ds:schemaRef ds:uri="d8656102-7c7b-4021-94e7-299bfa2f7616"/>
    <ds:schemaRef ds:uri="d95fa365-6051-4755-a57a-b1b515a65cc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5CA9D9F-756B-4373-88CD-7F6B228511E2}">
  <ds:schemaRefs>
    <ds:schemaRef ds:uri="1970f3ff-c7c3-4b73-8f0c-0bc260d159f3"/>
    <ds:schemaRef ds:uri="d8656102-7c7b-4021-94e7-299bfa2f7616"/>
    <ds:schemaRef ds:uri="d95fa365-6051-4755-a57a-b1b515a65c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DE38F58-FB45-4744-943C-C226E607AD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493</TotalTime>
  <Words>4452</Words>
  <Application>Microsoft Office PowerPoint</Application>
  <PresentationFormat>A4 Paper (210x297 mm)</PresentationFormat>
  <Paragraphs>1196</Paragraphs>
  <Slides>17</Slides>
  <Notes>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17</vt:i4>
      </vt:variant>
    </vt:vector>
  </HeadingPairs>
  <TitlesOfParts>
    <vt:vector size="21" baseType="lpstr">
      <vt:lpstr>Arial</vt:lpstr>
      <vt:lpstr>Calibri</vt:lpstr>
      <vt:lpstr>Office Theme</vt:lpstr>
      <vt:lpstr>DEDJTR</vt:lpstr>
      <vt:lpstr>Earth Resources Regulation</vt:lpstr>
      <vt:lpstr>Earth Resources Regulation KPI Summary 2021-22 Quarter 1</vt:lpstr>
      <vt:lpstr>Key Performance Indicators 2021-22 Quarter 1</vt:lpstr>
      <vt:lpstr>KPI 1: Efficient Approvals Process – Extractive Work Plans</vt:lpstr>
      <vt:lpstr>KPI 1: Efficient Approvals Process – Mineral Licences and Work Plans</vt:lpstr>
      <vt:lpstr>KPI 1: Efficient Approvals Process – Tenement Variations</vt:lpstr>
      <vt:lpstr>KPI: 1 Efficient Approvals Process – Non-MRSDA Licence Variations</vt:lpstr>
      <vt:lpstr>KPI 1: Efficient Approvals Process – Non-MRSDA Operation Plans</vt:lpstr>
      <vt:lpstr>KPI 1: Work Plan – Administrative Updates by Notification</vt:lpstr>
      <vt:lpstr>KPI 2: Ensuring Compliance – Compliance Activities Undertaken</vt:lpstr>
      <vt:lpstr>KPI 2: Ensuring Compliance – Compliance Audits</vt:lpstr>
      <vt:lpstr>KPI 2: Ensuring Compliance – Enforcement Activities</vt:lpstr>
      <vt:lpstr>KPI 3: Reportable Incidents</vt:lpstr>
      <vt:lpstr>PowerPoint Presentation</vt:lpstr>
      <vt:lpstr>KPI 4: Facilitation of Stakeholder Engagement</vt:lpstr>
      <vt:lpstr>KPI 5: Complaint Management</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Performance Report</dc:title>
  <dc:creator>David</dc:creator>
  <cp:lastModifiedBy>David Ly (DJPR)</cp:lastModifiedBy>
  <cp:revision>7</cp:revision>
  <cp:lastPrinted>2020-02-11T05:43:23Z</cp:lastPrinted>
  <dcterms:created xsi:type="dcterms:W3CDTF">2018-07-30T09:48:23Z</dcterms:created>
  <dcterms:modified xsi:type="dcterms:W3CDTF">2021-11-03T22:19:24Z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0x010100611F6414DFB111E7BA88F9DF1743E31700D648DBF4B231EC48B14A8BD0F4974AA7</vt:lpwstr>
  </property>
  <property fmtid="{D5CDD505-2E9C-101B-9397-08002B2CF9AE}" pid="3" name="DEDJTRBranch">
    <vt:lpwstr/>
  </property>
  <property fmtid="{D5CDD505-2E9C-101B-9397-08002B2CF9AE}" pid="4" name="DEDJTRSection">
    <vt:lpwstr/>
  </property>
  <property fmtid="{D5CDD505-2E9C-101B-9397-08002B2CF9AE}" pid="5" name="DEDJTRGroup">
    <vt:lpwstr/>
  </property>
  <property fmtid="{D5CDD505-2E9C-101B-9397-08002B2CF9AE}" pid="6" name="DEDJTRSecurityClassification">
    <vt:lpwstr/>
  </property>
  <property fmtid="{D5CDD505-2E9C-101B-9397-08002B2CF9AE}" pid="7" name="DEDJTRDivision">
    <vt:lpwstr/>
  </property>
</Properties>
</file>