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3.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notesSlides/notesSlide4.xml" ContentType="application/vnd.openxmlformats-officedocument.presentationml.notesSlide+xml"/>
  <Override PartName="/ppt/charts/chart8.xml" ContentType="application/vnd.openxmlformats-officedocument.drawingml.chart+xml"/>
  <Override PartName="/ppt/charts/chart9.xml" ContentType="application/vnd.openxmlformats-officedocument.drawingml.chart+xml"/>
  <Override PartName="/ppt/charts/chart10.xml" ContentType="application/vnd.openxmlformats-officedocument.drawingml.chart+xml"/>
  <Override PartName="/ppt/charts/chart11.xml" ContentType="application/vnd.openxmlformats-officedocument.drawingml.char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 id="2147483661" r:id="rId2"/>
  </p:sldMasterIdLst>
  <p:notesMasterIdLst>
    <p:notesMasterId r:id="rId19"/>
  </p:notesMasterIdLst>
  <p:handoutMasterIdLst>
    <p:handoutMasterId r:id="rId20"/>
  </p:handoutMasterIdLst>
  <p:sldIdLst>
    <p:sldId id="283" r:id="rId3"/>
    <p:sldId id="287" r:id="rId4"/>
    <p:sldId id="268" r:id="rId5"/>
    <p:sldId id="257" r:id="rId6"/>
    <p:sldId id="285" r:id="rId7"/>
    <p:sldId id="259" r:id="rId8"/>
    <p:sldId id="271" r:id="rId9"/>
    <p:sldId id="286" r:id="rId10"/>
    <p:sldId id="284" r:id="rId11"/>
    <p:sldId id="258" r:id="rId12"/>
    <p:sldId id="261" r:id="rId13"/>
    <p:sldId id="260" r:id="rId14"/>
    <p:sldId id="264" r:id="rId15"/>
    <p:sldId id="265" r:id="rId16"/>
    <p:sldId id="266" r:id="rId17"/>
    <p:sldId id="289" r:id="rId18"/>
  </p:sldIdLst>
  <p:sldSz cx="9906000" cy="6858000" type="A4"/>
  <p:notesSz cx="6797675" cy="9926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12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Ross Potter (DEDJTR)" initials="RP(" lastIdx="12" clrIdx="0">
    <p:extLst>
      <p:ext uri="{19B8F6BF-5375-455C-9EA6-DF929625EA0E}">
        <p15:presenceInfo xmlns:p15="http://schemas.microsoft.com/office/powerpoint/2012/main" userId="S-1-5-21-3009471437-2678356326-1117381816-214330"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333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0034" autoAdjust="0"/>
    <p:restoredTop sz="99387" autoAdjust="0"/>
  </p:normalViewPr>
  <p:slideViewPr>
    <p:cSldViewPr>
      <p:cViewPr varScale="1">
        <p:scale>
          <a:sx n="116" d="100"/>
          <a:sy n="116" d="100"/>
        </p:scale>
        <p:origin x="582" y="102"/>
      </p:cViewPr>
      <p:guideLst>
        <p:guide orient="horz" pos="2160"/>
        <p:guide pos="3120"/>
      </p:guideLst>
    </p:cSldViewPr>
  </p:slideViewPr>
  <p:outlineViewPr>
    <p:cViewPr>
      <p:scale>
        <a:sx n="33" d="100"/>
        <a:sy n="33" d="100"/>
      </p:scale>
      <p:origin x="0" y="0"/>
    </p:cViewPr>
  </p:outlineViewPr>
  <p:notesTextViewPr>
    <p:cViewPr>
      <p:scale>
        <a:sx n="1" d="1"/>
        <a:sy n="1" d="1"/>
      </p:scale>
      <p:origin x="0" y="0"/>
    </p:cViewPr>
  </p:notesTextViewPr>
  <p:notesViewPr>
    <p:cSldViewPr>
      <p:cViewPr varScale="1">
        <p:scale>
          <a:sx n="80" d="100"/>
          <a:sy n="80" d="100"/>
        </p:scale>
        <p:origin x="2334" y="102"/>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3" Type="http://schemas.openxmlformats.org/officeDocument/2006/relationships/slide" Target="slides/slide1.xml"/><Relationship Id="rId21" Type="http://schemas.openxmlformats.org/officeDocument/2006/relationships/commentAuthors" Target="commentAuthor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notesMaster" Target="notesMasters/notes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presProps" Target="pres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10.xml.rels><?xml version="1.0" encoding="UTF-8" standalone="yes"?>
<Relationships xmlns="http://schemas.openxmlformats.org/package/2006/relationships"><Relationship Id="rId1" Type="http://schemas.openxmlformats.org/officeDocument/2006/relationships/package" Target="../embeddings/Microsoft_Excel_Worksheet9.xlsx"/></Relationships>
</file>

<file path=ppt/charts/_rels/chart11.xml.rels><?xml version="1.0" encoding="UTF-8" standalone="yes"?>
<Relationships xmlns="http://schemas.openxmlformats.org/package/2006/relationships"><Relationship Id="rId1" Type="http://schemas.openxmlformats.org/officeDocument/2006/relationships/package" Target="../embeddings/Microsoft_Excel_Worksheet10.xlsx"/></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package" Target="../embeddings/Microsoft_Excel_Worksheet4.xlsx"/><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3" Type="http://schemas.openxmlformats.org/officeDocument/2006/relationships/package" Target="../embeddings/Microsoft_Excel_Worksheet5.xlsx"/><Relationship Id="rId2" Type="http://schemas.microsoft.com/office/2011/relationships/chartColorStyle" Target="colors6.xml"/><Relationship Id="rId1" Type="http://schemas.microsoft.com/office/2011/relationships/chartStyle" Target="style6.xml"/></Relationships>
</file>

<file path=ppt/charts/_rels/chart7.xml.rels><?xml version="1.0" encoding="UTF-8" standalone="yes"?>
<Relationships xmlns="http://schemas.openxmlformats.org/package/2006/relationships"><Relationship Id="rId3" Type="http://schemas.openxmlformats.org/officeDocument/2006/relationships/package" Target="../embeddings/Microsoft_Excel_Worksheet6.xlsx"/><Relationship Id="rId2" Type="http://schemas.microsoft.com/office/2011/relationships/chartColorStyle" Target="colors7.xml"/><Relationship Id="rId1" Type="http://schemas.microsoft.com/office/2011/relationships/chartStyle" Target="style7.xml"/></Relationships>
</file>

<file path=ppt/charts/_rels/chart8.xml.rels><?xml version="1.0" encoding="UTF-8" standalone="yes"?>
<Relationships xmlns="http://schemas.openxmlformats.org/package/2006/relationships"><Relationship Id="rId1" Type="http://schemas.openxmlformats.org/officeDocument/2006/relationships/package" Target="../embeddings/Microsoft_Excel_Worksheet7.xlsx"/></Relationships>
</file>

<file path=ppt/charts/_rels/chart9.xml.rels><?xml version="1.0" encoding="UTF-8" standalone="yes"?>
<Relationships xmlns="http://schemas.openxmlformats.org/package/2006/relationships"><Relationship Id="rId1" Type="http://schemas.openxmlformats.org/officeDocument/2006/relationships/package" Target="../embeddings/Microsoft_Excel_Worksheet8.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000" b="0" i="0" u="none" strike="noStrike" kern="1200" spc="0" baseline="0">
                <a:solidFill>
                  <a:schemeClr val="tx1">
                    <a:lumMod val="65000"/>
                    <a:lumOff val="35000"/>
                  </a:schemeClr>
                </a:solidFill>
                <a:latin typeface="+mn-lt"/>
                <a:ea typeface="+mn-ea"/>
                <a:cs typeface="+mn-cs"/>
              </a:defRPr>
            </a:pPr>
            <a:r>
              <a:rPr lang="en-AU" sz="1000" dirty="0"/>
              <a:t>Licence Applications Finalised by Licence</a:t>
            </a:r>
            <a:r>
              <a:rPr lang="en-AU" sz="1000" baseline="0" dirty="0"/>
              <a:t> Type</a:t>
            </a:r>
            <a:endParaRPr lang="en-AU" sz="1000" dirty="0"/>
          </a:p>
        </c:rich>
      </c:tx>
      <c:overlay val="0"/>
      <c:spPr>
        <a:noFill/>
        <a:ln>
          <a:noFill/>
        </a:ln>
        <a:effectLst/>
      </c:spPr>
      <c:txPr>
        <a:bodyPr rot="0" spcFirstLastPara="1" vertOverflow="ellipsis" vert="horz" wrap="square" anchor="ctr" anchorCtr="1"/>
        <a:lstStyle/>
        <a:p>
          <a:pPr>
            <a:defRPr sz="10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5.1543430940390871E-2"/>
          <c:y val="0.10070079624990969"/>
          <c:w val="0.92272105279446814"/>
          <c:h val="0.6911407932099044"/>
        </c:manualLayout>
      </c:layout>
      <c:barChart>
        <c:barDir val="col"/>
        <c:grouping val="stacked"/>
        <c:varyColors val="0"/>
        <c:ser>
          <c:idx val="0"/>
          <c:order val="0"/>
          <c:tx>
            <c:strRef>
              <c:f>Sheet1!$B$1</c:f>
              <c:strCache>
                <c:ptCount val="1"/>
                <c:pt idx="0">
                  <c:v>Exploration</c:v>
                </c:pt>
              </c:strCache>
            </c:strRef>
          </c:tx>
          <c:spPr>
            <a:solidFill>
              <a:schemeClr val="accent1"/>
            </a:solidFill>
            <a:ln>
              <a:noFill/>
            </a:ln>
            <a:effectLst/>
          </c:spPr>
          <c:invertIfNegative val="0"/>
          <c:cat>
            <c:strRef>
              <c:f>Sheet1!$A$2:$A$5</c:f>
              <c:strCache>
                <c:ptCount val="4"/>
                <c:pt idx="0">
                  <c:v>FY 2018-19 Q1</c:v>
                </c:pt>
                <c:pt idx="1">
                  <c:v>FY 2018-19 Q2</c:v>
                </c:pt>
                <c:pt idx="2">
                  <c:v>FY 2018-19 Q3</c:v>
                </c:pt>
                <c:pt idx="3">
                  <c:v>FY 2018-19 Q4</c:v>
                </c:pt>
              </c:strCache>
            </c:strRef>
          </c:cat>
          <c:val>
            <c:numRef>
              <c:f>Sheet1!$B$2:$B$5</c:f>
              <c:numCache>
                <c:formatCode>General</c:formatCode>
                <c:ptCount val="4"/>
                <c:pt idx="0">
                  <c:v>15</c:v>
                </c:pt>
                <c:pt idx="1">
                  <c:v>3</c:v>
                </c:pt>
                <c:pt idx="2">
                  <c:v>10</c:v>
                </c:pt>
                <c:pt idx="3">
                  <c:v>8</c:v>
                </c:pt>
              </c:numCache>
            </c:numRef>
          </c:val>
          <c:extLst>
            <c:ext xmlns:c16="http://schemas.microsoft.com/office/drawing/2014/chart" uri="{C3380CC4-5D6E-409C-BE32-E72D297353CC}">
              <c16:uniqueId val="{00000000-6358-4D7D-8AFB-108FF84CE498}"/>
            </c:ext>
          </c:extLst>
        </c:ser>
        <c:ser>
          <c:idx val="1"/>
          <c:order val="1"/>
          <c:tx>
            <c:strRef>
              <c:f>Sheet1!$C$1</c:f>
              <c:strCache>
                <c:ptCount val="1"/>
                <c:pt idx="0">
                  <c:v>Mining</c:v>
                </c:pt>
              </c:strCache>
            </c:strRef>
          </c:tx>
          <c:spPr>
            <a:solidFill>
              <a:schemeClr val="accent2"/>
            </a:solidFill>
            <a:ln>
              <a:noFill/>
            </a:ln>
            <a:effectLst/>
          </c:spPr>
          <c:invertIfNegative val="0"/>
          <c:cat>
            <c:strRef>
              <c:f>Sheet1!$A$2:$A$5</c:f>
              <c:strCache>
                <c:ptCount val="4"/>
                <c:pt idx="0">
                  <c:v>FY 2018-19 Q1</c:v>
                </c:pt>
                <c:pt idx="1">
                  <c:v>FY 2018-19 Q2</c:v>
                </c:pt>
                <c:pt idx="2">
                  <c:v>FY 2018-19 Q3</c:v>
                </c:pt>
                <c:pt idx="3">
                  <c:v>FY 2018-19 Q4</c:v>
                </c:pt>
              </c:strCache>
            </c:strRef>
          </c:cat>
          <c:val>
            <c:numRef>
              <c:f>Sheet1!$C$2:$C$5</c:f>
              <c:numCache>
                <c:formatCode>General</c:formatCode>
                <c:ptCount val="4"/>
                <c:pt idx="0">
                  <c:v>1</c:v>
                </c:pt>
                <c:pt idx="1">
                  <c:v>0</c:v>
                </c:pt>
                <c:pt idx="2">
                  <c:v>0</c:v>
                </c:pt>
                <c:pt idx="3">
                  <c:v>0</c:v>
                </c:pt>
              </c:numCache>
            </c:numRef>
          </c:val>
          <c:extLst>
            <c:ext xmlns:c16="http://schemas.microsoft.com/office/drawing/2014/chart" uri="{C3380CC4-5D6E-409C-BE32-E72D297353CC}">
              <c16:uniqueId val="{00000001-6358-4D7D-8AFB-108FF84CE498}"/>
            </c:ext>
          </c:extLst>
        </c:ser>
        <c:ser>
          <c:idx val="2"/>
          <c:order val="2"/>
          <c:tx>
            <c:strRef>
              <c:f>Sheet1!$D$1</c:f>
              <c:strCache>
                <c:ptCount val="1"/>
                <c:pt idx="0">
                  <c:v>Prosoecting</c:v>
                </c:pt>
              </c:strCache>
            </c:strRef>
          </c:tx>
          <c:spPr>
            <a:solidFill>
              <a:schemeClr val="accent3"/>
            </a:solidFill>
            <a:ln>
              <a:noFill/>
            </a:ln>
            <a:effectLst/>
          </c:spPr>
          <c:invertIfNegative val="0"/>
          <c:cat>
            <c:strRef>
              <c:f>Sheet1!$A$2:$A$5</c:f>
              <c:strCache>
                <c:ptCount val="4"/>
                <c:pt idx="0">
                  <c:v>FY 2018-19 Q1</c:v>
                </c:pt>
                <c:pt idx="1">
                  <c:v>FY 2018-19 Q2</c:v>
                </c:pt>
                <c:pt idx="2">
                  <c:v>FY 2018-19 Q3</c:v>
                </c:pt>
                <c:pt idx="3">
                  <c:v>FY 2018-19 Q4</c:v>
                </c:pt>
              </c:strCache>
            </c:strRef>
          </c:cat>
          <c:val>
            <c:numRef>
              <c:f>Sheet1!$D$2:$D$5</c:f>
              <c:numCache>
                <c:formatCode>General</c:formatCode>
                <c:ptCount val="4"/>
                <c:pt idx="0">
                  <c:v>8</c:v>
                </c:pt>
                <c:pt idx="1">
                  <c:v>3</c:v>
                </c:pt>
                <c:pt idx="2">
                  <c:v>0</c:v>
                </c:pt>
                <c:pt idx="3">
                  <c:v>2</c:v>
                </c:pt>
              </c:numCache>
            </c:numRef>
          </c:val>
          <c:extLst>
            <c:ext xmlns:c16="http://schemas.microsoft.com/office/drawing/2014/chart" uri="{C3380CC4-5D6E-409C-BE32-E72D297353CC}">
              <c16:uniqueId val="{00000002-6358-4D7D-8AFB-108FF84CE498}"/>
            </c:ext>
          </c:extLst>
        </c:ser>
        <c:ser>
          <c:idx val="3"/>
          <c:order val="3"/>
          <c:tx>
            <c:strRef>
              <c:f>Sheet1!$E$1</c:f>
              <c:strCache>
                <c:ptCount val="1"/>
                <c:pt idx="0">
                  <c:v>Retention</c:v>
                </c:pt>
              </c:strCache>
            </c:strRef>
          </c:tx>
          <c:spPr>
            <a:solidFill>
              <a:schemeClr val="accent4"/>
            </a:solidFill>
            <a:ln>
              <a:noFill/>
            </a:ln>
            <a:effectLst/>
          </c:spPr>
          <c:invertIfNegative val="0"/>
          <c:cat>
            <c:strRef>
              <c:f>Sheet1!$A$2:$A$5</c:f>
              <c:strCache>
                <c:ptCount val="4"/>
                <c:pt idx="0">
                  <c:v>FY 2018-19 Q1</c:v>
                </c:pt>
                <c:pt idx="1">
                  <c:v>FY 2018-19 Q2</c:v>
                </c:pt>
                <c:pt idx="2">
                  <c:v>FY 2018-19 Q3</c:v>
                </c:pt>
                <c:pt idx="3">
                  <c:v>FY 2018-19 Q4</c:v>
                </c:pt>
              </c:strCache>
            </c:strRef>
          </c:cat>
          <c:val>
            <c:numRef>
              <c:f>Sheet1!$E$2:$E$5</c:f>
              <c:numCache>
                <c:formatCode>General</c:formatCode>
                <c:ptCount val="4"/>
                <c:pt idx="0">
                  <c:v>0</c:v>
                </c:pt>
                <c:pt idx="1">
                  <c:v>1</c:v>
                </c:pt>
                <c:pt idx="2">
                  <c:v>0</c:v>
                </c:pt>
                <c:pt idx="3">
                  <c:v>0</c:v>
                </c:pt>
              </c:numCache>
            </c:numRef>
          </c:val>
          <c:extLst>
            <c:ext xmlns:c16="http://schemas.microsoft.com/office/drawing/2014/chart" uri="{C3380CC4-5D6E-409C-BE32-E72D297353CC}">
              <c16:uniqueId val="{00000003-6358-4D7D-8AFB-108FF84CE498}"/>
            </c:ext>
          </c:extLst>
        </c:ser>
        <c:ser>
          <c:idx val="4"/>
          <c:order val="4"/>
          <c:tx>
            <c:strRef>
              <c:f>Sheet1!$F$1</c:f>
              <c:strCache>
                <c:ptCount val="1"/>
                <c:pt idx="0">
                  <c:v>Work Authority</c:v>
                </c:pt>
              </c:strCache>
            </c:strRef>
          </c:tx>
          <c:spPr>
            <a:solidFill>
              <a:schemeClr val="accent5"/>
            </a:solidFill>
            <a:ln>
              <a:noFill/>
            </a:ln>
            <a:effectLst/>
          </c:spPr>
          <c:invertIfNegative val="0"/>
          <c:cat>
            <c:strRef>
              <c:f>Sheet1!$A$2:$A$5</c:f>
              <c:strCache>
                <c:ptCount val="4"/>
                <c:pt idx="0">
                  <c:v>FY 2018-19 Q1</c:v>
                </c:pt>
                <c:pt idx="1">
                  <c:v>FY 2018-19 Q2</c:v>
                </c:pt>
                <c:pt idx="2">
                  <c:v>FY 2018-19 Q3</c:v>
                </c:pt>
                <c:pt idx="3">
                  <c:v>FY 2018-19 Q4</c:v>
                </c:pt>
              </c:strCache>
            </c:strRef>
          </c:cat>
          <c:val>
            <c:numRef>
              <c:f>Sheet1!$F$2:$F$5</c:f>
              <c:numCache>
                <c:formatCode>General</c:formatCode>
                <c:ptCount val="4"/>
                <c:pt idx="0">
                  <c:v>3</c:v>
                </c:pt>
                <c:pt idx="1">
                  <c:v>5</c:v>
                </c:pt>
                <c:pt idx="2">
                  <c:v>1</c:v>
                </c:pt>
                <c:pt idx="3">
                  <c:v>2</c:v>
                </c:pt>
              </c:numCache>
            </c:numRef>
          </c:val>
          <c:extLst>
            <c:ext xmlns:c16="http://schemas.microsoft.com/office/drawing/2014/chart" uri="{C3380CC4-5D6E-409C-BE32-E72D297353CC}">
              <c16:uniqueId val="{00000006-6358-4D7D-8AFB-108FF84CE498}"/>
            </c:ext>
          </c:extLst>
        </c:ser>
        <c:dLbls>
          <c:showLegendKey val="0"/>
          <c:showVal val="0"/>
          <c:showCatName val="0"/>
          <c:showSerName val="0"/>
          <c:showPercent val="0"/>
          <c:showBubbleSize val="0"/>
        </c:dLbls>
        <c:gapWidth val="219"/>
        <c:overlap val="100"/>
        <c:axId val="763250496"/>
        <c:axId val="763249840"/>
      </c:barChart>
      <c:lineChart>
        <c:grouping val="standard"/>
        <c:varyColors val="0"/>
        <c:ser>
          <c:idx val="5"/>
          <c:order val="5"/>
          <c:tx>
            <c:strRef>
              <c:f>Sheet1!$G$1</c:f>
              <c:strCache>
                <c:ptCount val="1"/>
                <c:pt idx="0">
                  <c:v>% Within STF</c:v>
                </c:pt>
              </c:strCache>
            </c:strRef>
          </c:tx>
          <c:spPr>
            <a:ln w="28575" cap="rnd">
              <a:solidFill>
                <a:schemeClr val="accent6"/>
              </a:solidFill>
              <a:round/>
            </a:ln>
            <a:effectLst/>
          </c:spPr>
          <c:marker>
            <c:symbol val="square"/>
            <c:size val="5"/>
            <c:spPr>
              <a:solidFill>
                <a:schemeClr val="accent6"/>
              </a:solidFill>
              <a:ln w="9525" cap="rnd">
                <a:solidFill>
                  <a:schemeClr val="accent6"/>
                </a:solidFill>
                <a:round/>
              </a:ln>
              <a:effectLst/>
            </c:spPr>
          </c:marker>
          <c:cat>
            <c:strRef>
              <c:f>Sheet1!$A$2:$A$5</c:f>
              <c:strCache>
                <c:ptCount val="4"/>
                <c:pt idx="0">
                  <c:v>FY 2018-19 Q1</c:v>
                </c:pt>
                <c:pt idx="1">
                  <c:v>FY 2018-19 Q2</c:v>
                </c:pt>
                <c:pt idx="2">
                  <c:v>FY 2018-19 Q3</c:v>
                </c:pt>
                <c:pt idx="3">
                  <c:v>FY 2018-19 Q4</c:v>
                </c:pt>
              </c:strCache>
            </c:strRef>
          </c:cat>
          <c:val>
            <c:numRef>
              <c:f>Sheet1!$G$2:$G$5</c:f>
              <c:numCache>
                <c:formatCode>0%</c:formatCode>
                <c:ptCount val="4"/>
                <c:pt idx="0">
                  <c:v>0.96</c:v>
                </c:pt>
                <c:pt idx="1">
                  <c:v>1</c:v>
                </c:pt>
                <c:pt idx="2">
                  <c:v>1</c:v>
                </c:pt>
                <c:pt idx="3">
                  <c:v>0.7</c:v>
                </c:pt>
              </c:numCache>
            </c:numRef>
          </c:val>
          <c:smooth val="0"/>
          <c:extLst>
            <c:ext xmlns:c16="http://schemas.microsoft.com/office/drawing/2014/chart" uri="{C3380CC4-5D6E-409C-BE32-E72D297353CC}">
              <c16:uniqueId val="{00000000-4524-4010-AC25-57BB6821C582}"/>
            </c:ext>
          </c:extLst>
        </c:ser>
        <c:dLbls>
          <c:showLegendKey val="0"/>
          <c:showVal val="0"/>
          <c:showCatName val="0"/>
          <c:showSerName val="0"/>
          <c:showPercent val="0"/>
          <c:showBubbleSize val="0"/>
        </c:dLbls>
        <c:marker val="1"/>
        <c:smooth val="0"/>
        <c:axId val="630587024"/>
        <c:axId val="630586040"/>
      </c:lineChart>
      <c:catAx>
        <c:axId val="76325049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mn-lt"/>
                <a:ea typeface="+mn-ea"/>
                <a:cs typeface="+mn-cs"/>
              </a:defRPr>
            </a:pPr>
            <a:endParaRPr lang="en-US"/>
          </a:p>
        </c:txPr>
        <c:crossAx val="763249840"/>
        <c:crosses val="autoZero"/>
        <c:auto val="1"/>
        <c:lblAlgn val="ctr"/>
        <c:lblOffset val="100"/>
        <c:noMultiLvlLbl val="0"/>
      </c:catAx>
      <c:valAx>
        <c:axId val="763249840"/>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mn-lt"/>
                <a:ea typeface="+mn-ea"/>
                <a:cs typeface="+mn-cs"/>
              </a:defRPr>
            </a:pPr>
            <a:endParaRPr lang="en-US"/>
          </a:p>
        </c:txPr>
        <c:crossAx val="763250496"/>
        <c:crosses val="autoZero"/>
        <c:crossBetween val="between"/>
      </c:valAx>
      <c:valAx>
        <c:axId val="630586040"/>
        <c:scaling>
          <c:orientation val="minMax"/>
          <c:max val="1"/>
        </c:scaling>
        <c:delete val="0"/>
        <c:axPos val="r"/>
        <c:numFmt formatCode="0%" sourceLinked="0"/>
        <c:majorTickMark val="out"/>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mn-lt"/>
                <a:ea typeface="+mn-ea"/>
                <a:cs typeface="+mn-cs"/>
              </a:defRPr>
            </a:pPr>
            <a:endParaRPr lang="en-US"/>
          </a:p>
        </c:txPr>
        <c:crossAx val="630587024"/>
        <c:crosses val="max"/>
        <c:crossBetween val="between"/>
      </c:valAx>
      <c:catAx>
        <c:axId val="630587024"/>
        <c:scaling>
          <c:orientation val="minMax"/>
        </c:scaling>
        <c:delete val="1"/>
        <c:axPos val="b"/>
        <c:numFmt formatCode="General" sourceLinked="1"/>
        <c:majorTickMark val="out"/>
        <c:minorTickMark val="none"/>
        <c:tickLblPos val="nextTo"/>
        <c:crossAx val="630586040"/>
        <c:crossesAt val="0"/>
        <c:auto val="1"/>
        <c:lblAlgn val="ctr"/>
        <c:lblOffset val="100"/>
        <c:noMultiLvlLbl val="0"/>
      </c:catAx>
      <c:spPr>
        <a:noFill/>
        <a:ln>
          <a:noFill/>
        </a:ln>
        <a:effectLst/>
      </c:spPr>
    </c:plotArea>
    <c:legend>
      <c:legendPos val="b"/>
      <c:overlay val="0"/>
      <c:spPr>
        <a:noFill/>
        <a:ln>
          <a:noFill/>
        </a:ln>
        <a:effectLst/>
      </c:spPr>
      <c:txPr>
        <a:bodyPr rot="0" spcFirstLastPara="1" vertOverflow="ellipsis" vert="horz" wrap="square" anchor="ctr" anchorCtr="1"/>
        <a:lstStyle/>
        <a:p>
          <a:pPr>
            <a:defRPr sz="8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000"/>
            </a:pPr>
            <a:r>
              <a:rPr lang="en-AU" sz="1000" dirty="0"/>
              <a:t>Reportable vs Non Reportable Incidents</a:t>
            </a:r>
          </a:p>
        </c:rich>
      </c:tx>
      <c:layout>
        <c:manualLayout>
          <c:xMode val="edge"/>
          <c:yMode val="edge"/>
          <c:x val="0.27142032595001575"/>
          <c:y val="4.404072707657037E-2"/>
        </c:manualLayout>
      </c:layout>
      <c:overlay val="0"/>
    </c:title>
    <c:autoTitleDeleted val="0"/>
    <c:plotArea>
      <c:layout>
        <c:manualLayout>
          <c:layoutTarget val="inner"/>
          <c:xMode val="edge"/>
          <c:yMode val="edge"/>
          <c:x val="0.10373871089347148"/>
          <c:y val="0.13376331690991913"/>
          <c:w val="0.86309783243457272"/>
          <c:h val="0.67639461107516463"/>
        </c:manualLayout>
      </c:layout>
      <c:barChart>
        <c:barDir val="col"/>
        <c:grouping val="clustered"/>
        <c:varyColors val="0"/>
        <c:ser>
          <c:idx val="0"/>
          <c:order val="0"/>
          <c:tx>
            <c:strRef>
              <c:f>Sheet1!$B$1</c:f>
              <c:strCache>
                <c:ptCount val="1"/>
                <c:pt idx="0">
                  <c:v>Reportable</c:v>
                </c:pt>
              </c:strCache>
            </c:strRef>
          </c:tx>
          <c:spPr>
            <a:solidFill>
              <a:schemeClr val="accent6">
                <a:lumMod val="75000"/>
              </a:schemeClr>
            </a:solidFill>
          </c:spPr>
          <c:invertIfNegative val="0"/>
          <c:cat>
            <c:strRef>
              <c:f>Sheet1!$A$6:$A$9</c:f>
              <c:strCache>
                <c:ptCount val="4"/>
                <c:pt idx="0">
                  <c:v>FY 2018-19 Q1</c:v>
                </c:pt>
                <c:pt idx="1">
                  <c:v>FY 2018-19 Q2</c:v>
                </c:pt>
                <c:pt idx="2">
                  <c:v>FY 2018-19 Q3</c:v>
                </c:pt>
                <c:pt idx="3">
                  <c:v>FY 2018-19 Q4</c:v>
                </c:pt>
              </c:strCache>
            </c:strRef>
          </c:cat>
          <c:val>
            <c:numRef>
              <c:f>Sheet1!$B$6:$B$9</c:f>
              <c:numCache>
                <c:formatCode>General</c:formatCode>
                <c:ptCount val="4"/>
                <c:pt idx="0">
                  <c:v>2</c:v>
                </c:pt>
                <c:pt idx="1">
                  <c:v>5</c:v>
                </c:pt>
                <c:pt idx="2">
                  <c:v>7</c:v>
                </c:pt>
                <c:pt idx="3">
                  <c:v>3</c:v>
                </c:pt>
              </c:numCache>
            </c:numRef>
          </c:val>
          <c:extLst>
            <c:ext xmlns:c16="http://schemas.microsoft.com/office/drawing/2014/chart" uri="{C3380CC4-5D6E-409C-BE32-E72D297353CC}">
              <c16:uniqueId val="{00000000-F28E-404F-9493-596DBC27D7DA}"/>
            </c:ext>
          </c:extLst>
        </c:ser>
        <c:ser>
          <c:idx val="1"/>
          <c:order val="1"/>
          <c:tx>
            <c:strRef>
              <c:f>Sheet1!$C$1</c:f>
              <c:strCache>
                <c:ptCount val="1"/>
                <c:pt idx="0">
                  <c:v>Non Reportable</c:v>
                </c:pt>
              </c:strCache>
            </c:strRef>
          </c:tx>
          <c:spPr>
            <a:solidFill>
              <a:schemeClr val="accent6">
                <a:lumMod val="60000"/>
                <a:lumOff val="40000"/>
              </a:schemeClr>
            </a:solidFill>
          </c:spPr>
          <c:invertIfNegative val="0"/>
          <c:cat>
            <c:strRef>
              <c:f>Sheet1!$A$6:$A$9</c:f>
              <c:strCache>
                <c:ptCount val="4"/>
                <c:pt idx="0">
                  <c:v>FY 2018-19 Q1</c:v>
                </c:pt>
                <c:pt idx="1">
                  <c:v>FY 2018-19 Q2</c:v>
                </c:pt>
                <c:pt idx="2">
                  <c:v>FY 2018-19 Q3</c:v>
                </c:pt>
                <c:pt idx="3">
                  <c:v>FY 2018-19 Q4</c:v>
                </c:pt>
              </c:strCache>
            </c:strRef>
          </c:cat>
          <c:val>
            <c:numRef>
              <c:f>Sheet1!$C$6:$C$9</c:f>
              <c:numCache>
                <c:formatCode>General</c:formatCode>
                <c:ptCount val="4"/>
                <c:pt idx="0">
                  <c:v>2</c:v>
                </c:pt>
                <c:pt idx="1">
                  <c:v>2</c:v>
                </c:pt>
                <c:pt idx="2">
                  <c:v>3</c:v>
                </c:pt>
                <c:pt idx="3">
                  <c:v>8</c:v>
                </c:pt>
              </c:numCache>
            </c:numRef>
          </c:val>
          <c:extLst>
            <c:ext xmlns:c16="http://schemas.microsoft.com/office/drawing/2014/chart" uri="{C3380CC4-5D6E-409C-BE32-E72D297353CC}">
              <c16:uniqueId val="{00000001-F28E-404F-9493-596DBC27D7DA}"/>
            </c:ext>
          </c:extLst>
        </c:ser>
        <c:dLbls>
          <c:showLegendKey val="0"/>
          <c:showVal val="0"/>
          <c:showCatName val="0"/>
          <c:showSerName val="0"/>
          <c:showPercent val="0"/>
          <c:showBubbleSize val="0"/>
        </c:dLbls>
        <c:gapWidth val="150"/>
        <c:axId val="85699584"/>
        <c:axId val="85811968"/>
      </c:barChart>
      <c:catAx>
        <c:axId val="85699584"/>
        <c:scaling>
          <c:orientation val="minMax"/>
        </c:scaling>
        <c:delete val="0"/>
        <c:axPos val="b"/>
        <c:numFmt formatCode="General" sourceLinked="0"/>
        <c:majorTickMark val="out"/>
        <c:minorTickMark val="none"/>
        <c:tickLblPos val="nextTo"/>
        <c:txPr>
          <a:bodyPr/>
          <a:lstStyle/>
          <a:p>
            <a:pPr>
              <a:defRPr sz="900"/>
            </a:pPr>
            <a:endParaRPr lang="en-US"/>
          </a:p>
        </c:txPr>
        <c:crossAx val="85811968"/>
        <c:crosses val="autoZero"/>
        <c:auto val="1"/>
        <c:lblAlgn val="ctr"/>
        <c:lblOffset val="100"/>
        <c:noMultiLvlLbl val="0"/>
      </c:catAx>
      <c:valAx>
        <c:axId val="85811968"/>
        <c:scaling>
          <c:orientation val="minMax"/>
        </c:scaling>
        <c:delete val="0"/>
        <c:axPos val="l"/>
        <c:majorGridlines>
          <c:spPr>
            <a:ln>
              <a:solidFill>
                <a:schemeClr val="bg1">
                  <a:lumMod val="85000"/>
                </a:schemeClr>
              </a:solidFill>
            </a:ln>
          </c:spPr>
        </c:majorGridlines>
        <c:title>
          <c:tx>
            <c:rich>
              <a:bodyPr rot="-5400000" vert="horz"/>
              <a:lstStyle/>
              <a:p>
                <a:pPr>
                  <a:defRPr sz="800"/>
                </a:pPr>
                <a:r>
                  <a:rPr lang="en-AU" sz="800" dirty="0"/>
                  <a:t>Incidents</a:t>
                </a:r>
              </a:p>
            </c:rich>
          </c:tx>
          <c:overlay val="0"/>
        </c:title>
        <c:numFmt formatCode="General" sourceLinked="1"/>
        <c:majorTickMark val="out"/>
        <c:minorTickMark val="none"/>
        <c:tickLblPos val="nextTo"/>
        <c:txPr>
          <a:bodyPr/>
          <a:lstStyle/>
          <a:p>
            <a:pPr>
              <a:defRPr sz="900"/>
            </a:pPr>
            <a:endParaRPr lang="en-US"/>
          </a:p>
        </c:txPr>
        <c:crossAx val="85699584"/>
        <c:crosses val="autoZero"/>
        <c:crossBetween val="between"/>
      </c:valAx>
    </c:plotArea>
    <c:legend>
      <c:legendPos val="b"/>
      <c:layout>
        <c:manualLayout>
          <c:xMode val="edge"/>
          <c:yMode val="edge"/>
          <c:x val="0.30679983053274973"/>
          <c:y val="0.90055750050460392"/>
          <c:w val="0.38640033893450038"/>
          <c:h val="9.9442499495395922E-2"/>
        </c:manualLayout>
      </c:layout>
      <c:overlay val="0"/>
      <c:txPr>
        <a:bodyPr/>
        <a:lstStyle/>
        <a:p>
          <a:pPr>
            <a:defRPr sz="900"/>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900"/>
            </a:pPr>
            <a:r>
              <a:rPr lang="en-AU" sz="900" dirty="0"/>
              <a:t>Complaints vs Average Days to respond</a:t>
            </a:r>
          </a:p>
        </c:rich>
      </c:tx>
      <c:overlay val="0"/>
    </c:title>
    <c:autoTitleDeleted val="0"/>
    <c:plotArea>
      <c:layout>
        <c:manualLayout>
          <c:layoutTarget val="inner"/>
          <c:xMode val="edge"/>
          <c:yMode val="edge"/>
          <c:x val="0.10700145081566206"/>
          <c:y val="0.12284409476388146"/>
          <c:w val="0.79879843784267091"/>
          <c:h val="0.6202265404854006"/>
        </c:manualLayout>
      </c:layout>
      <c:barChart>
        <c:barDir val="col"/>
        <c:grouping val="clustered"/>
        <c:varyColors val="0"/>
        <c:ser>
          <c:idx val="0"/>
          <c:order val="0"/>
          <c:tx>
            <c:strRef>
              <c:f>Sheet1!$B$1</c:f>
              <c:strCache>
                <c:ptCount val="1"/>
                <c:pt idx="0">
                  <c:v>Complaints</c:v>
                </c:pt>
              </c:strCache>
            </c:strRef>
          </c:tx>
          <c:spPr>
            <a:solidFill>
              <a:schemeClr val="accent6">
                <a:lumMod val="40000"/>
                <a:lumOff val="60000"/>
              </a:schemeClr>
            </a:solidFill>
          </c:spPr>
          <c:invertIfNegative val="0"/>
          <c:cat>
            <c:strRef>
              <c:f>Sheet1!$A$5:$A$8</c:f>
              <c:strCache>
                <c:ptCount val="4"/>
                <c:pt idx="0">
                  <c:v>FY 2018-19 Q1</c:v>
                </c:pt>
                <c:pt idx="1">
                  <c:v>FY 2018-19 Q2</c:v>
                </c:pt>
                <c:pt idx="2">
                  <c:v>FY 2018-19 Q3</c:v>
                </c:pt>
                <c:pt idx="3">
                  <c:v>FY 2018-19 Q4</c:v>
                </c:pt>
              </c:strCache>
            </c:strRef>
          </c:cat>
          <c:val>
            <c:numRef>
              <c:f>Sheet1!$B$5:$B$8</c:f>
              <c:numCache>
                <c:formatCode>General</c:formatCode>
                <c:ptCount val="4"/>
                <c:pt idx="0">
                  <c:v>20</c:v>
                </c:pt>
                <c:pt idx="1">
                  <c:v>21</c:v>
                </c:pt>
                <c:pt idx="2">
                  <c:v>29</c:v>
                </c:pt>
                <c:pt idx="3">
                  <c:v>15</c:v>
                </c:pt>
              </c:numCache>
            </c:numRef>
          </c:val>
          <c:extLst>
            <c:ext xmlns:c16="http://schemas.microsoft.com/office/drawing/2014/chart" uri="{C3380CC4-5D6E-409C-BE32-E72D297353CC}">
              <c16:uniqueId val="{00000000-8852-4537-853F-5366BEAE1878}"/>
            </c:ext>
          </c:extLst>
        </c:ser>
        <c:dLbls>
          <c:showLegendKey val="0"/>
          <c:showVal val="0"/>
          <c:showCatName val="0"/>
          <c:showSerName val="0"/>
          <c:showPercent val="0"/>
          <c:showBubbleSize val="0"/>
        </c:dLbls>
        <c:gapWidth val="150"/>
        <c:axId val="107084416"/>
        <c:axId val="107581824"/>
      </c:barChart>
      <c:lineChart>
        <c:grouping val="standard"/>
        <c:varyColors val="0"/>
        <c:ser>
          <c:idx val="1"/>
          <c:order val="1"/>
          <c:tx>
            <c:strRef>
              <c:f>Sheet1!$C$1</c:f>
              <c:strCache>
                <c:ptCount val="1"/>
                <c:pt idx="0">
                  <c:v>Average Days to Respond</c:v>
                </c:pt>
              </c:strCache>
            </c:strRef>
          </c:tx>
          <c:spPr>
            <a:ln>
              <a:solidFill>
                <a:schemeClr val="accent6">
                  <a:lumMod val="75000"/>
                </a:schemeClr>
              </a:solidFill>
            </a:ln>
          </c:spPr>
          <c:marker>
            <c:symbol val="none"/>
          </c:marker>
          <c:cat>
            <c:strRef>
              <c:f>Sheet1!$A$5:$A$8</c:f>
              <c:strCache>
                <c:ptCount val="4"/>
                <c:pt idx="0">
                  <c:v>FY 2018-19 Q1</c:v>
                </c:pt>
                <c:pt idx="1">
                  <c:v>FY 2018-19 Q2</c:v>
                </c:pt>
                <c:pt idx="2">
                  <c:v>FY 2018-19 Q3</c:v>
                </c:pt>
                <c:pt idx="3">
                  <c:v>FY 2018-19 Q4</c:v>
                </c:pt>
              </c:strCache>
            </c:strRef>
          </c:cat>
          <c:val>
            <c:numRef>
              <c:f>Sheet1!$C$5:$C$8</c:f>
              <c:numCache>
                <c:formatCode>General</c:formatCode>
                <c:ptCount val="4"/>
                <c:pt idx="0">
                  <c:v>1</c:v>
                </c:pt>
                <c:pt idx="1">
                  <c:v>1</c:v>
                </c:pt>
                <c:pt idx="2">
                  <c:v>2</c:v>
                </c:pt>
                <c:pt idx="3">
                  <c:v>1</c:v>
                </c:pt>
              </c:numCache>
            </c:numRef>
          </c:val>
          <c:smooth val="0"/>
          <c:extLst>
            <c:ext xmlns:c16="http://schemas.microsoft.com/office/drawing/2014/chart" uri="{C3380CC4-5D6E-409C-BE32-E72D297353CC}">
              <c16:uniqueId val="{00000001-8852-4537-853F-5366BEAE1878}"/>
            </c:ext>
          </c:extLst>
        </c:ser>
        <c:dLbls>
          <c:showLegendKey val="0"/>
          <c:showVal val="0"/>
          <c:showCatName val="0"/>
          <c:showSerName val="0"/>
          <c:showPercent val="0"/>
          <c:showBubbleSize val="0"/>
        </c:dLbls>
        <c:marker val="1"/>
        <c:smooth val="0"/>
        <c:axId val="97646464"/>
        <c:axId val="97593216"/>
      </c:lineChart>
      <c:catAx>
        <c:axId val="107084416"/>
        <c:scaling>
          <c:orientation val="minMax"/>
        </c:scaling>
        <c:delete val="0"/>
        <c:axPos val="b"/>
        <c:numFmt formatCode="General" sourceLinked="0"/>
        <c:majorTickMark val="out"/>
        <c:minorTickMark val="none"/>
        <c:tickLblPos val="nextTo"/>
        <c:txPr>
          <a:bodyPr/>
          <a:lstStyle/>
          <a:p>
            <a:pPr>
              <a:defRPr sz="900"/>
            </a:pPr>
            <a:endParaRPr lang="en-US"/>
          </a:p>
        </c:txPr>
        <c:crossAx val="107581824"/>
        <c:crosses val="autoZero"/>
        <c:auto val="1"/>
        <c:lblAlgn val="ctr"/>
        <c:lblOffset val="100"/>
        <c:noMultiLvlLbl val="0"/>
      </c:catAx>
      <c:valAx>
        <c:axId val="107581824"/>
        <c:scaling>
          <c:orientation val="minMax"/>
        </c:scaling>
        <c:delete val="0"/>
        <c:axPos val="l"/>
        <c:majorGridlines>
          <c:spPr>
            <a:ln>
              <a:solidFill>
                <a:schemeClr val="bg1">
                  <a:lumMod val="85000"/>
                </a:schemeClr>
              </a:solidFill>
            </a:ln>
          </c:spPr>
        </c:majorGridlines>
        <c:title>
          <c:tx>
            <c:rich>
              <a:bodyPr rot="-5400000" vert="horz"/>
              <a:lstStyle/>
              <a:p>
                <a:pPr>
                  <a:defRPr sz="900" b="0"/>
                </a:pPr>
                <a:r>
                  <a:rPr lang="en-AU" sz="900" b="0" dirty="0"/>
                  <a:t>No.</a:t>
                </a:r>
                <a:r>
                  <a:rPr lang="en-AU" sz="900" b="0" baseline="0" dirty="0"/>
                  <a:t> of Complaints</a:t>
                </a:r>
                <a:endParaRPr lang="en-AU" sz="900" b="0" dirty="0"/>
              </a:p>
            </c:rich>
          </c:tx>
          <c:layout>
            <c:manualLayout>
              <c:xMode val="edge"/>
              <c:yMode val="edge"/>
              <c:x val="1.0712417969870269E-2"/>
              <c:y val="0.22019186420364067"/>
            </c:manualLayout>
          </c:layout>
          <c:overlay val="0"/>
        </c:title>
        <c:numFmt formatCode="General" sourceLinked="1"/>
        <c:majorTickMark val="out"/>
        <c:minorTickMark val="none"/>
        <c:tickLblPos val="nextTo"/>
        <c:txPr>
          <a:bodyPr/>
          <a:lstStyle/>
          <a:p>
            <a:pPr>
              <a:defRPr sz="900"/>
            </a:pPr>
            <a:endParaRPr lang="en-US"/>
          </a:p>
        </c:txPr>
        <c:crossAx val="107084416"/>
        <c:crosses val="autoZero"/>
        <c:crossBetween val="between"/>
      </c:valAx>
      <c:valAx>
        <c:axId val="97593216"/>
        <c:scaling>
          <c:orientation val="minMax"/>
        </c:scaling>
        <c:delete val="0"/>
        <c:axPos val="r"/>
        <c:title>
          <c:tx>
            <c:rich>
              <a:bodyPr rot="-5400000" vert="horz"/>
              <a:lstStyle/>
              <a:p>
                <a:pPr>
                  <a:defRPr sz="800" b="0"/>
                </a:pPr>
                <a:r>
                  <a:rPr lang="en-AU" sz="800" b="0" dirty="0"/>
                  <a:t>Ave</a:t>
                </a:r>
                <a:r>
                  <a:rPr lang="en-AU" sz="800" b="0" baseline="0" dirty="0"/>
                  <a:t> Days  to Respond</a:t>
                </a:r>
                <a:endParaRPr lang="en-AU" sz="800" b="0" dirty="0"/>
              </a:p>
            </c:rich>
          </c:tx>
          <c:overlay val="0"/>
        </c:title>
        <c:numFmt formatCode="General" sourceLinked="1"/>
        <c:majorTickMark val="out"/>
        <c:minorTickMark val="none"/>
        <c:tickLblPos val="nextTo"/>
        <c:txPr>
          <a:bodyPr/>
          <a:lstStyle/>
          <a:p>
            <a:pPr>
              <a:defRPr sz="900"/>
            </a:pPr>
            <a:endParaRPr lang="en-US"/>
          </a:p>
        </c:txPr>
        <c:crossAx val="97646464"/>
        <c:crosses val="max"/>
        <c:crossBetween val="between"/>
        <c:majorUnit val="1"/>
      </c:valAx>
      <c:catAx>
        <c:axId val="97646464"/>
        <c:scaling>
          <c:orientation val="minMax"/>
        </c:scaling>
        <c:delete val="1"/>
        <c:axPos val="b"/>
        <c:numFmt formatCode="General" sourceLinked="1"/>
        <c:majorTickMark val="out"/>
        <c:minorTickMark val="none"/>
        <c:tickLblPos val="nextTo"/>
        <c:crossAx val="97593216"/>
        <c:crosses val="autoZero"/>
        <c:auto val="1"/>
        <c:lblAlgn val="ctr"/>
        <c:lblOffset val="100"/>
        <c:noMultiLvlLbl val="0"/>
      </c:catAx>
    </c:plotArea>
    <c:legend>
      <c:legendPos val="b"/>
      <c:overlay val="0"/>
      <c:txPr>
        <a:bodyPr/>
        <a:lstStyle/>
        <a:p>
          <a:pPr>
            <a:defRPr sz="900"/>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000" b="0" i="0" u="none" strike="noStrike" kern="1200" spc="0" baseline="0">
                <a:solidFill>
                  <a:schemeClr val="tx1">
                    <a:lumMod val="65000"/>
                    <a:lumOff val="35000"/>
                  </a:schemeClr>
                </a:solidFill>
                <a:latin typeface="+mn-lt"/>
                <a:ea typeface="+mn-ea"/>
                <a:cs typeface="+mn-cs"/>
              </a:defRPr>
            </a:pPr>
            <a:r>
              <a:rPr lang="en-AU" sz="1000" dirty="0"/>
              <a:t>Licence Variations Finalised by Licence</a:t>
            </a:r>
            <a:r>
              <a:rPr lang="en-AU" sz="1000" baseline="0" dirty="0"/>
              <a:t> Type</a:t>
            </a:r>
            <a:endParaRPr lang="en-AU" sz="1000" dirty="0"/>
          </a:p>
        </c:rich>
      </c:tx>
      <c:overlay val="0"/>
      <c:spPr>
        <a:noFill/>
        <a:ln>
          <a:noFill/>
        </a:ln>
        <a:effectLst/>
      </c:spPr>
      <c:txPr>
        <a:bodyPr rot="0" spcFirstLastPara="1" vertOverflow="ellipsis" vert="horz" wrap="square" anchor="ctr" anchorCtr="1"/>
        <a:lstStyle/>
        <a:p>
          <a:pPr>
            <a:defRPr sz="10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5.1543430940390871E-2"/>
          <c:y val="0.11261686583600299"/>
          <c:w val="0.92272105279446814"/>
          <c:h val="0.66846146542746787"/>
        </c:manualLayout>
      </c:layout>
      <c:barChart>
        <c:barDir val="col"/>
        <c:grouping val="stacked"/>
        <c:varyColors val="0"/>
        <c:ser>
          <c:idx val="0"/>
          <c:order val="0"/>
          <c:tx>
            <c:strRef>
              <c:f>Sheet1!$B$1</c:f>
              <c:strCache>
                <c:ptCount val="1"/>
                <c:pt idx="0">
                  <c:v>Exploration</c:v>
                </c:pt>
              </c:strCache>
            </c:strRef>
          </c:tx>
          <c:spPr>
            <a:solidFill>
              <a:schemeClr val="accent1"/>
            </a:solidFill>
            <a:ln>
              <a:noFill/>
            </a:ln>
            <a:effectLst/>
          </c:spPr>
          <c:invertIfNegative val="0"/>
          <c:cat>
            <c:strRef>
              <c:f>Sheet1!$A$2:$A$5</c:f>
              <c:strCache>
                <c:ptCount val="4"/>
                <c:pt idx="0">
                  <c:v>FY 2018-19 Q1</c:v>
                </c:pt>
                <c:pt idx="1">
                  <c:v>FY 2018-19 Q2</c:v>
                </c:pt>
                <c:pt idx="2">
                  <c:v>FY 2018-19 Q3</c:v>
                </c:pt>
                <c:pt idx="3">
                  <c:v>FY 2018-19 Q4</c:v>
                </c:pt>
              </c:strCache>
            </c:strRef>
          </c:cat>
          <c:val>
            <c:numRef>
              <c:f>Sheet1!$B$2:$B$5</c:f>
              <c:numCache>
                <c:formatCode>General</c:formatCode>
                <c:ptCount val="4"/>
                <c:pt idx="0">
                  <c:v>22</c:v>
                </c:pt>
                <c:pt idx="1">
                  <c:v>35</c:v>
                </c:pt>
                <c:pt idx="2">
                  <c:v>71</c:v>
                </c:pt>
                <c:pt idx="3">
                  <c:v>56</c:v>
                </c:pt>
              </c:numCache>
            </c:numRef>
          </c:val>
          <c:extLst>
            <c:ext xmlns:c16="http://schemas.microsoft.com/office/drawing/2014/chart" uri="{C3380CC4-5D6E-409C-BE32-E72D297353CC}">
              <c16:uniqueId val="{00000000-5E40-4CB9-A423-6A65CF0D2A90}"/>
            </c:ext>
          </c:extLst>
        </c:ser>
        <c:ser>
          <c:idx val="1"/>
          <c:order val="1"/>
          <c:tx>
            <c:strRef>
              <c:f>Sheet1!$C$1</c:f>
              <c:strCache>
                <c:ptCount val="1"/>
                <c:pt idx="0">
                  <c:v>Mining</c:v>
                </c:pt>
              </c:strCache>
            </c:strRef>
          </c:tx>
          <c:spPr>
            <a:solidFill>
              <a:schemeClr val="accent2"/>
            </a:solidFill>
            <a:ln>
              <a:noFill/>
            </a:ln>
            <a:effectLst/>
          </c:spPr>
          <c:invertIfNegative val="0"/>
          <c:cat>
            <c:strRef>
              <c:f>Sheet1!$A$2:$A$5</c:f>
              <c:strCache>
                <c:ptCount val="4"/>
                <c:pt idx="0">
                  <c:v>FY 2018-19 Q1</c:v>
                </c:pt>
                <c:pt idx="1">
                  <c:v>FY 2018-19 Q2</c:v>
                </c:pt>
                <c:pt idx="2">
                  <c:v>FY 2018-19 Q3</c:v>
                </c:pt>
                <c:pt idx="3">
                  <c:v>FY 2018-19 Q4</c:v>
                </c:pt>
              </c:strCache>
            </c:strRef>
          </c:cat>
          <c:val>
            <c:numRef>
              <c:f>Sheet1!$C$2:$C$5</c:f>
              <c:numCache>
                <c:formatCode>General</c:formatCode>
                <c:ptCount val="4"/>
                <c:pt idx="0">
                  <c:v>13</c:v>
                </c:pt>
                <c:pt idx="1">
                  <c:v>16</c:v>
                </c:pt>
                <c:pt idx="2">
                  <c:v>19</c:v>
                </c:pt>
                <c:pt idx="3">
                  <c:v>8</c:v>
                </c:pt>
              </c:numCache>
            </c:numRef>
          </c:val>
          <c:extLst>
            <c:ext xmlns:c16="http://schemas.microsoft.com/office/drawing/2014/chart" uri="{C3380CC4-5D6E-409C-BE32-E72D297353CC}">
              <c16:uniqueId val="{00000001-5E40-4CB9-A423-6A65CF0D2A90}"/>
            </c:ext>
          </c:extLst>
        </c:ser>
        <c:ser>
          <c:idx val="2"/>
          <c:order val="2"/>
          <c:tx>
            <c:strRef>
              <c:f>Sheet1!$D$1</c:f>
              <c:strCache>
                <c:ptCount val="1"/>
                <c:pt idx="0">
                  <c:v>Prosoecting</c:v>
                </c:pt>
              </c:strCache>
            </c:strRef>
          </c:tx>
          <c:spPr>
            <a:solidFill>
              <a:schemeClr val="accent3"/>
            </a:solidFill>
            <a:ln>
              <a:noFill/>
            </a:ln>
            <a:effectLst/>
          </c:spPr>
          <c:invertIfNegative val="0"/>
          <c:cat>
            <c:strRef>
              <c:f>Sheet1!$A$2:$A$5</c:f>
              <c:strCache>
                <c:ptCount val="4"/>
                <c:pt idx="0">
                  <c:v>FY 2018-19 Q1</c:v>
                </c:pt>
                <c:pt idx="1">
                  <c:v>FY 2018-19 Q2</c:v>
                </c:pt>
                <c:pt idx="2">
                  <c:v>FY 2018-19 Q3</c:v>
                </c:pt>
                <c:pt idx="3">
                  <c:v>FY 2018-19 Q4</c:v>
                </c:pt>
              </c:strCache>
            </c:strRef>
          </c:cat>
          <c:val>
            <c:numRef>
              <c:f>Sheet1!$D$2:$D$5</c:f>
              <c:numCache>
                <c:formatCode>General</c:formatCode>
                <c:ptCount val="4"/>
                <c:pt idx="0">
                  <c:v>7</c:v>
                </c:pt>
                <c:pt idx="1">
                  <c:v>1</c:v>
                </c:pt>
                <c:pt idx="2">
                  <c:v>0</c:v>
                </c:pt>
                <c:pt idx="3">
                  <c:v>5</c:v>
                </c:pt>
              </c:numCache>
            </c:numRef>
          </c:val>
          <c:extLst>
            <c:ext xmlns:c16="http://schemas.microsoft.com/office/drawing/2014/chart" uri="{C3380CC4-5D6E-409C-BE32-E72D297353CC}">
              <c16:uniqueId val="{00000002-5E40-4CB9-A423-6A65CF0D2A90}"/>
            </c:ext>
          </c:extLst>
        </c:ser>
        <c:ser>
          <c:idx val="3"/>
          <c:order val="3"/>
          <c:tx>
            <c:strRef>
              <c:f>Sheet1!$E$1</c:f>
              <c:strCache>
                <c:ptCount val="1"/>
                <c:pt idx="0">
                  <c:v>Retention</c:v>
                </c:pt>
              </c:strCache>
            </c:strRef>
          </c:tx>
          <c:spPr>
            <a:solidFill>
              <a:schemeClr val="accent4"/>
            </a:solidFill>
            <a:ln>
              <a:noFill/>
            </a:ln>
            <a:effectLst/>
          </c:spPr>
          <c:invertIfNegative val="0"/>
          <c:cat>
            <c:strRef>
              <c:f>Sheet1!$A$2:$A$5</c:f>
              <c:strCache>
                <c:ptCount val="4"/>
                <c:pt idx="0">
                  <c:v>FY 2018-19 Q1</c:v>
                </c:pt>
                <c:pt idx="1">
                  <c:v>FY 2018-19 Q2</c:v>
                </c:pt>
                <c:pt idx="2">
                  <c:v>FY 2018-19 Q3</c:v>
                </c:pt>
                <c:pt idx="3">
                  <c:v>FY 2018-19 Q4</c:v>
                </c:pt>
              </c:strCache>
            </c:strRef>
          </c:cat>
          <c:val>
            <c:numRef>
              <c:f>Sheet1!$E$2:$E$5</c:f>
              <c:numCache>
                <c:formatCode>General</c:formatCode>
                <c:ptCount val="4"/>
                <c:pt idx="0">
                  <c:v>0</c:v>
                </c:pt>
                <c:pt idx="1">
                  <c:v>2</c:v>
                </c:pt>
                <c:pt idx="2">
                  <c:v>3</c:v>
                </c:pt>
                <c:pt idx="3">
                  <c:v>2</c:v>
                </c:pt>
              </c:numCache>
            </c:numRef>
          </c:val>
          <c:extLst>
            <c:ext xmlns:c16="http://schemas.microsoft.com/office/drawing/2014/chart" uri="{C3380CC4-5D6E-409C-BE32-E72D297353CC}">
              <c16:uniqueId val="{00000003-5E40-4CB9-A423-6A65CF0D2A90}"/>
            </c:ext>
          </c:extLst>
        </c:ser>
        <c:ser>
          <c:idx val="4"/>
          <c:order val="4"/>
          <c:tx>
            <c:strRef>
              <c:f>Sheet1!$F$1</c:f>
              <c:strCache>
                <c:ptCount val="1"/>
                <c:pt idx="0">
                  <c:v>Work Authority</c:v>
                </c:pt>
              </c:strCache>
            </c:strRef>
          </c:tx>
          <c:spPr>
            <a:solidFill>
              <a:schemeClr val="accent5"/>
            </a:solidFill>
            <a:ln>
              <a:noFill/>
            </a:ln>
            <a:effectLst/>
          </c:spPr>
          <c:invertIfNegative val="0"/>
          <c:cat>
            <c:strRef>
              <c:f>Sheet1!$A$2:$A$5</c:f>
              <c:strCache>
                <c:ptCount val="4"/>
                <c:pt idx="0">
                  <c:v>FY 2018-19 Q1</c:v>
                </c:pt>
                <c:pt idx="1">
                  <c:v>FY 2018-19 Q2</c:v>
                </c:pt>
                <c:pt idx="2">
                  <c:v>FY 2018-19 Q3</c:v>
                </c:pt>
                <c:pt idx="3">
                  <c:v>FY 2018-19 Q4</c:v>
                </c:pt>
              </c:strCache>
            </c:strRef>
          </c:cat>
          <c:val>
            <c:numRef>
              <c:f>Sheet1!$F$2:$F$5</c:f>
              <c:numCache>
                <c:formatCode>General</c:formatCode>
                <c:ptCount val="4"/>
                <c:pt idx="0">
                  <c:v>12</c:v>
                </c:pt>
                <c:pt idx="1">
                  <c:v>6</c:v>
                </c:pt>
                <c:pt idx="2">
                  <c:v>14</c:v>
                </c:pt>
                <c:pt idx="3">
                  <c:v>12</c:v>
                </c:pt>
              </c:numCache>
            </c:numRef>
          </c:val>
          <c:extLst>
            <c:ext xmlns:c16="http://schemas.microsoft.com/office/drawing/2014/chart" uri="{C3380CC4-5D6E-409C-BE32-E72D297353CC}">
              <c16:uniqueId val="{00000004-5E40-4CB9-A423-6A65CF0D2A90}"/>
            </c:ext>
          </c:extLst>
        </c:ser>
        <c:dLbls>
          <c:showLegendKey val="0"/>
          <c:showVal val="0"/>
          <c:showCatName val="0"/>
          <c:showSerName val="0"/>
          <c:showPercent val="0"/>
          <c:showBubbleSize val="0"/>
        </c:dLbls>
        <c:gapWidth val="219"/>
        <c:overlap val="100"/>
        <c:axId val="763250496"/>
        <c:axId val="763249840"/>
      </c:barChart>
      <c:lineChart>
        <c:grouping val="standard"/>
        <c:varyColors val="0"/>
        <c:ser>
          <c:idx val="5"/>
          <c:order val="5"/>
          <c:tx>
            <c:strRef>
              <c:f>Sheet1!$G$1</c:f>
              <c:strCache>
                <c:ptCount val="1"/>
                <c:pt idx="0">
                  <c:v>% Within CSS</c:v>
                </c:pt>
              </c:strCache>
            </c:strRef>
          </c:tx>
          <c:spPr>
            <a:ln w="28575" cap="rnd">
              <a:solidFill>
                <a:schemeClr val="accent6"/>
              </a:solidFill>
              <a:round/>
            </a:ln>
            <a:effectLst/>
          </c:spPr>
          <c:marker>
            <c:symbol val="square"/>
            <c:size val="5"/>
            <c:spPr>
              <a:solidFill>
                <a:schemeClr val="accent6"/>
              </a:solidFill>
              <a:ln w="9525">
                <a:solidFill>
                  <a:schemeClr val="accent6"/>
                </a:solidFill>
              </a:ln>
              <a:effectLst/>
            </c:spPr>
          </c:marker>
          <c:cat>
            <c:strRef>
              <c:f>Sheet1!$A$2:$A$5</c:f>
              <c:strCache>
                <c:ptCount val="4"/>
                <c:pt idx="0">
                  <c:v>FY 2018-19 Q1</c:v>
                </c:pt>
                <c:pt idx="1">
                  <c:v>FY 2018-19 Q2</c:v>
                </c:pt>
                <c:pt idx="2">
                  <c:v>FY 2018-19 Q3</c:v>
                </c:pt>
                <c:pt idx="3">
                  <c:v>FY 2018-19 Q4</c:v>
                </c:pt>
              </c:strCache>
            </c:strRef>
          </c:cat>
          <c:val>
            <c:numRef>
              <c:f>Sheet1!$G$2:$G$5</c:f>
              <c:numCache>
                <c:formatCode>0%</c:formatCode>
                <c:ptCount val="4"/>
                <c:pt idx="0">
                  <c:v>0.85</c:v>
                </c:pt>
                <c:pt idx="1">
                  <c:v>0.87</c:v>
                </c:pt>
                <c:pt idx="2">
                  <c:v>0.91</c:v>
                </c:pt>
                <c:pt idx="3">
                  <c:v>0.92</c:v>
                </c:pt>
              </c:numCache>
            </c:numRef>
          </c:val>
          <c:smooth val="0"/>
          <c:extLst>
            <c:ext xmlns:c16="http://schemas.microsoft.com/office/drawing/2014/chart" uri="{C3380CC4-5D6E-409C-BE32-E72D297353CC}">
              <c16:uniqueId val="{00000000-BDAF-4165-9EE8-20F1A7E5A639}"/>
            </c:ext>
          </c:extLst>
        </c:ser>
        <c:dLbls>
          <c:showLegendKey val="0"/>
          <c:showVal val="0"/>
          <c:showCatName val="0"/>
          <c:showSerName val="0"/>
          <c:showPercent val="0"/>
          <c:showBubbleSize val="0"/>
        </c:dLbls>
        <c:marker val="1"/>
        <c:smooth val="0"/>
        <c:axId val="827994576"/>
        <c:axId val="827991624"/>
      </c:lineChart>
      <c:catAx>
        <c:axId val="76325049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mn-lt"/>
                <a:ea typeface="+mn-ea"/>
                <a:cs typeface="+mn-cs"/>
              </a:defRPr>
            </a:pPr>
            <a:endParaRPr lang="en-US"/>
          </a:p>
        </c:txPr>
        <c:crossAx val="763249840"/>
        <c:crosses val="autoZero"/>
        <c:auto val="1"/>
        <c:lblAlgn val="ctr"/>
        <c:lblOffset val="100"/>
        <c:noMultiLvlLbl val="0"/>
      </c:catAx>
      <c:valAx>
        <c:axId val="763249840"/>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mn-lt"/>
                <a:ea typeface="+mn-ea"/>
                <a:cs typeface="+mn-cs"/>
              </a:defRPr>
            </a:pPr>
            <a:endParaRPr lang="en-US"/>
          </a:p>
        </c:txPr>
        <c:crossAx val="763250496"/>
        <c:crosses val="autoZero"/>
        <c:crossBetween val="between"/>
      </c:valAx>
      <c:valAx>
        <c:axId val="827991624"/>
        <c:scaling>
          <c:orientation val="minMax"/>
        </c:scaling>
        <c:delete val="0"/>
        <c:axPos val="r"/>
        <c:numFmt formatCode="0%" sourceLinked="1"/>
        <c:majorTickMark val="out"/>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mn-lt"/>
                <a:ea typeface="+mn-ea"/>
                <a:cs typeface="+mn-cs"/>
              </a:defRPr>
            </a:pPr>
            <a:endParaRPr lang="en-US"/>
          </a:p>
        </c:txPr>
        <c:crossAx val="827994576"/>
        <c:crosses val="max"/>
        <c:crossBetween val="between"/>
      </c:valAx>
      <c:catAx>
        <c:axId val="827994576"/>
        <c:scaling>
          <c:orientation val="minMax"/>
        </c:scaling>
        <c:delete val="1"/>
        <c:axPos val="b"/>
        <c:numFmt formatCode="General" sourceLinked="1"/>
        <c:majorTickMark val="out"/>
        <c:minorTickMark val="none"/>
        <c:tickLblPos val="nextTo"/>
        <c:crossAx val="827991624"/>
        <c:crosses val="autoZero"/>
        <c:auto val="1"/>
        <c:lblAlgn val="ctr"/>
        <c:lblOffset val="100"/>
        <c:noMultiLvlLbl val="0"/>
      </c:cat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000" b="0" i="0" u="none" strike="noStrike" kern="1200" spc="0" baseline="0">
                <a:solidFill>
                  <a:schemeClr val="tx1">
                    <a:lumMod val="65000"/>
                    <a:lumOff val="35000"/>
                  </a:schemeClr>
                </a:solidFill>
                <a:latin typeface="+mn-lt"/>
                <a:ea typeface="+mn-ea"/>
                <a:cs typeface="+mn-cs"/>
              </a:defRPr>
            </a:pPr>
            <a:r>
              <a:rPr lang="en-AU" sz="1000" dirty="0"/>
              <a:t>Work Plans Finalised by Work Plan</a:t>
            </a:r>
            <a:r>
              <a:rPr lang="en-AU" sz="1000" baseline="0" dirty="0"/>
              <a:t> Type</a:t>
            </a:r>
            <a:endParaRPr lang="en-AU" sz="1000" dirty="0"/>
          </a:p>
        </c:rich>
      </c:tx>
      <c:layout>
        <c:manualLayout>
          <c:xMode val="edge"/>
          <c:yMode val="edge"/>
          <c:x val="0.39819845519178448"/>
          <c:y val="2.0031284750365551E-2"/>
        </c:manualLayout>
      </c:layout>
      <c:overlay val="0"/>
      <c:spPr>
        <a:noFill/>
        <a:ln>
          <a:noFill/>
        </a:ln>
        <a:effectLst/>
      </c:spPr>
      <c:txPr>
        <a:bodyPr rot="0" spcFirstLastPara="1" vertOverflow="ellipsis" vert="horz" wrap="square" anchor="ctr" anchorCtr="1"/>
        <a:lstStyle/>
        <a:p>
          <a:pPr>
            <a:defRPr sz="10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5.1543430940390871E-2"/>
          <c:y val="0.14040999084135186"/>
          <c:w val="0.92272105279446814"/>
          <c:h val="0.64635160965136218"/>
        </c:manualLayout>
      </c:layout>
      <c:barChart>
        <c:barDir val="col"/>
        <c:grouping val="stacked"/>
        <c:varyColors val="0"/>
        <c:ser>
          <c:idx val="0"/>
          <c:order val="0"/>
          <c:tx>
            <c:strRef>
              <c:f>Sheet1!$B$1</c:f>
              <c:strCache>
                <c:ptCount val="1"/>
                <c:pt idx="0">
                  <c:v>Exploration</c:v>
                </c:pt>
              </c:strCache>
            </c:strRef>
          </c:tx>
          <c:spPr>
            <a:solidFill>
              <a:schemeClr val="accent1"/>
            </a:solidFill>
            <a:ln>
              <a:noFill/>
            </a:ln>
            <a:effectLst/>
          </c:spPr>
          <c:invertIfNegative val="0"/>
          <c:cat>
            <c:strRef>
              <c:f>Sheet1!$A$2:$A$5</c:f>
              <c:strCache>
                <c:ptCount val="4"/>
                <c:pt idx="0">
                  <c:v>FY 2018-19 Q1</c:v>
                </c:pt>
                <c:pt idx="1">
                  <c:v>FY 2018-19 Q2</c:v>
                </c:pt>
                <c:pt idx="2">
                  <c:v>FY 2018-19 Q3</c:v>
                </c:pt>
                <c:pt idx="3">
                  <c:v>FY 2018-19 Q4</c:v>
                </c:pt>
              </c:strCache>
            </c:strRef>
          </c:cat>
          <c:val>
            <c:numRef>
              <c:f>Sheet1!$B$2:$B$5</c:f>
              <c:numCache>
                <c:formatCode>General</c:formatCode>
                <c:ptCount val="4"/>
                <c:pt idx="0">
                  <c:v>2</c:v>
                </c:pt>
                <c:pt idx="1">
                  <c:v>8</c:v>
                </c:pt>
                <c:pt idx="2">
                  <c:v>1</c:v>
                </c:pt>
                <c:pt idx="3">
                  <c:v>1</c:v>
                </c:pt>
              </c:numCache>
            </c:numRef>
          </c:val>
          <c:extLst>
            <c:ext xmlns:c16="http://schemas.microsoft.com/office/drawing/2014/chart" uri="{C3380CC4-5D6E-409C-BE32-E72D297353CC}">
              <c16:uniqueId val="{00000000-E727-4BC5-866C-3872A82E1915}"/>
            </c:ext>
          </c:extLst>
        </c:ser>
        <c:ser>
          <c:idx val="1"/>
          <c:order val="1"/>
          <c:tx>
            <c:strRef>
              <c:f>Sheet1!$C$1</c:f>
              <c:strCache>
                <c:ptCount val="1"/>
                <c:pt idx="0">
                  <c:v>Minerals</c:v>
                </c:pt>
              </c:strCache>
            </c:strRef>
          </c:tx>
          <c:spPr>
            <a:solidFill>
              <a:schemeClr val="accent2"/>
            </a:solidFill>
            <a:ln>
              <a:noFill/>
            </a:ln>
            <a:effectLst/>
          </c:spPr>
          <c:invertIfNegative val="0"/>
          <c:cat>
            <c:strRef>
              <c:f>Sheet1!$A$2:$A$5</c:f>
              <c:strCache>
                <c:ptCount val="4"/>
                <c:pt idx="0">
                  <c:v>FY 2018-19 Q1</c:v>
                </c:pt>
                <c:pt idx="1">
                  <c:v>FY 2018-19 Q2</c:v>
                </c:pt>
                <c:pt idx="2">
                  <c:v>FY 2018-19 Q3</c:v>
                </c:pt>
                <c:pt idx="3">
                  <c:v>FY 2018-19 Q4</c:v>
                </c:pt>
              </c:strCache>
            </c:strRef>
          </c:cat>
          <c:val>
            <c:numRef>
              <c:f>Sheet1!$C$2:$C$5</c:f>
              <c:numCache>
                <c:formatCode>General</c:formatCode>
                <c:ptCount val="4"/>
                <c:pt idx="0">
                  <c:v>1</c:v>
                </c:pt>
                <c:pt idx="1">
                  <c:v>1</c:v>
                </c:pt>
                <c:pt idx="2">
                  <c:v>2</c:v>
                </c:pt>
                <c:pt idx="3">
                  <c:v>4</c:v>
                </c:pt>
              </c:numCache>
            </c:numRef>
          </c:val>
          <c:extLst>
            <c:ext xmlns:c16="http://schemas.microsoft.com/office/drawing/2014/chart" uri="{C3380CC4-5D6E-409C-BE32-E72D297353CC}">
              <c16:uniqueId val="{00000001-E727-4BC5-866C-3872A82E1915}"/>
            </c:ext>
          </c:extLst>
        </c:ser>
        <c:ser>
          <c:idx val="2"/>
          <c:order val="2"/>
          <c:tx>
            <c:strRef>
              <c:f>Sheet1!$D$1</c:f>
              <c:strCache>
                <c:ptCount val="1"/>
                <c:pt idx="0">
                  <c:v>Work Authority</c:v>
                </c:pt>
              </c:strCache>
            </c:strRef>
          </c:tx>
          <c:spPr>
            <a:solidFill>
              <a:schemeClr val="accent3"/>
            </a:solidFill>
            <a:ln>
              <a:noFill/>
            </a:ln>
            <a:effectLst/>
          </c:spPr>
          <c:invertIfNegative val="0"/>
          <c:cat>
            <c:strRef>
              <c:f>Sheet1!$A$2:$A$5</c:f>
              <c:strCache>
                <c:ptCount val="4"/>
                <c:pt idx="0">
                  <c:v>FY 2018-19 Q1</c:v>
                </c:pt>
                <c:pt idx="1">
                  <c:v>FY 2018-19 Q2</c:v>
                </c:pt>
                <c:pt idx="2">
                  <c:v>FY 2018-19 Q3</c:v>
                </c:pt>
                <c:pt idx="3">
                  <c:v>FY 2018-19 Q4</c:v>
                </c:pt>
              </c:strCache>
            </c:strRef>
          </c:cat>
          <c:val>
            <c:numRef>
              <c:f>Sheet1!$D$2:$D$5</c:f>
              <c:numCache>
                <c:formatCode>General</c:formatCode>
                <c:ptCount val="4"/>
                <c:pt idx="0">
                  <c:v>5</c:v>
                </c:pt>
                <c:pt idx="1">
                  <c:v>3</c:v>
                </c:pt>
                <c:pt idx="2">
                  <c:v>5</c:v>
                </c:pt>
                <c:pt idx="3">
                  <c:v>2</c:v>
                </c:pt>
              </c:numCache>
            </c:numRef>
          </c:val>
          <c:extLst>
            <c:ext xmlns:c16="http://schemas.microsoft.com/office/drawing/2014/chart" uri="{C3380CC4-5D6E-409C-BE32-E72D297353CC}">
              <c16:uniqueId val="{00000002-E727-4BC5-866C-3872A82E1915}"/>
            </c:ext>
          </c:extLst>
        </c:ser>
        <c:dLbls>
          <c:showLegendKey val="0"/>
          <c:showVal val="0"/>
          <c:showCatName val="0"/>
          <c:showSerName val="0"/>
          <c:showPercent val="0"/>
          <c:showBubbleSize val="0"/>
        </c:dLbls>
        <c:gapWidth val="219"/>
        <c:overlap val="100"/>
        <c:axId val="763250496"/>
        <c:axId val="763249840"/>
      </c:barChart>
      <c:lineChart>
        <c:grouping val="standard"/>
        <c:varyColors val="0"/>
        <c:ser>
          <c:idx val="3"/>
          <c:order val="3"/>
          <c:tx>
            <c:strRef>
              <c:f>Sheet1!$E$1</c:f>
              <c:strCache>
                <c:ptCount val="1"/>
                <c:pt idx="0">
                  <c:v>% Within STF</c:v>
                </c:pt>
              </c:strCache>
            </c:strRef>
          </c:tx>
          <c:spPr>
            <a:ln w="28575" cap="rnd">
              <a:solidFill>
                <a:srgbClr val="00B050"/>
              </a:solidFill>
              <a:round/>
            </a:ln>
            <a:effectLst/>
          </c:spPr>
          <c:marker>
            <c:symbol val="square"/>
            <c:size val="5"/>
            <c:spPr>
              <a:solidFill>
                <a:srgbClr val="00B050"/>
              </a:solidFill>
              <a:ln w="9525">
                <a:solidFill>
                  <a:srgbClr val="00B050"/>
                </a:solidFill>
              </a:ln>
              <a:effectLst/>
            </c:spPr>
          </c:marker>
          <c:cat>
            <c:strRef>
              <c:f>Sheet1!$A$2:$A$5</c:f>
              <c:strCache>
                <c:ptCount val="4"/>
                <c:pt idx="0">
                  <c:v>FY 2018-19 Q1</c:v>
                </c:pt>
                <c:pt idx="1">
                  <c:v>FY 2018-19 Q2</c:v>
                </c:pt>
                <c:pt idx="2">
                  <c:v>FY 2018-19 Q3</c:v>
                </c:pt>
                <c:pt idx="3">
                  <c:v>FY 2018-19 Q4</c:v>
                </c:pt>
              </c:strCache>
            </c:strRef>
          </c:cat>
          <c:val>
            <c:numRef>
              <c:f>Sheet1!$E$2:$E$5</c:f>
              <c:numCache>
                <c:formatCode>0%</c:formatCode>
                <c:ptCount val="4"/>
                <c:pt idx="0">
                  <c:v>0.89</c:v>
                </c:pt>
                <c:pt idx="1">
                  <c:v>1</c:v>
                </c:pt>
                <c:pt idx="2">
                  <c:v>1</c:v>
                </c:pt>
                <c:pt idx="3">
                  <c:v>1</c:v>
                </c:pt>
              </c:numCache>
            </c:numRef>
          </c:val>
          <c:smooth val="0"/>
          <c:extLst>
            <c:ext xmlns:c16="http://schemas.microsoft.com/office/drawing/2014/chart" uri="{C3380CC4-5D6E-409C-BE32-E72D297353CC}">
              <c16:uniqueId val="{00000000-71DE-4834-BEA9-1DA74081F78C}"/>
            </c:ext>
          </c:extLst>
        </c:ser>
        <c:dLbls>
          <c:showLegendKey val="0"/>
          <c:showVal val="0"/>
          <c:showCatName val="0"/>
          <c:showSerName val="0"/>
          <c:showPercent val="0"/>
          <c:showBubbleSize val="0"/>
        </c:dLbls>
        <c:marker val="1"/>
        <c:smooth val="0"/>
        <c:axId val="729477648"/>
        <c:axId val="729476992"/>
      </c:lineChart>
      <c:catAx>
        <c:axId val="76325049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mn-lt"/>
                <a:ea typeface="+mn-ea"/>
                <a:cs typeface="+mn-cs"/>
              </a:defRPr>
            </a:pPr>
            <a:endParaRPr lang="en-US"/>
          </a:p>
        </c:txPr>
        <c:crossAx val="763249840"/>
        <c:crosses val="autoZero"/>
        <c:auto val="1"/>
        <c:lblAlgn val="ctr"/>
        <c:lblOffset val="100"/>
        <c:noMultiLvlLbl val="0"/>
      </c:catAx>
      <c:valAx>
        <c:axId val="763249840"/>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mn-lt"/>
                <a:ea typeface="+mn-ea"/>
                <a:cs typeface="+mn-cs"/>
              </a:defRPr>
            </a:pPr>
            <a:endParaRPr lang="en-US"/>
          </a:p>
        </c:txPr>
        <c:crossAx val="763250496"/>
        <c:crosses val="autoZero"/>
        <c:crossBetween val="between"/>
      </c:valAx>
      <c:valAx>
        <c:axId val="729476992"/>
        <c:scaling>
          <c:orientation val="minMax"/>
          <c:max val="1"/>
          <c:min val="0"/>
        </c:scaling>
        <c:delete val="0"/>
        <c:axPos val="r"/>
        <c:numFmt formatCode="0%" sourceLinked="1"/>
        <c:majorTickMark val="out"/>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mn-lt"/>
                <a:ea typeface="+mn-ea"/>
                <a:cs typeface="+mn-cs"/>
              </a:defRPr>
            </a:pPr>
            <a:endParaRPr lang="en-US"/>
          </a:p>
        </c:txPr>
        <c:crossAx val="729477648"/>
        <c:crosses val="max"/>
        <c:crossBetween val="between"/>
        <c:majorUnit val="0.2"/>
      </c:valAx>
      <c:catAx>
        <c:axId val="729477648"/>
        <c:scaling>
          <c:orientation val="minMax"/>
        </c:scaling>
        <c:delete val="1"/>
        <c:axPos val="b"/>
        <c:numFmt formatCode="General" sourceLinked="1"/>
        <c:majorTickMark val="out"/>
        <c:minorTickMark val="none"/>
        <c:tickLblPos val="nextTo"/>
        <c:crossAx val="729476992"/>
        <c:crosses val="autoZero"/>
        <c:auto val="1"/>
        <c:lblAlgn val="ctr"/>
        <c:lblOffset val="100"/>
        <c:noMultiLvlLbl val="0"/>
      </c:cat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t" anchorCtr="0"/>
          <a:lstStyle/>
          <a:p>
            <a:pPr>
              <a:defRPr sz="1000" b="0" i="0" u="none" strike="noStrike" kern="1200" spc="0" baseline="0">
                <a:solidFill>
                  <a:schemeClr val="tx1">
                    <a:lumMod val="65000"/>
                    <a:lumOff val="35000"/>
                  </a:schemeClr>
                </a:solidFill>
                <a:latin typeface="+mn-lt"/>
                <a:ea typeface="+mn-ea"/>
                <a:cs typeface="+mn-cs"/>
              </a:defRPr>
            </a:pPr>
            <a:r>
              <a:rPr lang="en-AU" sz="1000" dirty="0"/>
              <a:t>Non MRSDA Licence Variations Finalised</a:t>
            </a:r>
          </a:p>
        </c:rich>
      </c:tx>
      <c:layout>
        <c:manualLayout>
          <c:xMode val="edge"/>
          <c:yMode val="edge"/>
          <c:x val="0.37801680238688112"/>
          <c:y val="1.923170307844135E-2"/>
        </c:manualLayout>
      </c:layout>
      <c:overlay val="0"/>
      <c:spPr>
        <a:noFill/>
        <a:ln>
          <a:noFill/>
        </a:ln>
        <a:effectLst/>
      </c:spPr>
      <c:txPr>
        <a:bodyPr rot="0" spcFirstLastPara="1" vertOverflow="ellipsis" vert="horz" wrap="square" anchor="t" anchorCtr="0"/>
        <a:lstStyle/>
        <a:p>
          <a:pPr>
            <a:defRPr sz="10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5.1543430940390871E-2"/>
          <c:y val="8.3865651279558112E-2"/>
          <c:w val="0.92272105279446814"/>
          <c:h val="0.66031158321775762"/>
        </c:manualLayout>
      </c:layout>
      <c:barChart>
        <c:barDir val="col"/>
        <c:grouping val="stacked"/>
        <c:varyColors val="0"/>
        <c:ser>
          <c:idx val="0"/>
          <c:order val="0"/>
          <c:tx>
            <c:strRef>
              <c:f>Sheet1!$B$1</c:f>
              <c:strCache>
                <c:ptCount val="1"/>
                <c:pt idx="0">
                  <c:v>Full Surrender</c:v>
                </c:pt>
              </c:strCache>
            </c:strRef>
          </c:tx>
          <c:spPr>
            <a:solidFill>
              <a:schemeClr val="accent1"/>
            </a:solidFill>
            <a:ln>
              <a:noFill/>
            </a:ln>
            <a:effectLst/>
          </c:spPr>
          <c:invertIfNegative val="0"/>
          <c:cat>
            <c:strRef>
              <c:f>Sheet1!$A$2:$A$5</c:f>
              <c:strCache>
                <c:ptCount val="4"/>
                <c:pt idx="0">
                  <c:v>FY 2018-19 Q1</c:v>
                </c:pt>
                <c:pt idx="1">
                  <c:v>FY 2018-19 Q2</c:v>
                </c:pt>
                <c:pt idx="2">
                  <c:v>FY 2018-19 Q3</c:v>
                </c:pt>
                <c:pt idx="3">
                  <c:v>FY 2018-19 Q4</c:v>
                </c:pt>
              </c:strCache>
            </c:strRef>
          </c:cat>
          <c:val>
            <c:numRef>
              <c:f>Sheet1!$B$2:$B$5</c:f>
              <c:numCache>
                <c:formatCode>General</c:formatCode>
                <c:ptCount val="4"/>
                <c:pt idx="0">
                  <c:v>1</c:v>
                </c:pt>
                <c:pt idx="1">
                  <c:v>0</c:v>
                </c:pt>
                <c:pt idx="2">
                  <c:v>0</c:v>
                </c:pt>
                <c:pt idx="3">
                  <c:v>0</c:v>
                </c:pt>
              </c:numCache>
            </c:numRef>
          </c:val>
          <c:extLst>
            <c:ext xmlns:c16="http://schemas.microsoft.com/office/drawing/2014/chart" uri="{C3380CC4-5D6E-409C-BE32-E72D297353CC}">
              <c16:uniqueId val="{00000000-85E5-47A3-9633-970E5A6AADFF}"/>
            </c:ext>
          </c:extLst>
        </c:ser>
        <c:ser>
          <c:idx val="1"/>
          <c:order val="1"/>
          <c:tx>
            <c:strRef>
              <c:f>Sheet1!$C$1</c:f>
              <c:strCache>
                <c:ptCount val="1"/>
                <c:pt idx="0">
                  <c:v>Registration of Dealing</c:v>
                </c:pt>
              </c:strCache>
            </c:strRef>
          </c:tx>
          <c:spPr>
            <a:solidFill>
              <a:schemeClr val="accent2"/>
            </a:solidFill>
            <a:ln>
              <a:noFill/>
            </a:ln>
            <a:effectLst/>
          </c:spPr>
          <c:invertIfNegative val="0"/>
          <c:cat>
            <c:strRef>
              <c:f>Sheet1!$A$2:$A$5</c:f>
              <c:strCache>
                <c:ptCount val="4"/>
                <c:pt idx="0">
                  <c:v>FY 2018-19 Q1</c:v>
                </c:pt>
                <c:pt idx="1">
                  <c:v>FY 2018-19 Q2</c:v>
                </c:pt>
                <c:pt idx="2">
                  <c:v>FY 2018-19 Q3</c:v>
                </c:pt>
                <c:pt idx="3">
                  <c:v>FY 2018-19 Q4</c:v>
                </c:pt>
              </c:strCache>
            </c:strRef>
          </c:cat>
          <c:val>
            <c:numRef>
              <c:f>Sheet1!$C$2:$C$5</c:f>
              <c:numCache>
                <c:formatCode>General</c:formatCode>
                <c:ptCount val="4"/>
                <c:pt idx="0">
                  <c:v>6</c:v>
                </c:pt>
                <c:pt idx="1">
                  <c:v>0</c:v>
                </c:pt>
                <c:pt idx="2">
                  <c:v>0</c:v>
                </c:pt>
                <c:pt idx="3">
                  <c:v>6</c:v>
                </c:pt>
              </c:numCache>
            </c:numRef>
          </c:val>
          <c:extLst>
            <c:ext xmlns:c16="http://schemas.microsoft.com/office/drawing/2014/chart" uri="{C3380CC4-5D6E-409C-BE32-E72D297353CC}">
              <c16:uniqueId val="{00000001-85E5-47A3-9633-970E5A6AADFF}"/>
            </c:ext>
          </c:extLst>
        </c:ser>
        <c:ser>
          <c:idx val="2"/>
          <c:order val="2"/>
          <c:tx>
            <c:strRef>
              <c:f>Sheet1!$D$1</c:f>
              <c:strCache>
                <c:ptCount val="1"/>
                <c:pt idx="0">
                  <c:v>Renewal</c:v>
                </c:pt>
              </c:strCache>
            </c:strRef>
          </c:tx>
          <c:spPr>
            <a:solidFill>
              <a:schemeClr val="accent3"/>
            </a:solidFill>
            <a:ln>
              <a:noFill/>
            </a:ln>
            <a:effectLst/>
          </c:spPr>
          <c:invertIfNegative val="0"/>
          <c:cat>
            <c:strRef>
              <c:f>Sheet1!$A$2:$A$5</c:f>
              <c:strCache>
                <c:ptCount val="4"/>
                <c:pt idx="0">
                  <c:v>FY 2018-19 Q1</c:v>
                </c:pt>
                <c:pt idx="1">
                  <c:v>FY 2018-19 Q2</c:v>
                </c:pt>
                <c:pt idx="2">
                  <c:v>FY 2018-19 Q3</c:v>
                </c:pt>
                <c:pt idx="3">
                  <c:v>FY 2018-19 Q4</c:v>
                </c:pt>
              </c:strCache>
            </c:strRef>
          </c:cat>
          <c:val>
            <c:numRef>
              <c:f>Sheet1!$D$2:$D$5</c:f>
              <c:numCache>
                <c:formatCode>General</c:formatCode>
                <c:ptCount val="4"/>
                <c:pt idx="0">
                  <c:v>1</c:v>
                </c:pt>
                <c:pt idx="1">
                  <c:v>0</c:v>
                </c:pt>
                <c:pt idx="2">
                  <c:v>0</c:v>
                </c:pt>
                <c:pt idx="3">
                  <c:v>0</c:v>
                </c:pt>
              </c:numCache>
            </c:numRef>
          </c:val>
          <c:extLst>
            <c:ext xmlns:c16="http://schemas.microsoft.com/office/drawing/2014/chart" uri="{C3380CC4-5D6E-409C-BE32-E72D297353CC}">
              <c16:uniqueId val="{00000002-85E5-47A3-9633-970E5A6AADFF}"/>
            </c:ext>
          </c:extLst>
        </c:ser>
        <c:ser>
          <c:idx val="3"/>
          <c:order val="3"/>
          <c:tx>
            <c:strRef>
              <c:f>Sheet1!$E$1</c:f>
              <c:strCache>
                <c:ptCount val="1"/>
                <c:pt idx="0">
                  <c:v>Suspension and Extension</c:v>
                </c:pt>
              </c:strCache>
            </c:strRef>
          </c:tx>
          <c:spPr>
            <a:solidFill>
              <a:schemeClr val="accent4"/>
            </a:solidFill>
            <a:ln>
              <a:noFill/>
            </a:ln>
            <a:effectLst/>
          </c:spPr>
          <c:invertIfNegative val="0"/>
          <c:cat>
            <c:strRef>
              <c:f>Sheet1!$A$2:$A$5</c:f>
              <c:strCache>
                <c:ptCount val="4"/>
                <c:pt idx="0">
                  <c:v>FY 2018-19 Q1</c:v>
                </c:pt>
                <c:pt idx="1">
                  <c:v>FY 2018-19 Q2</c:v>
                </c:pt>
                <c:pt idx="2">
                  <c:v>FY 2018-19 Q3</c:v>
                </c:pt>
                <c:pt idx="3">
                  <c:v>FY 2018-19 Q4</c:v>
                </c:pt>
              </c:strCache>
            </c:strRef>
          </c:cat>
          <c:val>
            <c:numRef>
              <c:f>Sheet1!$E$2:$E$5</c:f>
              <c:numCache>
                <c:formatCode>General</c:formatCode>
                <c:ptCount val="4"/>
                <c:pt idx="0">
                  <c:v>1</c:v>
                </c:pt>
                <c:pt idx="1">
                  <c:v>5</c:v>
                </c:pt>
                <c:pt idx="2">
                  <c:v>0</c:v>
                </c:pt>
                <c:pt idx="3">
                  <c:v>2</c:v>
                </c:pt>
              </c:numCache>
            </c:numRef>
          </c:val>
          <c:extLst>
            <c:ext xmlns:c16="http://schemas.microsoft.com/office/drawing/2014/chart" uri="{C3380CC4-5D6E-409C-BE32-E72D297353CC}">
              <c16:uniqueId val="{00000003-85E5-47A3-9633-970E5A6AADFF}"/>
            </c:ext>
          </c:extLst>
        </c:ser>
        <c:ser>
          <c:idx val="4"/>
          <c:order val="4"/>
          <c:tx>
            <c:strRef>
              <c:f>Sheet1!$F$1</c:f>
              <c:strCache>
                <c:ptCount val="1"/>
                <c:pt idx="0">
                  <c:v>Transfer</c:v>
                </c:pt>
              </c:strCache>
            </c:strRef>
          </c:tx>
          <c:spPr>
            <a:solidFill>
              <a:schemeClr val="accent5"/>
            </a:solidFill>
            <a:ln>
              <a:noFill/>
            </a:ln>
            <a:effectLst/>
          </c:spPr>
          <c:invertIfNegative val="0"/>
          <c:cat>
            <c:strRef>
              <c:f>Sheet1!$A$2:$A$5</c:f>
              <c:strCache>
                <c:ptCount val="4"/>
                <c:pt idx="0">
                  <c:v>FY 2018-19 Q1</c:v>
                </c:pt>
                <c:pt idx="1">
                  <c:v>FY 2018-19 Q2</c:v>
                </c:pt>
                <c:pt idx="2">
                  <c:v>FY 2018-19 Q3</c:v>
                </c:pt>
                <c:pt idx="3">
                  <c:v>FY 2018-19 Q4</c:v>
                </c:pt>
              </c:strCache>
            </c:strRef>
          </c:cat>
          <c:val>
            <c:numRef>
              <c:f>Sheet1!$F$2:$F$5</c:f>
              <c:numCache>
                <c:formatCode>General</c:formatCode>
                <c:ptCount val="4"/>
                <c:pt idx="0">
                  <c:v>9</c:v>
                </c:pt>
                <c:pt idx="1">
                  <c:v>2</c:v>
                </c:pt>
                <c:pt idx="2">
                  <c:v>0</c:v>
                </c:pt>
                <c:pt idx="3">
                  <c:v>0</c:v>
                </c:pt>
              </c:numCache>
            </c:numRef>
          </c:val>
          <c:extLst>
            <c:ext xmlns:c16="http://schemas.microsoft.com/office/drawing/2014/chart" uri="{C3380CC4-5D6E-409C-BE32-E72D297353CC}">
              <c16:uniqueId val="{00000004-85E5-47A3-9633-970E5A6AADFF}"/>
            </c:ext>
          </c:extLst>
        </c:ser>
        <c:dLbls>
          <c:showLegendKey val="0"/>
          <c:showVal val="0"/>
          <c:showCatName val="0"/>
          <c:showSerName val="0"/>
          <c:showPercent val="0"/>
          <c:showBubbleSize val="0"/>
        </c:dLbls>
        <c:gapWidth val="219"/>
        <c:overlap val="100"/>
        <c:axId val="763250496"/>
        <c:axId val="763249840"/>
      </c:barChart>
      <c:catAx>
        <c:axId val="76325049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mn-lt"/>
                <a:ea typeface="+mn-ea"/>
                <a:cs typeface="+mn-cs"/>
              </a:defRPr>
            </a:pPr>
            <a:endParaRPr lang="en-US"/>
          </a:p>
        </c:txPr>
        <c:crossAx val="763249840"/>
        <c:crosses val="autoZero"/>
        <c:auto val="1"/>
        <c:lblAlgn val="ctr"/>
        <c:lblOffset val="100"/>
        <c:noMultiLvlLbl val="0"/>
      </c:catAx>
      <c:valAx>
        <c:axId val="763249840"/>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mn-lt"/>
                <a:ea typeface="+mn-ea"/>
                <a:cs typeface="+mn-cs"/>
              </a:defRPr>
            </a:pPr>
            <a:endParaRPr lang="en-US"/>
          </a:p>
        </c:txPr>
        <c:crossAx val="763250496"/>
        <c:crosses val="autoZero"/>
        <c:crossBetween val="between"/>
      </c:valAx>
      <c:spPr>
        <a:noFill/>
        <a:ln>
          <a:noFill/>
        </a:ln>
        <a:effectLst/>
      </c:spPr>
    </c:plotArea>
    <c:legend>
      <c:legendPos val="b"/>
      <c:layout>
        <c:manualLayout>
          <c:xMode val="edge"/>
          <c:yMode val="edge"/>
          <c:x val="0.1501889566394238"/>
          <c:y val="0.81626024864740354"/>
          <c:w val="0.74305948740183836"/>
          <c:h val="0.16217631140097555"/>
        </c:manualLayout>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000" b="0" i="0" u="none" strike="noStrike" kern="1200" spc="0" baseline="0">
                <a:solidFill>
                  <a:schemeClr val="tx1">
                    <a:lumMod val="65000"/>
                    <a:lumOff val="35000"/>
                  </a:schemeClr>
                </a:solidFill>
                <a:latin typeface="+mn-lt"/>
                <a:ea typeface="+mn-ea"/>
                <a:cs typeface="+mn-cs"/>
              </a:defRPr>
            </a:pPr>
            <a:r>
              <a:rPr lang="en-AU" sz="1000" dirty="0"/>
              <a:t>Non MRSDA Work Plans Finalised</a:t>
            </a:r>
          </a:p>
        </c:rich>
      </c:tx>
      <c:overlay val="0"/>
      <c:spPr>
        <a:noFill/>
        <a:ln>
          <a:noFill/>
        </a:ln>
        <a:effectLst/>
      </c:spPr>
      <c:txPr>
        <a:bodyPr rot="0" spcFirstLastPara="1" vertOverflow="ellipsis" vert="horz" wrap="square" anchor="ctr" anchorCtr="1"/>
        <a:lstStyle/>
        <a:p>
          <a:pPr>
            <a:defRPr sz="10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5.1543430940390871E-2"/>
          <c:y val="0.11261686583600299"/>
          <c:w val="0.92272105279446814"/>
          <c:h val="0.69908483960063339"/>
        </c:manualLayout>
      </c:layout>
      <c:barChart>
        <c:barDir val="col"/>
        <c:grouping val="stacked"/>
        <c:varyColors val="0"/>
        <c:ser>
          <c:idx val="0"/>
          <c:order val="0"/>
          <c:tx>
            <c:strRef>
              <c:f>Sheet1!$B$1</c:f>
              <c:strCache>
                <c:ptCount val="1"/>
                <c:pt idx="0">
                  <c:v>Enviroment Plans</c:v>
                </c:pt>
              </c:strCache>
            </c:strRef>
          </c:tx>
          <c:spPr>
            <a:solidFill>
              <a:schemeClr val="accent1"/>
            </a:solidFill>
            <a:ln>
              <a:noFill/>
            </a:ln>
            <a:effectLst/>
          </c:spPr>
          <c:invertIfNegative val="0"/>
          <c:cat>
            <c:strRef>
              <c:f>Sheet1!$A$2:$A$5</c:f>
              <c:strCache>
                <c:ptCount val="4"/>
                <c:pt idx="0">
                  <c:v>FY 2018-19 Q1</c:v>
                </c:pt>
                <c:pt idx="1">
                  <c:v>FY 2018-19 Q2</c:v>
                </c:pt>
                <c:pt idx="2">
                  <c:v>FY 2018-19 Q3</c:v>
                </c:pt>
                <c:pt idx="3">
                  <c:v>FY 2018-19 Q4</c:v>
                </c:pt>
              </c:strCache>
            </c:strRef>
          </c:cat>
          <c:val>
            <c:numRef>
              <c:f>Sheet1!$B$2:$B$5</c:f>
              <c:numCache>
                <c:formatCode>General</c:formatCode>
                <c:ptCount val="4"/>
                <c:pt idx="0">
                  <c:v>1</c:v>
                </c:pt>
                <c:pt idx="1">
                  <c:v>7</c:v>
                </c:pt>
                <c:pt idx="2">
                  <c:v>3</c:v>
                </c:pt>
                <c:pt idx="3">
                  <c:v>2</c:v>
                </c:pt>
              </c:numCache>
            </c:numRef>
          </c:val>
          <c:extLst>
            <c:ext xmlns:c16="http://schemas.microsoft.com/office/drawing/2014/chart" uri="{C3380CC4-5D6E-409C-BE32-E72D297353CC}">
              <c16:uniqueId val="{00000000-A361-4124-AEEF-7101B3EB9159}"/>
            </c:ext>
          </c:extLst>
        </c:ser>
        <c:ser>
          <c:idx val="1"/>
          <c:order val="1"/>
          <c:tx>
            <c:strRef>
              <c:f>Sheet1!$C$1</c:f>
              <c:strCache>
                <c:ptCount val="1"/>
                <c:pt idx="0">
                  <c:v>Operation plans</c:v>
                </c:pt>
              </c:strCache>
            </c:strRef>
          </c:tx>
          <c:spPr>
            <a:solidFill>
              <a:schemeClr val="accent2"/>
            </a:solidFill>
            <a:ln>
              <a:noFill/>
            </a:ln>
            <a:effectLst/>
          </c:spPr>
          <c:invertIfNegative val="0"/>
          <c:cat>
            <c:strRef>
              <c:f>Sheet1!$A$2:$A$5</c:f>
              <c:strCache>
                <c:ptCount val="4"/>
                <c:pt idx="0">
                  <c:v>FY 2018-19 Q1</c:v>
                </c:pt>
                <c:pt idx="1">
                  <c:v>FY 2018-19 Q2</c:v>
                </c:pt>
                <c:pt idx="2">
                  <c:v>FY 2018-19 Q3</c:v>
                </c:pt>
                <c:pt idx="3">
                  <c:v>FY 2018-19 Q4</c:v>
                </c:pt>
              </c:strCache>
            </c:strRef>
          </c:cat>
          <c:val>
            <c:numRef>
              <c:f>Sheet1!$C$2:$C$5</c:f>
              <c:numCache>
                <c:formatCode>General</c:formatCode>
                <c:ptCount val="4"/>
                <c:pt idx="0">
                  <c:v>1</c:v>
                </c:pt>
                <c:pt idx="1">
                  <c:v>0</c:v>
                </c:pt>
                <c:pt idx="2">
                  <c:v>1</c:v>
                </c:pt>
                <c:pt idx="3">
                  <c:v>0</c:v>
                </c:pt>
              </c:numCache>
            </c:numRef>
          </c:val>
          <c:extLst>
            <c:ext xmlns:c16="http://schemas.microsoft.com/office/drawing/2014/chart" uri="{C3380CC4-5D6E-409C-BE32-E72D297353CC}">
              <c16:uniqueId val="{00000001-A361-4124-AEEF-7101B3EB9159}"/>
            </c:ext>
          </c:extLst>
        </c:ser>
        <c:dLbls>
          <c:showLegendKey val="0"/>
          <c:showVal val="0"/>
          <c:showCatName val="0"/>
          <c:showSerName val="0"/>
          <c:showPercent val="0"/>
          <c:showBubbleSize val="0"/>
        </c:dLbls>
        <c:gapWidth val="219"/>
        <c:overlap val="100"/>
        <c:axId val="763250496"/>
        <c:axId val="763249840"/>
      </c:barChart>
      <c:catAx>
        <c:axId val="76325049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mn-lt"/>
                <a:ea typeface="+mn-ea"/>
                <a:cs typeface="+mn-cs"/>
              </a:defRPr>
            </a:pPr>
            <a:endParaRPr lang="en-US"/>
          </a:p>
        </c:txPr>
        <c:crossAx val="763249840"/>
        <c:crosses val="autoZero"/>
        <c:auto val="1"/>
        <c:lblAlgn val="ctr"/>
        <c:lblOffset val="100"/>
        <c:noMultiLvlLbl val="0"/>
      </c:catAx>
      <c:valAx>
        <c:axId val="763249840"/>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mn-lt"/>
                <a:ea typeface="+mn-ea"/>
                <a:cs typeface="+mn-cs"/>
              </a:defRPr>
            </a:pPr>
            <a:endParaRPr lang="en-US"/>
          </a:p>
        </c:txPr>
        <c:crossAx val="763250496"/>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200" b="0" i="0" u="none" strike="noStrike" kern="1200" spc="0" baseline="0">
                <a:solidFill>
                  <a:schemeClr val="tx1">
                    <a:lumMod val="65000"/>
                    <a:lumOff val="35000"/>
                  </a:schemeClr>
                </a:solidFill>
                <a:latin typeface="+mn-lt"/>
                <a:ea typeface="+mn-ea"/>
                <a:cs typeface="+mn-cs"/>
              </a:defRPr>
            </a:pPr>
            <a:r>
              <a:rPr lang="en-AU" sz="1200" baseline="0" dirty="0"/>
              <a:t>Administrative Updates by Notifications</a:t>
            </a:r>
            <a:endParaRPr lang="en-AU" sz="1200" dirty="0"/>
          </a:p>
        </c:rich>
      </c:tx>
      <c:overlay val="0"/>
      <c:spPr>
        <a:noFill/>
        <a:ln>
          <a:noFill/>
        </a:ln>
        <a:effectLst/>
      </c:spPr>
      <c:txPr>
        <a:bodyPr rot="0" spcFirstLastPara="1" vertOverflow="ellipsis" vert="horz" wrap="square" anchor="ctr" anchorCtr="1"/>
        <a:lstStyle/>
        <a:p>
          <a:pPr>
            <a:defRPr sz="12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Notifications Received</c:v>
                </c:pt>
              </c:strCache>
            </c:strRef>
          </c:tx>
          <c:spPr>
            <a:solidFill>
              <a:schemeClr val="accent1"/>
            </a:solidFill>
            <a:ln>
              <a:noFill/>
            </a:ln>
            <a:effectLst/>
          </c:spPr>
          <c:invertIfNegative val="0"/>
          <c:cat>
            <c:strRef>
              <c:f>Sheet1!$A$2:$A$5</c:f>
              <c:strCache>
                <c:ptCount val="4"/>
                <c:pt idx="0">
                  <c:v>2018-19 Q1</c:v>
                </c:pt>
                <c:pt idx="1">
                  <c:v>2018-19 Q2</c:v>
                </c:pt>
                <c:pt idx="2">
                  <c:v>2018-19 Q3</c:v>
                </c:pt>
                <c:pt idx="3">
                  <c:v>2018-19 Q4</c:v>
                </c:pt>
              </c:strCache>
            </c:strRef>
          </c:cat>
          <c:val>
            <c:numRef>
              <c:f>Sheet1!$B$2:$B$5</c:f>
              <c:numCache>
                <c:formatCode>General</c:formatCode>
                <c:ptCount val="4"/>
                <c:pt idx="0">
                  <c:v>11</c:v>
                </c:pt>
                <c:pt idx="1">
                  <c:v>6</c:v>
                </c:pt>
                <c:pt idx="2">
                  <c:v>6</c:v>
                </c:pt>
                <c:pt idx="3">
                  <c:v>9</c:v>
                </c:pt>
              </c:numCache>
            </c:numRef>
          </c:val>
          <c:extLst>
            <c:ext xmlns:c16="http://schemas.microsoft.com/office/drawing/2014/chart" uri="{C3380CC4-5D6E-409C-BE32-E72D297353CC}">
              <c16:uniqueId val="{00000000-75B0-4425-B28E-B8484C1B091F}"/>
            </c:ext>
          </c:extLst>
        </c:ser>
        <c:ser>
          <c:idx val="1"/>
          <c:order val="1"/>
          <c:tx>
            <c:strRef>
              <c:f>Sheet1!$C$1</c:f>
              <c:strCache>
                <c:ptCount val="1"/>
                <c:pt idx="0">
                  <c:v>Notifications Acknowledged</c:v>
                </c:pt>
              </c:strCache>
            </c:strRef>
          </c:tx>
          <c:spPr>
            <a:solidFill>
              <a:schemeClr val="accent6"/>
            </a:solidFill>
            <a:ln>
              <a:noFill/>
            </a:ln>
            <a:effectLst/>
          </c:spPr>
          <c:invertIfNegative val="0"/>
          <c:cat>
            <c:strRef>
              <c:f>Sheet1!$A$2:$A$5</c:f>
              <c:strCache>
                <c:ptCount val="4"/>
                <c:pt idx="0">
                  <c:v>2018-19 Q1</c:v>
                </c:pt>
                <c:pt idx="1">
                  <c:v>2018-19 Q2</c:v>
                </c:pt>
                <c:pt idx="2">
                  <c:v>2018-19 Q3</c:v>
                </c:pt>
                <c:pt idx="3">
                  <c:v>2018-19 Q4</c:v>
                </c:pt>
              </c:strCache>
            </c:strRef>
          </c:cat>
          <c:val>
            <c:numRef>
              <c:f>Sheet1!$C$2:$C$5</c:f>
              <c:numCache>
                <c:formatCode>General</c:formatCode>
                <c:ptCount val="4"/>
                <c:pt idx="0">
                  <c:v>6</c:v>
                </c:pt>
                <c:pt idx="1">
                  <c:v>7</c:v>
                </c:pt>
                <c:pt idx="2">
                  <c:v>3</c:v>
                </c:pt>
                <c:pt idx="3">
                  <c:v>10</c:v>
                </c:pt>
              </c:numCache>
            </c:numRef>
          </c:val>
          <c:extLst>
            <c:ext xmlns:c16="http://schemas.microsoft.com/office/drawing/2014/chart" uri="{C3380CC4-5D6E-409C-BE32-E72D297353CC}">
              <c16:uniqueId val="{00000001-75B0-4425-B28E-B8484C1B091F}"/>
            </c:ext>
          </c:extLst>
        </c:ser>
        <c:dLbls>
          <c:showLegendKey val="0"/>
          <c:showVal val="0"/>
          <c:showCatName val="0"/>
          <c:showSerName val="0"/>
          <c:showPercent val="0"/>
          <c:showBubbleSize val="0"/>
        </c:dLbls>
        <c:gapWidth val="219"/>
        <c:overlap val="-27"/>
        <c:axId val="747143728"/>
        <c:axId val="747146024"/>
      </c:barChart>
      <c:catAx>
        <c:axId val="74714372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47146024"/>
        <c:crosses val="autoZero"/>
        <c:auto val="1"/>
        <c:lblAlgn val="ctr"/>
        <c:lblOffset val="100"/>
        <c:noMultiLvlLbl val="0"/>
      </c:catAx>
      <c:valAx>
        <c:axId val="747146024"/>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AU" sz="1000" dirty="0"/>
                  <a:t>No.</a:t>
                </a:r>
                <a:r>
                  <a:rPr lang="en-AU" sz="1000" baseline="0" dirty="0"/>
                  <a:t> of Notifications</a:t>
                </a:r>
                <a:endParaRPr lang="en-AU" sz="1000" dirty="0"/>
              </a:p>
            </c:rich>
          </c:tx>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4714372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050" b="0" i="0" u="none" strike="noStrike" kern="1200" spc="0" baseline="0">
                <a:solidFill>
                  <a:schemeClr val="tx1"/>
                </a:solidFill>
                <a:latin typeface="+mn-lt"/>
                <a:ea typeface="+mn-ea"/>
                <a:cs typeface="+mn-cs"/>
              </a:defRPr>
            </a:pPr>
            <a:r>
              <a:rPr lang="en-AU" sz="1050" dirty="0">
                <a:solidFill>
                  <a:schemeClr val="tx1"/>
                </a:solidFill>
              </a:rPr>
              <a:t>Compliance Activities by Quarter</a:t>
            </a:r>
          </a:p>
        </c:rich>
      </c:tx>
      <c:overlay val="0"/>
      <c:spPr>
        <a:noFill/>
        <a:ln>
          <a:noFill/>
        </a:ln>
        <a:effectLst/>
      </c:spPr>
      <c:txPr>
        <a:bodyPr rot="0" spcFirstLastPara="1" vertOverflow="ellipsis" vert="horz" wrap="square" anchor="ctr" anchorCtr="1"/>
        <a:lstStyle/>
        <a:p>
          <a:pPr>
            <a:defRPr sz="1050" b="0" i="0" u="none" strike="noStrike" kern="1200" spc="0" baseline="0">
              <a:solidFill>
                <a:schemeClr val="tx1"/>
              </a:solidFill>
              <a:latin typeface="+mn-lt"/>
              <a:ea typeface="+mn-ea"/>
              <a:cs typeface="+mn-cs"/>
            </a:defRPr>
          </a:pPr>
          <a:endParaRPr lang="en-US"/>
        </a:p>
      </c:txPr>
    </c:title>
    <c:autoTitleDeleted val="0"/>
    <c:plotArea>
      <c:layout/>
      <c:barChart>
        <c:barDir val="col"/>
        <c:grouping val="stacked"/>
        <c:varyColors val="0"/>
        <c:ser>
          <c:idx val="0"/>
          <c:order val="0"/>
          <c:tx>
            <c:strRef>
              <c:f>Sheet1!$B$1</c:f>
              <c:strCache>
                <c:ptCount val="1"/>
                <c:pt idx="0">
                  <c:v>Audits</c:v>
                </c:pt>
              </c:strCache>
            </c:strRef>
          </c:tx>
          <c:spPr>
            <a:solidFill>
              <a:schemeClr val="accent6">
                <a:lumMod val="60000"/>
                <a:lumOff val="40000"/>
              </a:schemeClr>
            </a:solidFill>
            <a:ln>
              <a:noFill/>
            </a:ln>
            <a:effectLst/>
          </c:spPr>
          <c:invertIfNegative val="0"/>
          <c:cat>
            <c:strRef>
              <c:f>Sheet1!$A$6:$A$9</c:f>
              <c:strCache>
                <c:ptCount val="4"/>
                <c:pt idx="0">
                  <c:v>FY 2018-19 Q1</c:v>
                </c:pt>
                <c:pt idx="1">
                  <c:v>FY 2018-19 Q2</c:v>
                </c:pt>
                <c:pt idx="2">
                  <c:v>FY 2018-19 Q3</c:v>
                </c:pt>
                <c:pt idx="3">
                  <c:v>FY 2018-19 Q4</c:v>
                </c:pt>
              </c:strCache>
            </c:strRef>
          </c:cat>
          <c:val>
            <c:numRef>
              <c:f>Sheet1!$B$6:$B$9</c:f>
              <c:numCache>
                <c:formatCode>General</c:formatCode>
                <c:ptCount val="4"/>
                <c:pt idx="0">
                  <c:v>13</c:v>
                </c:pt>
                <c:pt idx="1">
                  <c:v>41</c:v>
                </c:pt>
                <c:pt idx="2">
                  <c:v>58</c:v>
                </c:pt>
                <c:pt idx="3">
                  <c:v>52</c:v>
                </c:pt>
              </c:numCache>
            </c:numRef>
          </c:val>
          <c:extLst>
            <c:ext xmlns:c16="http://schemas.microsoft.com/office/drawing/2014/chart" uri="{C3380CC4-5D6E-409C-BE32-E72D297353CC}">
              <c16:uniqueId val="{00000000-00E3-44B3-8648-EA6EA219F4E5}"/>
            </c:ext>
          </c:extLst>
        </c:ser>
        <c:ser>
          <c:idx val="1"/>
          <c:order val="1"/>
          <c:tx>
            <c:strRef>
              <c:f>Sheet1!$C$1</c:f>
              <c:strCache>
                <c:ptCount val="1"/>
                <c:pt idx="0">
                  <c:v>Inspections</c:v>
                </c:pt>
              </c:strCache>
            </c:strRef>
          </c:tx>
          <c:spPr>
            <a:solidFill>
              <a:schemeClr val="accent6"/>
            </a:solidFill>
            <a:ln>
              <a:noFill/>
            </a:ln>
            <a:effectLst/>
          </c:spPr>
          <c:invertIfNegative val="0"/>
          <c:cat>
            <c:strRef>
              <c:f>Sheet1!$A$6:$A$9</c:f>
              <c:strCache>
                <c:ptCount val="4"/>
                <c:pt idx="0">
                  <c:v>FY 2018-19 Q1</c:v>
                </c:pt>
                <c:pt idx="1">
                  <c:v>FY 2018-19 Q2</c:v>
                </c:pt>
                <c:pt idx="2">
                  <c:v>FY 2018-19 Q3</c:v>
                </c:pt>
                <c:pt idx="3">
                  <c:v>FY 2018-19 Q4</c:v>
                </c:pt>
              </c:strCache>
            </c:strRef>
          </c:cat>
          <c:val>
            <c:numRef>
              <c:f>Sheet1!$C$6:$C$9</c:f>
              <c:numCache>
                <c:formatCode>General</c:formatCode>
                <c:ptCount val="4"/>
                <c:pt idx="0">
                  <c:v>80</c:v>
                </c:pt>
                <c:pt idx="1">
                  <c:v>100</c:v>
                </c:pt>
                <c:pt idx="2">
                  <c:v>103</c:v>
                </c:pt>
                <c:pt idx="3">
                  <c:v>70</c:v>
                </c:pt>
              </c:numCache>
            </c:numRef>
          </c:val>
          <c:extLst>
            <c:ext xmlns:c16="http://schemas.microsoft.com/office/drawing/2014/chart" uri="{C3380CC4-5D6E-409C-BE32-E72D297353CC}">
              <c16:uniqueId val="{00000001-00E3-44B3-8648-EA6EA219F4E5}"/>
            </c:ext>
          </c:extLst>
        </c:ser>
        <c:ser>
          <c:idx val="2"/>
          <c:order val="2"/>
          <c:tx>
            <c:strRef>
              <c:f>Sheet1!$D$1</c:f>
              <c:strCache>
                <c:ptCount val="1"/>
                <c:pt idx="0">
                  <c:v>Meetings</c:v>
                </c:pt>
              </c:strCache>
            </c:strRef>
          </c:tx>
          <c:spPr>
            <a:solidFill>
              <a:schemeClr val="accent6">
                <a:lumMod val="75000"/>
              </a:schemeClr>
            </a:solidFill>
            <a:ln>
              <a:noFill/>
            </a:ln>
            <a:effectLst/>
          </c:spPr>
          <c:invertIfNegative val="0"/>
          <c:cat>
            <c:strRef>
              <c:f>Sheet1!$A$6:$A$9</c:f>
              <c:strCache>
                <c:ptCount val="4"/>
                <c:pt idx="0">
                  <c:v>FY 2018-19 Q1</c:v>
                </c:pt>
                <c:pt idx="1">
                  <c:v>FY 2018-19 Q2</c:v>
                </c:pt>
                <c:pt idx="2">
                  <c:v>FY 2018-19 Q3</c:v>
                </c:pt>
                <c:pt idx="3">
                  <c:v>FY 2018-19 Q4</c:v>
                </c:pt>
              </c:strCache>
            </c:strRef>
          </c:cat>
          <c:val>
            <c:numRef>
              <c:f>Sheet1!$D$6:$D$9</c:f>
              <c:numCache>
                <c:formatCode>General</c:formatCode>
                <c:ptCount val="4"/>
                <c:pt idx="0">
                  <c:v>11</c:v>
                </c:pt>
                <c:pt idx="1">
                  <c:v>17</c:v>
                </c:pt>
                <c:pt idx="2">
                  <c:v>10</c:v>
                </c:pt>
                <c:pt idx="3">
                  <c:v>19</c:v>
                </c:pt>
              </c:numCache>
            </c:numRef>
          </c:val>
          <c:extLst>
            <c:ext xmlns:c16="http://schemas.microsoft.com/office/drawing/2014/chart" uri="{C3380CC4-5D6E-409C-BE32-E72D297353CC}">
              <c16:uniqueId val="{00000002-00E3-44B3-8648-EA6EA219F4E5}"/>
            </c:ext>
          </c:extLst>
        </c:ser>
        <c:ser>
          <c:idx val="3"/>
          <c:order val="3"/>
          <c:tx>
            <c:strRef>
              <c:f>Sheet1!$E$1</c:f>
              <c:strCache>
                <c:ptCount val="1"/>
                <c:pt idx="0">
                  <c:v>Site Closures</c:v>
                </c:pt>
              </c:strCache>
            </c:strRef>
          </c:tx>
          <c:spPr>
            <a:solidFill>
              <a:schemeClr val="accent6">
                <a:lumMod val="50000"/>
              </a:schemeClr>
            </a:solidFill>
            <a:ln>
              <a:noFill/>
            </a:ln>
            <a:effectLst/>
          </c:spPr>
          <c:invertIfNegative val="0"/>
          <c:cat>
            <c:strRef>
              <c:f>Sheet1!$A$6:$A$9</c:f>
              <c:strCache>
                <c:ptCount val="4"/>
                <c:pt idx="0">
                  <c:v>FY 2018-19 Q1</c:v>
                </c:pt>
                <c:pt idx="1">
                  <c:v>FY 2018-19 Q2</c:v>
                </c:pt>
                <c:pt idx="2">
                  <c:v>FY 2018-19 Q3</c:v>
                </c:pt>
                <c:pt idx="3">
                  <c:v>FY 2018-19 Q4</c:v>
                </c:pt>
              </c:strCache>
            </c:strRef>
          </c:cat>
          <c:val>
            <c:numRef>
              <c:f>Sheet1!$E$6:$E$9</c:f>
              <c:numCache>
                <c:formatCode>General</c:formatCode>
                <c:ptCount val="4"/>
                <c:pt idx="0">
                  <c:v>9</c:v>
                </c:pt>
                <c:pt idx="1">
                  <c:v>7</c:v>
                </c:pt>
                <c:pt idx="2">
                  <c:v>7</c:v>
                </c:pt>
                <c:pt idx="3">
                  <c:v>6</c:v>
                </c:pt>
              </c:numCache>
            </c:numRef>
          </c:val>
          <c:extLst>
            <c:ext xmlns:c16="http://schemas.microsoft.com/office/drawing/2014/chart" uri="{C3380CC4-5D6E-409C-BE32-E72D297353CC}">
              <c16:uniqueId val="{00000003-00E3-44B3-8648-EA6EA219F4E5}"/>
            </c:ext>
          </c:extLst>
        </c:ser>
        <c:dLbls>
          <c:showLegendKey val="0"/>
          <c:showVal val="0"/>
          <c:showCatName val="0"/>
          <c:showSerName val="0"/>
          <c:showPercent val="0"/>
          <c:showBubbleSize val="0"/>
        </c:dLbls>
        <c:gapWidth val="150"/>
        <c:overlap val="100"/>
        <c:axId val="574860056"/>
        <c:axId val="574860384"/>
      </c:barChart>
      <c:catAx>
        <c:axId val="57486005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lumMod val="50000"/>
                    <a:lumOff val="50000"/>
                  </a:schemeClr>
                </a:solidFill>
                <a:latin typeface="+mn-lt"/>
                <a:ea typeface="+mn-ea"/>
                <a:cs typeface="+mn-cs"/>
              </a:defRPr>
            </a:pPr>
            <a:endParaRPr lang="en-US"/>
          </a:p>
        </c:txPr>
        <c:crossAx val="574860384"/>
        <c:crosses val="autoZero"/>
        <c:auto val="1"/>
        <c:lblAlgn val="ctr"/>
        <c:lblOffset val="100"/>
        <c:noMultiLvlLbl val="0"/>
      </c:catAx>
      <c:valAx>
        <c:axId val="574860384"/>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AU" sz="1000" dirty="0"/>
                  <a:t>Activities</a:t>
                </a:r>
              </a:p>
            </c:rich>
          </c:tx>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50000"/>
                    <a:lumOff val="50000"/>
                  </a:schemeClr>
                </a:solidFill>
                <a:latin typeface="+mn-lt"/>
                <a:ea typeface="+mn-ea"/>
                <a:cs typeface="+mn-cs"/>
              </a:defRPr>
            </a:pPr>
            <a:endParaRPr lang="en-US"/>
          </a:p>
        </c:txPr>
        <c:crossAx val="574860056"/>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100"/>
            </a:pPr>
            <a:r>
              <a:rPr lang="en-AU" sz="1100" dirty="0"/>
              <a:t>Action requirements </a:t>
            </a:r>
            <a:r>
              <a:rPr lang="en-AU" sz="1100" baseline="0" dirty="0"/>
              <a:t>on </a:t>
            </a:r>
            <a:r>
              <a:rPr lang="en-AU" sz="1100" dirty="0"/>
              <a:t>Audits</a:t>
            </a:r>
          </a:p>
        </c:rich>
      </c:tx>
      <c:overlay val="0"/>
    </c:title>
    <c:autoTitleDeleted val="0"/>
    <c:plotArea>
      <c:layout>
        <c:manualLayout>
          <c:layoutTarget val="inner"/>
          <c:xMode val="edge"/>
          <c:yMode val="edge"/>
          <c:x val="8.2730468557497161E-2"/>
          <c:y val="0.15838551276213639"/>
          <c:w val="0.85271903509990732"/>
          <c:h val="0.58493644155158253"/>
        </c:manualLayout>
      </c:layout>
      <c:barChart>
        <c:barDir val="col"/>
        <c:grouping val="stacked"/>
        <c:varyColors val="0"/>
        <c:ser>
          <c:idx val="0"/>
          <c:order val="0"/>
          <c:tx>
            <c:strRef>
              <c:f>Sheet1!$B$1</c:f>
              <c:strCache>
                <c:ptCount val="1"/>
                <c:pt idx="0">
                  <c:v>Remedial Action Required</c:v>
                </c:pt>
              </c:strCache>
            </c:strRef>
          </c:tx>
          <c:spPr>
            <a:solidFill>
              <a:schemeClr val="accent6">
                <a:lumMod val="40000"/>
                <a:lumOff val="60000"/>
              </a:schemeClr>
            </a:solidFill>
            <a:ln>
              <a:solidFill>
                <a:schemeClr val="accent3">
                  <a:lumMod val="20000"/>
                  <a:lumOff val="80000"/>
                </a:schemeClr>
              </a:solidFill>
            </a:ln>
          </c:spPr>
          <c:invertIfNegative val="0"/>
          <c:dLbls>
            <c:spPr>
              <a:noFill/>
              <a:ln>
                <a:noFill/>
              </a:ln>
              <a:effectLst/>
            </c:spPr>
            <c:txPr>
              <a:bodyPr wrap="square" lIns="38100" tIns="19050" rIns="38100" bIns="19050" anchor="ctr">
                <a:spAutoFit/>
              </a:bodyPr>
              <a:lstStyle/>
              <a:p>
                <a:pPr>
                  <a:defRPr sz="1000"/>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Sheet1!$A$5:$A$8</c:f>
              <c:strCache>
                <c:ptCount val="4"/>
                <c:pt idx="0">
                  <c:v>FY 2018-19 Q1</c:v>
                </c:pt>
                <c:pt idx="1">
                  <c:v>FY 2018-19 Q2</c:v>
                </c:pt>
                <c:pt idx="2">
                  <c:v>FY 2018-19 Q3</c:v>
                </c:pt>
                <c:pt idx="3">
                  <c:v>FY 2018-19 Q4</c:v>
                </c:pt>
              </c:strCache>
            </c:strRef>
          </c:cat>
          <c:val>
            <c:numRef>
              <c:f>Sheet1!$B$5:$B$8</c:f>
              <c:numCache>
                <c:formatCode>General</c:formatCode>
                <c:ptCount val="4"/>
                <c:pt idx="0">
                  <c:v>7</c:v>
                </c:pt>
                <c:pt idx="1">
                  <c:v>23</c:v>
                </c:pt>
                <c:pt idx="2">
                  <c:v>32</c:v>
                </c:pt>
                <c:pt idx="3">
                  <c:v>58</c:v>
                </c:pt>
              </c:numCache>
            </c:numRef>
          </c:val>
          <c:extLst>
            <c:ext xmlns:c16="http://schemas.microsoft.com/office/drawing/2014/chart" uri="{C3380CC4-5D6E-409C-BE32-E72D297353CC}">
              <c16:uniqueId val="{00000000-9FC1-4163-9A3C-90ECAF575C8A}"/>
            </c:ext>
          </c:extLst>
        </c:ser>
        <c:ser>
          <c:idx val="1"/>
          <c:order val="1"/>
          <c:tx>
            <c:strRef>
              <c:f>Sheet1!$C$1</c:f>
              <c:strCache>
                <c:ptCount val="1"/>
                <c:pt idx="0">
                  <c:v>No Action Required</c:v>
                </c:pt>
              </c:strCache>
            </c:strRef>
          </c:tx>
          <c:spPr>
            <a:solidFill>
              <a:schemeClr val="accent6">
                <a:lumMod val="75000"/>
              </a:schemeClr>
            </a:solidFill>
          </c:spPr>
          <c:invertIfNegative val="0"/>
          <c:dLbls>
            <c:spPr>
              <a:noFill/>
              <a:ln>
                <a:noFill/>
              </a:ln>
              <a:effectLst/>
            </c:spPr>
            <c:txPr>
              <a:bodyPr wrap="square" lIns="38100" tIns="19050" rIns="38100" bIns="19050" anchor="ctr">
                <a:spAutoFit/>
              </a:bodyPr>
              <a:lstStyle/>
              <a:p>
                <a:pPr>
                  <a:defRPr sz="1000"/>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Sheet1!$A$5:$A$8</c:f>
              <c:strCache>
                <c:ptCount val="4"/>
                <c:pt idx="0">
                  <c:v>FY 2018-19 Q1</c:v>
                </c:pt>
                <c:pt idx="1">
                  <c:v>FY 2018-19 Q2</c:v>
                </c:pt>
                <c:pt idx="2">
                  <c:v>FY 2018-19 Q3</c:v>
                </c:pt>
                <c:pt idx="3">
                  <c:v>FY 2018-19 Q4</c:v>
                </c:pt>
              </c:strCache>
            </c:strRef>
          </c:cat>
          <c:val>
            <c:numRef>
              <c:f>Sheet1!$C$5:$C$8</c:f>
              <c:numCache>
                <c:formatCode>General</c:formatCode>
                <c:ptCount val="4"/>
                <c:pt idx="0">
                  <c:v>4</c:v>
                </c:pt>
                <c:pt idx="1">
                  <c:v>15</c:v>
                </c:pt>
                <c:pt idx="2">
                  <c:v>14</c:v>
                </c:pt>
                <c:pt idx="3">
                  <c:v>11</c:v>
                </c:pt>
              </c:numCache>
            </c:numRef>
          </c:val>
          <c:extLst>
            <c:ext xmlns:c16="http://schemas.microsoft.com/office/drawing/2014/chart" uri="{C3380CC4-5D6E-409C-BE32-E72D297353CC}">
              <c16:uniqueId val="{00000001-9FC1-4163-9A3C-90ECAF575C8A}"/>
            </c:ext>
          </c:extLst>
        </c:ser>
        <c:dLbls>
          <c:showLegendKey val="0"/>
          <c:showVal val="0"/>
          <c:showCatName val="0"/>
          <c:showSerName val="0"/>
          <c:showPercent val="0"/>
          <c:showBubbleSize val="0"/>
        </c:dLbls>
        <c:gapWidth val="150"/>
        <c:overlap val="100"/>
        <c:axId val="84631936"/>
        <c:axId val="84633472"/>
      </c:barChart>
      <c:catAx>
        <c:axId val="84631936"/>
        <c:scaling>
          <c:orientation val="minMax"/>
        </c:scaling>
        <c:delete val="0"/>
        <c:axPos val="b"/>
        <c:numFmt formatCode="General" sourceLinked="0"/>
        <c:majorTickMark val="out"/>
        <c:minorTickMark val="none"/>
        <c:tickLblPos val="nextTo"/>
        <c:txPr>
          <a:bodyPr/>
          <a:lstStyle/>
          <a:p>
            <a:pPr>
              <a:defRPr sz="900"/>
            </a:pPr>
            <a:endParaRPr lang="en-US"/>
          </a:p>
        </c:txPr>
        <c:crossAx val="84633472"/>
        <c:crosses val="autoZero"/>
        <c:auto val="1"/>
        <c:lblAlgn val="ctr"/>
        <c:lblOffset val="100"/>
        <c:noMultiLvlLbl val="0"/>
      </c:catAx>
      <c:valAx>
        <c:axId val="84633472"/>
        <c:scaling>
          <c:orientation val="minMax"/>
        </c:scaling>
        <c:delete val="0"/>
        <c:axPos val="l"/>
        <c:majorGridlines>
          <c:spPr>
            <a:ln>
              <a:solidFill>
                <a:schemeClr val="bg1">
                  <a:lumMod val="85000"/>
                </a:schemeClr>
              </a:solidFill>
            </a:ln>
          </c:spPr>
        </c:majorGridlines>
        <c:title>
          <c:tx>
            <c:rich>
              <a:bodyPr/>
              <a:lstStyle/>
              <a:p>
                <a:pPr>
                  <a:defRPr sz="900"/>
                </a:pPr>
                <a:r>
                  <a:rPr lang="en-AU" sz="900" dirty="0"/>
                  <a:t>No. of Audits</a:t>
                </a:r>
              </a:p>
            </c:rich>
          </c:tx>
          <c:layout>
            <c:manualLayout>
              <c:xMode val="edge"/>
              <c:yMode val="edge"/>
              <c:x val="8.6628228182179488E-3"/>
              <c:y val="0.2951561522595294"/>
            </c:manualLayout>
          </c:layout>
          <c:overlay val="0"/>
        </c:title>
        <c:numFmt formatCode="General" sourceLinked="1"/>
        <c:majorTickMark val="out"/>
        <c:minorTickMark val="none"/>
        <c:tickLblPos val="nextTo"/>
        <c:txPr>
          <a:bodyPr/>
          <a:lstStyle/>
          <a:p>
            <a:pPr>
              <a:defRPr sz="800"/>
            </a:pPr>
            <a:endParaRPr lang="en-US"/>
          </a:p>
        </c:txPr>
        <c:crossAx val="84631936"/>
        <c:crosses val="autoZero"/>
        <c:crossBetween val="between"/>
        <c:majorUnit val="10"/>
      </c:valAx>
    </c:plotArea>
    <c:legend>
      <c:legendPos val="b"/>
      <c:layout>
        <c:manualLayout>
          <c:xMode val="edge"/>
          <c:yMode val="edge"/>
          <c:x val="0.27228522957812573"/>
          <c:y val="0.86699005191184186"/>
          <c:w val="0.46793909825505031"/>
          <c:h val="9.4012459894877873E-2"/>
        </c:manualLayout>
      </c:layout>
      <c:overlay val="0"/>
      <c:txPr>
        <a:bodyPr/>
        <a:lstStyle/>
        <a:p>
          <a:pPr>
            <a:defRPr sz="900"/>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000"/>
            </a:pPr>
            <a:r>
              <a:rPr lang="en-AU" sz="1000" dirty="0"/>
              <a:t>Enforcement</a:t>
            </a:r>
            <a:r>
              <a:rPr lang="en-AU" sz="1000" baseline="0" dirty="0"/>
              <a:t> Activities</a:t>
            </a:r>
            <a:endParaRPr lang="en-AU" sz="1000" dirty="0"/>
          </a:p>
        </c:rich>
      </c:tx>
      <c:overlay val="0"/>
    </c:title>
    <c:autoTitleDeleted val="0"/>
    <c:plotArea>
      <c:layout>
        <c:manualLayout>
          <c:layoutTarget val="inner"/>
          <c:xMode val="edge"/>
          <c:yMode val="edge"/>
          <c:x val="9.2229478307585308E-2"/>
          <c:y val="0.13623597700349324"/>
          <c:w val="0.88119432696214883"/>
          <c:h val="0.63857568831124556"/>
        </c:manualLayout>
      </c:layout>
      <c:barChart>
        <c:barDir val="col"/>
        <c:grouping val="clustered"/>
        <c:varyColors val="0"/>
        <c:ser>
          <c:idx val="0"/>
          <c:order val="0"/>
          <c:tx>
            <c:strRef>
              <c:f>Sheet1!$B$1</c:f>
              <c:strCache>
                <c:ptCount val="1"/>
                <c:pt idx="0">
                  <c:v>Issued</c:v>
                </c:pt>
              </c:strCache>
            </c:strRef>
          </c:tx>
          <c:spPr>
            <a:solidFill>
              <a:schemeClr val="accent6">
                <a:lumMod val="75000"/>
              </a:schemeClr>
            </a:solidFill>
          </c:spPr>
          <c:invertIfNegative val="0"/>
          <c:cat>
            <c:strRef>
              <c:f>Sheet1!$A$6:$A$9</c:f>
              <c:strCache>
                <c:ptCount val="4"/>
                <c:pt idx="0">
                  <c:v>FY 2018-19 Q1</c:v>
                </c:pt>
                <c:pt idx="1">
                  <c:v>FY 2018-19 Q2</c:v>
                </c:pt>
                <c:pt idx="2">
                  <c:v>FY 2018-19 Q3</c:v>
                </c:pt>
                <c:pt idx="3">
                  <c:v>FY 2018-19 Q4</c:v>
                </c:pt>
              </c:strCache>
            </c:strRef>
          </c:cat>
          <c:val>
            <c:numRef>
              <c:f>Sheet1!$B$6:$B$9</c:f>
              <c:numCache>
                <c:formatCode>General</c:formatCode>
                <c:ptCount val="4"/>
                <c:pt idx="0">
                  <c:v>4</c:v>
                </c:pt>
                <c:pt idx="1">
                  <c:v>8</c:v>
                </c:pt>
                <c:pt idx="2">
                  <c:v>8</c:v>
                </c:pt>
                <c:pt idx="3">
                  <c:v>4</c:v>
                </c:pt>
              </c:numCache>
            </c:numRef>
          </c:val>
          <c:extLst>
            <c:ext xmlns:c16="http://schemas.microsoft.com/office/drawing/2014/chart" uri="{C3380CC4-5D6E-409C-BE32-E72D297353CC}">
              <c16:uniqueId val="{00000000-833F-4C59-AD91-547474C888F1}"/>
            </c:ext>
          </c:extLst>
        </c:ser>
        <c:ser>
          <c:idx val="1"/>
          <c:order val="1"/>
          <c:tx>
            <c:strRef>
              <c:f>Sheet1!$C$1</c:f>
              <c:strCache>
                <c:ptCount val="1"/>
                <c:pt idx="0">
                  <c:v>Completed</c:v>
                </c:pt>
              </c:strCache>
            </c:strRef>
          </c:tx>
          <c:spPr>
            <a:solidFill>
              <a:schemeClr val="accent6">
                <a:lumMod val="40000"/>
                <a:lumOff val="60000"/>
              </a:schemeClr>
            </a:solidFill>
          </c:spPr>
          <c:invertIfNegative val="0"/>
          <c:cat>
            <c:strRef>
              <c:f>Sheet1!$A$6:$A$9</c:f>
              <c:strCache>
                <c:ptCount val="4"/>
                <c:pt idx="0">
                  <c:v>FY 2018-19 Q1</c:v>
                </c:pt>
                <c:pt idx="1">
                  <c:v>FY 2018-19 Q2</c:v>
                </c:pt>
                <c:pt idx="2">
                  <c:v>FY 2018-19 Q3</c:v>
                </c:pt>
                <c:pt idx="3">
                  <c:v>FY 2018-19 Q4</c:v>
                </c:pt>
              </c:strCache>
            </c:strRef>
          </c:cat>
          <c:val>
            <c:numRef>
              <c:f>Sheet1!$C$6:$C$9</c:f>
              <c:numCache>
                <c:formatCode>General</c:formatCode>
                <c:ptCount val="4"/>
                <c:pt idx="0">
                  <c:v>1</c:v>
                </c:pt>
                <c:pt idx="1">
                  <c:v>1</c:v>
                </c:pt>
                <c:pt idx="2">
                  <c:v>2</c:v>
                </c:pt>
                <c:pt idx="3">
                  <c:v>0</c:v>
                </c:pt>
              </c:numCache>
            </c:numRef>
          </c:val>
          <c:extLst>
            <c:ext xmlns:c16="http://schemas.microsoft.com/office/drawing/2014/chart" uri="{C3380CC4-5D6E-409C-BE32-E72D297353CC}">
              <c16:uniqueId val="{00000001-833F-4C59-AD91-547474C888F1}"/>
            </c:ext>
          </c:extLst>
        </c:ser>
        <c:dLbls>
          <c:showLegendKey val="0"/>
          <c:showVal val="0"/>
          <c:showCatName val="0"/>
          <c:showSerName val="0"/>
          <c:showPercent val="0"/>
          <c:showBubbleSize val="0"/>
        </c:dLbls>
        <c:gapWidth val="150"/>
        <c:axId val="85193088"/>
        <c:axId val="85194624"/>
      </c:barChart>
      <c:catAx>
        <c:axId val="85193088"/>
        <c:scaling>
          <c:orientation val="minMax"/>
        </c:scaling>
        <c:delete val="0"/>
        <c:axPos val="b"/>
        <c:numFmt formatCode="General" sourceLinked="0"/>
        <c:majorTickMark val="out"/>
        <c:minorTickMark val="none"/>
        <c:tickLblPos val="nextTo"/>
        <c:txPr>
          <a:bodyPr/>
          <a:lstStyle/>
          <a:p>
            <a:pPr>
              <a:defRPr sz="1000"/>
            </a:pPr>
            <a:endParaRPr lang="en-US"/>
          </a:p>
        </c:txPr>
        <c:crossAx val="85194624"/>
        <c:crosses val="autoZero"/>
        <c:auto val="1"/>
        <c:lblAlgn val="ctr"/>
        <c:lblOffset val="100"/>
        <c:noMultiLvlLbl val="0"/>
      </c:catAx>
      <c:valAx>
        <c:axId val="85194624"/>
        <c:scaling>
          <c:orientation val="minMax"/>
        </c:scaling>
        <c:delete val="0"/>
        <c:axPos val="l"/>
        <c:majorGridlines>
          <c:spPr>
            <a:ln>
              <a:solidFill>
                <a:schemeClr val="bg1">
                  <a:lumMod val="85000"/>
                </a:schemeClr>
              </a:solidFill>
            </a:ln>
          </c:spPr>
        </c:majorGridlines>
        <c:title>
          <c:tx>
            <c:rich>
              <a:bodyPr rot="-5400000" vert="horz"/>
              <a:lstStyle/>
              <a:p>
                <a:pPr>
                  <a:defRPr sz="800"/>
                </a:pPr>
                <a:r>
                  <a:rPr lang="en-AU" sz="800" dirty="0"/>
                  <a:t>No. of Activities</a:t>
                </a:r>
              </a:p>
            </c:rich>
          </c:tx>
          <c:overlay val="0"/>
        </c:title>
        <c:numFmt formatCode="General" sourceLinked="1"/>
        <c:majorTickMark val="out"/>
        <c:minorTickMark val="none"/>
        <c:tickLblPos val="nextTo"/>
        <c:txPr>
          <a:bodyPr/>
          <a:lstStyle/>
          <a:p>
            <a:pPr>
              <a:defRPr sz="900"/>
            </a:pPr>
            <a:endParaRPr lang="en-US"/>
          </a:p>
        </c:txPr>
        <c:crossAx val="85193088"/>
        <c:crosses val="autoZero"/>
        <c:crossBetween val="between"/>
      </c:valAx>
    </c:plotArea>
    <c:legend>
      <c:legendPos val="b"/>
      <c:overlay val="0"/>
      <c:txPr>
        <a:bodyPr/>
        <a:lstStyle/>
        <a:p>
          <a:pPr>
            <a:defRPr sz="900"/>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32342143-3AE3-4EA7-AB12-670E2C126AA9}"/>
              </a:ext>
            </a:extLst>
          </p:cNvPr>
          <p:cNvSpPr>
            <a:spLocks noGrp="1"/>
          </p:cNvSpPr>
          <p:nvPr>
            <p:ph type="hdr" sz="quarter"/>
          </p:nvPr>
        </p:nvSpPr>
        <p:spPr>
          <a:xfrm>
            <a:off x="0" y="0"/>
            <a:ext cx="2946400" cy="496888"/>
          </a:xfrm>
          <a:prstGeom prst="rect">
            <a:avLst/>
          </a:prstGeom>
        </p:spPr>
        <p:txBody>
          <a:bodyPr vert="horz" lIns="91440" tIns="45720" rIns="91440" bIns="45720" rtlCol="0"/>
          <a:lstStyle>
            <a:lvl1pPr algn="l">
              <a:defRPr sz="1200"/>
            </a:lvl1pPr>
          </a:lstStyle>
          <a:p>
            <a:endParaRPr lang="en-AU"/>
          </a:p>
        </p:txBody>
      </p:sp>
      <p:sp>
        <p:nvSpPr>
          <p:cNvPr id="3" name="Date Placeholder 2">
            <a:extLst>
              <a:ext uri="{FF2B5EF4-FFF2-40B4-BE49-F238E27FC236}">
                <a16:creationId xmlns:a16="http://schemas.microsoft.com/office/drawing/2014/main" id="{1CC13948-3606-4D97-B722-11F1792C8377}"/>
              </a:ext>
            </a:extLst>
          </p:cNvPr>
          <p:cNvSpPr>
            <a:spLocks noGrp="1"/>
          </p:cNvSpPr>
          <p:nvPr>
            <p:ph type="dt" sz="quarter" idx="1"/>
          </p:nvPr>
        </p:nvSpPr>
        <p:spPr>
          <a:xfrm>
            <a:off x="3849688" y="0"/>
            <a:ext cx="2946400" cy="496888"/>
          </a:xfrm>
          <a:prstGeom prst="rect">
            <a:avLst/>
          </a:prstGeom>
        </p:spPr>
        <p:txBody>
          <a:bodyPr vert="horz" lIns="91440" tIns="45720" rIns="91440" bIns="45720" rtlCol="0"/>
          <a:lstStyle>
            <a:lvl1pPr algn="r">
              <a:defRPr sz="1200"/>
            </a:lvl1pPr>
          </a:lstStyle>
          <a:p>
            <a:fld id="{104099A3-F80A-4AE7-B3D7-25EE5F42AB90}" type="datetimeFigureOut">
              <a:rPr lang="en-AU" smtClean="0"/>
              <a:t>14/08/2019</a:t>
            </a:fld>
            <a:endParaRPr lang="en-AU"/>
          </a:p>
        </p:txBody>
      </p:sp>
      <p:sp>
        <p:nvSpPr>
          <p:cNvPr id="4" name="Footer Placeholder 3">
            <a:extLst>
              <a:ext uri="{FF2B5EF4-FFF2-40B4-BE49-F238E27FC236}">
                <a16:creationId xmlns:a16="http://schemas.microsoft.com/office/drawing/2014/main" id="{897F5AE3-7697-472E-B405-076DF62DEFAD}"/>
              </a:ext>
            </a:extLst>
          </p:cNvPr>
          <p:cNvSpPr>
            <a:spLocks noGrp="1"/>
          </p:cNvSpPr>
          <p:nvPr>
            <p:ph type="ftr" sz="quarter" idx="2"/>
          </p:nvPr>
        </p:nvSpPr>
        <p:spPr>
          <a:xfrm>
            <a:off x="0" y="9429750"/>
            <a:ext cx="2946400" cy="496888"/>
          </a:xfrm>
          <a:prstGeom prst="rect">
            <a:avLst/>
          </a:prstGeom>
        </p:spPr>
        <p:txBody>
          <a:bodyPr vert="horz" lIns="91440" tIns="45720" rIns="91440" bIns="45720" rtlCol="0" anchor="b"/>
          <a:lstStyle>
            <a:lvl1pPr algn="l">
              <a:defRPr sz="1200"/>
            </a:lvl1pPr>
          </a:lstStyle>
          <a:p>
            <a:endParaRPr lang="en-AU"/>
          </a:p>
        </p:txBody>
      </p:sp>
      <p:sp>
        <p:nvSpPr>
          <p:cNvPr id="5" name="Slide Number Placeholder 4">
            <a:extLst>
              <a:ext uri="{FF2B5EF4-FFF2-40B4-BE49-F238E27FC236}">
                <a16:creationId xmlns:a16="http://schemas.microsoft.com/office/drawing/2014/main" id="{47CC5C60-4518-47A3-9C7F-163D85B47739}"/>
              </a:ext>
            </a:extLst>
          </p:cNvPr>
          <p:cNvSpPr>
            <a:spLocks noGrp="1"/>
          </p:cNvSpPr>
          <p:nvPr>
            <p:ph type="sldNum" sz="quarter" idx="3"/>
          </p:nvPr>
        </p:nvSpPr>
        <p:spPr>
          <a:xfrm>
            <a:off x="3849688" y="9429750"/>
            <a:ext cx="2946400" cy="496888"/>
          </a:xfrm>
          <a:prstGeom prst="rect">
            <a:avLst/>
          </a:prstGeom>
        </p:spPr>
        <p:txBody>
          <a:bodyPr vert="horz" lIns="91440" tIns="45720" rIns="91440" bIns="45720" rtlCol="0" anchor="b"/>
          <a:lstStyle>
            <a:lvl1pPr algn="r">
              <a:defRPr sz="1200"/>
            </a:lvl1pPr>
          </a:lstStyle>
          <a:p>
            <a:fld id="{8EA1F853-3A17-4895-8257-AD48A7EFD867}" type="slidenum">
              <a:rPr lang="en-AU" smtClean="0"/>
              <a:t>‹#›</a:t>
            </a:fld>
            <a:endParaRPr lang="en-AU"/>
          </a:p>
        </p:txBody>
      </p:sp>
    </p:spTree>
    <p:extLst>
      <p:ext uri="{BB962C8B-B14F-4D97-AF65-F5344CB8AC3E}">
        <p14:creationId xmlns:p14="http://schemas.microsoft.com/office/powerpoint/2010/main" val="86253421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endParaRPr lang="en-AU"/>
          </a:p>
        </p:txBody>
      </p:sp>
      <p:sp>
        <p:nvSpPr>
          <p:cNvPr id="3" name="Date Placeholder 2"/>
          <p:cNvSpPr>
            <a:spLocks noGrp="1"/>
          </p:cNvSpPr>
          <p:nvPr>
            <p:ph type="dt" idx="1"/>
          </p:nvPr>
        </p:nvSpPr>
        <p:spPr>
          <a:xfrm>
            <a:off x="3850443" y="0"/>
            <a:ext cx="2945659" cy="496332"/>
          </a:xfrm>
          <a:prstGeom prst="rect">
            <a:avLst/>
          </a:prstGeom>
        </p:spPr>
        <p:txBody>
          <a:bodyPr vert="horz" lIns="91440" tIns="45720" rIns="91440" bIns="45720" rtlCol="0"/>
          <a:lstStyle>
            <a:lvl1pPr algn="r">
              <a:defRPr sz="1200"/>
            </a:lvl1pPr>
          </a:lstStyle>
          <a:p>
            <a:fld id="{F6DDE168-A269-4FC4-B6D6-DA790AAC7152}" type="datetimeFigureOut">
              <a:rPr lang="en-AU" smtClean="0"/>
              <a:t>14/08/2019</a:t>
            </a:fld>
            <a:endParaRPr lang="en-AU"/>
          </a:p>
        </p:txBody>
      </p:sp>
      <p:sp>
        <p:nvSpPr>
          <p:cNvPr id="4" name="Slide Image Placeholder 3"/>
          <p:cNvSpPr>
            <a:spLocks noGrp="1" noRot="1" noChangeAspect="1"/>
          </p:cNvSpPr>
          <p:nvPr>
            <p:ph type="sldImg" idx="2"/>
          </p:nvPr>
        </p:nvSpPr>
        <p:spPr>
          <a:xfrm>
            <a:off x="711200" y="744538"/>
            <a:ext cx="5375275" cy="3722687"/>
          </a:xfrm>
          <a:prstGeom prst="rect">
            <a:avLst/>
          </a:prstGeom>
          <a:noFill/>
          <a:ln w="12700">
            <a:solidFill>
              <a:prstClr val="black"/>
            </a:solidFill>
          </a:ln>
        </p:spPr>
        <p:txBody>
          <a:bodyPr vert="horz" lIns="91440" tIns="45720" rIns="91440" bIns="45720" rtlCol="0" anchor="ctr"/>
          <a:lstStyle/>
          <a:p>
            <a:endParaRPr lang="en-AU"/>
          </a:p>
        </p:txBody>
      </p:sp>
      <p:sp>
        <p:nvSpPr>
          <p:cNvPr id="5" name="Notes Placeholder 4"/>
          <p:cNvSpPr>
            <a:spLocks noGrp="1"/>
          </p:cNvSpPr>
          <p:nvPr>
            <p:ph type="body" sz="quarter" idx="3"/>
          </p:nvPr>
        </p:nvSpPr>
        <p:spPr>
          <a:xfrm>
            <a:off x="679768" y="4715153"/>
            <a:ext cx="5438140" cy="4466987"/>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6" name="Footer Placeholder 5"/>
          <p:cNvSpPr>
            <a:spLocks noGrp="1"/>
          </p:cNvSpPr>
          <p:nvPr>
            <p:ph type="ftr" sz="quarter" idx="4"/>
          </p:nvPr>
        </p:nvSpPr>
        <p:spPr>
          <a:xfrm>
            <a:off x="0" y="9428583"/>
            <a:ext cx="2945659" cy="496332"/>
          </a:xfrm>
          <a:prstGeom prst="rect">
            <a:avLst/>
          </a:prstGeom>
        </p:spPr>
        <p:txBody>
          <a:bodyPr vert="horz" lIns="91440" tIns="45720" rIns="91440" bIns="45720" rtlCol="0" anchor="b"/>
          <a:lstStyle>
            <a:lvl1pPr algn="l">
              <a:defRPr sz="1200"/>
            </a:lvl1pPr>
          </a:lstStyle>
          <a:p>
            <a:endParaRPr lang="en-AU"/>
          </a:p>
        </p:txBody>
      </p:sp>
      <p:sp>
        <p:nvSpPr>
          <p:cNvPr id="7" name="Slide Number Placeholder 6"/>
          <p:cNvSpPr>
            <a:spLocks noGrp="1"/>
          </p:cNvSpPr>
          <p:nvPr>
            <p:ph type="sldNum" sz="quarter" idx="5"/>
          </p:nvPr>
        </p:nvSpPr>
        <p:spPr>
          <a:xfrm>
            <a:off x="3850443" y="9428583"/>
            <a:ext cx="2945659" cy="496332"/>
          </a:xfrm>
          <a:prstGeom prst="rect">
            <a:avLst/>
          </a:prstGeom>
        </p:spPr>
        <p:txBody>
          <a:bodyPr vert="horz" lIns="91440" tIns="45720" rIns="91440" bIns="45720" rtlCol="0" anchor="b"/>
          <a:lstStyle>
            <a:lvl1pPr algn="r">
              <a:defRPr sz="1200"/>
            </a:lvl1pPr>
          </a:lstStyle>
          <a:p>
            <a:fld id="{2785A3E3-FDF3-47DC-8610-69A570E3067F}" type="slidenum">
              <a:rPr lang="en-AU" smtClean="0"/>
              <a:t>‹#›</a:t>
            </a:fld>
            <a:endParaRPr lang="en-AU"/>
          </a:p>
        </p:txBody>
      </p:sp>
    </p:spTree>
    <p:extLst>
      <p:ext uri="{BB962C8B-B14F-4D97-AF65-F5344CB8AC3E}">
        <p14:creationId xmlns:p14="http://schemas.microsoft.com/office/powerpoint/2010/main" val="307545527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10"/>
          </p:nvPr>
        </p:nvSpPr>
        <p:spPr/>
        <p:txBody>
          <a:bodyPr/>
          <a:lstStyle/>
          <a:p>
            <a:fld id="{2785A3E3-FDF3-47DC-8610-69A570E3067F}" type="slidenum">
              <a:rPr lang="en-AU" smtClean="0"/>
              <a:t>2</a:t>
            </a:fld>
            <a:endParaRPr lang="en-AU"/>
          </a:p>
        </p:txBody>
      </p:sp>
    </p:spTree>
    <p:extLst>
      <p:ext uri="{BB962C8B-B14F-4D97-AF65-F5344CB8AC3E}">
        <p14:creationId xmlns:p14="http://schemas.microsoft.com/office/powerpoint/2010/main" val="297085223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10"/>
          </p:nvPr>
        </p:nvSpPr>
        <p:spPr/>
        <p:txBody>
          <a:bodyPr/>
          <a:lstStyle/>
          <a:p>
            <a:fld id="{2785A3E3-FDF3-47DC-8610-69A570E3067F}" type="slidenum">
              <a:rPr lang="en-AU" smtClean="0"/>
              <a:t>4</a:t>
            </a:fld>
            <a:endParaRPr lang="en-AU"/>
          </a:p>
        </p:txBody>
      </p:sp>
    </p:spTree>
    <p:extLst>
      <p:ext uri="{BB962C8B-B14F-4D97-AF65-F5344CB8AC3E}">
        <p14:creationId xmlns:p14="http://schemas.microsoft.com/office/powerpoint/2010/main" val="43219688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10"/>
          </p:nvPr>
        </p:nvSpPr>
        <p:spPr/>
        <p:txBody>
          <a:bodyPr/>
          <a:lstStyle/>
          <a:p>
            <a:fld id="{2785A3E3-FDF3-47DC-8610-69A570E3067F}" type="slidenum">
              <a:rPr lang="en-AU" smtClean="0"/>
              <a:t>5</a:t>
            </a:fld>
            <a:endParaRPr lang="en-AU"/>
          </a:p>
        </p:txBody>
      </p:sp>
    </p:spTree>
    <p:extLst>
      <p:ext uri="{BB962C8B-B14F-4D97-AF65-F5344CB8AC3E}">
        <p14:creationId xmlns:p14="http://schemas.microsoft.com/office/powerpoint/2010/main" val="357581944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fld id="{2785A3E3-FDF3-47DC-8610-69A570E3067F}" type="slidenum">
              <a:rPr lang="en-AU" smtClean="0"/>
              <a:t>11</a:t>
            </a:fld>
            <a:endParaRPr lang="en-AU"/>
          </a:p>
        </p:txBody>
      </p:sp>
    </p:spTree>
    <p:extLst>
      <p:ext uri="{BB962C8B-B14F-4D97-AF65-F5344CB8AC3E}">
        <p14:creationId xmlns:p14="http://schemas.microsoft.com/office/powerpoint/2010/main" val="310347909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6.jp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e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9.jp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9.jp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42950" y="2130426"/>
            <a:ext cx="8420100" cy="1470025"/>
          </a:xfrm>
        </p:spPr>
        <p:txBody>
          <a:bodyPr/>
          <a:lstStyle/>
          <a:p>
            <a:r>
              <a:rPr lang="en-US"/>
              <a:t>Click to edit Master title style</a:t>
            </a:r>
            <a:endParaRPr lang="en-AU"/>
          </a:p>
        </p:txBody>
      </p:sp>
      <p:sp>
        <p:nvSpPr>
          <p:cNvPr id="3" name="Subtitle 2"/>
          <p:cNvSpPr>
            <a:spLocks noGrp="1"/>
          </p:cNvSpPr>
          <p:nvPr>
            <p:ph type="subTitle" idx="1"/>
          </p:nvPr>
        </p:nvSpPr>
        <p:spPr>
          <a:xfrm>
            <a:off x="1485900" y="3886200"/>
            <a:ext cx="69342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AU"/>
          </a:p>
        </p:txBody>
      </p:sp>
      <p:sp>
        <p:nvSpPr>
          <p:cNvPr id="4" name="Date Placeholder 3"/>
          <p:cNvSpPr>
            <a:spLocks noGrp="1"/>
          </p:cNvSpPr>
          <p:nvPr>
            <p:ph type="dt" sz="half" idx="10"/>
          </p:nvPr>
        </p:nvSpPr>
        <p:spPr/>
        <p:txBody>
          <a:bodyPr/>
          <a:lstStyle/>
          <a:p>
            <a:fld id="{82873F56-8DED-4632-AE4B-EEB75E3D4A8D}" type="datetime5">
              <a:rPr lang="en-AU" smtClean="0"/>
              <a:t>14-Aug-19</a:t>
            </a:fld>
            <a:endParaRPr lang="en-AU"/>
          </a:p>
        </p:txBody>
      </p:sp>
      <p:sp>
        <p:nvSpPr>
          <p:cNvPr id="5" name="Footer Placeholder 4"/>
          <p:cNvSpPr>
            <a:spLocks noGrp="1"/>
          </p:cNvSpPr>
          <p:nvPr>
            <p:ph type="ftr" sz="quarter" idx="11"/>
          </p:nvPr>
        </p:nvSpPr>
        <p:spPr/>
        <p:txBody>
          <a:bodyPr/>
          <a:lstStyle/>
          <a:p>
            <a:r>
              <a:rPr lang="en-AU"/>
              <a:t>Earth Resources Regulation Quarterly Performance Report 2018-19 Q4</a:t>
            </a:r>
            <a:endParaRPr lang="en-AU" dirty="0"/>
          </a:p>
        </p:txBody>
      </p:sp>
      <p:sp>
        <p:nvSpPr>
          <p:cNvPr id="6" name="Slide Number Placeholder 5"/>
          <p:cNvSpPr>
            <a:spLocks noGrp="1"/>
          </p:cNvSpPr>
          <p:nvPr>
            <p:ph type="sldNum" sz="quarter" idx="12"/>
          </p:nvPr>
        </p:nvSpPr>
        <p:spPr/>
        <p:txBody>
          <a:bodyPr/>
          <a:lstStyle/>
          <a:p>
            <a:fld id="{BE4ABD5F-D626-4461-ADC9-85806A61CF0E}" type="slidenum">
              <a:rPr lang="en-AU" smtClean="0"/>
              <a:t>‹#›</a:t>
            </a:fld>
            <a:endParaRPr lang="en-AU"/>
          </a:p>
        </p:txBody>
      </p:sp>
    </p:spTree>
    <p:extLst>
      <p:ext uri="{BB962C8B-B14F-4D97-AF65-F5344CB8AC3E}">
        <p14:creationId xmlns:p14="http://schemas.microsoft.com/office/powerpoint/2010/main" val="229831425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p:cNvSpPr>
            <a:spLocks noGrp="1"/>
          </p:cNvSpPr>
          <p:nvPr>
            <p:ph type="dt" sz="half" idx="10"/>
          </p:nvPr>
        </p:nvSpPr>
        <p:spPr/>
        <p:txBody>
          <a:bodyPr/>
          <a:lstStyle/>
          <a:p>
            <a:fld id="{DA886AFB-ADB8-4B69-A9C7-C644C7890147}" type="datetime5">
              <a:rPr lang="en-AU" smtClean="0"/>
              <a:t>14-Aug-19</a:t>
            </a:fld>
            <a:endParaRPr lang="en-AU"/>
          </a:p>
        </p:txBody>
      </p:sp>
      <p:sp>
        <p:nvSpPr>
          <p:cNvPr id="5" name="Footer Placeholder 4"/>
          <p:cNvSpPr>
            <a:spLocks noGrp="1"/>
          </p:cNvSpPr>
          <p:nvPr>
            <p:ph type="ftr" sz="quarter" idx="11"/>
          </p:nvPr>
        </p:nvSpPr>
        <p:spPr/>
        <p:txBody>
          <a:bodyPr/>
          <a:lstStyle/>
          <a:p>
            <a:r>
              <a:rPr lang="en-AU"/>
              <a:t>Earth Resources Regulation Quarterly Performance Report 2018-19 Q4</a:t>
            </a:r>
          </a:p>
        </p:txBody>
      </p:sp>
      <p:sp>
        <p:nvSpPr>
          <p:cNvPr id="6" name="Slide Number Placeholder 5"/>
          <p:cNvSpPr>
            <a:spLocks noGrp="1"/>
          </p:cNvSpPr>
          <p:nvPr>
            <p:ph type="sldNum" sz="quarter" idx="12"/>
          </p:nvPr>
        </p:nvSpPr>
        <p:spPr/>
        <p:txBody>
          <a:bodyPr/>
          <a:lstStyle/>
          <a:p>
            <a:fld id="{BE4ABD5F-D626-4461-ADC9-85806A61CF0E}" type="slidenum">
              <a:rPr lang="en-AU" smtClean="0"/>
              <a:t>‹#›</a:t>
            </a:fld>
            <a:endParaRPr lang="en-AU"/>
          </a:p>
        </p:txBody>
      </p:sp>
    </p:spTree>
    <p:extLst>
      <p:ext uri="{BB962C8B-B14F-4D97-AF65-F5344CB8AC3E}">
        <p14:creationId xmlns:p14="http://schemas.microsoft.com/office/powerpoint/2010/main" val="170095299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181850" y="274639"/>
            <a:ext cx="2228850" cy="5851525"/>
          </a:xfrm>
        </p:spPr>
        <p:txBody>
          <a:bodyPr vert="eaVert"/>
          <a:lstStyle/>
          <a:p>
            <a:r>
              <a:rPr lang="en-US"/>
              <a:t>Click to edit Master title style</a:t>
            </a:r>
            <a:endParaRPr lang="en-AU"/>
          </a:p>
        </p:txBody>
      </p:sp>
      <p:sp>
        <p:nvSpPr>
          <p:cNvPr id="3" name="Vertical Text Placeholder 2"/>
          <p:cNvSpPr>
            <a:spLocks noGrp="1"/>
          </p:cNvSpPr>
          <p:nvPr>
            <p:ph type="body" orient="vert" idx="1"/>
          </p:nvPr>
        </p:nvSpPr>
        <p:spPr>
          <a:xfrm>
            <a:off x="495300" y="274639"/>
            <a:ext cx="652145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p:cNvSpPr>
            <a:spLocks noGrp="1"/>
          </p:cNvSpPr>
          <p:nvPr>
            <p:ph type="dt" sz="half" idx="10"/>
          </p:nvPr>
        </p:nvSpPr>
        <p:spPr/>
        <p:txBody>
          <a:bodyPr/>
          <a:lstStyle/>
          <a:p>
            <a:fld id="{7BE77C8A-2C96-46D2-B349-C1BE5DD5A925}" type="datetime5">
              <a:rPr lang="en-AU" smtClean="0"/>
              <a:t>14-Aug-19</a:t>
            </a:fld>
            <a:endParaRPr lang="en-AU"/>
          </a:p>
        </p:txBody>
      </p:sp>
      <p:sp>
        <p:nvSpPr>
          <p:cNvPr id="5" name="Footer Placeholder 4"/>
          <p:cNvSpPr>
            <a:spLocks noGrp="1"/>
          </p:cNvSpPr>
          <p:nvPr>
            <p:ph type="ftr" sz="quarter" idx="11"/>
          </p:nvPr>
        </p:nvSpPr>
        <p:spPr/>
        <p:txBody>
          <a:bodyPr/>
          <a:lstStyle/>
          <a:p>
            <a:r>
              <a:rPr lang="en-AU"/>
              <a:t>Earth Resources Regulation Quarterly Performance Report 2018-19 Q4</a:t>
            </a:r>
          </a:p>
        </p:txBody>
      </p:sp>
      <p:sp>
        <p:nvSpPr>
          <p:cNvPr id="6" name="Slide Number Placeholder 5"/>
          <p:cNvSpPr>
            <a:spLocks noGrp="1"/>
          </p:cNvSpPr>
          <p:nvPr>
            <p:ph type="sldNum" sz="quarter" idx="12"/>
          </p:nvPr>
        </p:nvSpPr>
        <p:spPr/>
        <p:txBody>
          <a:bodyPr/>
          <a:lstStyle/>
          <a:p>
            <a:fld id="{BE4ABD5F-D626-4461-ADC9-85806A61CF0E}" type="slidenum">
              <a:rPr lang="en-AU" smtClean="0"/>
              <a:t>‹#›</a:t>
            </a:fld>
            <a:endParaRPr lang="en-AU"/>
          </a:p>
        </p:txBody>
      </p:sp>
    </p:spTree>
    <p:extLst>
      <p:ext uri="{BB962C8B-B14F-4D97-AF65-F5344CB8AC3E}">
        <p14:creationId xmlns:p14="http://schemas.microsoft.com/office/powerpoint/2010/main" val="131098680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a:stretch>
            <a:fillRect/>
          </a:stretch>
        </p:blipFill>
        <p:spPr>
          <a:xfrm>
            <a:off x="0" y="0"/>
            <a:ext cx="9906000" cy="6858000"/>
          </a:xfrm>
          <a:prstGeom prst="rect">
            <a:avLst/>
          </a:prstGeom>
        </p:spPr>
      </p:pic>
      <p:sp>
        <p:nvSpPr>
          <p:cNvPr id="7" name="Title 1"/>
          <p:cNvSpPr>
            <a:spLocks noGrp="1"/>
          </p:cNvSpPr>
          <p:nvPr>
            <p:ph type="ctrTitle" hasCustomPrompt="1"/>
          </p:nvPr>
        </p:nvSpPr>
        <p:spPr>
          <a:xfrm>
            <a:off x="1045633" y="1447797"/>
            <a:ext cx="4299293" cy="1611715"/>
          </a:xfrm>
        </p:spPr>
        <p:txBody>
          <a:bodyPr anchor="b">
            <a:normAutofit/>
          </a:bodyPr>
          <a:lstStyle>
            <a:lvl1pPr algn="l" rtl="0" fontAlgn="t">
              <a:lnSpc>
                <a:spcPct val="100000"/>
              </a:lnSpc>
              <a:defRPr lang="en-US" sz="2400" b="1" i="0" u="none" strike="noStrike" cap="none" baseline="0" smtClean="0">
                <a:solidFill>
                  <a:schemeClr val="bg1"/>
                </a:solidFill>
                <a:latin typeface="Arial" charset="0"/>
                <a:ea typeface="Arial" charset="0"/>
                <a:cs typeface="Arial" charset="0"/>
              </a:defRPr>
            </a:lvl1pPr>
          </a:lstStyle>
          <a:p>
            <a:pPr rtl="0"/>
            <a:r>
              <a:rPr lang="en-US" dirty="0"/>
              <a:t>Click to edit master title style</a:t>
            </a:r>
          </a:p>
        </p:txBody>
      </p:sp>
      <p:sp>
        <p:nvSpPr>
          <p:cNvPr id="8" name="Subtitle 2"/>
          <p:cNvSpPr>
            <a:spLocks noGrp="1"/>
          </p:cNvSpPr>
          <p:nvPr>
            <p:ph type="subTitle" idx="1" hasCustomPrompt="1"/>
          </p:nvPr>
        </p:nvSpPr>
        <p:spPr>
          <a:xfrm>
            <a:off x="1045633" y="3171466"/>
            <a:ext cx="4299293" cy="1655762"/>
          </a:xfrm>
        </p:spPr>
        <p:txBody>
          <a:bodyPr/>
          <a:lstStyle>
            <a:lvl1pPr marL="0" indent="0" algn="l" rtl="0">
              <a:buNone/>
              <a:defRPr lang="en-US" sz="1600" b="0" i="0" u="none" strike="noStrike" baseline="0" smtClean="0">
                <a:solidFill>
                  <a:schemeClr val="bg1"/>
                </a:solidFill>
                <a:latin typeface="Arial" charset="0"/>
                <a:ea typeface="Arial" charset="0"/>
                <a:cs typeface="Arial"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rtl="0"/>
            <a:r>
              <a:rPr lang="en-US" dirty="0"/>
              <a:t>Click to edit master text styles </a:t>
            </a:r>
          </a:p>
        </p:txBody>
      </p:sp>
      <p:pic>
        <p:nvPicPr>
          <p:cNvPr id="9" name="Picture 8">
            <a:extLst>
              <a:ext uri="{FF2B5EF4-FFF2-40B4-BE49-F238E27FC236}">
                <a16:creationId xmlns:a16="http://schemas.microsoft.com/office/drawing/2014/main" id="{EB76CA94-8C88-A143-B8BC-25CDF069D90F}"/>
              </a:ext>
            </a:extLst>
          </p:cNvPr>
          <p:cNvPicPr>
            <a:picLocks noChangeAspect="1"/>
          </p:cNvPicPr>
          <p:nvPr userDrawn="1"/>
        </p:nvPicPr>
        <p:blipFill>
          <a:blip r:embed="rId3"/>
          <a:stretch>
            <a:fillRect/>
          </a:stretch>
        </p:blipFill>
        <p:spPr>
          <a:xfrm>
            <a:off x="8350037" y="5987630"/>
            <a:ext cx="1239577" cy="344593"/>
          </a:xfrm>
          <a:prstGeom prst="rect">
            <a:avLst/>
          </a:prstGeom>
        </p:spPr>
      </p:pic>
    </p:spTree>
    <p:extLst>
      <p:ext uri="{BB962C8B-B14F-4D97-AF65-F5344CB8AC3E}">
        <p14:creationId xmlns:p14="http://schemas.microsoft.com/office/powerpoint/2010/main" val="109918635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FD86D99C-1CFF-D541-A4DC-8A7D066AD717}"/>
              </a:ext>
            </a:extLst>
          </p:cNvPr>
          <p:cNvPicPr>
            <a:picLocks noChangeAspect="1"/>
          </p:cNvPicPr>
          <p:nvPr userDrawn="1"/>
        </p:nvPicPr>
        <p:blipFill>
          <a:blip r:embed="rId2"/>
          <a:stretch>
            <a:fillRect/>
          </a:stretch>
        </p:blipFill>
        <p:spPr>
          <a:xfrm>
            <a:off x="0" y="0"/>
            <a:ext cx="9906000" cy="6858000"/>
          </a:xfrm>
          <a:prstGeom prst="rect">
            <a:avLst/>
          </a:prstGeom>
        </p:spPr>
      </p:pic>
      <p:sp>
        <p:nvSpPr>
          <p:cNvPr id="7" name="Title 1"/>
          <p:cNvSpPr>
            <a:spLocks noGrp="1"/>
          </p:cNvSpPr>
          <p:nvPr>
            <p:ph type="ctrTitle" hasCustomPrompt="1"/>
          </p:nvPr>
        </p:nvSpPr>
        <p:spPr>
          <a:xfrm>
            <a:off x="1045633" y="1447797"/>
            <a:ext cx="4299293" cy="1611715"/>
          </a:xfrm>
        </p:spPr>
        <p:txBody>
          <a:bodyPr anchor="b">
            <a:normAutofit/>
          </a:bodyPr>
          <a:lstStyle>
            <a:lvl1pPr algn="l" rtl="0" fontAlgn="t">
              <a:lnSpc>
                <a:spcPct val="100000"/>
              </a:lnSpc>
              <a:defRPr lang="en-US" sz="2400" b="1" i="0" u="none" strike="noStrike" cap="none" baseline="0" smtClean="0">
                <a:solidFill>
                  <a:srgbClr val="201547"/>
                </a:solidFill>
                <a:latin typeface="Arial" charset="0"/>
                <a:ea typeface="Arial" charset="0"/>
                <a:cs typeface="Arial" charset="0"/>
              </a:defRPr>
            </a:lvl1pPr>
          </a:lstStyle>
          <a:p>
            <a:pPr rtl="0"/>
            <a:r>
              <a:rPr lang="en-US" dirty="0"/>
              <a:t>Click to edit master title style</a:t>
            </a:r>
          </a:p>
        </p:txBody>
      </p:sp>
      <p:sp>
        <p:nvSpPr>
          <p:cNvPr id="8" name="Subtitle 2"/>
          <p:cNvSpPr>
            <a:spLocks noGrp="1"/>
          </p:cNvSpPr>
          <p:nvPr>
            <p:ph type="subTitle" idx="1" hasCustomPrompt="1"/>
          </p:nvPr>
        </p:nvSpPr>
        <p:spPr>
          <a:xfrm>
            <a:off x="1045633" y="3171466"/>
            <a:ext cx="4299293" cy="1655762"/>
          </a:xfrm>
        </p:spPr>
        <p:txBody>
          <a:bodyPr/>
          <a:lstStyle>
            <a:lvl1pPr marL="0" indent="0" algn="l" rtl="0">
              <a:buNone/>
              <a:defRPr lang="en-US" sz="1600" b="0" i="0" u="none" strike="noStrike" baseline="0" smtClean="0">
                <a:solidFill>
                  <a:schemeClr val="tx2"/>
                </a:solidFill>
                <a:latin typeface="Arial" charset="0"/>
                <a:ea typeface="Arial" charset="0"/>
                <a:cs typeface="Arial"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rtl="0"/>
            <a:r>
              <a:rPr lang="en-US" dirty="0"/>
              <a:t>Click to edit master text styles </a:t>
            </a:r>
          </a:p>
        </p:txBody>
      </p:sp>
      <p:pic>
        <p:nvPicPr>
          <p:cNvPr id="9" name="Picture 8">
            <a:extLst>
              <a:ext uri="{FF2B5EF4-FFF2-40B4-BE49-F238E27FC236}">
                <a16:creationId xmlns:a16="http://schemas.microsoft.com/office/drawing/2014/main" id="{EB76CA94-8C88-A143-B8BC-25CDF069D90F}"/>
              </a:ext>
            </a:extLst>
          </p:cNvPr>
          <p:cNvPicPr>
            <a:picLocks noChangeAspect="1"/>
          </p:cNvPicPr>
          <p:nvPr userDrawn="1"/>
        </p:nvPicPr>
        <p:blipFill>
          <a:blip r:embed="rId3"/>
          <a:stretch>
            <a:fillRect/>
          </a:stretch>
        </p:blipFill>
        <p:spPr>
          <a:xfrm>
            <a:off x="8350037" y="5987630"/>
            <a:ext cx="1239577" cy="344593"/>
          </a:xfrm>
          <a:prstGeom prst="rect">
            <a:avLst/>
          </a:prstGeom>
        </p:spPr>
      </p:pic>
    </p:spTree>
    <p:extLst>
      <p:ext uri="{BB962C8B-B14F-4D97-AF65-F5344CB8AC3E}">
        <p14:creationId xmlns:p14="http://schemas.microsoft.com/office/powerpoint/2010/main" val="68904886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le and Content: small header">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1F2FCF2A-97B1-4934-B945-33EA36215DA2}"/>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08229" y="117717"/>
            <a:ext cx="9168384" cy="6424371"/>
          </a:xfrm>
          <a:prstGeom prst="rect">
            <a:avLst/>
          </a:prstGeom>
        </p:spPr>
      </p:pic>
      <p:pic>
        <p:nvPicPr>
          <p:cNvPr id="3" name="Picture 2"/>
          <p:cNvPicPr>
            <a:picLocks noChangeAspect="1"/>
          </p:cNvPicPr>
          <p:nvPr userDrawn="1"/>
        </p:nvPicPr>
        <p:blipFill>
          <a:blip r:embed="rId3"/>
          <a:stretch>
            <a:fillRect/>
          </a:stretch>
        </p:blipFill>
        <p:spPr>
          <a:xfrm>
            <a:off x="-33620" y="0"/>
            <a:ext cx="9973240" cy="6858000"/>
          </a:xfrm>
          <a:prstGeom prst="rect">
            <a:avLst/>
          </a:prstGeom>
        </p:spPr>
      </p:pic>
      <p:sp>
        <p:nvSpPr>
          <p:cNvPr id="6" name="Slide Number Placeholder 5"/>
          <p:cNvSpPr>
            <a:spLocks noGrp="1"/>
          </p:cNvSpPr>
          <p:nvPr>
            <p:ph type="sldNum" sz="quarter" idx="12"/>
          </p:nvPr>
        </p:nvSpPr>
        <p:spPr>
          <a:xfrm>
            <a:off x="6996113" y="6176964"/>
            <a:ext cx="2228850" cy="365125"/>
          </a:xfrm>
        </p:spPr>
        <p:txBody>
          <a:bodyPr/>
          <a:lstStyle/>
          <a:p>
            <a:fld id="{704246D9-D3A8-334A-A3DF-B0B258DDBCB3}" type="slidenum">
              <a:rPr lang="en-US" smtClean="0"/>
              <a:t>‹#›</a:t>
            </a:fld>
            <a:endParaRPr lang="en-US" dirty="0"/>
          </a:p>
        </p:txBody>
      </p:sp>
      <p:sp>
        <p:nvSpPr>
          <p:cNvPr id="8" name="Title 1"/>
          <p:cNvSpPr>
            <a:spLocks noGrp="1"/>
          </p:cNvSpPr>
          <p:nvPr>
            <p:ph type="ctrTitle" hasCustomPrompt="1"/>
          </p:nvPr>
        </p:nvSpPr>
        <p:spPr>
          <a:xfrm>
            <a:off x="608229" y="841948"/>
            <a:ext cx="2590927" cy="1264171"/>
          </a:xfrm>
        </p:spPr>
        <p:txBody>
          <a:bodyPr anchor="t" anchorCtr="0">
            <a:normAutofit/>
          </a:bodyPr>
          <a:lstStyle>
            <a:lvl1pPr algn="l" rtl="0" fontAlgn="t">
              <a:lnSpc>
                <a:spcPct val="100000"/>
              </a:lnSpc>
              <a:defRPr lang="en-US" sz="2400" b="1" i="0" u="none" strike="noStrike" cap="none" baseline="0" smtClean="0">
                <a:solidFill>
                  <a:schemeClr val="bg1"/>
                </a:solidFill>
                <a:latin typeface="Arial" charset="0"/>
                <a:ea typeface="Arial" charset="0"/>
                <a:cs typeface="Arial" charset="0"/>
              </a:defRPr>
            </a:lvl1pPr>
          </a:lstStyle>
          <a:p>
            <a:pPr rtl="0"/>
            <a:r>
              <a:rPr lang="en-US" dirty="0"/>
              <a:t>Click to edit master title style</a:t>
            </a:r>
          </a:p>
        </p:txBody>
      </p:sp>
      <p:sp>
        <p:nvSpPr>
          <p:cNvPr id="9" name="Subtitle 2"/>
          <p:cNvSpPr>
            <a:spLocks noGrp="1"/>
          </p:cNvSpPr>
          <p:nvPr>
            <p:ph type="subTitle" idx="1" hasCustomPrompt="1"/>
          </p:nvPr>
        </p:nvSpPr>
        <p:spPr>
          <a:xfrm>
            <a:off x="608229" y="2220847"/>
            <a:ext cx="3102461" cy="1298720"/>
          </a:xfrm>
        </p:spPr>
        <p:txBody>
          <a:bodyPr/>
          <a:lstStyle>
            <a:lvl1pPr marL="0" indent="0" algn="l" rtl="0">
              <a:buNone/>
              <a:defRPr lang="en-US" sz="1600" b="0" i="0" u="none" strike="noStrike" baseline="0" smtClean="0">
                <a:solidFill>
                  <a:schemeClr val="bg1"/>
                </a:solidFill>
                <a:latin typeface="Arial" charset="0"/>
                <a:ea typeface="Arial" charset="0"/>
                <a:cs typeface="Arial"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rtl="0"/>
            <a:r>
              <a:rPr lang="en-US" dirty="0"/>
              <a:t>Click to edit master text styles </a:t>
            </a:r>
          </a:p>
        </p:txBody>
      </p:sp>
    </p:spTree>
    <p:extLst>
      <p:ext uri="{BB962C8B-B14F-4D97-AF65-F5344CB8AC3E}">
        <p14:creationId xmlns:p14="http://schemas.microsoft.com/office/powerpoint/2010/main" val="331054679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2_Section or Breakout 3">
    <p:spTree>
      <p:nvGrpSpPr>
        <p:cNvPr id="1" name=""/>
        <p:cNvGrpSpPr/>
        <p:nvPr/>
      </p:nvGrpSpPr>
      <p:grpSpPr>
        <a:xfrm>
          <a:off x="0" y="0"/>
          <a:ext cx="0" cy="0"/>
          <a:chOff x="0" y="0"/>
          <a:chExt cx="0" cy="0"/>
        </a:xfrm>
      </p:grpSpPr>
      <p:sp>
        <p:nvSpPr>
          <p:cNvPr id="11" name="Content Placeholder 4"/>
          <p:cNvSpPr>
            <a:spLocks noGrp="1"/>
          </p:cNvSpPr>
          <p:nvPr>
            <p:ph sz="quarter" idx="13"/>
          </p:nvPr>
        </p:nvSpPr>
        <p:spPr>
          <a:xfrm>
            <a:off x="681038" y="2273521"/>
            <a:ext cx="8491184" cy="3255213"/>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Title 1"/>
          <p:cNvSpPr>
            <a:spLocks noGrp="1"/>
          </p:cNvSpPr>
          <p:nvPr>
            <p:ph type="title" hasCustomPrompt="1"/>
          </p:nvPr>
        </p:nvSpPr>
        <p:spPr>
          <a:xfrm>
            <a:off x="681038" y="1003521"/>
            <a:ext cx="8491185" cy="782946"/>
          </a:xfrm>
        </p:spPr>
        <p:txBody>
          <a:bodyPr/>
          <a:lstStyle>
            <a:lvl1pPr>
              <a:defRPr sz="2000">
                <a:solidFill>
                  <a:schemeClr val="tx2"/>
                </a:solidFill>
              </a:defRPr>
            </a:lvl1pPr>
          </a:lstStyle>
          <a:p>
            <a:r>
              <a:rPr lang="en-US" dirty="0"/>
              <a:t>Click to edit </a:t>
            </a:r>
            <a:br>
              <a:rPr lang="en-US" dirty="0"/>
            </a:br>
            <a:r>
              <a:rPr lang="en-US" dirty="0"/>
              <a:t>Master title style</a:t>
            </a:r>
          </a:p>
        </p:txBody>
      </p:sp>
      <p:pic>
        <p:nvPicPr>
          <p:cNvPr id="8" name="Picture 7">
            <a:extLst>
              <a:ext uri="{FF2B5EF4-FFF2-40B4-BE49-F238E27FC236}">
                <a16:creationId xmlns:a16="http://schemas.microsoft.com/office/drawing/2014/main" id="{1720DB79-99F4-1047-B701-A49D3A19705C}"/>
              </a:ext>
            </a:extLst>
          </p:cNvPr>
          <p:cNvPicPr>
            <a:picLocks noChangeAspect="1"/>
          </p:cNvPicPr>
          <p:nvPr userDrawn="1"/>
        </p:nvPicPr>
        <p:blipFill>
          <a:blip r:embed="rId2"/>
          <a:stretch>
            <a:fillRect/>
          </a:stretch>
        </p:blipFill>
        <p:spPr>
          <a:xfrm>
            <a:off x="8350037" y="5987630"/>
            <a:ext cx="1239577" cy="344593"/>
          </a:xfrm>
          <a:prstGeom prst="rect">
            <a:avLst/>
          </a:prstGeom>
        </p:spPr>
      </p:pic>
    </p:spTree>
    <p:extLst>
      <p:ext uri="{BB962C8B-B14F-4D97-AF65-F5344CB8AC3E}">
        <p14:creationId xmlns:p14="http://schemas.microsoft.com/office/powerpoint/2010/main" val="155278317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Section or Breakout 3">
    <p:spTree>
      <p:nvGrpSpPr>
        <p:cNvPr id="1" name=""/>
        <p:cNvGrpSpPr/>
        <p:nvPr/>
      </p:nvGrpSpPr>
      <p:grpSpPr>
        <a:xfrm>
          <a:off x="0" y="0"/>
          <a:ext cx="0" cy="0"/>
          <a:chOff x="0" y="0"/>
          <a:chExt cx="0" cy="0"/>
        </a:xfrm>
      </p:grpSpPr>
      <p:sp>
        <p:nvSpPr>
          <p:cNvPr id="11" name="Content Placeholder 4"/>
          <p:cNvSpPr>
            <a:spLocks noGrp="1"/>
          </p:cNvSpPr>
          <p:nvPr>
            <p:ph sz="quarter" idx="13"/>
          </p:nvPr>
        </p:nvSpPr>
        <p:spPr>
          <a:xfrm>
            <a:off x="681038" y="2273521"/>
            <a:ext cx="8491184" cy="3255213"/>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Title 1"/>
          <p:cNvSpPr>
            <a:spLocks noGrp="1"/>
          </p:cNvSpPr>
          <p:nvPr>
            <p:ph type="title" hasCustomPrompt="1"/>
          </p:nvPr>
        </p:nvSpPr>
        <p:spPr>
          <a:xfrm>
            <a:off x="681038" y="1003521"/>
            <a:ext cx="8491185" cy="782946"/>
          </a:xfrm>
        </p:spPr>
        <p:txBody>
          <a:bodyPr/>
          <a:lstStyle>
            <a:lvl1pPr>
              <a:defRPr sz="2000">
                <a:solidFill>
                  <a:schemeClr val="tx2"/>
                </a:solidFill>
              </a:defRPr>
            </a:lvl1pPr>
          </a:lstStyle>
          <a:p>
            <a:r>
              <a:rPr lang="en-US" dirty="0"/>
              <a:t>Click to edit </a:t>
            </a:r>
            <a:br>
              <a:rPr lang="en-US" dirty="0"/>
            </a:br>
            <a:r>
              <a:rPr lang="en-US" dirty="0"/>
              <a:t>Master title style</a:t>
            </a:r>
          </a:p>
        </p:txBody>
      </p:sp>
    </p:spTree>
    <p:extLst>
      <p:ext uri="{BB962C8B-B14F-4D97-AF65-F5344CB8AC3E}">
        <p14:creationId xmlns:p14="http://schemas.microsoft.com/office/powerpoint/2010/main" val="367840716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3_Section or Breakout 3">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41C3E8C8-D01A-C84D-9E22-7425B17A773B}"/>
              </a:ext>
            </a:extLst>
          </p:cNvPr>
          <p:cNvPicPr>
            <a:picLocks noChangeAspect="1"/>
          </p:cNvPicPr>
          <p:nvPr userDrawn="1"/>
        </p:nvPicPr>
        <p:blipFill>
          <a:blip r:embed="rId2"/>
          <a:stretch>
            <a:fillRect/>
          </a:stretch>
        </p:blipFill>
        <p:spPr>
          <a:xfrm>
            <a:off x="0" y="0"/>
            <a:ext cx="9906000" cy="6858000"/>
          </a:xfrm>
          <a:prstGeom prst="rect">
            <a:avLst/>
          </a:prstGeom>
        </p:spPr>
      </p:pic>
      <p:sp>
        <p:nvSpPr>
          <p:cNvPr id="11" name="Content Placeholder 4"/>
          <p:cNvSpPr>
            <a:spLocks noGrp="1"/>
          </p:cNvSpPr>
          <p:nvPr>
            <p:ph sz="quarter" idx="13"/>
          </p:nvPr>
        </p:nvSpPr>
        <p:spPr>
          <a:xfrm>
            <a:off x="681038" y="2340001"/>
            <a:ext cx="8491184" cy="3255213"/>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Title 1"/>
          <p:cNvSpPr>
            <a:spLocks noGrp="1"/>
          </p:cNvSpPr>
          <p:nvPr>
            <p:ph type="title" hasCustomPrompt="1"/>
          </p:nvPr>
        </p:nvSpPr>
        <p:spPr>
          <a:xfrm>
            <a:off x="681038" y="1440000"/>
            <a:ext cx="8491185" cy="782946"/>
          </a:xfrm>
        </p:spPr>
        <p:txBody>
          <a:bodyPr/>
          <a:lstStyle>
            <a:lvl1pPr>
              <a:defRPr sz="2000">
                <a:solidFill>
                  <a:schemeClr val="tx2"/>
                </a:solidFill>
              </a:defRPr>
            </a:lvl1pPr>
          </a:lstStyle>
          <a:p>
            <a:r>
              <a:rPr lang="en-US" dirty="0"/>
              <a:t>Click to edit </a:t>
            </a:r>
            <a:br>
              <a:rPr lang="en-US" dirty="0"/>
            </a:br>
            <a:r>
              <a:rPr lang="en-US" dirty="0"/>
              <a:t>Master title style</a:t>
            </a:r>
          </a:p>
        </p:txBody>
      </p:sp>
      <p:pic>
        <p:nvPicPr>
          <p:cNvPr id="8" name="Picture 7">
            <a:extLst>
              <a:ext uri="{FF2B5EF4-FFF2-40B4-BE49-F238E27FC236}">
                <a16:creationId xmlns:a16="http://schemas.microsoft.com/office/drawing/2014/main" id="{1720DB79-99F4-1047-B701-A49D3A19705C}"/>
              </a:ext>
            </a:extLst>
          </p:cNvPr>
          <p:cNvPicPr>
            <a:picLocks noChangeAspect="1"/>
          </p:cNvPicPr>
          <p:nvPr userDrawn="1"/>
        </p:nvPicPr>
        <p:blipFill>
          <a:blip r:embed="rId3"/>
          <a:stretch>
            <a:fillRect/>
          </a:stretch>
        </p:blipFill>
        <p:spPr>
          <a:xfrm>
            <a:off x="8350037" y="5987630"/>
            <a:ext cx="1239577" cy="344593"/>
          </a:xfrm>
          <a:prstGeom prst="rect">
            <a:avLst/>
          </a:prstGeom>
        </p:spPr>
      </p:pic>
    </p:spTree>
    <p:extLst>
      <p:ext uri="{BB962C8B-B14F-4D97-AF65-F5344CB8AC3E}">
        <p14:creationId xmlns:p14="http://schemas.microsoft.com/office/powerpoint/2010/main" val="137259253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4_Section or Breakout 3">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F6CD3E12-3B3E-FE41-A86F-D926C03FC618}"/>
              </a:ext>
            </a:extLst>
          </p:cNvPr>
          <p:cNvPicPr>
            <a:picLocks noChangeAspect="1"/>
          </p:cNvPicPr>
          <p:nvPr userDrawn="1"/>
        </p:nvPicPr>
        <p:blipFill>
          <a:blip r:embed="rId2"/>
          <a:stretch>
            <a:fillRect/>
          </a:stretch>
        </p:blipFill>
        <p:spPr>
          <a:xfrm>
            <a:off x="0" y="0"/>
            <a:ext cx="9906000" cy="6858000"/>
          </a:xfrm>
          <a:prstGeom prst="rect">
            <a:avLst/>
          </a:prstGeom>
        </p:spPr>
      </p:pic>
      <p:sp>
        <p:nvSpPr>
          <p:cNvPr id="11" name="Content Placeholder 4"/>
          <p:cNvSpPr>
            <a:spLocks noGrp="1"/>
          </p:cNvSpPr>
          <p:nvPr>
            <p:ph sz="quarter" idx="13"/>
          </p:nvPr>
        </p:nvSpPr>
        <p:spPr>
          <a:xfrm>
            <a:off x="681038" y="2340001"/>
            <a:ext cx="8491184" cy="3255213"/>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Title 1"/>
          <p:cNvSpPr>
            <a:spLocks noGrp="1"/>
          </p:cNvSpPr>
          <p:nvPr>
            <p:ph type="title" hasCustomPrompt="1"/>
          </p:nvPr>
        </p:nvSpPr>
        <p:spPr>
          <a:xfrm>
            <a:off x="681038" y="1440000"/>
            <a:ext cx="8491185" cy="782946"/>
          </a:xfrm>
        </p:spPr>
        <p:txBody>
          <a:bodyPr/>
          <a:lstStyle>
            <a:lvl1pPr>
              <a:defRPr sz="2000">
                <a:solidFill>
                  <a:schemeClr val="tx2"/>
                </a:solidFill>
              </a:defRPr>
            </a:lvl1pPr>
          </a:lstStyle>
          <a:p>
            <a:r>
              <a:rPr lang="en-US" dirty="0"/>
              <a:t>Click to edit </a:t>
            </a:r>
            <a:br>
              <a:rPr lang="en-US" dirty="0"/>
            </a:br>
            <a:r>
              <a:rPr lang="en-US" dirty="0"/>
              <a:t>Master title style</a:t>
            </a:r>
          </a:p>
        </p:txBody>
      </p:sp>
    </p:spTree>
    <p:extLst>
      <p:ext uri="{BB962C8B-B14F-4D97-AF65-F5344CB8AC3E}">
        <p14:creationId xmlns:p14="http://schemas.microsoft.com/office/powerpoint/2010/main" val="297348222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5_Section or Breakout 3">
    <p:spTree>
      <p:nvGrpSpPr>
        <p:cNvPr id="1" name=""/>
        <p:cNvGrpSpPr/>
        <p:nvPr/>
      </p:nvGrpSpPr>
      <p:grpSpPr>
        <a:xfrm>
          <a:off x="0" y="0"/>
          <a:ext cx="0" cy="0"/>
          <a:chOff x="0" y="0"/>
          <a:chExt cx="0" cy="0"/>
        </a:xfrm>
      </p:grpSpPr>
      <p:sp>
        <p:nvSpPr>
          <p:cNvPr id="12" name="Title 1"/>
          <p:cNvSpPr>
            <a:spLocks noGrp="1"/>
          </p:cNvSpPr>
          <p:nvPr>
            <p:ph type="title" hasCustomPrompt="1"/>
          </p:nvPr>
        </p:nvSpPr>
        <p:spPr>
          <a:xfrm>
            <a:off x="681038" y="1003521"/>
            <a:ext cx="8491185" cy="782946"/>
          </a:xfrm>
        </p:spPr>
        <p:txBody>
          <a:bodyPr/>
          <a:lstStyle>
            <a:lvl1pPr>
              <a:defRPr sz="2000">
                <a:solidFill>
                  <a:schemeClr val="tx2"/>
                </a:solidFill>
              </a:defRPr>
            </a:lvl1pPr>
          </a:lstStyle>
          <a:p>
            <a:r>
              <a:rPr lang="en-US" dirty="0"/>
              <a:t>Click to edit </a:t>
            </a:r>
            <a:br>
              <a:rPr lang="en-US" dirty="0"/>
            </a:br>
            <a:r>
              <a:rPr lang="en-US" dirty="0"/>
              <a:t>Master title style</a:t>
            </a:r>
          </a:p>
        </p:txBody>
      </p:sp>
      <p:pic>
        <p:nvPicPr>
          <p:cNvPr id="8" name="Picture 7">
            <a:extLst>
              <a:ext uri="{FF2B5EF4-FFF2-40B4-BE49-F238E27FC236}">
                <a16:creationId xmlns:a16="http://schemas.microsoft.com/office/drawing/2014/main" id="{1720DB79-99F4-1047-B701-A49D3A19705C}"/>
              </a:ext>
            </a:extLst>
          </p:cNvPr>
          <p:cNvPicPr>
            <a:picLocks noChangeAspect="1"/>
          </p:cNvPicPr>
          <p:nvPr userDrawn="1"/>
        </p:nvPicPr>
        <p:blipFill>
          <a:blip r:embed="rId2"/>
          <a:stretch>
            <a:fillRect/>
          </a:stretch>
        </p:blipFill>
        <p:spPr>
          <a:xfrm>
            <a:off x="8350037" y="5987630"/>
            <a:ext cx="1239577" cy="344593"/>
          </a:xfrm>
          <a:prstGeom prst="rect">
            <a:avLst/>
          </a:prstGeom>
        </p:spPr>
      </p:pic>
      <p:sp>
        <p:nvSpPr>
          <p:cNvPr id="6" name="Content Placeholder 4">
            <a:extLst>
              <a:ext uri="{FF2B5EF4-FFF2-40B4-BE49-F238E27FC236}">
                <a16:creationId xmlns:a16="http://schemas.microsoft.com/office/drawing/2014/main" id="{1B4B9E91-33A0-AF4B-A089-200F8CF78FFB}"/>
              </a:ext>
            </a:extLst>
          </p:cNvPr>
          <p:cNvSpPr>
            <a:spLocks noGrp="1"/>
          </p:cNvSpPr>
          <p:nvPr>
            <p:ph sz="quarter" idx="13"/>
          </p:nvPr>
        </p:nvSpPr>
        <p:spPr>
          <a:xfrm>
            <a:off x="681039" y="2275201"/>
            <a:ext cx="4095000" cy="3451702"/>
          </a:xfrm>
        </p:spPr>
        <p:txBody>
          <a:bodyPr numCol="1"/>
          <a:lstStyle>
            <a:lvl1pPr>
              <a:defRPr sz="2000">
                <a:solidFill>
                  <a:schemeClr val="bg2">
                    <a:lumMod val="25000"/>
                  </a:schemeClr>
                </a:solidFill>
              </a:defRPr>
            </a:lvl1pPr>
            <a:lvl2pPr>
              <a:defRPr sz="1800">
                <a:solidFill>
                  <a:schemeClr val="bg2">
                    <a:lumMod val="25000"/>
                  </a:schemeClr>
                </a:solidFill>
              </a:defRPr>
            </a:lvl2pPr>
            <a:lvl3pPr>
              <a:defRPr sz="1600">
                <a:solidFill>
                  <a:schemeClr val="bg2">
                    <a:lumMod val="25000"/>
                  </a:schemeClr>
                </a:solidFill>
              </a:defRPr>
            </a:lvl3pPr>
            <a:lvl4pPr>
              <a:defRPr sz="1400">
                <a:solidFill>
                  <a:schemeClr val="bg2">
                    <a:lumMod val="25000"/>
                  </a:schemeClr>
                </a:solidFill>
              </a:defRPr>
            </a:lvl4pPr>
            <a:lvl5pPr>
              <a:defRPr sz="1200">
                <a:solidFill>
                  <a:schemeClr val="bg2">
                    <a:lumMod val="25000"/>
                  </a:schemeClr>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Picture Placeholder 8">
            <a:extLst>
              <a:ext uri="{FF2B5EF4-FFF2-40B4-BE49-F238E27FC236}">
                <a16:creationId xmlns:a16="http://schemas.microsoft.com/office/drawing/2014/main" id="{19C0D951-83EE-B144-A42D-95ED927126ED}"/>
              </a:ext>
            </a:extLst>
          </p:cNvPr>
          <p:cNvSpPr>
            <a:spLocks noGrp="1"/>
          </p:cNvSpPr>
          <p:nvPr>
            <p:ph type="pic" sz="quarter" idx="14"/>
          </p:nvPr>
        </p:nvSpPr>
        <p:spPr>
          <a:xfrm>
            <a:off x="5078545" y="2275201"/>
            <a:ext cx="4146417" cy="3449093"/>
          </a:xfrm>
        </p:spPr>
        <p:txBody>
          <a:bodyPr>
            <a:normAutofit/>
          </a:bodyPr>
          <a:lstStyle>
            <a:lvl1pPr>
              <a:defRPr sz="2000">
                <a:solidFill>
                  <a:schemeClr val="bg2">
                    <a:lumMod val="25000"/>
                  </a:schemeClr>
                </a:solidFill>
              </a:defRPr>
            </a:lvl1pPr>
          </a:lstStyle>
          <a:p>
            <a:r>
              <a:rPr lang="en-US" dirty="0"/>
              <a:t>Drag picture to placeholder or click icon to add</a:t>
            </a:r>
          </a:p>
        </p:txBody>
      </p:sp>
    </p:spTree>
    <p:extLst>
      <p:ext uri="{BB962C8B-B14F-4D97-AF65-F5344CB8AC3E}">
        <p14:creationId xmlns:p14="http://schemas.microsoft.com/office/powerpoint/2010/main" val="65025423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C8B7C74C-C870-47C7-9728-A9E488F22AB2}"/>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2527" y="183556"/>
            <a:ext cx="9893473" cy="365125"/>
          </a:xfrm>
          <a:prstGeom prst="rect">
            <a:avLst/>
          </a:prstGeom>
        </p:spPr>
      </p:pic>
      <p:sp>
        <p:nvSpPr>
          <p:cNvPr id="2" name="Title 1"/>
          <p:cNvSpPr>
            <a:spLocks noGrp="1"/>
          </p:cNvSpPr>
          <p:nvPr>
            <p:ph type="title"/>
          </p:nvPr>
        </p:nvSpPr>
        <p:spPr/>
        <p:txBody>
          <a:bodyPr/>
          <a:lstStyle/>
          <a:p>
            <a:r>
              <a:rPr lang="en-US" dirty="0"/>
              <a:t>Click to edit Master title style</a:t>
            </a:r>
            <a:endParaRPr lang="en-AU"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p:cNvSpPr>
            <a:spLocks noGrp="1"/>
          </p:cNvSpPr>
          <p:nvPr>
            <p:ph type="dt" sz="half" idx="10"/>
          </p:nvPr>
        </p:nvSpPr>
        <p:spPr/>
        <p:txBody>
          <a:bodyPr/>
          <a:lstStyle/>
          <a:p>
            <a:fld id="{D6576A45-500A-4AF5-8D98-906C238667D8}" type="datetime5">
              <a:rPr lang="en-AU" smtClean="0"/>
              <a:t>14-Aug-19</a:t>
            </a:fld>
            <a:endParaRPr lang="en-AU"/>
          </a:p>
        </p:txBody>
      </p:sp>
      <p:sp>
        <p:nvSpPr>
          <p:cNvPr id="5" name="Footer Placeholder 4"/>
          <p:cNvSpPr>
            <a:spLocks noGrp="1"/>
          </p:cNvSpPr>
          <p:nvPr>
            <p:ph type="ftr" sz="quarter" idx="11"/>
          </p:nvPr>
        </p:nvSpPr>
        <p:spPr>
          <a:xfrm>
            <a:off x="488504" y="6520259"/>
            <a:ext cx="4968552" cy="365125"/>
          </a:xfrm>
        </p:spPr>
        <p:txBody>
          <a:bodyPr/>
          <a:lstStyle>
            <a:lvl1pPr algn="l">
              <a:defRPr sz="900">
                <a:solidFill>
                  <a:schemeClr val="bg1">
                    <a:lumMod val="75000"/>
                  </a:schemeClr>
                </a:solidFill>
              </a:defRPr>
            </a:lvl1pPr>
          </a:lstStyle>
          <a:p>
            <a:r>
              <a:rPr lang="en-AU"/>
              <a:t>Earth Resources Regulation Quarterly Performance Report 2018-19 Q4</a:t>
            </a:r>
            <a:endParaRPr lang="en-AU" dirty="0"/>
          </a:p>
        </p:txBody>
      </p:sp>
      <p:sp>
        <p:nvSpPr>
          <p:cNvPr id="6" name="Slide Number Placeholder 5"/>
          <p:cNvSpPr>
            <a:spLocks noGrp="1"/>
          </p:cNvSpPr>
          <p:nvPr>
            <p:ph type="sldNum" sz="quarter" idx="12"/>
          </p:nvPr>
        </p:nvSpPr>
        <p:spPr>
          <a:xfrm>
            <a:off x="8893974" y="217786"/>
            <a:ext cx="969336" cy="274043"/>
          </a:xfrm>
        </p:spPr>
        <p:txBody>
          <a:bodyPr/>
          <a:lstStyle>
            <a:lvl1pPr>
              <a:defRPr>
                <a:solidFill>
                  <a:schemeClr val="bg1">
                    <a:lumMod val="95000"/>
                  </a:schemeClr>
                </a:solidFill>
              </a:defRPr>
            </a:lvl1pPr>
          </a:lstStyle>
          <a:p>
            <a:r>
              <a:rPr lang="en-AU" dirty="0"/>
              <a:t> Page    </a:t>
            </a:r>
            <a:fld id="{BE4ABD5F-D626-4461-ADC9-85806A61CF0E}" type="slidenum">
              <a:rPr lang="en-AU" smtClean="0"/>
              <a:pPr/>
              <a:t>‹#›</a:t>
            </a:fld>
            <a:endParaRPr lang="en-AU" dirty="0"/>
          </a:p>
        </p:txBody>
      </p:sp>
      <p:pic>
        <p:nvPicPr>
          <p:cNvPr id="9" name="Picture 8">
            <a:extLst>
              <a:ext uri="{FF2B5EF4-FFF2-40B4-BE49-F238E27FC236}">
                <a16:creationId xmlns:a16="http://schemas.microsoft.com/office/drawing/2014/main" id="{F068D333-D6E2-4344-B266-EA38A19C6B31}"/>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097244" y="6583361"/>
            <a:ext cx="808755" cy="243750"/>
          </a:xfrm>
          <a:prstGeom prst="rect">
            <a:avLst/>
          </a:prstGeom>
        </p:spPr>
      </p:pic>
    </p:spTree>
    <p:extLst>
      <p:ext uri="{BB962C8B-B14F-4D97-AF65-F5344CB8AC3E}">
        <p14:creationId xmlns:p14="http://schemas.microsoft.com/office/powerpoint/2010/main" val="376522065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7_Section or Breakout 3">
    <p:spTree>
      <p:nvGrpSpPr>
        <p:cNvPr id="1" name=""/>
        <p:cNvGrpSpPr/>
        <p:nvPr/>
      </p:nvGrpSpPr>
      <p:grpSpPr>
        <a:xfrm>
          <a:off x="0" y="0"/>
          <a:ext cx="0" cy="0"/>
          <a:chOff x="0" y="0"/>
          <a:chExt cx="0" cy="0"/>
        </a:xfrm>
      </p:grpSpPr>
      <p:sp>
        <p:nvSpPr>
          <p:cNvPr id="12" name="Title 1"/>
          <p:cNvSpPr>
            <a:spLocks noGrp="1"/>
          </p:cNvSpPr>
          <p:nvPr>
            <p:ph type="title" hasCustomPrompt="1"/>
          </p:nvPr>
        </p:nvSpPr>
        <p:spPr>
          <a:xfrm>
            <a:off x="681038" y="1003521"/>
            <a:ext cx="8491185" cy="782946"/>
          </a:xfrm>
        </p:spPr>
        <p:txBody>
          <a:bodyPr/>
          <a:lstStyle>
            <a:lvl1pPr>
              <a:defRPr sz="2000">
                <a:solidFill>
                  <a:schemeClr val="tx2"/>
                </a:solidFill>
              </a:defRPr>
            </a:lvl1pPr>
          </a:lstStyle>
          <a:p>
            <a:r>
              <a:rPr lang="en-US" dirty="0"/>
              <a:t>Click to edit </a:t>
            </a:r>
            <a:br>
              <a:rPr lang="en-US" dirty="0"/>
            </a:br>
            <a:r>
              <a:rPr lang="en-US" dirty="0"/>
              <a:t>Master title style</a:t>
            </a:r>
          </a:p>
        </p:txBody>
      </p:sp>
      <p:sp>
        <p:nvSpPr>
          <p:cNvPr id="6" name="Content Placeholder 4">
            <a:extLst>
              <a:ext uri="{FF2B5EF4-FFF2-40B4-BE49-F238E27FC236}">
                <a16:creationId xmlns:a16="http://schemas.microsoft.com/office/drawing/2014/main" id="{1B4B9E91-33A0-AF4B-A089-200F8CF78FFB}"/>
              </a:ext>
            </a:extLst>
          </p:cNvPr>
          <p:cNvSpPr>
            <a:spLocks noGrp="1"/>
          </p:cNvSpPr>
          <p:nvPr>
            <p:ph sz="quarter" idx="13"/>
          </p:nvPr>
        </p:nvSpPr>
        <p:spPr>
          <a:xfrm>
            <a:off x="681039" y="2275201"/>
            <a:ext cx="4095000" cy="3451702"/>
          </a:xfrm>
        </p:spPr>
        <p:txBody>
          <a:bodyPr numCol="1"/>
          <a:lstStyle>
            <a:lvl1pPr>
              <a:defRPr sz="2000">
                <a:solidFill>
                  <a:schemeClr val="bg2">
                    <a:lumMod val="25000"/>
                  </a:schemeClr>
                </a:solidFill>
              </a:defRPr>
            </a:lvl1pPr>
            <a:lvl2pPr>
              <a:defRPr sz="1800">
                <a:solidFill>
                  <a:schemeClr val="bg2">
                    <a:lumMod val="25000"/>
                  </a:schemeClr>
                </a:solidFill>
              </a:defRPr>
            </a:lvl2pPr>
            <a:lvl3pPr>
              <a:defRPr sz="1600">
                <a:solidFill>
                  <a:schemeClr val="bg2">
                    <a:lumMod val="25000"/>
                  </a:schemeClr>
                </a:solidFill>
              </a:defRPr>
            </a:lvl3pPr>
            <a:lvl4pPr>
              <a:defRPr sz="1400">
                <a:solidFill>
                  <a:schemeClr val="bg2">
                    <a:lumMod val="25000"/>
                  </a:schemeClr>
                </a:solidFill>
              </a:defRPr>
            </a:lvl4pPr>
            <a:lvl5pPr>
              <a:defRPr sz="1200">
                <a:solidFill>
                  <a:schemeClr val="bg2">
                    <a:lumMod val="25000"/>
                  </a:schemeClr>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Picture Placeholder 8">
            <a:extLst>
              <a:ext uri="{FF2B5EF4-FFF2-40B4-BE49-F238E27FC236}">
                <a16:creationId xmlns:a16="http://schemas.microsoft.com/office/drawing/2014/main" id="{19C0D951-83EE-B144-A42D-95ED927126ED}"/>
              </a:ext>
            </a:extLst>
          </p:cNvPr>
          <p:cNvSpPr>
            <a:spLocks noGrp="1"/>
          </p:cNvSpPr>
          <p:nvPr>
            <p:ph type="pic" sz="quarter" idx="14"/>
          </p:nvPr>
        </p:nvSpPr>
        <p:spPr>
          <a:xfrm>
            <a:off x="5078545" y="2275201"/>
            <a:ext cx="4146417" cy="3449093"/>
          </a:xfrm>
        </p:spPr>
        <p:txBody>
          <a:bodyPr>
            <a:normAutofit/>
          </a:bodyPr>
          <a:lstStyle>
            <a:lvl1pPr>
              <a:defRPr sz="2000">
                <a:solidFill>
                  <a:schemeClr val="bg2">
                    <a:lumMod val="25000"/>
                  </a:schemeClr>
                </a:solidFill>
              </a:defRPr>
            </a:lvl1pPr>
          </a:lstStyle>
          <a:p>
            <a:r>
              <a:rPr lang="en-US" dirty="0"/>
              <a:t>Drag picture to placeholder or click icon to add</a:t>
            </a:r>
          </a:p>
        </p:txBody>
      </p:sp>
    </p:spTree>
    <p:extLst>
      <p:ext uri="{BB962C8B-B14F-4D97-AF65-F5344CB8AC3E}">
        <p14:creationId xmlns:p14="http://schemas.microsoft.com/office/powerpoint/2010/main" val="354001965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6_Section or Breakout 3">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41C3E8C8-D01A-C84D-9E22-7425B17A773B}"/>
              </a:ext>
            </a:extLst>
          </p:cNvPr>
          <p:cNvPicPr>
            <a:picLocks noChangeAspect="1"/>
          </p:cNvPicPr>
          <p:nvPr userDrawn="1"/>
        </p:nvPicPr>
        <p:blipFill>
          <a:blip r:embed="rId2"/>
          <a:stretch>
            <a:fillRect/>
          </a:stretch>
        </p:blipFill>
        <p:spPr>
          <a:xfrm>
            <a:off x="0" y="-90742"/>
            <a:ext cx="9906000" cy="6858000"/>
          </a:xfrm>
          <a:prstGeom prst="rect">
            <a:avLst/>
          </a:prstGeom>
        </p:spPr>
      </p:pic>
      <p:sp>
        <p:nvSpPr>
          <p:cNvPr id="12" name="Title 1"/>
          <p:cNvSpPr>
            <a:spLocks noGrp="1"/>
          </p:cNvSpPr>
          <p:nvPr>
            <p:ph type="title" hasCustomPrompt="1"/>
          </p:nvPr>
        </p:nvSpPr>
        <p:spPr>
          <a:xfrm>
            <a:off x="681038" y="1440000"/>
            <a:ext cx="8491185" cy="782946"/>
          </a:xfrm>
        </p:spPr>
        <p:txBody>
          <a:bodyPr/>
          <a:lstStyle>
            <a:lvl1pPr>
              <a:defRPr sz="2000">
                <a:solidFill>
                  <a:schemeClr val="tx2"/>
                </a:solidFill>
              </a:defRPr>
            </a:lvl1pPr>
          </a:lstStyle>
          <a:p>
            <a:r>
              <a:rPr lang="en-US" dirty="0"/>
              <a:t>Click to edit </a:t>
            </a:r>
            <a:br>
              <a:rPr lang="en-US" dirty="0"/>
            </a:br>
            <a:r>
              <a:rPr lang="en-US" dirty="0"/>
              <a:t>Master title style</a:t>
            </a:r>
          </a:p>
        </p:txBody>
      </p:sp>
      <p:pic>
        <p:nvPicPr>
          <p:cNvPr id="8" name="Picture 7">
            <a:extLst>
              <a:ext uri="{FF2B5EF4-FFF2-40B4-BE49-F238E27FC236}">
                <a16:creationId xmlns:a16="http://schemas.microsoft.com/office/drawing/2014/main" id="{1720DB79-99F4-1047-B701-A49D3A19705C}"/>
              </a:ext>
            </a:extLst>
          </p:cNvPr>
          <p:cNvPicPr>
            <a:picLocks noChangeAspect="1"/>
          </p:cNvPicPr>
          <p:nvPr userDrawn="1"/>
        </p:nvPicPr>
        <p:blipFill>
          <a:blip r:embed="rId3"/>
          <a:stretch>
            <a:fillRect/>
          </a:stretch>
        </p:blipFill>
        <p:spPr>
          <a:xfrm>
            <a:off x="8350037" y="5987630"/>
            <a:ext cx="1239577" cy="344593"/>
          </a:xfrm>
          <a:prstGeom prst="rect">
            <a:avLst/>
          </a:prstGeom>
        </p:spPr>
      </p:pic>
      <p:sp>
        <p:nvSpPr>
          <p:cNvPr id="7" name="Content Placeholder 4">
            <a:extLst>
              <a:ext uri="{FF2B5EF4-FFF2-40B4-BE49-F238E27FC236}">
                <a16:creationId xmlns:a16="http://schemas.microsoft.com/office/drawing/2014/main" id="{13CEB057-0D86-D24D-9BAF-F32E5AE5B08C}"/>
              </a:ext>
            </a:extLst>
          </p:cNvPr>
          <p:cNvSpPr>
            <a:spLocks noGrp="1"/>
          </p:cNvSpPr>
          <p:nvPr>
            <p:ph sz="quarter" idx="13"/>
          </p:nvPr>
        </p:nvSpPr>
        <p:spPr>
          <a:xfrm>
            <a:off x="681039" y="2340000"/>
            <a:ext cx="4095000" cy="3451702"/>
          </a:xfrm>
        </p:spPr>
        <p:txBody>
          <a:bodyPr numCol="1"/>
          <a:lstStyle>
            <a:lvl1pPr>
              <a:defRPr sz="2000">
                <a:solidFill>
                  <a:schemeClr val="bg2">
                    <a:lumMod val="25000"/>
                  </a:schemeClr>
                </a:solidFill>
              </a:defRPr>
            </a:lvl1pPr>
            <a:lvl2pPr>
              <a:defRPr sz="1800">
                <a:solidFill>
                  <a:schemeClr val="bg2">
                    <a:lumMod val="25000"/>
                  </a:schemeClr>
                </a:solidFill>
              </a:defRPr>
            </a:lvl2pPr>
            <a:lvl3pPr>
              <a:defRPr sz="1600">
                <a:solidFill>
                  <a:schemeClr val="bg2">
                    <a:lumMod val="25000"/>
                  </a:schemeClr>
                </a:solidFill>
              </a:defRPr>
            </a:lvl3pPr>
            <a:lvl4pPr>
              <a:defRPr sz="1400">
                <a:solidFill>
                  <a:schemeClr val="bg2">
                    <a:lumMod val="25000"/>
                  </a:schemeClr>
                </a:solidFill>
              </a:defRPr>
            </a:lvl4pPr>
            <a:lvl5pPr>
              <a:defRPr sz="1200">
                <a:solidFill>
                  <a:schemeClr val="bg2">
                    <a:lumMod val="25000"/>
                  </a:schemeClr>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Picture Placeholder 8">
            <a:extLst>
              <a:ext uri="{FF2B5EF4-FFF2-40B4-BE49-F238E27FC236}">
                <a16:creationId xmlns:a16="http://schemas.microsoft.com/office/drawing/2014/main" id="{32EDEB9E-7BBA-FA47-A240-74023931CB1B}"/>
              </a:ext>
            </a:extLst>
          </p:cNvPr>
          <p:cNvSpPr>
            <a:spLocks noGrp="1"/>
          </p:cNvSpPr>
          <p:nvPr>
            <p:ph type="pic" sz="quarter" idx="14"/>
          </p:nvPr>
        </p:nvSpPr>
        <p:spPr>
          <a:xfrm>
            <a:off x="5078545" y="2340001"/>
            <a:ext cx="4146417" cy="3449093"/>
          </a:xfrm>
        </p:spPr>
        <p:txBody>
          <a:bodyPr>
            <a:normAutofit/>
          </a:bodyPr>
          <a:lstStyle>
            <a:lvl1pPr>
              <a:defRPr sz="2000">
                <a:solidFill>
                  <a:schemeClr val="bg2">
                    <a:lumMod val="25000"/>
                  </a:schemeClr>
                </a:solidFill>
              </a:defRPr>
            </a:lvl1pPr>
          </a:lstStyle>
          <a:p>
            <a:r>
              <a:rPr lang="en-US" dirty="0"/>
              <a:t>Drag picture to placeholder or click icon to add</a:t>
            </a:r>
          </a:p>
        </p:txBody>
      </p:sp>
    </p:spTree>
    <p:extLst>
      <p:ext uri="{BB962C8B-B14F-4D97-AF65-F5344CB8AC3E}">
        <p14:creationId xmlns:p14="http://schemas.microsoft.com/office/powerpoint/2010/main" val="209960496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8_Section or Breakout 3">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41C3E8C8-D01A-C84D-9E22-7425B17A773B}"/>
              </a:ext>
            </a:extLst>
          </p:cNvPr>
          <p:cNvPicPr>
            <a:picLocks noChangeAspect="1"/>
          </p:cNvPicPr>
          <p:nvPr userDrawn="1"/>
        </p:nvPicPr>
        <p:blipFill>
          <a:blip r:embed="rId2"/>
          <a:stretch>
            <a:fillRect/>
          </a:stretch>
        </p:blipFill>
        <p:spPr>
          <a:xfrm>
            <a:off x="0" y="0"/>
            <a:ext cx="9906000" cy="6858000"/>
          </a:xfrm>
          <a:prstGeom prst="rect">
            <a:avLst/>
          </a:prstGeom>
        </p:spPr>
      </p:pic>
      <p:sp>
        <p:nvSpPr>
          <p:cNvPr id="12" name="Title 1"/>
          <p:cNvSpPr>
            <a:spLocks noGrp="1"/>
          </p:cNvSpPr>
          <p:nvPr>
            <p:ph type="title" hasCustomPrompt="1"/>
          </p:nvPr>
        </p:nvSpPr>
        <p:spPr>
          <a:xfrm>
            <a:off x="681038" y="1440000"/>
            <a:ext cx="8491185" cy="782946"/>
          </a:xfrm>
        </p:spPr>
        <p:txBody>
          <a:bodyPr/>
          <a:lstStyle>
            <a:lvl1pPr>
              <a:defRPr sz="2000">
                <a:solidFill>
                  <a:schemeClr val="tx2"/>
                </a:solidFill>
              </a:defRPr>
            </a:lvl1pPr>
          </a:lstStyle>
          <a:p>
            <a:r>
              <a:rPr lang="en-US" dirty="0"/>
              <a:t>Click to edit </a:t>
            </a:r>
            <a:br>
              <a:rPr lang="en-US" dirty="0"/>
            </a:br>
            <a:r>
              <a:rPr lang="en-US" dirty="0"/>
              <a:t>Master title style</a:t>
            </a:r>
          </a:p>
        </p:txBody>
      </p:sp>
      <p:sp>
        <p:nvSpPr>
          <p:cNvPr id="7" name="Content Placeholder 4">
            <a:extLst>
              <a:ext uri="{FF2B5EF4-FFF2-40B4-BE49-F238E27FC236}">
                <a16:creationId xmlns:a16="http://schemas.microsoft.com/office/drawing/2014/main" id="{13CEB057-0D86-D24D-9BAF-F32E5AE5B08C}"/>
              </a:ext>
            </a:extLst>
          </p:cNvPr>
          <p:cNvSpPr>
            <a:spLocks noGrp="1"/>
          </p:cNvSpPr>
          <p:nvPr>
            <p:ph sz="quarter" idx="13"/>
          </p:nvPr>
        </p:nvSpPr>
        <p:spPr>
          <a:xfrm>
            <a:off x="681039" y="2340000"/>
            <a:ext cx="4095000" cy="3451702"/>
          </a:xfrm>
        </p:spPr>
        <p:txBody>
          <a:bodyPr numCol="1"/>
          <a:lstStyle>
            <a:lvl1pPr>
              <a:defRPr sz="2000">
                <a:solidFill>
                  <a:schemeClr val="bg2">
                    <a:lumMod val="25000"/>
                  </a:schemeClr>
                </a:solidFill>
              </a:defRPr>
            </a:lvl1pPr>
            <a:lvl2pPr>
              <a:defRPr sz="1800">
                <a:solidFill>
                  <a:schemeClr val="bg2">
                    <a:lumMod val="25000"/>
                  </a:schemeClr>
                </a:solidFill>
              </a:defRPr>
            </a:lvl2pPr>
            <a:lvl3pPr>
              <a:defRPr sz="1600">
                <a:solidFill>
                  <a:schemeClr val="bg2">
                    <a:lumMod val="25000"/>
                  </a:schemeClr>
                </a:solidFill>
              </a:defRPr>
            </a:lvl3pPr>
            <a:lvl4pPr>
              <a:defRPr sz="1400">
                <a:solidFill>
                  <a:schemeClr val="bg2">
                    <a:lumMod val="25000"/>
                  </a:schemeClr>
                </a:solidFill>
              </a:defRPr>
            </a:lvl4pPr>
            <a:lvl5pPr>
              <a:defRPr sz="1200">
                <a:solidFill>
                  <a:schemeClr val="bg2">
                    <a:lumMod val="25000"/>
                  </a:schemeClr>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Picture Placeholder 8">
            <a:extLst>
              <a:ext uri="{FF2B5EF4-FFF2-40B4-BE49-F238E27FC236}">
                <a16:creationId xmlns:a16="http://schemas.microsoft.com/office/drawing/2014/main" id="{32EDEB9E-7BBA-FA47-A240-74023931CB1B}"/>
              </a:ext>
            </a:extLst>
          </p:cNvPr>
          <p:cNvSpPr>
            <a:spLocks noGrp="1"/>
          </p:cNvSpPr>
          <p:nvPr>
            <p:ph type="pic" sz="quarter" idx="14"/>
          </p:nvPr>
        </p:nvSpPr>
        <p:spPr>
          <a:xfrm>
            <a:off x="5078545" y="2340001"/>
            <a:ext cx="4146417" cy="3449093"/>
          </a:xfrm>
        </p:spPr>
        <p:txBody>
          <a:bodyPr>
            <a:normAutofit/>
          </a:bodyPr>
          <a:lstStyle>
            <a:lvl1pPr>
              <a:defRPr sz="2000">
                <a:solidFill>
                  <a:schemeClr val="bg2">
                    <a:lumMod val="25000"/>
                  </a:schemeClr>
                </a:solidFill>
              </a:defRPr>
            </a:lvl1pPr>
          </a:lstStyle>
          <a:p>
            <a:r>
              <a:rPr lang="en-US" dirty="0"/>
              <a:t>Drag picture to placeholder or click icon to add</a:t>
            </a:r>
          </a:p>
        </p:txBody>
      </p:sp>
    </p:spTree>
    <p:extLst>
      <p:ext uri="{BB962C8B-B14F-4D97-AF65-F5344CB8AC3E}">
        <p14:creationId xmlns:p14="http://schemas.microsoft.com/office/powerpoint/2010/main" val="139910550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82506" y="4406901"/>
            <a:ext cx="8420100" cy="1362075"/>
          </a:xfrm>
        </p:spPr>
        <p:txBody>
          <a:bodyPr anchor="t"/>
          <a:lstStyle>
            <a:lvl1pPr algn="l">
              <a:defRPr sz="4000" b="1" cap="all"/>
            </a:lvl1pPr>
          </a:lstStyle>
          <a:p>
            <a:r>
              <a:rPr lang="en-US"/>
              <a:t>Click to edit Master title style</a:t>
            </a:r>
            <a:endParaRPr lang="en-AU"/>
          </a:p>
        </p:txBody>
      </p:sp>
      <p:sp>
        <p:nvSpPr>
          <p:cNvPr id="3" name="Text Placeholder 2"/>
          <p:cNvSpPr>
            <a:spLocks noGrp="1"/>
          </p:cNvSpPr>
          <p:nvPr>
            <p:ph type="body" idx="1"/>
          </p:nvPr>
        </p:nvSpPr>
        <p:spPr>
          <a:xfrm>
            <a:off x="782506" y="2906713"/>
            <a:ext cx="84201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3AF45F4-2FF3-4F09-9A38-CE28AF4260C3}" type="datetime5">
              <a:rPr lang="en-AU" smtClean="0"/>
              <a:t>14-Aug-19</a:t>
            </a:fld>
            <a:endParaRPr lang="en-AU"/>
          </a:p>
        </p:txBody>
      </p:sp>
      <p:sp>
        <p:nvSpPr>
          <p:cNvPr id="5" name="Footer Placeholder 4"/>
          <p:cNvSpPr>
            <a:spLocks noGrp="1"/>
          </p:cNvSpPr>
          <p:nvPr>
            <p:ph type="ftr" sz="quarter" idx="11"/>
          </p:nvPr>
        </p:nvSpPr>
        <p:spPr/>
        <p:txBody>
          <a:bodyPr/>
          <a:lstStyle/>
          <a:p>
            <a:r>
              <a:rPr lang="en-AU"/>
              <a:t>Earth Resources Regulation Quarterly Performance Report 2018-19 Q4</a:t>
            </a:r>
          </a:p>
        </p:txBody>
      </p:sp>
      <p:sp>
        <p:nvSpPr>
          <p:cNvPr id="6" name="Slide Number Placeholder 5"/>
          <p:cNvSpPr>
            <a:spLocks noGrp="1"/>
          </p:cNvSpPr>
          <p:nvPr>
            <p:ph type="sldNum" sz="quarter" idx="12"/>
          </p:nvPr>
        </p:nvSpPr>
        <p:spPr/>
        <p:txBody>
          <a:bodyPr/>
          <a:lstStyle/>
          <a:p>
            <a:fld id="{BE4ABD5F-D626-4461-ADC9-85806A61CF0E}" type="slidenum">
              <a:rPr lang="en-AU" smtClean="0"/>
              <a:t>‹#›</a:t>
            </a:fld>
            <a:endParaRPr lang="en-AU"/>
          </a:p>
        </p:txBody>
      </p:sp>
    </p:spTree>
    <p:extLst>
      <p:ext uri="{BB962C8B-B14F-4D97-AF65-F5344CB8AC3E}">
        <p14:creationId xmlns:p14="http://schemas.microsoft.com/office/powerpoint/2010/main" val="101006557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Content Placeholder 2"/>
          <p:cNvSpPr>
            <a:spLocks noGrp="1"/>
          </p:cNvSpPr>
          <p:nvPr>
            <p:ph sz="half" idx="1"/>
          </p:nvPr>
        </p:nvSpPr>
        <p:spPr>
          <a:xfrm>
            <a:off x="495300" y="1600201"/>
            <a:ext cx="437515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Content Placeholder 3"/>
          <p:cNvSpPr>
            <a:spLocks noGrp="1"/>
          </p:cNvSpPr>
          <p:nvPr>
            <p:ph sz="half" idx="2"/>
          </p:nvPr>
        </p:nvSpPr>
        <p:spPr>
          <a:xfrm>
            <a:off x="5035550" y="1600201"/>
            <a:ext cx="437515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5" name="Date Placeholder 4"/>
          <p:cNvSpPr>
            <a:spLocks noGrp="1"/>
          </p:cNvSpPr>
          <p:nvPr>
            <p:ph type="dt" sz="half" idx="10"/>
          </p:nvPr>
        </p:nvSpPr>
        <p:spPr/>
        <p:txBody>
          <a:bodyPr/>
          <a:lstStyle/>
          <a:p>
            <a:fld id="{1D8D7267-C8CC-4D2C-A5CE-0EC2778023D9}" type="datetime5">
              <a:rPr lang="en-AU" smtClean="0"/>
              <a:t>14-Aug-19</a:t>
            </a:fld>
            <a:endParaRPr lang="en-AU"/>
          </a:p>
        </p:txBody>
      </p:sp>
      <p:sp>
        <p:nvSpPr>
          <p:cNvPr id="6" name="Footer Placeholder 5"/>
          <p:cNvSpPr>
            <a:spLocks noGrp="1"/>
          </p:cNvSpPr>
          <p:nvPr>
            <p:ph type="ftr" sz="quarter" idx="11"/>
          </p:nvPr>
        </p:nvSpPr>
        <p:spPr/>
        <p:txBody>
          <a:bodyPr/>
          <a:lstStyle/>
          <a:p>
            <a:r>
              <a:rPr lang="en-AU"/>
              <a:t>Earth Resources Regulation Quarterly Performance Report 2018-19 Q4</a:t>
            </a:r>
          </a:p>
        </p:txBody>
      </p:sp>
      <p:sp>
        <p:nvSpPr>
          <p:cNvPr id="7" name="Slide Number Placeholder 6"/>
          <p:cNvSpPr>
            <a:spLocks noGrp="1"/>
          </p:cNvSpPr>
          <p:nvPr>
            <p:ph type="sldNum" sz="quarter" idx="12"/>
          </p:nvPr>
        </p:nvSpPr>
        <p:spPr/>
        <p:txBody>
          <a:bodyPr/>
          <a:lstStyle/>
          <a:p>
            <a:fld id="{BE4ABD5F-D626-4461-ADC9-85806A61CF0E}" type="slidenum">
              <a:rPr lang="en-AU" smtClean="0"/>
              <a:t>‹#›</a:t>
            </a:fld>
            <a:endParaRPr lang="en-AU"/>
          </a:p>
        </p:txBody>
      </p:sp>
    </p:spTree>
    <p:extLst>
      <p:ext uri="{BB962C8B-B14F-4D97-AF65-F5344CB8AC3E}">
        <p14:creationId xmlns:p14="http://schemas.microsoft.com/office/powerpoint/2010/main" val="157927701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AU"/>
          </a:p>
        </p:txBody>
      </p:sp>
      <p:sp>
        <p:nvSpPr>
          <p:cNvPr id="3" name="Text Placeholder 2"/>
          <p:cNvSpPr>
            <a:spLocks noGrp="1"/>
          </p:cNvSpPr>
          <p:nvPr>
            <p:ph type="body" idx="1"/>
          </p:nvPr>
        </p:nvSpPr>
        <p:spPr>
          <a:xfrm>
            <a:off x="495300" y="1535113"/>
            <a:ext cx="437687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95300" y="2174875"/>
            <a:ext cx="437687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5" name="Text Placeholder 4"/>
          <p:cNvSpPr>
            <a:spLocks noGrp="1"/>
          </p:cNvSpPr>
          <p:nvPr>
            <p:ph type="body" sz="quarter" idx="3"/>
          </p:nvPr>
        </p:nvSpPr>
        <p:spPr>
          <a:xfrm>
            <a:off x="5032111" y="1535113"/>
            <a:ext cx="437859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032111" y="2174875"/>
            <a:ext cx="437859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7" name="Date Placeholder 6"/>
          <p:cNvSpPr>
            <a:spLocks noGrp="1"/>
          </p:cNvSpPr>
          <p:nvPr>
            <p:ph type="dt" sz="half" idx="10"/>
          </p:nvPr>
        </p:nvSpPr>
        <p:spPr/>
        <p:txBody>
          <a:bodyPr/>
          <a:lstStyle/>
          <a:p>
            <a:fld id="{1F8CC660-F252-43F8-B138-C3B65D99161B}" type="datetime5">
              <a:rPr lang="en-AU" smtClean="0"/>
              <a:t>14-Aug-19</a:t>
            </a:fld>
            <a:endParaRPr lang="en-AU"/>
          </a:p>
        </p:txBody>
      </p:sp>
      <p:sp>
        <p:nvSpPr>
          <p:cNvPr id="8" name="Footer Placeholder 7"/>
          <p:cNvSpPr>
            <a:spLocks noGrp="1"/>
          </p:cNvSpPr>
          <p:nvPr>
            <p:ph type="ftr" sz="quarter" idx="11"/>
          </p:nvPr>
        </p:nvSpPr>
        <p:spPr/>
        <p:txBody>
          <a:bodyPr/>
          <a:lstStyle/>
          <a:p>
            <a:r>
              <a:rPr lang="en-AU"/>
              <a:t>Earth Resources Regulation Quarterly Performance Report 2018-19 Q4</a:t>
            </a:r>
          </a:p>
        </p:txBody>
      </p:sp>
      <p:sp>
        <p:nvSpPr>
          <p:cNvPr id="9" name="Slide Number Placeholder 8"/>
          <p:cNvSpPr>
            <a:spLocks noGrp="1"/>
          </p:cNvSpPr>
          <p:nvPr>
            <p:ph type="sldNum" sz="quarter" idx="12"/>
          </p:nvPr>
        </p:nvSpPr>
        <p:spPr/>
        <p:txBody>
          <a:bodyPr/>
          <a:lstStyle/>
          <a:p>
            <a:fld id="{BE4ABD5F-D626-4461-ADC9-85806A61CF0E}" type="slidenum">
              <a:rPr lang="en-AU" smtClean="0"/>
              <a:t>‹#›</a:t>
            </a:fld>
            <a:endParaRPr lang="en-AU"/>
          </a:p>
        </p:txBody>
      </p:sp>
    </p:spTree>
    <p:extLst>
      <p:ext uri="{BB962C8B-B14F-4D97-AF65-F5344CB8AC3E}">
        <p14:creationId xmlns:p14="http://schemas.microsoft.com/office/powerpoint/2010/main" val="239300172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Date Placeholder 2"/>
          <p:cNvSpPr>
            <a:spLocks noGrp="1"/>
          </p:cNvSpPr>
          <p:nvPr>
            <p:ph type="dt" sz="half" idx="10"/>
          </p:nvPr>
        </p:nvSpPr>
        <p:spPr/>
        <p:txBody>
          <a:bodyPr/>
          <a:lstStyle/>
          <a:p>
            <a:fld id="{9582891E-114F-459B-8836-E25C3FCFADEB}" type="datetime5">
              <a:rPr lang="en-AU" smtClean="0"/>
              <a:t>14-Aug-19</a:t>
            </a:fld>
            <a:endParaRPr lang="en-AU"/>
          </a:p>
        </p:txBody>
      </p:sp>
      <p:sp>
        <p:nvSpPr>
          <p:cNvPr id="4" name="Footer Placeholder 3"/>
          <p:cNvSpPr>
            <a:spLocks noGrp="1"/>
          </p:cNvSpPr>
          <p:nvPr>
            <p:ph type="ftr" sz="quarter" idx="11"/>
          </p:nvPr>
        </p:nvSpPr>
        <p:spPr/>
        <p:txBody>
          <a:bodyPr/>
          <a:lstStyle/>
          <a:p>
            <a:r>
              <a:rPr lang="en-AU"/>
              <a:t>Earth Resources Regulation Quarterly Performance Report 2018-19 Q4</a:t>
            </a:r>
          </a:p>
        </p:txBody>
      </p:sp>
      <p:sp>
        <p:nvSpPr>
          <p:cNvPr id="5" name="Slide Number Placeholder 4"/>
          <p:cNvSpPr>
            <a:spLocks noGrp="1"/>
          </p:cNvSpPr>
          <p:nvPr>
            <p:ph type="sldNum" sz="quarter" idx="12"/>
          </p:nvPr>
        </p:nvSpPr>
        <p:spPr/>
        <p:txBody>
          <a:bodyPr/>
          <a:lstStyle/>
          <a:p>
            <a:fld id="{BE4ABD5F-D626-4461-ADC9-85806A61CF0E}" type="slidenum">
              <a:rPr lang="en-AU" smtClean="0"/>
              <a:t>‹#›</a:t>
            </a:fld>
            <a:endParaRPr lang="en-AU"/>
          </a:p>
        </p:txBody>
      </p:sp>
    </p:spTree>
    <p:extLst>
      <p:ext uri="{BB962C8B-B14F-4D97-AF65-F5344CB8AC3E}">
        <p14:creationId xmlns:p14="http://schemas.microsoft.com/office/powerpoint/2010/main" val="3519079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A09158E-8A73-4EE2-8010-B7DA751053E3}" type="datetime5">
              <a:rPr lang="en-AU" smtClean="0"/>
              <a:t>14-Aug-19</a:t>
            </a:fld>
            <a:endParaRPr lang="en-AU"/>
          </a:p>
        </p:txBody>
      </p:sp>
      <p:sp>
        <p:nvSpPr>
          <p:cNvPr id="3" name="Footer Placeholder 2"/>
          <p:cNvSpPr>
            <a:spLocks noGrp="1"/>
          </p:cNvSpPr>
          <p:nvPr>
            <p:ph type="ftr" sz="quarter" idx="11"/>
          </p:nvPr>
        </p:nvSpPr>
        <p:spPr/>
        <p:txBody>
          <a:bodyPr/>
          <a:lstStyle/>
          <a:p>
            <a:r>
              <a:rPr lang="en-AU"/>
              <a:t>Earth Resources Regulation Quarterly Performance Report 2018-19 Q4</a:t>
            </a:r>
          </a:p>
        </p:txBody>
      </p:sp>
      <p:sp>
        <p:nvSpPr>
          <p:cNvPr id="4" name="Slide Number Placeholder 3"/>
          <p:cNvSpPr>
            <a:spLocks noGrp="1"/>
          </p:cNvSpPr>
          <p:nvPr>
            <p:ph type="sldNum" sz="quarter" idx="12"/>
          </p:nvPr>
        </p:nvSpPr>
        <p:spPr/>
        <p:txBody>
          <a:bodyPr/>
          <a:lstStyle/>
          <a:p>
            <a:fld id="{BE4ABD5F-D626-4461-ADC9-85806A61CF0E}" type="slidenum">
              <a:rPr lang="en-AU" smtClean="0"/>
              <a:t>‹#›</a:t>
            </a:fld>
            <a:endParaRPr lang="en-AU"/>
          </a:p>
        </p:txBody>
      </p:sp>
    </p:spTree>
    <p:extLst>
      <p:ext uri="{BB962C8B-B14F-4D97-AF65-F5344CB8AC3E}">
        <p14:creationId xmlns:p14="http://schemas.microsoft.com/office/powerpoint/2010/main" val="83529389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95300" y="273050"/>
            <a:ext cx="3259006" cy="1162050"/>
          </a:xfrm>
        </p:spPr>
        <p:txBody>
          <a:bodyPr anchor="b"/>
          <a:lstStyle>
            <a:lvl1pPr algn="l">
              <a:defRPr sz="2000" b="1"/>
            </a:lvl1pPr>
          </a:lstStyle>
          <a:p>
            <a:r>
              <a:rPr lang="en-US"/>
              <a:t>Click to edit Master title style</a:t>
            </a:r>
            <a:endParaRPr lang="en-AU"/>
          </a:p>
        </p:txBody>
      </p:sp>
      <p:sp>
        <p:nvSpPr>
          <p:cNvPr id="3" name="Content Placeholder 2"/>
          <p:cNvSpPr>
            <a:spLocks noGrp="1"/>
          </p:cNvSpPr>
          <p:nvPr>
            <p:ph idx="1"/>
          </p:nvPr>
        </p:nvSpPr>
        <p:spPr>
          <a:xfrm>
            <a:off x="3872971" y="273051"/>
            <a:ext cx="5537729"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Text Placeholder 3"/>
          <p:cNvSpPr>
            <a:spLocks noGrp="1"/>
          </p:cNvSpPr>
          <p:nvPr>
            <p:ph type="body" sz="half" idx="2"/>
          </p:nvPr>
        </p:nvSpPr>
        <p:spPr>
          <a:xfrm>
            <a:off x="495300" y="1435101"/>
            <a:ext cx="3259006"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944C18D4-6E10-4D24-AA13-3B35E1B8468B}" type="datetime5">
              <a:rPr lang="en-AU" smtClean="0"/>
              <a:t>14-Aug-19</a:t>
            </a:fld>
            <a:endParaRPr lang="en-AU"/>
          </a:p>
        </p:txBody>
      </p:sp>
      <p:sp>
        <p:nvSpPr>
          <p:cNvPr id="6" name="Footer Placeholder 5"/>
          <p:cNvSpPr>
            <a:spLocks noGrp="1"/>
          </p:cNvSpPr>
          <p:nvPr>
            <p:ph type="ftr" sz="quarter" idx="11"/>
          </p:nvPr>
        </p:nvSpPr>
        <p:spPr/>
        <p:txBody>
          <a:bodyPr/>
          <a:lstStyle/>
          <a:p>
            <a:r>
              <a:rPr lang="en-AU"/>
              <a:t>Earth Resources Regulation Quarterly Performance Report 2018-19 Q4</a:t>
            </a:r>
          </a:p>
        </p:txBody>
      </p:sp>
      <p:sp>
        <p:nvSpPr>
          <p:cNvPr id="7" name="Slide Number Placeholder 6"/>
          <p:cNvSpPr>
            <a:spLocks noGrp="1"/>
          </p:cNvSpPr>
          <p:nvPr>
            <p:ph type="sldNum" sz="quarter" idx="12"/>
          </p:nvPr>
        </p:nvSpPr>
        <p:spPr/>
        <p:txBody>
          <a:bodyPr/>
          <a:lstStyle/>
          <a:p>
            <a:fld id="{BE4ABD5F-D626-4461-ADC9-85806A61CF0E}" type="slidenum">
              <a:rPr lang="en-AU" smtClean="0"/>
              <a:t>‹#›</a:t>
            </a:fld>
            <a:endParaRPr lang="en-AU"/>
          </a:p>
        </p:txBody>
      </p:sp>
    </p:spTree>
    <p:extLst>
      <p:ext uri="{BB962C8B-B14F-4D97-AF65-F5344CB8AC3E}">
        <p14:creationId xmlns:p14="http://schemas.microsoft.com/office/powerpoint/2010/main" val="249182180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941645" y="4800600"/>
            <a:ext cx="5943600" cy="566738"/>
          </a:xfrm>
        </p:spPr>
        <p:txBody>
          <a:bodyPr anchor="b"/>
          <a:lstStyle>
            <a:lvl1pPr algn="l">
              <a:defRPr sz="2000" b="1"/>
            </a:lvl1pPr>
          </a:lstStyle>
          <a:p>
            <a:r>
              <a:rPr lang="en-US"/>
              <a:t>Click to edit Master title style</a:t>
            </a:r>
            <a:endParaRPr lang="en-AU"/>
          </a:p>
        </p:txBody>
      </p:sp>
      <p:sp>
        <p:nvSpPr>
          <p:cNvPr id="3" name="Picture Placeholder 2"/>
          <p:cNvSpPr>
            <a:spLocks noGrp="1"/>
          </p:cNvSpPr>
          <p:nvPr>
            <p:ph type="pic" idx="1"/>
          </p:nvPr>
        </p:nvSpPr>
        <p:spPr>
          <a:xfrm>
            <a:off x="1941645" y="612775"/>
            <a:ext cx="59436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AU"/>
          </a:p>
        </p:txBody>
      </p:sp>
      <p:sp>
        <p:nvSpPr>
          <p:cNvPr id="4" name="Text Placeholder 3"/>
          <p:cNvSpPr>
            <a:spLocks noGrp="1"/>
          </p:cNvSpPr>
          <p:nvPr>
            <p:ph type="body" sz="half" idx="2"/>
          </p:nvPr>
        </p:nvSpPr>
        <p:spPr>
          <a:xfrm>
            <a:off x="1941645" y="5367338"/>
            <a:ext cx="59436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C7BBBEAC-1539-415B-8F0F-0C91DD9CC6D7}" type="datetime5">
              <a:rPr lang="en-AU" smtClean="0"/>
              <a:t>14-Aug-19</a:t>
            </a:fld>
            <a:endParaRPr lang="en-AU"/>
          </a:p>
        </p:txBody>
      </p:sp>
      <p:sp>
        <p:nvSpPr>
          <p:cNvPr id="6" name="Footer Placeholder 5"/>
          <p:cNvSpPr>
            <a:spLocks noGrp="1"/>
          </p:cNvSpPr>
          <p:nvPr>
            <p:ph type="ftr" sz="quarter" idx="11"/>
          </p:nvPr>
        </p:nvSpPr>
        <p:spPr/>
        <p:txBody>
          <a:bodyPr/>
          <a:lstStyle/>
          <a:p>
            <a:r>
              <a:rPr lang="en-AU"/>
              <a:t>Earth Resources Regulation Quarterly Performance Report 2018-19 Q4</a:t>
            </a:r>
          </a:p>
        </p:txBody>
      </p:sp>
      <p:sp>
        <p:nvSpPr>
          <p:cNvPr id="7" name="Slide Number Placeholder 6"/>
          <p:cNvSpPr>
            <a:spLocks noGrp="1"/>
          </p:cNvSpPr>
          <p:nvPr>
            <p:ph type="sldNum" sz="quarter" idx="12"/>
          </p:nvPr>
        </p:nvSpPr>
        <p:spPr/>
        <p:txBody>
          <a:bodyPr/>
          <a:lstStyle/>
          <a:p>
            <a:fld id="{BE4ABD5F-D626-4461-ADC9-85806A61CF0E}" type="slidenum">
              <a:rPr lang="en-AU" smtClean="0"/>
              <a:t>‹#›</a:t>
            </a:fld>
            <a:endParaRPr lang="en-AU"/>
          </a:p>
        </p:txBody>
      </p:sp>
    </p:spTree>
    <p:extLst>
      <p:ext uri="{BB962C8B-B14F-4D97-AF65-F5344CB8AC3E}">
        <p14:creationId xmlns:p14="http://schemas.microsoft.com/office/powerpoint/2010/main" val="76896152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3.jp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95300" y="274638"/>
            <a:ext cx="8915400" cy="1143000"/>
          </a:xfrm>
          <a:prstGeom prst="rect">
            <a:avLst/>
          </a:prstGeom>
        </p:spPr>
        <p:txBody>
          <a:bodyPr vert="horz" lIns="91440" tIns="45720" rIns="91440" bIns="45720" rtlCol="0" anchor="ctr">
            <a:normAutofit/>
          </a:bodyPr>
          <a:lstStyle/>
          <a:p>
            <a:r>
              <a:rPr lang="en-US"/>
              <a:t>Click to edit Master title style</a:t>
            </a:r>
            <a:endParaRPr lang="en-AU"/>
          </a:p>
        </p:txBody>
      </p:sp>
      <p:sp>
        <p:nvSpPr>
          <p:cNvPr id="3" name="Text Placeholder 2"/>
          <p:cNvSpPr>
            <a:spLocks noGrp="1"/>
          </p:cNvSpPr>
          <p:nvPr>
            <p:ph type="body" idx="1"/>
          </p:nvPr>
        </p:nvSpPr>
        <p:spPr>
          <a:xfrm>
            <a:off x="495300" y="1600201"/>
            <a:ext cx="89154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p:cNvSpPr>
            <a:spLocks noGrp="1"/>
          </p:cNvSpPr>
          <p:nvPr>
            <p:ph type="dt" sz="half" idx="2"/>
          </p:nvPr>
        </p:nvSpPr>
        <p:spPr>
          <a:xfrm>
            <a:off x="495300" y="6356351"/>
            <a:ext cx="2311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D136996-6C05-4B62-BBFF-017FA08E48CC}" type="datetime5">
              <a:rPr lang="en-AU" smtClean="0"/>
              <a:t>14-Aug-19</a:t>
            </a:fld>
            <a:endParaRPr lang="en-AU"/>
          </a:p>
        </p:txBody>
      </p:sp>
      <p:sp>
        <p:nvSpPr>
          <p:cNvPr id="5" name="Footer Placeholder 4"/>
          <p:cNvSpPr>
            <a:spLocks noGrp="1"/>
          </p:cNvSpPr>
          <p:nvPr>
            <p:ph type="ftr" sz="quarter" idx="3"/>
          </p:nvPr>
        </p:nvSpPr>
        <p:spPr>
          <a:xfrm>
            <a:off x="3384550" y="6356351"/>
            <a:ext cx="31369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AU"/>
              <a:t>Earth Resources Regulation Quarterly Performance Report 2018-19 Q4</a:t>
            </a:r>
          </a:p>
        </p:txBody>
      </p:sp>
      <p:sp>
        <p:nvSpPr>
          <p:cNvPr id="6" name="Slide Number Placeholder 5"/>
          <p:cNvSpPr>
            <a:spLocks noGrp="1"/>
          </p:cNvSpPr>
          <p:nvPr>
            <p:ph type="sldNum" sz="quarter" idx="4"/>
          </p:nvPr>
        </p:nvSpPr>
        <p:spPr>
          <a:xfrm>
            <a:off x="7099300" y="6356351"/>
            <a:ext cx="2311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E4ABD5F-D626-4461-ADC9-85806A61CF0E}" type="slidenum">
              <a:rPr lang="en-AU" smtClean="0"/>
              <a:t>‹#›</a:t>
            </a:fld>
            <a:endParaRPr lang="en-AU"/>
          </a:p>
        </p:txBody>
      </p:sp>
    </p:spTree>
    <p:extLst>
      <p:ext uri="{BB962C8B-B14F-4D97-AF65-F5344CB8AC3E}">
        <p14:creationId xmlns:p14="http://schemas.microsoft.com/office/powerpoint/2010/main" val="372074633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BA22ABD8-ED05-184B-BB1F-06DE24CF8E83}"/>
              </a:ext>
            </a:extLst>
          </p:cNvPr>
          <p:cNvPicPr>
            <a:picLocks noChangeAspect="1"/>
          </p:cNvPicPr>
          <p:nvPr userDrawn="1"/>
        </p:nvPicPr>
        <p:blipFill>
          <a:blip r:embed="rId13"/>
          <a:stretch>
            <a:fillRect/>
          </a:stretch>
        </p:blipFill>
        <p:spPr>
          <a:xfrm>
            <a:off x="0" y="0"/>
            <a:ext cx="9906000" cy="6858000"/>
          </a:xfrm>
          <a:prstGeom prst="rect">
            <a:avLst/>
          </a:prstGeom>
        </p:spPr>
      </p:pic>
      <p:sp>
        <p:nvSpPr>
          <p:cNvPr id="2" name="Title Placeholder 1"/>
          <p:cNvSpPr>
            <a:spLocks noGrp="1"/>
          </p:cNvSpPr>
          <p:nvPr>
            <p:ph type="title"/>
          </p:nvPr>
        </p:nvSpPr>
        <p:spPr>
          <a:xfrm>
            <a:off x="681037" y="647921"/>
            <a:ext cx="5851907" cy="1057148"/>
          </a:xfrm>
          <a:prstGeom prst="rect">
            <a:avLst/>
          </a:prstGeom>
        </p:spPr>
        <p:txBody>
          <a:bodyPr vert="horz" lIns="0" tIns="0" rIns="0" bIns="0" rtlCol="0" anchor="ctr" anchorCtr="0">
            <a:noAutofit/>
          </a:bodyPr>
          <a:lstStyle/>
          <a:p>
            <a:r>
              <a:rPr lang="en-US" dirty="0"/>
              <a:t>Click to edit </a:t>
            </a:r>
            <a:br>
              <a:rPr lang="en-US" dirty="0"/>
            </a:br>
            <a:r>
              <a:rPr lang="en-US" dirty="0"/>
              <a:t>Master title style</a:t>
            </a:r>
          </a:p>
        </p:txBody>
      </p:sp>
      <p:sp>
        <p:nvSpPr>
          <p:cNvPr id="3" name="Text Placeholder 2"/>
          <p:cNvSpPr>
            <a:spLocks noGrp="1"/>
          </p:cNvSpPr>
          <p:nvPr>
            <p:ph type="body" idx="1"/>
          </p:nvPr>
        </p:nvSpPr>
        <p:spPr>
          <a:xfrm>
            <a:off x="681038" y="1979271"/>
            <a:ext cx="8543925" cy="4197692"/>
          </a:xfrm>
          <a:prstGeom prst="rect">
            <a:avLst/>
          </a:prstGeom>
        </p:spPr>
        <p:txBody>
          <a:bodyPr vert="horz" lIns="0" tIns="0" rIns="0" bIns="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4"/>
          </p:nvPr>
        </p:nvSpPr>
        <p:spPr>
          <a:xfrm>
            <a:off x="6996113" y="6176964"/>
            <a:ext cx="222885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04246D9-D3A8-334A-A3DF-B0B258DDBCB3}" type="slidenum">
              <a:rPr lang="en-US" smtClean="0"/>
              <a:t>‹#›</a:t>
            </a:fld>
            <a:endParaRPr lang="en-US"/>
          </a:p>
        </p:txBody>
      </p:sp>
    </p:spTree>
    <p:extLst>
      <p:ext uri="{BB962C8B-B14F-4D97-AF65-F5344CB8AC3E}">
        <p14:creationId xmlns:p14="http://schemas.microsoft.com/office/powerpoint/2010/main" val="504209171"/>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Lst>
  <p:hf hdr="0" dt="0"/>
  <p:txStyles>
    <p:titleStyle>
      <a:lvl1pPr algn="l" defTabSz="914400" rtl="0" eaLnBrk="1" latinLnBrk="0" hangingPunct="1">
        <a:lnSpc>
          <a:spcPct val="90000"/>
        </a:lnSpc>
        <a:spcBef>
          <a:spcPct val="0"/>
        </a:spcBef>
        <a:buNone/>
        <a:defRPr sz="2200" b="1" kern="1200" cap="none" baseline="0">
          <a:solidFill>
            <a:schemeClr val="tx2"/>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200" kern="1200">
          <a:solidFill>
            <a:schemeClr val="bg2">
              <a:lumMod val="25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bg2">
              <a:lumMod val="25000"/>
            </a:schemeClr>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bg2">
              <a:lumMod val="25000"/>
            </a:schemeClr>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bg2">
              <a:lumMod val="25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chemeClr val="bg2">
              <a:lumMod val="2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14.xml"/></Relationships>
</file>

<file path=ppt/slides/_rels/slide10.xml.rels><?xml version="1.0" encoding="UTF-8" standalone="yes"?>
<Relationships xmlns="http://schemas.openxmlformats.org/package/2006/relationships"><Relationship Id="rId2" Type="http://schemas.openxmlformats.org/officeDocument/2006/relationships/chart" Target="../charts/chart7.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chart" Target="../charts/chart8.xml"/><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hyperlink" Target="https://earthresources.vic.gov.au/__data/assets/pdf_file/0020/461315/Earth-Resources-Regulation-Compliance-Strategy-2018-2020.pdf" TargetMode="External"/></Relationships>
</file>

<file path=ppt/slides/_rels/slide12.xml.rels><?xml version="1.0" encoding="UTF-8" standalone="yes"?>
<Relationships xmlns="http://schemas.openxmlformats.org/package/2006/relationships"><Relationship Id="rId3" Type="http://schemas.openxmlformats.org/officeDocument/2006/relationships/chart" Target="../charts/chart9.xml"/><Relationship Id="rId2" Type="http://schemas.openxmlformats.org/officeDocument/2006/relationships/hyperlink" Target="https://earthresources.vic.gov.au/about-us/news" TargetMode="Externa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chart" Target="../charts/chart10.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chart" Target="../charts/chart11.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hyperlink" Target="https://earthresources.vic.gov.au/legislation-and-regulations/regulator-performance-reporting/quarterly-performance-reports" TargetMode="External"/><Relationship Id="rId1" Type="http://schemas.openxmlformats.org/officeDocument/2006/relationships/slideLayout" Target="../slideLayouts/slideLayout16.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chart" Target="../charts/chart5.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chart" Target="../charts/chart6.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88504" y="836712"/>
            <a:ext cx="2904611" cy="1264171"/>
          </a:xfrm>
        </p:spPr>
        <p:txBody>
          <a:bodyPr>
            <a:noAutofit/>
          </a:bodyPr>
          <a:lstStyle/>
          <a:p>
            <a:pPr algn="ctr"/>
            <a:r>
              <a:rPr lang="en-US" sz="2800" dirty="0"/>
              <a:t>Earth Resources Regulation</a:t>
            </a:r>
          </a:p>
        </p:txBody>
      </p:sp>
      <p:sp>
        <p:nvSpPr>
          <p:cNvPr id="3" name="Subtitle 2"/>
          <p:cNvSpPr>
            <a:spLocks noGrp="1"/>
          </p:cNvSpPr>
          <p:nvPr>
            <p:ph type="subTitle" idx="1"/>
          </p:nvPr>
        </p:nvSpPr>
        <p:spPr>
          <a:xfrm>
            <a:off x="416496" y="2039542"/>
            <a:ext cx="3600399" cy="1298720"/>
          </a:xfrm>
        </p:spPr>
        <p:txBody>
          <a:bodyPr/>
          <a:lstStyle/>
          <a:p>
            <a:r>
              <a:rPr lang="en-AU" sz="2000" dirty="0"/>
              <a:t>Quarterly Performance Report</a:t>
            </a:r>
          </a:p>
          <a:p>
            <a:r>
              <a:rPr lang="en-AU" sz="2000" dirty="0"/>
              <a:t>2018-19 Quarter 4</a:t>
            </a:r>
          </a:p>
          <a:p>
            <a:r>
              <a:rPr lang="en-AU" sz="1400" dirty="0"/>
              <a:t>1</a:t>
            </a:r>
            <a:r>
              <a:rPr lang="en-AU" sz="1400" baseline="30000" dirty="0"/>
              <a:t>st</a:t>
            </a:r>
            <a:r>
              <a:rPr lang="en-AU" sz="1400" dirty="0"/>
              <a:t> April to 30</a:t>
            </a:r>
            <a:r>
              <a:rPr lang="en-AU" sz="1400" baseline="30000" dirty="0"/>
              <a:t>th</a:t>
            </a:r>
            <a:r>
              <a:rPr lang="en-AU" sz="1400" dirty="0"/>
              <a:t> June 2019</a:t>
            </a:r>
          </a:p>
          <a:p>
            <a:endParaRPr lang="en-US" dirty="0"/>
          </a:p>
        </p:txBody>
      </p:sp>
      <p:sp>
        <p:nvSpPr>
          <p:cNvPr id="4" name="Slide Number Placeholder 3">
            <a:extLst>
              <a:ext uri="{FF2B5EF4-FFF2-40B4-BE49-F238E27FC236}">
                <a16:creationId xmlns:a16="http://schemas.microsoft.com/office/drawing/2014/main" id="{0AACB5D3-9D07-4D62-ABE2-C41FEA9488E4}"/>
              </a:ext>
            </a:extLst>
          </p:cNvPr>
          <p:cNvSpPr>
            <a:spLocks noGrp="1"/>
          </p:cNvSpPr>
          <p:nvPr>
            <p:ph type="sldNum" sz="quarter" idx="12"/>
          </p:nvPr>
        </p:nvSpPr>
        <p:spPr/>
        <p:txBody>
          <a:bodyPr/>
          <a:lstStyle/>
          <a:p>
            <a:fld id="{704246D9-D3A8-334A-A3DF-B0B258DDBCB3}" type="slidenum">
              <a:rPr lang="en-US" smtClean="0"/>
              <a:t>1</a:t>
            </a:fld>
            <a:endParaRPr lang="en-US" dirty="0"/>
          </a:p>
        </p:txBody>
      </p:sp>
      <p:pic>
        <p:nvPicPr>
          <p:cNvPr id="8" name="Picture 7">
            <a:extLst>
              <a:ext uri="{FF2B5EF4-FFF2-40B4-BE49-F238E27FC236}">
                <a16:creationId xmlns:a16="http://schemas.microsoft.com/office/drawing/2014/main" id="{951B6779-666B-4B0D-A2D3-57E963711500}"/>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159459" y="5939796"/>
            <a:ext cx="2097237" cy="632084"/>
          </a:xfrm>
          <a:prstGeom prst="rect">
            <a:avLst/>
          </a:prstGeom>
        </p:spPr>
      </p:pic>
    </p:spTree>
    <p:extLst>
      <p:ext uri="{BB962C8B-B14F-4D97-AF65-F5344CB8AC3E}">
        <p14:creationId xmlns:p14="http://schemas.microsoft.com/office/powerpoint/2010/main" val="166556705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a:spLocks noGrp="1"/>
          </p:cNvSpPr>
          <p:nvPr>
            <p:ph type="title"/>
          </p:nvPr>
        </p:nvSpPr>
        <p:spPr>
          <a:xfrm>
            <a:off x="495300" y="228059"/>
            <a:ext cx="8915400" cy="274042"/>
          </a:xfrm>
        </p:spPr>
        <p:txBody>
          <a:bodyPr>
            <a:normAutofit fontScale="90000"/>
          </a:bodyPr>
          <a:lstStyle/>
          <a:p>
            <a:r>
              <a:rPr lang="en-AU" sz="1400" b="1" dirty="0">
                <a:solidFill>
                  <a:schemeClr val="bg1"/>
                </a:solidFill>
              </a:rPr>
              <a:t>KPI 2 Ensuring Compliance</a:t>
            </a:r>
          </a:p>
        </p:txBody>
      </p:sp>
      <p:sp>
        <p:nvSpPr>
          <p:cNvPr id="8" name="TextBox 7"/>
          <p:cNvSpPr txBox="1"/>
          <p:nvPr/>
        </p:nvSpPr>
        <p:spPr>
          <a:xfrm>
            <a:off x="242598" y="896223"/>
            <a:ext cx="4134459" cy="276999"/>
          </a:xfrm>
          <a:prstGeom prst="rect">
            <a:avLst/>
          </a:prstGeom>
          <a:noFill/>
        </p:spPr>
        <p:txBody>
          <a:bodyPr wrap="square" rtlCol="0">
            <a:spAutoFit/>
          </a:bodyPr>
          <a:lstStyle/>
          <a:p>
            <a:r>
              <a:rPr lang="en-AU" sz="1200" dirty="0">
                <a:solidFill>
                  <a:schemeClr val="accent6">
                    <a:lumMod val="50000"/>
                  </a:schemeClr>
                </a:solidFill>
              </a:rPr>
              <a:t>Compliance Activities – 2018-19 Q4</a:t>
            </a:r>
          </a:p>
        </p:txBody>
      </p:sp>
      <p:sp>
        <p:nvSpPr>
          <p:cNvPr id="9" name="TextBox 8"/>
          <p:cNvSpPr txBox="1"/>
          <p:nvPr/>
        </p:nvSpPr>
        <p:spPr>
          <a:xfrm>
            <a:off x="2792760" y="632452"/>
            <a:ext cx="4134459" cy="276999"/>
          </a:xfrm>
          <a:prstGeom prst="rect">
            <a:avLst/>
          </a:prstGeom>
          <a:noFill/>
        </p:spPr>
        <p:txBody>
          <a:bodyPr wrap="square" rtlCol="0">
            <a:spAutoFit/>
          </a:bodyPr>
          <a:lstStyle/>
          <a:p>
            <a:pPr algn="ctr"/>
            <a:r>
              <a:rPr lang="en-AU" sz="1200" dirty="0"/>
              <a:t>Compliance Activities Undertaken</a:t>
            </a:r>
          </a:p>
        </p:txBody>
      </p:sp>
      <p:sp>
        <p:nvSpPr>
          <p:cNvPr id="2" name="Slide Number Placeholder 1">
            <a:extLst>
              <a:ext uri="{FF2B5EF4-FFF2-40B4-BE49-F238E27FC236}">
                <a16:creationId xmlns:a16="http://schemas.microsoft.com/office/drawing/2014/main" id="{D5470B46-C83E-4068-9430-01B44550043F}"/>
              </a:ext>
            </a:extLst>
          </p:cNvPr>
          <p:cNvSpPr>
            <a:spLocks noGrp="1"/>
          </p:cNvSpPr>
          <p:nvPr>
            <p:ph type="sldNum" sz="quarter" idx="12"/>
          </p:nvPr>
        </p:nvSpPr>
        <p:spPr>
          <a:xfrm>
            <a:off x="8962036" y="226472"/>
            <a:ext cx="897328" cy="274042"/>
          </a:xfrm>
        </p:spPr>
        <p:txBody>
          <a:bodyPr/>
          <a:lstStyle/>
          <a:p>
            <a:r>
              <a:rPr lang="en-AU" dirty="0"/>
              <a:t> Page    </a:t>
            </a:r>
            <a:fld id="{BE4ABD5F-D626-4461-ADC9-85806A61CF0E}" type="slidenum">
              <a:rPr lang="en-AU" smtClean="0"/>
              <a:pPr/>
              <a:t>10</a:t>
            </a:fld>
            <a:endParaRPr lang="en-AU" dirty="0"/>
          </a:p>
        </p:txBody>
      </p:sp>
      <p:sp>
        <p:nvSpPr>
          <p:cNvPr id="13" name="TextBox 12">
            <a:extLst>
              <a:ext uri="{FF2B5EF4-FFF2-40B4-BE49-F238E27FC236}">
                <a16:creationId xmlns:a16="http://schemas.microsoft.com/office/drawing/2014/main" id="{C08172B5-22E9-4614-A3A1-B7D188588138}"/>
              </a:ext>
            </a:extLst>
          </p:cNvPr>
          <p:cNvSpPr txBox="1"/>
          <p:nvPr/>
        </p:nvSpPr>
        <p:spPr>
          <a:xfrm>
            <a:off x="5457056" y="4547235"/>
            <a:ext cx="4277360" cy="1477328"/>
          </a:xfrm>
          <a:prstGeom prst="rect">
            <a:avLst/>
          </a:prstGeom>
          <a:noFill/>
        </p:spPr>
        <p:txBody>
          <a:bodyPr wrap="square" rtlCol="0">
            <a:spAutoFit/>
          </a:bodyPr>
          <a:lstStyle/>
          <a:p>
            <a:r>
              <a:rPr lang="en-AU" sz="900" b="1" dirty="0"/>
              <a:t>Why are these measures important?</a:t>
            </a:r>
          </a:p>
          <a:p>
            <a:r>
              <a:rPr lang="en-AU" sz="900" dirty="0">
                <a:solidFill>
                  <a:schemeClr val="bg1">
                    <a:lumMod val="50000"/>
                  </a:schemeClr>
                </a:solidFill>
              </a:rPr>
              <a:t>Earth Resources Regulation undertakes proactive compliance activities using a risk based approach. Activities include audits, inspections, meetings with duty holders and site closures after reviewing rehabilitation.</a:t>
            </a:r>
          </a:p>
          <a:p>
            <a:r>
              <a:rPr lang="en-AU" sz="900" dirty="0">
                <a:solidFill>
                  <a:schemeClr val="bg1">
                    <a:lumMod val="50000"/>
                  </a:schemeClr>
                </a:solidFill>
              </a:rPr>
              <a:t>  </a:t>
            </a:r>
          </a:p>
          <a:p>
            <a:r>
              <a:rPr lang="en-AU" sz="900" dirty="0">
                <a:solidFill>
                  <a:schemeClr val="bg1">
                    <a:lumMod val="50000"/>
                  </a:schemeClr>
                </a:solidFill>
              </a:rPr>
              <a:t>Earth Resources Regulation undertaken compliance actions under the </a:t>
            </a:r>
            <a:r>
              <a:rPr lang="en-AU" sz="900" i="1" dirty="0">
                <a:solidFill>
                  <a:schemeClr val="bg1">
                    <a:lumMod val="50000"/>
                  </a:schemeClr>
                </a:solidFill>
              </a:rPr>
              <a:t>Mineral Resources (Sustainable Development) Act 1990, Petroleum Act 1998 </a:t>
            </a:r>
            <a:r>
              <a:rPr lang="en-AU" sz="900" dirty="0">
                <a:solidFill>
                  <a:schemeClr val="bg1">
                    <a:lumMod val="50000"/>
                  </a:schemeClr>
                </a:solidFill>
              </a:rPr>
              <a:t>and other legislations, to identify and act on any audits or omission by the duty holder that has, or is likely to result in a risk to public safety, the environment, land, property or infrastructure, or is a non-compliance with a licence or work authority conditions. </a:t>
            </a:r>
          </a:p>
        </p:txBody>
      </p:sp>
      <p:sp>
        <p:nvSpPr>
          <p:cNvPr id="14" name="TextBox 13">
            <a:extLst>
              <a:ext uri="{FF2B5EF4-FFF2-40B4-BE49-F238E27FC236}">
                <a16:creationId xmlns:a16="http://schemas.microsoft.com/office/drawing/2014/main" id="{6107CD43-A2C2-4C25-85FC-A4AEE78A7B55}"/>
              </a:ext>
            </a:extLst>
          </p:cNvPr>
          <p:cNvSpPr txBox="1"/>
          <p:nvPr/>
        </p:nvSpPr>
        <p:spPr>
          <a:xfrm>
            <a:off x="453127" y="5285899"/>
            <a:ext cx="3923930" cy="646331"/>
          </a:xfrm>
          <a:prstGeom prst="rect">
            <a:avLst/>
          </a:prstGeom>
          <a:noFill/>
        </p:spPr>
        <p:txBody>
          <a:bodyPr wrap="square" rtlCol="0">
            <a:spAutoFit/>
          </a:bodyPr>
          <a:lstStyle/>
          <a:p>
            <a:r>
              <a:rPr lang="en-AU" sz="900" b="1" dirty="0"/>
              <a:t>Explanations for the results:</a:t>
            </a:r>
          </a:p>
          <a:p>
            <a:endParaRPr lang="en-AU" sz="900" b="1" dirty="0"/>
          </a:p>
          <a:p>
            <a:r>
              <a:rPr lang="en-AU" sz="900" dirty="0"/>
              <a:t>In Q4 Earth Resources Regulation conducted 147 proactive compliance activities involving 112 duty holders, exceeding the 75 compliance activities target by 72.</a:t>
            </a:r>
          </a:p>
        </p:txBody>
      </p:sp>
      <p:sp>
        <p:nvSpPr>
          <p:cNvPr id="3" name="Footer Placeholder 2"/>
          <p:cNvSpPr>
            <a:spLocks noGrp="1"/>
          </p:cNvSpPr>
          <p:nvPr>
            <p:ph type="ftr" sz="quarter" idx="11"/>
          </p:nvPr>
        </p:nvSpPr>
        <p:spPr/>
        <p:txBody>
          <a:bodyPr/>
          <a:lstStyle/>
          <a:p>
            <a:r>
              <a:rPr lang="en-AU"/>
              <a:t>Earth Resources Regulation Quarterly Performance Report 2018-19 Q4</a:t>
            </a:r>
          </a:p>
        </p:txBody>
      </p:sp>
      <p:graphicFrame>
        <p:nvGraphicFramePr>
          <p:cNvPr id="12" name="Table 11">
            <a:extLst>
              <a:ext uri="{FF2B5EF4-FFF2-40B4-BE49-F238E27FC236}">
                <a16:creationId xmlns:a16="http://schemas.microsoft.com/office/drawing/2014/main" id="{2F9920AC-20D9-42C1-A5C2-594BE102AB27}"/>
              </a:ext>
            </a:extLst>
          </p:cNvPr>
          <p:cNvGraphicFramePr>
            <a:graphicFrameLocks noGrp="1"/>
          </p:cNvGraphicFramePr>
          <p:nvPr>
            <p:extLst>
              <p:ext uri="{D42A27DB-BD31-4B8C-83A1-F6EECF244321}">
                <p14:modId xmlns:p14="http://schemas.microsoft.com/office/powerpoint/2010/main" val="2783076790"/>
              </p:ext>
            </p:extLst>
          </p:nvPr>
        </p:nvGraphicFramePr>
        <p:xfrm>
          <a:off x="268123" y="1276652"/>
          <a:ext cx="4828896" cy="3376480"/>
        </p:xfrm>
        <a:graphic>
          <a:graphicData uri="http://schemas.openxmlformats.org/drawingml/2006/table">
            <a:tbl>
              <a:tblPr firstRow="1" lastRow="1" bandRow="1">
                <a:tableStyleId>{7DF18680-E054-41AD-8BC1-D1AEF772440D}</a:tableStyleId>
              </a:tblPr>
              <a:tblGrid>
                <a:gridCol w="940461">
                  <a:extLst>
                    <a:ext uri="{9D8B030D-6E8A-4147-A177-3AD203B41FA5}">
                      <a16:colId xmlns:a16="http://schemas.microsoft.com/office/drawing/2014/main" val="3299092195"/>
                    </a:ext>
                  </a:extLst>
                </a:gridCol>
                <a:gridCol w="864096">
                  <a:extLst>
                    <a:ext uri="{9D8B030D-6E8A-4147-A177-3AD203B41FA5}">
                      <a16:colId xmlns:a16="http://schemas.microsoft.com/office/drawing/2014/main" val="2877075627"/>
                    </a:ext>
                  </a:extLst>
                </a:gridCol>
                <a:gridCol w="720080">
                  <a:extLst>
                    <a:ext uri="{9D8B030D-6E8A-4147-A177-3AD203B41FA5}">
                      <a16:colId xmlns:a16="http://schemas.microsoft.com/office/drawing/2014/main" val="3766467094"/>
                    </a:ext>
                  </a:extLst>
                </a:gridCol>
                <a:gridCol w="694627">
                  <a:extLst>
                    <a:ext uri="{9D8B030D-6E8A-4147-A177-3AD203B41FA5}">
                      <a16:colId xmlns:a16="http://schemas.microsoft.com/office/drawing/2014/main" val="2740367417"/>
                    </a:ext>
                  </a:extLst>
                </a:gridCol>
                <a:gridCol w="804816">
                  <a:extLst>
                    <a:ext uri="{9D8B030D-6E8A-4147-A177-3AD203B41FA5}">
                      <a16:colId xmlns:a16="http://schemas.microsoft.com/office/drawing/2014/main" val="2494327055"/>
                    </a:ext>
                  </a:extLst>
                </a:gridCol>
                <a:gridCol w="804816">
                  <a:extLst>
                    <a:ext uri="{9D8B030D-6E8A-4147-A177-3AD203B41FA5}">
                      <a16:colId xmlns:a16="http://schemas.microsoft.com/office/drawing/2014/main" val="3323569772"/>
                    </a:ext>
                  </a:extLst>
                </a:gridCol>
              </a:tblGrid>
              <a:tr h="251083">
                <a:tc>
                  <a:txBody>
                    <a:bodyPr/>
                    <a:lstStyle/>
                    <a:p>
                      <a:pPr algn="ctr" fontAlgn="b"/>
                      <a:r>
                        <a:rPr lang="en-AU" sz="1100" u="none" strike="noStrike" dirty="0">
                          <a:effectLst/>
                        </a:rPr>
                        <a:t>Licence Types</a:t>
                      </a:r>
                      <a:endParaRPr lang="en-AU" sz="1100" b="1" i="0" u="none" strike="noStrike" dirty="0">
                        <a:solidFill>
                          <a:schemeClr val="bg1"/>
                        </a:solidFill>
                        <a:effectLst/>
                        <a:latin typeface="Calibri" panose="020F0502020204030204" pitchFamily="34" charset="0"/>
                      </a:endParaRPr>
                    </a:p>
                  </a:txBody>
                  <a:tcPr marL="9525" marR="9525" marT="9525" marB="0" anchor="ctr">
                    <a:solidFill>
                      <a:srgbClr val="002060"/>
                    </a:solidFill>
                  </a:tcPr>
                </a:tc>
                <a:tc>
                  <a:txBody>
                    <a:bodyPr/>
                    <a:lstStyle/>
                    <a:p>
                      <a:pPr algn="ctr" fontAlgn="b"/>
                      <a:r>
                        <a:rPr lang="en-AU" sz="1100" u="none" strike="noStrike" dirty="0">
                          <a:effectLst/>
                        </a:rPr>
                        <a:t>Activity</a:t>
                      </a:r>
                      <a:endParaRPr lang="en-AU" sz="1100" b="1" i="0" u="none" strike="noStrike" dirty="0">
                        <a:solidFill>
                          <a:schemeClr val="bg1"/>
                        </a:solidFill>
                        <a:effectLst/>
                        <a:latin typeface="Calibri" panose="020F0502020204030204" pitchFamily="34" charset="0"/>
                      </a:endParaRPr>
                    </a:p>
                  </a:txBody>
                  <a:tcPr marL="9525" marR="9525" marT="9525" marB="0" anchor="ctr">
                    <a:solidFill>
                      <a:srgbClr val="002060"/>
                    </a:solidFill>
                  </a:tcPr>
                </a:tc>
                <a:tc>
                  <a:txBody>
                    <a:bodyPr/>
                    <a:lstStyle/>
                    <a:p>
                      <a:pPr algn="ctr" fontAlgn="b"/>
                      <a:r>
                        <a:rPr lang="en-AU" sz="1100" u="none" strike="noStrike" dirty="0">
                          <a:effectLst/>
                        </a:rPr>
                        <a:t>April</a:t>
                      </a:r>
                      <a:endParaRPr lang="en-AU" sz="1100" b="1" i="0" u="none" strike="noStrike" dirty="0">
                        <a:solidFill>
                          <a:schemeClr val="bg1"/>
                        </a:solidFill>
                        <a:effectLst/>
                        <a:latin typeface="Calibri" panose="020F0502020204030204" pitchFamily="34" charset="0"/>
                      </a:endParaRPr>
                    </a:p>
                  </a:txBody>
                  <a:tcPr marL="7620" marR="7620" marT="7620" marB="0" anchor="ctr">
                    <a:solidFill>
                      <a:srgbClr val="002060"/>
                    </a:solidFill>
                  </a:tcPr>
                </a:tc>
                <a:tc>
                  <a:txBody>
                    <a:bodyPr/>
                    <a:lstStyle/>
                    <a:p>
                      <a:pPr algn="ctr" fontAlgn="b"/>
                      <a:r>
                        <a:rPr lang="en-AU" sz="1100" u="none" strike="noStrike" dirty="0">
                          <a:effectLst/>
                        </a:rPr>
                        <a:t>May</a:t>
                      </a:r>
                      <a:endParaRPr lang="en-AU" sz="1100" b="1" i="0" u="none" strike="noStrike" dirty="0">
                        <a:solidFill>
                          <a:schemeClr val="bg1"/>
                        </a:solidFill>
                        <a:effectLst/>
                        <a:latin typeface="Calibri" panose="020F0502020204030204" pitchFamily="34" charset="0"/>
                      </a:endParaRPr>
                    </a:p>
                  </a:txBody>
                  <a:tcPr marL="7620" marR="7620" marT="7620" marB="0" anchor="ctr">
                    <a:solidFill>
                      <a:srgbClr val="002060"/>
                    </a:solidFill>
                  </a:tcPr>
                </a:tc>
                <a:tc>
                  <a:txBody>
                    <a:bodyPr/>
                    <a:lstStyle/>
                    <a:p>
                      <a:pPr algn="ctr" fontAlgn="b"/>
                      <a:r>
                        <a:rPr lang="en-AU" sz="1100" u="none" strike="noStrike" dirty="0">
                          <a:effectLst/>
                        </a:rPr>
                        <a:t>June</a:t>
                      </a:r>
                      <a:endParaRPr lang="en-AU" sz="1100" b="1" i="0" u="none" strike="noStrike" dirty="0">
                        <a:solidFill>
                          <a:schemeClr val="bg1"/>
                        </a:solidFill>
                        <a:effectLst/>
                        <a:latin typeface="Calibri" panose="020F0502020204030204" pitchFamily="34" charset="0"/>
                      </a:endParaRPr>
                    </a:p>
                  </a:txBody>
                  <a:tcPr marL="7620" marR="7620" marT="7620" marB="0" anchor="ctr">
                    <a:solidFill>
                      <a:srgbClr val="002060"/>
                    </a:solidFill>
                  </a:tcPr>
                </a:tc>
                <a:tc>
                  <a:txBody>
                    <a:bodyPr/>
                    <a:lstStyle/>
                    <a:p>
                      <a:pPr algn="ctr" fontAlgn="b"/>
                      <a:r>
                        <a:rPr lang="en-AU" sz="1100" u="none" strike="noStrike" dirty="0">
                          <a:effectLst/>
                        </a:rPr>
                        <a:t>Total</a:t>
                      </a:r>
                      <a:endParaRPr lang="en-AU" sz="1100" b="0" i="0" u="none" strike="noStrike" dirty="0">
                        <a:solidFill>
                          <a:srgbClr val="000000"/>
                        </a:solidFill>
                        <a:effectLst/>
                        <a:latin typeface="Calibri" panose="020F0502020204030204" pitchFamily="34" charset="0"/>
                      </a:endParaRPr>
                    </a:p>
                  </a:txBody>
                  <a:tcPr marL="9525" marR="9525" marT="9525" marB="0" anchor="ctr">
                    <a:solidFill>
                      <a:srgbClr val="002060"/>
                    </a:solidFill>
                  </a:tcPr>
                </a:tc>
                <a:extLst>
                  <a:ext uri="{0D108BD9-81ED-4DB2-BD59-A6C34878D82A}">
                    <a16:rowId xmlns:a16="http://schemas.microsoft.com/office/drawing/2014/main" val="866993935"/>
                  </a:ext>
                </a:extLst>
              </a:tr>
              <a:tr h="288627">
                <a:tc rowSpan="5">
                  <a:txBody>
                    <a:bodyPr/>
                    <a:lstStyle/>
                    <a:p>
                      <a:pPr algn="ctr" fontAlgn="b"/>
                      <a:r>
                        <a:rPr lang="en-AU" sz="1100" u="none" strike="noStrike" dirty="0">
                          <a:effectLst/>
                        </a:rPr>
                        <a:t>Extractives</a:t>
                      </a:r>
                      <a:endParaRPr lang="en-AU" sz="1100" b="0" i="0" u="none" strike="noStrike" dirty="0">
                        <a:solidFill>
                          <a:srgbClr val="000000"/>
                        </a:solidFill>
                        <a:effectLst/>
                        <a:latin typeface="Calibri" panose="020F0502020204030204" pitchFamily="34" charset="0"/>
                      </a:endParaRPr>
                    </a:p>
                  </a:txBody>
                  <a:tcPr marL="9525" marR="9525" marT="9525" marB="0" anchor="ctr">
                    <a:solidFill>
                      <a:schemeClr val="accent5">
                        <a:lumMod val="60000"/>
                        <a:lumOff val="40000"/>
                      </a:schemeClr>
                    </a:solidFill>
                  </a:tcPr>
                </a:tc>
                <a:tc>
                  <a:txBody>
                    <a:bodyPr/>
                    <a:lstStyle/>
                    <a:p>
                      <a:pPr algn="ctr" fontAlgn="b"/>
                      <a:r>
                        <a:rPr lang="en-AU" sz="1100" u="none" strike="noStrike" dirty="0">
                          <a:effectLst/>
                        </a:rPr>
                        <a:t>Inspection</a:t>
                      </a:r>
                      <a:endParaRPr lang="en-AU" sz="1100" b="0" i="0" u="none" strike="noStrike" dirty="0">
                        <a:solidFill>
                          <a:srgbClr val="000000"/>
                        </a:solidFill>
                        <a:effectLst/>
                        <a:latin typeface="Calibri" panose="020F0502020204030204" pitchFamily="34" charset="0"/>
                      </a:endParaRPr>
                    </a:p>
                  </a:txBody>
                  <a:tcPr marL="7620" marR="7620" marT="7620" marB="0" anchor="ctr"/>
                </a:tc>
                <a:tc>
                  <a:txBody>
                    <a:bodyPr/>
                    <a:lstStyle/>
                    <a:p>
                      <a:pPr algn="ctr" fontAlgn="b"/>
                      <a:r>
                        <a:rPr lang="en-AU" sz="1100" u="none" strike="noStrike" dirty="0">
                          <a:effectLst/>
                        </a:rPr>
                        <a:t>13</a:t>
                      </a:r>
                      <a:endParaRPr lang="en-AU" sz="11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b"/>
                      <a:r>
                        <a:rPr lang="en-AU" sz="1100" u="none" strike="noStrike" dirty="0">
                          <a:effectLst/>
                        </a:rPr>
                        <a:t>7</a:t>
                      </a:r>
                      <a:endParaRPr lang="en-AU" sz="11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b"/>
                      <a:r>
                        <a:rPr lang="en-AU" sz="1100" u="none" strike="noStrike" dirty="0">
                          <a:effectLst/>
                        </a:rPr>
                        <a:t>21</a:t>
                      </a:r>
                      <a:endParaRPr lang="en-AU" sz="11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b"/>
                      <a:r>
                        <a:rPr lang="en-AU" sz="1100" b="1" u="none" strike="noStrike" dirty="0">
                          <a:effectLst/>
                        </a:rPr>
                        <a:t>41</a:t>
                      </a:r>
                      <a:endParaRPr lang="en-AU" sz="1100" b="1" i="0" u="none" strike="noStrike" dirty="0">
                        <a:solidFill>
                          <a:srgbClr val="00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3946064802"/>
                  </a:ext>
                </a:extLst>
              </a:tr>
              <a:tr h="288627">
                <a:tc vMerge="1">
                  <a:txBody>
                    <a:bodyPr/>
                    <a:lstStyle/>
                    <a:p>
                      <a:pPr algn="l" fontAlgn="b"/>
                      <a:endParaRPr lang="en-AU" sz="11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n-AU" sz="1100" u="none" strike="noStrike" dirty="0">
                          <a:effectLst/>
                        </a:rPr>
                        <a:t>Audit</a:t>
                      </a:r>
                      <a:endParaRPr lang="en-AU" sz="1100" b="0" i="0" u="none" strike="noStrike" dirty="0">
                        <a:solidFill>
                          <a:srgbClr val="000000"/>
                        </a:solidFill>
                        <a:effectLst/>
                        <a:latin typeface="Calibri" panose="020F0502020204030204" pitchFamily="34" charset="0"/>
                      </a:endParaRPr>
                    </a:p>
                  </a:txBody>
                  <a:tcPr marL="7620" marR="7620" marT="7620" marB="0" anchor="ctr"/>
                </a:tc>
                <a:tc>
                  <a:txBody>
                    <a:bodyPr/>
                    <a:lstStyle/>
                    <a:p>
                      <a:pPr algn="ctr" fontAlgn="b"/>
                      <a:r>
                        <a:rPr lang="en-AU" sz="1100" b="0" i="0" u="none" strike="noStrike" dirty="0">
                          <a:solidFill>
                            <a:srgbClr val="000000"/>
                          </a:solidFill>
                          <a:effectLst/>
                          <a:latin typeface="Calibri" panose="020F0502020204030204" pitchFamily="34" charset="0"/>
                        </a:rPr>
                        <a:t>8</a:t>
                      </a:r>
                    </a:p>
                  </a:txBody>
                  <a:tcPr marL="9525" marR="9525" marT="9525" marB="0" anchor="ctr"/>
                </a:tc>
                <a:tc>
                  <a:txBody>
                    <a:bodyPr/>
                    <a:lstStyle/>
                    <a:p>
                      <a:pPr algn="ctr" fontAlgn="b"/>
                      <a:r>
                        <a:rPr lang="en-AU" sz="1100" u="none" strike="noStrike" dirty="0">
                          <a:effectLst/>
                        </a:rPr>
                        <a:t>5</a:t>
                      </a:r>
                      <a:endParaRPr lang="en-AU" sz="11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b"/>
                      <a:r>
                        <a:rPr lang="en-AU" sz="1100" u="none" strike="noStrike">
                          <a:effectLst/>
                        </a:rPr>
                        <a:t>26</a:t>
                      </a:r>
                      <a:endParaRPr lang="en-AU" sz="11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b"/>
                      <a:r>
                        <a:rPr lang="en-AU" sz="1100" b="1" u="none" strike="noStrike" dirty="0">
                          <a:effectLst/>
                        </a:rPr>
                        <a:t>39</a:t>
                      </a:r>
                      <a:endParaRPr lang="en-AU" sz="1100" b="1" i="0" u="none" strike="noStrike" dirty="0">
                        <a:solidFill>
                          <a:srgbClr val="00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4220576232"/>
                  </a:ext>
                </a:extLst>
              </a:tr>
              <a:tr h="288627">
                <a:tc vMerge="1">
                  <a:txBody>
                    <a:bodyPr/>
                    <a:lstStyle/>
                    <a:p>
                      <a:pPr algn="l" fontAlgn="b"/>
                      <a:endParaRPr lang="en-AU" sz="11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n-AU" sz="1100" u="none" strike="noStrike" dirty="0">
                          <a:effectLst/>
                        </a:rPr>
                        <a:t>Site Closure</a:t>
                      </a:r>
                      <a:endParaRPr lang="en-AU" sz="11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b"/>
                      <a:r>
                        <a:rPr lang="en-AU" sz="1100" u="none" strike="noStrike">
                          <a:effectLst/>
                        </a:rPr>
                        <a:t>1</a:t>
                      </a:r>
                      <a:endParaRPr lang="en-AU" sz="11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b"/>
                      <a:r>
                        <a:rPr lang="en-AU" sz="1100" u="none" strike="noStrike">
                          <a:effectLst/>
                        </a:rPr>
                        <a:t>3</a:t>
                      </a:r>
                      <a:endParaRPr lang="en-AU" sz="11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b"/>
                      <a:r>
                        <a:rPr lang="en-AU" sz="1100" u="none" strike="noStrike">
                          <a:effectLst/>
                        </a:rPr>
                        <a:t>2</a:t>
                      </a:r>
                      <a:endParaRPr lang="en-AU" sz="11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b"/>
                      <a:r>
                        <a:rPr lang="en-AU" sz="1100" b="1" u="none" strike="noStrike">
                          <a:effectLst/>
                        </a:rPr>
                        <a:t>6</a:t>
                      </a:r>
                      <a:endParaRPr lang="en-AU" sz="1100" b="1" i="0" u="none" strike="noStrike">
                        <a:solidFill>
                          <a:srgbClr val="00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3757591367"/>
                  </a:ext>
                </a:extLst>
              </a:tr>
              <a:tr h="288627">
                <a:tc vMerge="1">
                  <a:txBody>
                    <a:bodyPr/>
                    <a:lstStyle/>
                    <a:p>
                      <a:pPr algn="l" fontAlgn="b"/>
                      <a:endParaRPr lang="en-AU" sz="11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n-AU" sz="1100" u="none" strike="noStrike" dirty="0">
                          <a:effectLst/>
                        </a:rPr>
                        <a:t>Meeting</a:t>
                      </a:r>
                      <a:endParaRPr lang="en-AU" sz="11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b"/>
                      <a:r>
                        <a:rPr lang="en-AU" sz="1100" u="none" strike="noStrike" dirty="0">
                          <a:effectLst/>
                        </a:rPr>
                        <a:t>0</a:t>
                      </a:r>
                      <a:endParaRPr lang="en-AU" sz="11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b"/>
                      <a:r>
                        <a:rPr lang="en-AU" sz="1100" u="none" strike="noStrike" dirty="0">
                          <a:effectLst/>
                        </a:rPr>
                        <a:t>0</a:t>
                      </a:r>
                      <a:endParaRPr lang="en-AU" sz="11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b"/>
                      <a:r>
                        <a:rPr lang="en-AU" sz="1100" u="none" strike="noStrike" dirty="0">
                          <a:effectLst/>
                        </a:rPr>
                        <a:t>1</a:t>
                      </a:r>
                      <a:endParaRPr lang="en-AU" sz="11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b"/>
                      <a:r>
                        <a:rPr lang="en-AU" sz="1100" b="1" u="none" strike="noStrike" dirty="0">
                          <a:effectLst/>
                        </a:rPr>
                        <a:t>1</a:t>
                      </a:r>
                      <a:endParaRPr lang="en-AU" sz="1100" b="1" i="0" u="none" strike="noStrike" dirty="0">
                        <a:solidFill>
                          <a:srgbClr val="00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1878970339"/>
                  </a:ext>
                </a:extLst>
              </a:tr>
              <a:tr h="288627">
                <a:tc vMerge="1">
                  <a:txBody>
                    <a:bodyPr/>
                    <a:lstStyle/>
                    <a:p>
                      <a:pPr algn="l" fontAlgn="b"/>
                      <a:endParaRPr lang="en-AU" sz="11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n-AU" sz="1100" u="none" strike="noStrike" dirty="0">
                          <a:effectLst/>
                        </a:rPr>
                        <a:t>Total</a:t>
                      </a:r>
                      <a:endParaRPr lang="en-AU" sz="1100" b="0" i="0" u="none" strike="noStrike" dirty="0">
                        <a:solidFill>
                          <a:srgbClr val="000000"/>
                        </a:solidFill>
                        <a:effectLst/>
                        <a:latin typeface="Calibri" panose="020F0502020204030204" pitchFamily="34" charset="0"/>
                      </a:endParaRPr>
                    </a:p>
                  </a:txBody>
                  <a:tcPr marL="7620" marR="7620" marT="7620" marB="0" anchor="ctr">
                    <a:solidFill>
                      <a:schemeClr val="accent5">
                        <a:lumMod val="60000"/>
                        <a:lumOff val="40000"/>
                      </a:schemeClr>
                    </a:solidFill>
                  </a:tcPr>
                </a:tc>
                <a:tc>
                  <a:txBody>
                    <a:bodyPr/>
                    <a:lstStyle/>
                    <a:p>
                      <a:pPr algn="ctr" fontAlgn="b"/>
                      <a:r>
                        <a:rPr lang="en-AU" sz="1100" u="none" strike="noStrike" dirty="0">
                          <a:effectLst/>
                        </a:rPr>
                        <a:t>22</a:t>
                      </a:r>
                      <a:endParaRPr lang="en-AU" sz="1100" b="1" i="0" u="none" strike="noStrike" dirty="0">
                        <a:solidFill>
                          <a:srgbClr val="000000"/>
                        </a:solidFill>
                        <a:effectLst/>
                        <a:latin typeface="Calibri" panose="020F0502020204030204" pitchFamily="34" charset="0"/>
                      </a:endParaRPr>
                    </a:p>
                  </a:txBody>
                  <a:tcPr marL="9525" marR="9525" marT="9525" marB="0" anchor="ctr">
                    <a:solidFill>
                      <a:schemeClr val="accent5">
                        <a:lumMod val="60000"/>
                        <a:lumOff val="40000"/>
                      </a:schemeClr>
                    </a:solidFill>
                  </a:tcPr>
                </a:tc>
                <a:tc>
                  <a:txBody>
                    <a:bodyPr/>
                    <a:lstStyle/>
                    <a:p>
                      <a:pPr algn="ctr" fontAlgn="b"/>
                      <a:r>
                        <a:rPr lang="en-AU" sz="1100" u="none" strike="noStrike" dirty="0">
                          <a:effectLst/>
                        </a:rPr>
                        <a:t>15</a:t>
                      </a:r>
                      <a:endParaRPr lang="en-AU" sz="1100" b="1" i="0" u="none" strike="noStrike" dirty="0">
                        <a:solidFill>
                          <a:srgbClr val="000000"/>
                        </a:solidFill>
                        <a:effectLst/>
                        <a:latin typeface="Calibri" panose="020F0502020204030204" pitchFamily="34" charset="0"/>
                      </a:endParaRPr>
                    </a:p>
                  </a:txBody>
                  <a:tcPr marL="9525" marR="9525" marT="9525" marB="0" anchor="ctr">
                    <a:solidFill>
                      <a:schemeClr val="accent5">
                        <a:lumMod val="60000"/>
                        <a:lumOff val="40000"/>
                      </a:schemeClr>
                    </a:solidFill>
                  </a:tcPr>
                </a:tc>
                <a:tc>
                  <a:txBody>
                    <a:bodyPr/>
                    <a:lstStyle/>
                    <a:p>
                      <a:pPr algn="ctr" fontAlgn="b"/>
                      <a:r>
                        <a:rPr lang="en-AU" sz="1100" b="0" i="0" u="none" strike="noStrike" dirty="0">
                          <a:solidFill>
                            <a:srgbClr val="000000"/>
                          </a:solidFill>
                          <a:effectLst/>
                          <a:latin typeface="Calibri" panose="020F0502020204030204" pitchFamily="34" charset="0"/>
                        </a:rPr>
                        <a:t>50</a:t>
                      </a:r>
                    </a:p>
                  </a:txBody>
                  <a:tcPr marL="9525" marR="9525" marT="9525" marB="0" anchor="ctr">
                    <a:solidFill>
                      <a:schemeClr val="accent5">
                        <a:lumMod val="60000"/>
                        <a:lumOff val="40000"/>
                      </a:schemeClr>
                    </a:solidFill>
                  </a:tcPr>
                </a:tc>
                <a:tc>
                  <a:txBody>
                    <a:bodyPr/>
                    <a:lstStyle/>
                    <a:p>
                      <a:pPr algn="ctr" fontAlgn="b"/>
                      <a:r>
                        <a:rPr lang="en-AU" sz="1100" b="1" u="none" strike="noStrike" dirty="0">
                          <a:effectLst/>
                        </a:rPr>
                        <a:t>87</a:t>
                      </a:r>
                      <a:endParaRPr lang="en-AU" sz="1100" b="1" i="0" u="none" strike="noStrike" dirty="0">
                        <a:solidFill>
                          <a:srgbClr val="000000"/>
                        </a:solidFill>
                        <a:effectLst/>
                        <a:latin typeface="Calibri" panose="020F0502020204030204" pitchFamily="34" charset="0"/>
                      </a:endParaRPr>
                    </a:p>
                  </a:txBody>
                  <a:tcPr marL="9525" marR="9525" marT="9525" marB="0" anchor="ctr">
                    <a:solidFill>
                      <a:schemeClr val="accent5">
                        <a:lumMod val="60000"/>
                        <a:lumOff val="40000"/>
                      </a:schemeClr>
                    </a:solidFill>
                  </a:tcPr>
                </a:tc>
                <a:extLst>
                  <a:ext uri="{0D108BD9-81ED-4DB2-BD59-A6C34878D82A}">
                    <a16:rowId xmlns:a16="http://schemas.microsoft.com/office/drawing/2014/main" val="2909634513"/>
                  </a:ext>
                </a:extLst>
              </a:tr>
              <a:tr h="288627">
                <a:tc rowSpan="5">
                  <a:txBody>
                    <a:bodyPr/>
                    <a:lstStyle/>
                    <a:p>
                      <a:pPr algn="ctr" fontAlgn="b"/>
                      <a:r>
                        <a:rPr lang="en-AU" sz="1100" u="none" strike="noStrike" dirty="0">
                          <a:effectLst/>
                        </a:rPr>
                        <a:t>Mining</a:t>
                      </a:r>
                      <a:endParaRPr lang="en-AU" sz="1100" b="0" i="0" u="none" strike="noStrike" dirty="0">
                        <a:solidFill>
                          <a:srgbClr val="000000"/>
                        </a:solidFill>
                        <a:effectLst/>
                        <a:latin typeface="Calibri" panose="020F0502020204030204" pitchFamily="34" charset="0"/>
                      </a:endParaRPr>
                    </a:p>
                  </a:txBody>
                  <a:tcPr marL="9525" marR="9525" marT="9525" marB="0" anchor="ctr">
                    <a:solidFill>
                      <a:schemeClr val="accent5">
                        <a:lumMod val="60000"/>
                        <a:lumOff val="40000"/>
                      </a:schemeClr>
                    </a:solidFill>
                  </a:tcPr>
                </a:tc>
                <a:tc>
                  <a:txBody>
                    <a:bodyPr/>
                    <a:lstStyle/>
                    <a:p>
                      <a:pPr algn="ctr" fontAlgn="b"/>
                      <a:r>
                        <a:rPr lang="en-AU" sz="1100" u="none" strike="noStrike">
                          <a:effectLst/>
                        </a:rPr>
                        <a:t>Inspection</a:t>
                      </a:r>
                      <a:endParaRPr lang="en-AU" sz="11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b"/>
                      <a:r>
                        <a:rPr lang="en-AU" sz="1100" u="none" strike="noStrike">
                          <a:effectLst/>
                        </a:rPr>
                        <a:t>9</a:t>
                      </a:r>
                      <a:endParaRPr lang="en-AU" sz="11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b"/>
                      <a:r>
                        <a:rPr lang="en-AU" sz="1100" u="none" strike="noStrike">
                          <a:effectLst/>
                        </a:rPr>
                        <a:t>9</a:t>
                      </a:r>
                      <a:endParaRPr lang="en-AU" sz="11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b"/>
                      <a:r>
                        <a:rPr lang="en-AU" sz="1100" u="none" strike="noStrike" dirty="0">
                          <a:effectLst/>
                        </a:rPr>
                        <a:t>11</a:t>
                      </a:r>
                      <a:endParaRPr lang="en-AU" sz="11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b"/>
                      <a:r>
                        <a:rPr lang="en-AU" sz="1100" b="1" u="none" strike="noStrike" dirty="0">
                          <a:effectLst/>
                        </a:rPr>
                        <a:t>29</a:t>
                      </a:r>
                      <a:endParaRPr lang="en-AU" sz="1100" b="1" i="0" u="none" strike="noStrike" dirty="0">
                        <a:solidFill>
                          <a:srgbClr val="00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3221270440"/>
                  </a:ext>
                </a:extLst>
              </a:tr>
              <a:tr h="288627">
                <a:tc vMerge="1">
                  <a:txBody>
                    <a:bodyPr/>
                    <a:lstStyle/>
                    <a:p>
                      <a:pPr algn="l" fontAlgn="b"/>
                      <a:endParaRPr lang="en-AU" sz="11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n-AU" sz="1100" u="none" strike="noStrike">
                          <a:effectLst/>
                        </a:rPr>
                        <a:t>Audit</a:t>
                      </a:r>
                      <a:endParaRPr lang="en-AU" sz="11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b"/>
                      <a:r>
                        <a:rPr lang="en-AU" sz="1100" u="none" strike="noStrike">
                          <a:effectLst/>
                        </a:rPr>
                        <a:t>8</a:t>
                      </a:r>
                      <a:endParaRPr lang="en-AU" sz="11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b"/>
                      <a:r>
                        <a:rPr lang="en-AU" sz="1100" u="none" strike="noStrike" dirty="0">
                          <a:effectLst/>
                        </a:rPr>
                        <a:t>2</a:t>
                      </a:r>
                      <a:endParaRPr lang="en-AU" sz="11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b"/>
                      <a:r>
                        <a:rPr lang="en-AU" sz="1100" u="none" strike="noStrike" dirty="0">
                          <a:effectLst/>
                        </a:rPr>
                        <a:t>3</a:t>
                      </a:r>
                      <a:endParaRPr lang="en-AU" sz="11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b"/>
                      <a:r>
                        <a:rPr lang="en-AU" sz="1100" b="1" u="none" strike="noStrike" dirty="0">
                          <a:effectLst/>
                        </a:rPr>
                        <a:t>13</a:t>
                      </a:r>
                      <a:endParaRPr lang="en-AU" sz="1100" b="1" i="0" u="none" strike="noStrike" dirty="0">
                        <a:solidFill>
                          <a:srgbClr val="00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4211657994"/>
                  </a:ext>
                </a:extLst>
              </a:tr>
              <a:tr h="288627">
                <a:tc vMerge="1">
                  <a:txBody>
                    <a:bodyPr/>
                    <a:lstStyle/>
                    <a:p>
                      <a:pPr algn="l" fontAlgn="b"/>
                      <a:endParaRPr lang="en-AU" sz="11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n-AU" sz="1100" u="none" strike="noStrike">
                          <a:effectLst/>
                        </a:rPr>
                        <a:t>Meeting</a:t>
                      </a:r>
                      <a:endParaRPr lang="en-AU" sz="11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b"/>
                      <a:r>
                        <a:rPr lang="en-AU" sz="1100" u="none" strike="noStrike">
                          <a:effectLst/>
                        </a:rPr>
                        <a:t>4</a:t>
                      </a:r>
                      <a:endParaRPr lang="en-AU" sz="11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b"/>
                      <a:r>
                        <a:rPr lang="en-AU" sz="1100" u="none" strike="noStrike">
                          <a:effectLst/>
                        </a:rPr>
                        <a:t>5</a:t>
                      </a:r>
                      <a:endParaRPr lang="en-AU" sz="11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b"/>
                      <a:r>
                        <a:rPr lang="en-AU" sz="1100" u="none" strike="noStrike" dirty="0">
                          <a:effectLst/>
                        </a:rPr>
                        <a:t>4</a:t>
                      </a:r>
                      <a:endParaRPr lang="en-AU" sz="11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b"/>
                      <a:r>
                        <a:rPr lang="en-AU" sz="1100" b="1" u="none" strike="noStrike" dirty="0">
                          <a:effectLst/>
                        </a:rPr>
                        <a:t>13</a:t>
                      </a:r>
                      <a:endParaRPr lang="en-AU" sz="1100" b="1" i="0" u="none" strike="noStrike" dirty="0">
                        <a:solidFill>
                          <a:srgbClr val="00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3300402486"/>
                  </a:ext>
                </a:extLst>
              </a:tr>
              <a:tr h="288627">
                <a:tc vMerge="1">
                  <a:txBody>
                    <a:bodyPr/>
                    <a:lstStyle/>
                    <a:p>
                      <a:pPr algn="l" fontAlgn="b"/>
                      <a:endParaRPr lang="en-AU" sz="11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n-AU" sz="1100" u="none" strike="noStrike" dirty="0">
                          <a:effectLst/>
                        </a:rPr>
                        <a:t>Site Closure</a:t>
                      </a:r>
                      <a:endParaRPr lang="en-AU" sz="11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b"/>
                      <a:r>
                        <a:rPr lang="en-AU" sz="1100" u="none" strike="noStrike">
                          <a:effectLst/>
                        </a:rPr>
                        <a:t>1</a:t>
                      </a:r>
                      <a:endParaRPr lang="en-AU" sz="11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b"/>
                      <a:r>
                        <a:rPr lang="en-AU" sz="1100" u="none" strike="noStrike" dirty="0">
                          <a:effectLst/>
                        </a:rPr>
                        <a:t>0</a:t>
                      </a:r>
                      <a:endParaRPr lang="en-AU" sz="11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b"/>
                      <a:r>
                        <a:rPr lang="en-AU" sz="1100" u="none" strike="noStrike" dirty="0">
                          <a:effectLst/>
                        </a:rPr>
                        <a:t>4</a:t>
                      </a:r>
                      <a:endParaRPr lang="en-AU" sz="11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b"/>
                      <a:r>
                        <a:rPr lang="en-AU" sz="1100" b="1" u="none" strike="noStrike" dirty="0">
                          <a:effectLst/>
                        </a:rPr>
                        <a:t>5</a:t>
                      </a:r>
                      <a:endParaRPr lang="en-AU" sz="1100" b="1" i="0" u="none" strike="noStrike" dirty="0">
                        <a:solidFill>
                          <a:srgbClr val="00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1672851459"/>
                  </a:ext>
                </a:extLst>
              </a:tr>
              <a:tr h="288627">
                <a:tc vMerge="1">
                  <a:txBody>
                    <a:bodyPr/>
                    <a:lstStyle/>
                    <a:p>
                      <a:pPr algn="l" fontAlgn="b"/>
                      <a:endParaRPr lang="en-AU" sz="11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n-AU" sz="1100" u="none" strike="noStrike" dirty="0">
                          <a:effectLst/>
                        </a:rPr>
                        <a:t>Total</a:t>
                      </a:r>
                      <a:endParaRPr lang="en-AU" sz="1100" b="0" i="0" u="none" strike="noStrike" dirty="0">
                        <a:solidFill>
                          <a:srgbClr val="000000"/>
                        </a:solidFill>
                        <a:effectLst/>
                        <a:latin typeface="Calibri" panose="020F0502020204030204" pitchFamily="34" charset="0"/>
                      </a:endParaRPr>
                    </a:p>
                  </a:txBody>
                  <a:tcPr marL="7620" marR="7620" marT="7620" marB="0" anchor="ctr">
                    <a:solidFill>
                      <a:schemeClr val="accent5">
                        <a:lumMod val="60000"/>
                        <a:lumOff val="40000"/>
                      </a:schemeClr>
                    </a:solidFill>
                  </a:tcPr>
                </a:tc>
                <a:tc>
                  <a:txBody>
                    <a:bodyPr/>
                    <a:lstStyle/>
                    <a:p>
                      <a:pPr algn="ctr" fontAlgn="b"/>
                      <a:r>
                        <a:rPr lang="en-AU" sz="1100" u="none" strike="noStrike" dirty="0">
                          <a:effectLst/>
                        </a:rPr>
                        <a:t>22</a:t>
                      </a:r>
                      <a:endParaRPr lang="en-AU" sz="1100" b="1" i="0" u="none" strike="noStrike" dirty="0">
                        <a:solidFill>
                          <a:srgbClr val="000000"/>
                        </a:solidFill>
                        <a:effectLst/>
                        <a:latin typeface="Calibri" panose="020F0502020204030204" pitchFamily="34" charset="0"/>
                      </a:endParaRPr>
                    </a:p>
                  </a:txBody>
                  <a:tcPr marL="9525" marR="9525" marT="9525" marB="0" anchor="ctr">
                    <a:solidFill>
                      <a:schemeClr val="accent5">
                        <a:lumMod val="60000"/>
                        <a:lumOff val="40000"/>
                      </a:schemeClr>
                    </a:solidFill>
                  </a:tcPr>
                </a:tc>
                <a:tc>
                  <a:txBody>
                    <a:bodyPr/>
                    <a:lstStyle/>
                    <a:p>
                      <a:pPr algn="ctr" fontAlgn="b"/>
                      <a:r>
                        <a:rPr lang="en-AU" sz="1100" u="none" strike="noStrike" dirty="0">
                          <a:effectLst/>
                        </a:rPr>
                        <a:t>16</a:t>
                      </a:r>
                      <a:endParaRPr lang="en-AU" sz="1100" b="1" i="0" u="none" strike="noStrike" dirty="0">
                        <a:solidFill>
                          <a:srgbClr val="000000"/>
                        </a:solidFill>
                        <a:effectLst/>
                        <a:latin typeface="Calibri" panose="020F0502020204030204" pitchFamily="34" charset="0"/>
                      </a:endParaRPr>
                    </a:p>
                  </a:txBody>
                  <a:tcPr marL="9525" marR="9525" marT="9525" marB="0" anchor="ctr">
                    <a:solidFill>
                      <a:schemeClr val="accent5">
                        <a:lumMod val="60000"/>
                        <a:lumOff val="40000"/>
                      </a:schemeClr>
                    </a:solidFill>
                  </a:tcPr>
                </a:tc>
                <a:tc>
                  <a:txBody>
                    <a:bodyPr/>
                    <a:lstStyle/>
                    <a:p>
                      <a:pPr algn="ctr" fontAlgn="b"/>
                      <a:r>
                        <a:rPr lang="en-AU" sz="1100" u="none" strike="noStrike" dirty="0">
                          <a:effectLst/>
                        </a:rPr>
                        <a:t>22</a:t>
                      </a:r>
                      <a:endParaRPr lang="en-AU" sz="1100" b="1" i="0" u="none" strike="noStrike" dirty="0">
                        <a:solidFill>
                          <a:srgbClr val="000000"/>
                        </a:solidFill>
                        <a:effectLst/>
                        <a:latin typeface="Calibri" panose="020F0502020204030204" pitchFamily="34" charset="0"/>
                      </a:endParaRPr>
                    </a:p>
                  </a:txBody>
                  <a:tcPr marL="9525" marR="9525" marT="9525" marB="0" anchor="ctr">
                    <a:solidFill>
                      <a:schemeClr val="accent5">
                        <a:lumMod val="60000"/>
                        <a:lumOff val="40000"/>
                      </a:schemeClr>
                    </a:solidFill>
                  </a:tcPr>
                </a:tc>
                <a:tc>
                  <a:txBody>
                    <a:bodyPr/>
                    <a:lstStyle/>
                    <a:p>
                      <a:pPr algn="ctr" fontAlgn="b"/>
                      <a:r>
                        <a:rPr lang="en-AU" sz="1100" b="1" u="none" strike="noStrike" dirty="0">
                          <a:effectLst/>
                        </a:rPr>
                        <a:t>60</a:t>
                      </a:r>
                      <a:endParaRPr lang="en-AU" sz="1100" b="1" i="0" u="none" strike="noStrike" dirty="0">
                        <a:solidFill>
                          <a:srgbClr val="000000"/>
                        </a:solidFill>
                        <a:effectLst/>
                        <a:latin typeface="Calibri" panose="020F0502020204030204" pitchFamily="34" charset="0"/>
                      </a:endParaRPr>
                    </a:p>
                  </a:txBody>
                  <a:tcPr marL="9525" marR="9525" marT="9525" marB="0" anchor="ctr">
                    <a:solidFill>
                      <a:schemeClr val="accent5">
                        <a:lumMod val="60000"/>
                        <a:lumOff val="40000"/>
                      </a:schemeClr>
                    </a:solidFill>
                  </a:tcPr>
                </a:tc>
                <a:extLst>
                  <a:ext uri="{0D108BD9-81ED-4DB2-BD59-A6C34878D82A}">
                    <a16:rowId xmlns:a16="http://schemas.microsoft.com/office/drawing/2014/main" val="2649859629"/>
                  </a:ext>
                </a:extLst>
              </a:tr>
              <a:tr h="239127">
                <a:tc gridSpan="2">
                  <a:txBody>
                    <a:bodyPr/>
                    <a:lstStyle/>
                    <a:p>
                      <a:pPr algn="ctr" fontAlgn="b"/>
                      <a:r>
                        <a:rPr lang="en-AU" sz="1100" u="none" strike="noStrike" dirty="0">
                          <a:effectLst/>
                        </a:rPr>
                        <a:t>Total</a:t>
                      </a:r>
                      <a:endParaRPr lang="en-AU" sz="1100" b="1" i="0" u="none" strike="noStrike" dirty="0">
                        <a:solidFill>
                          <a:schemeClr val="bg1"/>
                        </a:solidFill>
                        <a:effectLst/>
                        <a:latin typeface="Calibri" panose="020F0502020204030204" pitchFamily="34" charset="0"/>
                      </a:endParaRPr>
                    </a:p>
                  </a:txBody>
                  <a:tcPr marL="9525" marR="9525" marT="9525" marB="0" anchor="ctr"/>
                </a:tc>
                <a:tc hMerge="1">
                  <a:txBody>
                    <a:bodyPr/>
                    <a:lstStyle/>
                    <a:p>
                      <a:pPr algn="ctr" fontAlgn="b"/>
                      <a:endParaRPr lang="en-AU" sz="11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b"/>
                      <a:r>
                        <a:rPr lang="en-AU" sz="1100" u="none" strike="noStrike" dirty="0">
                          <a:effectLst/>
                        </a:rPr>
                        <a:t>44</a:t>
                      </a:r>
                      <a:endParaRPr lang="en-AU" sz="1100" b="1" i="0" u="none" strike="noStrike" dirty="0">
                        <a:solidFill>
                          <a:schemeClr val="bg1"/>
                        </a:solidFill>
                        <a:effectLst/>
                        <a:latin typeface="Calibri" panose="020F0502020204030204" pitchFamily="34" charset="0"/>
                      </a:endParaRPr>
                    </a:p>
                  </a:txBody>
                  <a:tcPr marL="9525" marR="9525" marT="9525" marB="0" anchor="ctr"/>
                </a:tc>
                <a:tc>
                  <a:txBody>
                    <a:bodyPr/>
                    <a:lstStyle/>
                    <a:p>
                      <a:pPr algn="ctr" fontAlgn="b"/>
                      <a:r>
                        <a:rPr lang="en-AU" sz="1100" u="none" strike="noStrike">
                          <a:effectLst/>
                        </a:rPr>
                        <a:t>31</a:t>
                      </a:r>
                      <a:endParaRPr lang="en-AU" sz="1100" b="1" i="0" u="none" strike="noStrike">
                        <a:solidFill>
                          <a:schemeClr val="bg1"/>
                        </a:solidFill>
                        <a:effectLst/>
                        <a:latin typeface="Calibri" panose="020F0502020204030204" pitchFamily="34" charset="0"/>
                      </a:endParaRPr>
                    </a:p>
                  </a:txBody>
                  <a:tcPr marL="9525" marR="9525" marT="9525" marB="0" anchor="ctr"/>
                </a:tc>
                <a:tc>
                  <a:txBody>
                    <a:bodyPr/>
                    <a:lstStyle/>
                    <a:p>
                      <a:pPr algn="ctr" fontAlgn="b"/>
                      <a:r>
                        <a:rPr lang="en-AU" sz="1100" u="none" strike="noStrike" dirty="0">
                          <a:effectLst/>
                        </a:rPr>
                        <a:t>72</a:t>
                      </a:r>
                      <a:endParaRPr lang="en-AU" sz="1100" b="1" i="0" u="none" strike="noStrike" dirty="0">
                        <a:solidFill>
                          <a:schemeClr val="bg1"/>
                        </a:solidFill>
                        <a:effectLst/>
                        <a:latin typeface="Calibri" panose="020F0502020204030204" pitchFamily="34" charset="0"/>
                      </a:endParaRPr>
                    </a:p>
                  </a:txBody>
                  <a:tcPr marL="9525" marR="9525" marT="9525" marB="0" anchor="ctr"/>
                </a:tc>
                <a:tc>
                  <a:txBody>
                    <a:bodyPr/>
                    <a:lstStyle/>
                    <a:p>
                      <a:pPr algn="ctr" fontAlgn="b"/>
                      <a:r>
                        <a:rPr lang="en-AU" sz="1100" b="1" u="none" strike="noStrike" dirty="0">
                          <a:effectLst/>
                        </a:rPr>
                        <a:t>147</a:t>
                      </a:r>
                      <a:endParaRPr lang="en-AU" sz="1100" b="1" i="0" u="none" strike="noStrike" dirty="0">
                        <a:solidFill>
                          <a:schemeClr val="bg1"/>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1421398241"/>
                  </a:ext>
                </a:extLst>
              </a:tr>
            </a:tbl>
          </a:graphicData>
        </a:graphic>
      </p:graphicFrame>
      <p:graphicFrame>
        <p:nvGraphicFramePr>
          <p:cNvPr id="10" name="Chart 9">
            <a:extLst>
              <a:ext uri="{FF2B5EF4-FFF2-40B4-BE49-F238E27FC236}">
                <a16:creationId xmlns:a16="http://schemas.microsoft.com/office/drawing/2014/main" id="{F279824B-7C49-4242-8487-E1F6326EF950}"/>
              </a:ext>
            </a:extLst>
          </p:cNvPr>
          <p:cNvGraphicFramePr/>
          <p:nvPr>
            <p:extLst>
              <p:ext uri="{D42A27DB-BD31-4B8C-83A1-F6EECF244321}">
                <p14:modId xmlns:p14="http://schemas.microsoft.com/office/powerpoint/2010/main" val="2172485304"/>
              </p:ext>
            </p:extLst>
          </p:nvPr>
        </p:nvGraphicFramePr>
        <p:xfrm>
          <a:off x="5316108" y="1001933"/>
          <a:ext cx="4418308" cy="2804085"/>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88808208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377779" y="226213"/>
            <a:ext cx="8915400" cy="274042"/>
          </a:xfrm>
        </p:spPr>
        <p:txBody>
          <a:bodyPr>
            <a:normAutofit fontScale="90000"/>
          </a:bodyPr>
          <a:lstStyle/>
          <a:p>
            <a:r>
              <a:rPr lang="en-AU" sz="1400" b="1" dirty="0">
                <a:solidFill>
                  <a:schemeClr val="bg1"/>
                </a:solidFill>
              </a:rPr>
              <a:t>KPI 2 Ensuring Compliance</a:t>
            </a:r>
          </a:p>
        </p:txBody>
      </p:sp>
      <p:sp>
        <p:nvSpPr>
          <p:cNvPr id="5" name="TextBox 4"/>
          <p:cNvSpPr txBox="1"/>
          <p:nvPr/>
        </p:nvSpPr>
        <p:spPr>
          <a:xfrm>
            <a:off x="1171556" y="627117"/>
            <a:ext cx="4134459" cy="276999"/>
          </a:xfrm>
          <a:prstGeom prst="rect">
            <a:avLst/>
          </a:prstGeom>
          <a:noFill/>
        </p:spPr>
        <p:txBody>
          <a:bodyPr wrap="square" rtlCol="0">
            <a:spAutoFit/>
          </a:bodyPr>
          <a:lstStyle/>
          <a:p>
            <a:pPr algn="ctr"/>
            <a:r>
              <a:rPr lang="en-AU" sz="1200" dirty="0"/>
              <a:t>Compliance Audits – by type of Audit</a:t>
            </a:r>
          </a:p>
        </p:txBody>
      </p:sp>
      <p:graphicFrame>
        <p:nvGraphicFramePr>
          <p:cNvPr id="7" name="Chart 6"/>
          <p:cNvGraphicFramePr/>
          <p:nvPr>
            <p:extLst>
              <p:ext uri="{D42A27DB-BD31-4B8C-83A1-F6EECF244321}">
                <p14:modId xmlns:p14="http://schemas.microsoft.com/office/powerpoint/2010/main" val="1667533098"/>
              </p:ext>
            </p:extLst>
          </p:nvPr>
        </p:nvGraphicFramePr>
        <p:xfrm>
          <a:off x="205146" y="4429449"/>
          <a:ext cx="6067281" cy="2279634"/>
        </p:xfrm>
        <a:graphic>
          <a:graphicData uri="http://schemas.openxmlformats.org/drawingml/2006/chart">
            <c:chart xmlns:c="http://schemas.openxmlformats.org/drawingml/2006/chart" xmlns:r="http://schemas.openxmlformats.org/officeDocument/2006/relationships" r:id="rId3"/>
          </a:graphicData>
        </a:graphic>
      </p:graphicFrame>
      <p:sp>
        <p:nvSpPr>
          <p:cNvPr id="2" name="Slide Number Placeholder 1">
            <a:extLst>
              <a:ext uri="{FF2B5EF4-FFF2-40B4-BE49-F238E27FC236}">
                <a16:creationId xmlns:a16="http://schemas.microsoft.com/office/drawing/2014/main" id="{FB47DC0C-B3D3-476D-9F1C-39BED74D9AA2}"/>
              </a:ext>
            </a:extLst>
          </p:cNvPr>
          <p:cNvSpPr>
            <a:spLocks noGrp="1"/>
          </p:cNvSpPr>
          <p:nvPr>
            <p:ph type="sldNum" sz="quarter" idx="12"/>
          </p:nvPr>
        </p:nvSpPr>
        <p:spPr>
          <a:xfrm>
            <a:off x="8994136" y="201461"/>
            <a:ext cx="897328" cy="274042"/>
          </a:xfrm>
        </p:spPr>
        <p:txBody>
          <a:bodyPr/>
          <a:lstStyle/>
          <a:p>
            <a:r>
              <a:rPr lang="en-AU" dirty="0"/>
              <a:t> Page    </a:t>
            </a:r>
            <a:fld id="{BE4ABD5F-D626-4461-ADC9-85806A61CF0E}" type="slidenum">
              <a:rPr lang="en-AU" smtClean="0"/>
              <a:pPr/>
              <a:t>11</a:t>
            </a:fld>
            <a:endParaRPr lang="en-AU" dirty="0"/>
          </a:p>
        </p:txBody>
      </p:sp>
      <p:sp>
        <p:nvSpPr>
          <p:cNvPr id="9" name="TextBox 8">
            <a:extLst>
              <a:ext uri="{FF2B5EF4-FFF2-40B4-BE49-F238E27FC236}">
                <a16:creationId xmlns:a16="http://schemas.microsoft.com/office/drawing/2014/main" id="{ECA760B5-9C1D-4962-B3BB-5B0176484609}"/>
              </a:ext>
            </a:extLst>
          </p:cNvPr>
          <p:cNvSpPr txBox="1"/>
          <p:nvPr/>
        </p:nvSpPr>
        <p:spPr>
          <a:xfrm>
            <a:off x="6272427" y="4581128"/>
            <a:ext cx="3361093" cy="1477328"/>
          </a:xfrm>
          <a:prstGeom prst="rect">
            <a:avLst/>
          </a:prstGeom>
          <a:noFill/>
        </p:spPr>
        <p:txBody>
          <a:bodyPr wrap="square" rtlCol="0">
            <a:spAutoFit/>
          </a:bodyPr>
          <a:lstStyle/>
          <a:p>
            <a:r>
              <a:rPr lang="en-AU" sz="900" b="1" dirty="0"/>
              <a:t>Explanations for the results:</a:t>
            </a:r>
          </a:p>
          <a:p>
            <a:r>
              <a:rPr lang="en-AU" sz="900" dirty="0"/>
              <a:t>The audit program is risk based with a focus on more significant sites. Compliance improvements or enhanced risk controls were recommended at 84% of audited sites in Q4 compared to 70% in Q3.</a:t>
            </a:r>
          </a:p>
          <a:p>
            <a:endParaRPr lang="en-AU" sz="900" b="1" dirty="0"/>
          </a:p>
          <a:p>
            <a:endParaRPr lang="en-AU" sz="900" b="1" dirty="0"/>
          </a:p>
          <a:p>
            <a:r>
              <a:rPr lang="en-AU" sz="900" b="1" dirty="0"/>
              <a:t>Why are these measures important?</a:t>
            </a:r>
          </a:p>
          <a:p>
            <a:r>
              <a:rPr lang="en-AU" sz="900" dirty="0">
                <a:solidFill>
                  <a:schemeClr val="bg1">
                    <a:lumMod val="50000"/>
                  </a:schemeClr>
                </a:solidFill>
              </a:rPr>
              <a:t>This indicator measures the number of current tenements that have had a compliance activity undertaken and shows how many duty holders are meeting requirements. </a:t>
            </a:r>
          </a:p>
        </p:txBody>
      </p:sp>
      <p:sp>
        <p:nvSpPr>
          <p:cNvPr id="10" name="TextBox 9">
            <a:extLst>
              <a:ext uri="{FF2B5EF4-FFF2-40B4-BE49-F238E27FC236}">
                <a16:creationId xmlns:a16="http://schemas.microsoft.com/office/drawing/2014/main" id="{C9B6468A-C83B-4EC0-A47D-7D40D0473AB3}"/>
              </a:ext>
            </a:extLst>
          </p:cNvPr>
          <p:cNvSpPr txBox="1"/>
          <p:nvPr/>
        </p:nvSpPr>
        <p:spPr>
          <a:xfrm>
            <a:off x="6272427" y="1173842"/>
            <a:ext cx="3261127" cy="2323713"/>
          </a:xfrm>
          <a:prstGeom prst="rect">
            <a:avLst/>
          </a:prstGeom>
          <a:noFill/>
        </p:spPr>
        <p:txBody>
          <a:bodyPr wrap="square" rtlCol="0">
            <a:spAutoFit/>
          </a:bodyPr>
          <a:lstStyle/>
          <a:p>
            <a:r>
              <a:rPr lang="en-AU" sz="900" b="1" dirty="0"/>
              <a:t>Explanations for the results:</a:t>
            </a:r>
          </a:p>
          <a:p>
            <a:endParaRPr lang="en-AU" sz="900" dirty="0">
              <a:solidFill>
                <a:srgbClr val="FF0000"/>
              </a:solidFill>
            </a:endParaRPr>
          </a:p>
          <a:p>
            <a:pPr>
              <a:spcAft>
                <a:spcPts val="600"/>
              </a:spcAft>
            </a:pPr>
            <a:r>
              <a:rPr lang="en-AU" sz="900" dirty="0"/>
              <a:t>Of the 147 compliance activities conducted in Q4, 69 were audits. Plan and Conditions, Progressive Rehabilitation and Boundaries &amp; Extractions limits were the top three audits in the quarter.</a:t>
            </a:r>
          </a:p>
          <a:p>
            <a:pPr>
              <a:spcAft>
                <a:spcPts val="600"/>
              </a:spcAft>
            </a:pPr>
            <a:r>
              <a:rPr lang="en-AU" sz="900" dirty="0"/>
              <a:t>Earth Resources Regulation's compliance program aims to drive improved industry performance and is focussing on management of the following risks to protect public safety and the environment: rehabilitation, fire, dust, noise, stability, water and approval conditions. </a:t>
            </a:r>
          </a:p>
          <a:p>
            <a:pPr>
              <a:spcAft>
                <a:spcPts val="600"/>
              </a:spcAft>
            </a:pPr>
            <a:r>
              <a:rPr lang="en-AU" sz="900" dirty="0"/>
              <a:t>For further information on compliance priorities see the Earth Resources Regulation Compliance Strategy </a:t>
            </a:r>
            <a:r>
              <a:rPr lang="en-AU" sz="900" dirty="0">
                <a:hlinkClick r:id="rId4"/>
              </a:rPr>
              <a:t>https://earthresources.vic.gov.au/__data/assets/pdf_file/0020/461315/Earth-Resources-Regulation-Compliance-Strategy-2018-2020.pdf</a:t>
            </a:r>
            <a:r>
              <a:rPr lang="en-AU" sz="900" dirty="0"/>
              <a:t>)</a:t>
            </a:r>
          </a:p>
        </p:txBody>
      </p:sp>
      <p:graphicFrame>
        <p:nvGraphicFramePr>
          <p:cNvPr id="3" name="Table 2">
            <a:extLst>
              <a:ext uri="{FF2B5EF4-FFF2-40B4-BE49-F238E27FC236}">
                <a16:creationId xmlns:a16="http://schemas.microsoft.com/office/drawing/2014/main" id="{484E2920-5292-4B0B-852C-1EE21248E359}"/>
              </a:ext>
            </a:extLst>
          </p:cNvPr>
          <p:cNvGraphicFramePr>
            <a:graphicFrameLocks noGrp="1"/>
          </p:cNvGraphicFramePr>
          <p:nvPr>
            <p:extLst>
              <p:ext uri="{D42A27DB-BD31-4B8C-83A1-F6EECF244321}">
                <p14:modId xmlns:p14="http://schemas.microsoft.com/office/powerpoint/2010/main" val="1661855580"/>
              </p:ext>
            </p:extLst>
          </p:nvPr>
        </p:nvGraphicFramePr>
        <p:xfrm>
          <a:off x="372446" y="941918"/>
          <a:ext cx="5804690" cy="3470575"/>
        </p:xfrm>
        <a:graphic>
          <a:graphicData uri="http://schemas.openxmlformats.org/drawingml/2006/table">
            <a:tbl>
              <a:tblPr firstRow="1" lastCol="1" bandRow="1">
                <a:tableStyleId>{5C22544A-7EE6-4342-B048-85BDC9FD1C3A}</a:tableStyleId>
              </a:tblPr>
              <a:tblGrid>
                <a:gridCol w="2067888">
                  <a:extLst>
                    <a:ext uri="{9D8B030D-6E8A-4147-A177-3AD203B41FA5}">
                      <a16:colId xmlns:a16="http://schemas.microsoft.com/office/drawing/2014/main" val="1151681441"/>
                    </a:ext>
                  </a:extLst>
                </a:gridCol>
                <a:gridCol w="628500">
                  <a:extLst>
                    <a:ext uri="{9D8B030D-6E8A-4147-A177-3AD203B41FA5}">
                      <a16:colId xmlns:a16="http://schemas.microsoft.com/office/drawing/2014/main" val="1455749005"/>
                    </a:ext>
                  </a:extLst>
                </a:gridCol>
                <a:gridCol w="661808">
                  <a:extLst>
                    <a:ext uri="{9D8B030D-6E8A-4147-A177-3AD203B41FA5}">
                      <a16:colId xmlns:a16="http://schemas.microsoft.com/office/drawing/2014/main" val="4140336705"/>
                    </a:ext>
                  </a:extLst>
                </a:gridCol>
                <a:gridCol w="680804">
                  <a:extLst>
                    <a:ext uri="{9D8B030D-6E8A-4147-A177-3AD203B41FA5}">
                      <a16:colId xmlns:a16="http://schemas.microsoft.com/office/drawing/2014/main" val="2725847912"/>
                    </a:ext>
                  </a:extLst>
                </a:gridCol>
                <a:gridCol w="613562">
                  <a:extLst>
                    <a:ext uri="{9D8B030D-6E8A-4147-A177-3AD203B41FA5}">
                      <a16:colId xmlns:a16="http://schemas.microsoft.com/office/drawing/2014/main" val="2377880613"/>
                    </a:ext>
                  </a:extLst>
                </a:gridCol>
                <a:gridCol w="504056">
                  <a:extLst>
                    <a:ext uri="{9D8B030D-6E8A-4147-A177-3AD203B41FA5}">
                      <a16:colId xmlns:a16="http://schemas.microsoft.com/office/drawing/2014/main" val="3951693185"/>
                    </a:ext>
                  </a:extLst>
                </a:gridCol>
                <a:gridCol w="648072">
                  <a:extLst>
                    <a:ext uri="{9D8B030D-6E8A-4147-A177-3AD203B41FA5}">
                      <a16:colId xmlns:a16="http://schemas.microsoft.com/office/drawing/2014/main" val="3384394750"/>
                    </a:ext>
                  </a:extLst>
                </a:gridCol>
              </a:tblGrid>
              <a:tr h="295663">
                <a:tc>
                  <a:txBody>
                    <a:bodyPr/>
                    <a:lstStyle/>
                    <a:p>
                      <a:pPr algn="ctr" fontAlgn="b"/>
                      <a:r>
                        <a:rPr lang="en-AU" sz="1000" u="none" strike="noStrike" kern="1200" dirty="0">
                          <a:effectLst/>
                        </a:rPr>
                        <a:t>Type of Audits</a:t>
                      </a:r>
                      <a:endParaRPr lang="en-AU" sz="1000" b="1" u="none" strike="noStrike" kern="1200" dirty="0">
                        <a:solidFill>
                          <a:schemeClr val="lt1"/>
                        </a:solidFill>
                        <a:effectLst/>
                        <a:latin typeface="+mn-lt"/>
                        <a:ea typeface="+mn-ea"/>
                        <a:cs typeface="+mn-cs"/>
                      </a:endParaRPr>
                    </a:p>
                  </a:txBody>
                  <a:tcPr marL="9525" marR="9525" marT="9525" marB="0" anchor="ctr">
                    <a:solidFill>
                      <a:srgbClr val="002060"/>
                    </a:solid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AU" sz="900" u="none" strike="noStrike" dirty="0">
                          <a:effectLst/>
                        </a:rPr>
                        <a:t>FY 2018-19 Q1</a:t>
                      </a:r>
                      <a:endParaRPr lang="en-AU" sz="900" b="0" i="0" u="none" strike="noStrike" dirty="0">
                        <a:solidFill>
                          <a:srgbClr val="000000"/>
                        </a:solidFill>
                        <a:effectLst/>
                        <a:latin typeface="Calibri" panose="020F0502020204030204" pitchFamily="34" charset="0"/>
                      </a:endParaRPr>
                    </a:p>
                  </a:txBody>
                  <a:tcPr marL="9525" marR="9525" marT="9525" marB="0" anchor="ctr">
                    <a:solidFill>
                      <a:srgbClr val="002060"/>
                    </a:solid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AU" sz="900" u="none" strike="noStrike" dirty="0">
                          <a:effectLst/>
                        </a:rPr>
                        <a:t>FY 2018-19 Q2</a:t>
                      </a:r>
                      <a:endParaRPr lang="en-AU" sz="900" b="0" i="0" u="none" strike="noStrike" dirty="0">
                        <a:solidFill>
                          <a:srgbClr val="000000"/>
                        </a:solidFill>
                        <a:effectLst/>
                        <a:latin typeface="Calibri" panose="020F0502020204030204" pitchFamily="34" charset="0"/>
                      </a:endParaRPr>
                    </a:p>
                  </a:txBody>
                  <a:tcPr marL="9525" marR="9525" marT="9525" marB="0" anchor="ctr">
                    <a:solidFill>
                      <a:srgbClr val="002060"/>
                    </a:solid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AU" sz="900" u="none" strike="noStrike" dirty="0">
                          <a:effectLst/>
                        </a:rPr>
                        <a:t>FY 2018-19 Q3</a:t>
                      </a:r>
                      <a:endParaRPr lang="en-AU" sz="900" b="0" i="0" u="none" strike="noStrike" dirty="0">
                        <a:solidFill>
                          <a:srgbClr val="000000"/>
                        </a:solidFill>
                        <a:effectLst/>
                        <a:latin typeface="Calibri" panose="020F0502020204030204" pitchFamily="34" charset="0"/>
                      </a:endParaRPr>
                    </a:p>
                  </a:txBody>
                  <a:tcPr marL="9525" marR="9525" marT="9525" marB="0" anchor="ctr">
                    <a:solidFill>
                      <a:srgbClr val="002060"/>
                    </a:solid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AU" sz="900" u="none" strike="noStrike" dirty="0">
                          <a:effectLst/>
                        </a:rPr>
                        <a:t>FY 2018-19 Q4</a:t>
                      </a:r>
                      <a:endParaRPr lang="en-AU" sz="900" b="0" i="0" u="none" strike="noStrike" dirty="0">
                        <a:solidFill>
                          <a:srgbClr val="000000"/>
                        </a:solidFill>
                        <a:effectLst/>
                        <a:latin typeface="Calibri" panose="020F0502020204030204" pitchFamily="34" charset="0"/>
                      </a:endParaRPr>
                    </a:p>
                  </a:txBody>
                  <a:tcPr marL="9525" marR="9525" marT="9525" marB="0" anchor="ctr">
                    <a:solidFill>
                      <a:srgbClr val="002060"/>
                    </a:solidFill>
                  </a:tcPr>
                </a:tc>
                <a:tc>
                  <a:txBody>
                    <a:bodyPr/>
                    <a:lstStyle/>
                    <a:p>
                      <a:pPr algn="ctr" fontAlgn="b"/>
                      <a:r>
                        <a:rPr lang="en-AU" sz="1000" u="none" strike="noStrike" dirty="0">
                          <a:effectLst/>
                        </a:rPr>
                        <a:t>Total</a:t>
                      </a:r>
                      <a:endParaRPr lang="en-AU" sz="1000" b="1" i="0" u="none" strike="noStrike" dirty="0">
                        <a:solidFill>
                          <a:srgbClr val="000000"/>
                        </a:solidFill>
                        <a:effectLst/>
                        <a:latin typeface="Calibri" panose="020F0502020204030204" pitchFamily="34" charset="0"/>
                      </a:endParaRPr>
                    </a:p>
                  </a:txBody>
                  <a:tcPr marL="9525" marR="9525" marT="9525" marB="0" anchor="ctr">
                    <a:solidFill>
                      <a:srgbClr val="002060"/>
                    </a:solidFill>
                  </a:tcPr>
                </a:tc>
                <a:tc>
                  <a:txBody>
                    <a:bodyPr/>
                    <a:lstStyle/>
                    <a:p>
                      <a:pPr algn="ctr" fontAlgn="b"/>
                      <a:r>
                        <a:rPr lang="en-AU" sz="1000" u="none" strike="noStrike" dirty="0">
                          <a:effectLst/>
                        </a:rPr>
                        <a:t>% Total</a:t>
                      </a:r>
                      <a:endParaRPr lang="en-AU" sz="1000" b="0" i="0" u="none" strike="noStrike" dirty="0">
                        <a:solidFill>
                          <a:srgbClr val="000000"/>
                        </a:solidFill>
                        <a:effectLst/>
                        <a:latin typeface="Calibri" panose="020F0502020204030204" pitchFamily="34" charset="0"/>
                      </a:endParaRPr>
                    </a:p>
                  </a:txBody>
                  <a:tcPr marL="9525" marR="9525" marT="9525" marB="0" anchor="ctr">
                    <a:solidFill>
                      <a:srgbClr val="002060"/>
                    </a:solidFill>
                  </a:tcPr>
                </a:tc>
                <a:extLst>
                  <a:ext uri="{0D108BD9-81ED-4DB2-BD59-A6C34878D82A}">
                    <a16:rowId xmlns:a16="http://schemas.microsoft.com/office/drawing/2014/main" val="1620572637"/>
                  </a:ext>
                </a:extLst>
              </a:tr>
              <a:tr h="198432">
                <a:tc>
                  <a:txBody>
                    <a:bodyPr/>
                    <a:lstStyle/>
                    <a:p>
                      <a:pPr algn="l" fontAlgn="b"/>
                      <a:r>
                        <a:rPr lang="en-AU" sz="1100" b="0" i="0" u="none" strike="noStrike" dirty="0">
                          <a:solidFill>
                            <a:srgbClr val="000000"/>
                          </a:solidFill>
                          <a:effectLst/>
                          <a:latin typeface="Calibri" panose="020F0502020204030204" pitchFamily="34" charset="0"/>
                        </a:rPr>
                        <a:t>Plan and Conditions</a:t>
                      </a:r>
                    </a:p>
                  </a:txBody>
                  <a:tcPr marL="86400" marR="9525" marT="9525" marB="0" anchor="ctr"/>
                </a:tc>
                <a:tc>
                  <a:txBody>
                    <a:bodyPr/>
                    <a:lstStyle/>
                    <a:p>
                      <a:pPr algn="ctr" fontAlgn="b"/>
                      <a:r>
                        <a:rPr lang="en-AU" sz="1100" b="0" i="0" u="none" strike="noStrike">
                          <a:solidFill>
                            <a:srgbClr val="000000"/>
                          </a:solidFill>
                          <a:effectLst/>
                          <a:latin typeface="Calibri" panose="020F0502020204030204" pitchFamily="34" charset="0"/>
                        </a:rPr>
                        <a:t>5</a:t>
                      </a:r>
                    </a:p>
                  </a:txBody>
                  <a:tcPr marL="9525" marR="9525" marT="9525" marB="0" anchor="ctr"/>
                </a:tc>
                <a:tc>
                  <a:txBody>
                    <a:bodyPr/>
                    <a:lstStyle/>
                    <a:p>
                      <a:pPr algn="ctr" fontAlgn="b"/>
                      <a:r>
                        <a:rPr lang="en-AU" sz="1100" b="0" i="0" u="none" strike="noStrike">
                          <a:solidFill>
                            <a:srgbClr val="000000"/>
                          </a:solidFill>
                          <a:effectLst/>
                          <a:latin typeface="Calibri" panose="020F0502020204030204" pitchFamily="34" charset="0"/>
                        </a:rPr>
                        <a:t>11</a:t>
                      </a:r>
                    </a:p>
                  </a:txBody>
                  <a:tcPr marL="9525" marR="9525" marT="9525" marB="0" anchor="ctr"/>
                </a:tc>
                <a:tc>
                  <a:txBody>
                    <a:bodyPr/>
                    <a:lstStyle/>
                    <a:p>
                      <a:pPr algn="ctr" fontAlgn="b"/>
                      <a:r>
                        <a:rPr lang="en-AU" sz="1100" b="0" i="0" u="none" strike="noStrike">
                          <a:solidFill>
                            <a:srgbClr val="000000"/>
                          </a:solidFill>
                          <a:effectLst/>
                          <a:latin typeface="Calibri" panose="020F0502020204030204" pitchFamily="34" charset="0"/>
                        </a:rPr>
                        <a:t>20</a:t>
                      </a:r>
                    </a:p>
                  </a:txBody>
                  <a:tcPr marL="9525" marR="9525" marT="9525" marB="0" anchor="ctr"/>
                </a:tc>
                <a:tc>
                  <a:txBody>
                    <a:bodyPr/>
                    <a:lstStyle/>
                    <a:p>
                      <a:pPr algn="ctr" fontAlgn="b"/>
                      <a:r>
                        <a:rPr lang="en-AU" sz="1100" b="0" i="0" u="none" strike="noStrike" dirty="0">
                          <a:solidFill>
                            <a:srgbClr val="000000"/>
                          </a:solidFill>
                          <a:effectLst/>
                          <a:latin typeface="Calibri" panose="020F0502020204030204" pitchFamily="34" charset="0"/>
                        </a:rPr>
                        <a:t>17</a:t>
                      </a:r>
                    </a:p>
                  </a:txBody>
                  <a:tcPr marL="9525" marR="9525" marT="9525" marB="0" anchor="ctr"/>
                </a:tc>
                <a:tc>
                  <a:txBody>
                    <a:bodyPr/>
                    <a:lstStyle/>
                    <a:p>
                      <a:pPr algn="ctr" fontAlgn="b"/>
                      <a:r>
                        <a:rPr lang="en-AU" sz="1100" b="0" i="0" u="none" strike="noStrike" dirty="0">
                          <a:solidFill>
                            <a:srgbClr val="000000"/>
                          </a:solidFill>
                          <a:effectLst/>
                          <a:latin typeface="Calibri" panose="020F0502020204030204" pitchFamily="34" charset="0"/>
                        </a:rPr>
                        <a:t>53</a:t>
                      </a:r>
                    </a:p>
                  </a:txBody>
                  <a:tcPr marL="9525" marR="9525" marT="9525" marB="0" anchor="ctr"/>
                </a:tc>
                <a:tc>
                  <a:txBody>
                    <a:bodyPr/>
                    <a:lstStyle/>
                    <a:p>
                      <a:pPr algn="ctr" fontAlgn="b"/>
                      <a:r>
                        <a:rPr lang="en-AU" sz="1100" b="0" i="0" u="none" strike="noStrike">
                          <a:solidFill>
                            <a:srgbClr val="000000"/>
                          </a:solidFill>
                          <a:effectLst/>
                          <a:latin typeface="Calibri" panose="020F0502020204030204" pitchFamily="34" charset="0"/>
                        </a:rPr>
                        <a:t>32%</a:t>
                      </a:r>
                    </a:p>
                  </a:txBody>
                  <a:tcPr marL="9525" marR="9525" marT="9525" marB="0" anchor="ctr">
                    <a:solidFill>
                      <a:schemeClr val="accent1">
                        <a:lumMod val="40000"/>
                        <a:lumOff val="60000"/>
                      </a:schemeClr>
                    </a:solidFill>
                  </a:tcPr>
                </a:tc>
                <a:extLst>
                  <a:ext uri="{0D108BD9-81ED-4DB2-BD59-A6C34878D82A}">
                    <a16:rowId xmlns:a16="http://schemas.microsoft.com/office/drawing/2014/main" val="4139750175"/>
                  </a:ext>
                </a:extLst>
              </a:tr>
              <a:tr h="198432">
                <a:tc>
                  <a:txBody>
                    <a:bodyPr/>
                    <a:lstStyle/>
                    <a:p>
                      <a:pPr algn="l" fontAlgn="b"/>
                      <a:r>
                        <a:rPr lang="en-AU" sz="1100" b="0" i="0" u="none" strike="noStrike" dirty="0">
                          <a:solidFill>
                            <a:srgbClr val="000000"/>
                          </a:solidFill>
                          <a:effectLst/>
                          <a:latin typeface="Calibri" panose="020F0502020204030204" pitchFamily="34" charset="0"/>
                        </a:rPr>
                        <a:t>Progressive Rehabilitation</a:t>
                      </a:r>
                    </a:p>
                  </a:txBody>
                  <a:tcPr marL="86400" marR="9525" marT="9525" marB="0" anchor="ctr"/>
                </a:tc>
                <a:tc>
                  <a:txBody>
                    <a:bodyPr/>
                    <a:lstStyle/>
                    <a:p>
                      <a:pPr algn="ctr" fontAlgn="b"/>
                      <a:r>
                        <a:rPr lang="en-AU" sz="1100" b="0" i="0" u="none" strike="noStrike" dirty="0">
                          <a:solidFill>
                            <a:srgbClr val="000000"/>
                          </a:solidFill>
                          <a:effectLst/>
                          <a:latin typeface="Calibri" panose="020F0502020204030204" pitchFamily="34" charset="0"/>
                        </a:rPr>
                        <a:t>3</a:t>
                      </a:r>
                    </a:p>
                  </a:txBody>
                  <a:tcPr marL="9525" marR="9525" marT="9525" marB="0" anchor="ctr"/>
                </a:tc>
                <a:tc>
                  <a:txBody>
                    <a:bodyPr/>
                    <a:lstStyle/>
                    <a:p>
                      <a:pPr algn="ctr" fontAlgn="b"/>
                      <a:r>
                        <a:rPr lang="en-AU" sz="1100" b="0" i="0" u="none" strike="noStrike">
                          <a:solidFill>
                            <a:srgbClr val="000000"/>
                          </a:solidFill>
                          <a:effectLst/>
                          <a:latin typeface="Calibri" panose="020F0502020204030204" pitchFamily="34" charset="0"/>
                        </a:rPr>
                        <a:t>9</a:t>
                      </a:r>
                    </a:p>
                  </a:txBody>
                  <a:tcPr marL="9525" marR="9525" marT="9525" marB="0" anchor="ctr"/>
                </a:tc>
                <a:tc>
                  <a:txBody>
                    <a:bodyPr/>
                    <a:lstStyle/>
                    <a:p>
                      <a:pPr algn="ctr" fontAlgn="b"/>
                      <a:r>
                        <a:rPr lang="en-AU" sz="1100" b="0" i="0" u="none" strike="noStrike">
                          <a:solidFill>
                            <a:srgbClr val="000000"/>
                          </a:solidFill>
                          <a:effectLst/>
                          <a:latin typeface="Calibri" panose="020F0502020204030204" pitchFamily="34" charset="0"/>
                        </a:rPr>
                        <a:t>14</a:t>
                      </a:r>
                    </a:p>
                  </a:txBody>
                  <a:tcPr marL="9525" marR="9525" marT="9525" marB="0" anchor="ctr"/>
                </a:tc>
                <a:tc>
                  <a:txBody>
                    <a:bodyPr/>
                    <a:lstStyle/>
                    <a:p>
                      <a:pPr algn="ctr" fontAlgn="b"/>
                      <a:r>
                        <a:rPr lang="en-AU" sz="1100" b="0" i="0" u="none" strike="noStrike">
                          <a:solidFill>
                            <a:srgbClr val="000000"/>
                          </a:solidFill>
                          <a:effectLst/>
                          <a:latin typeface="Calibri" panose="020F0502020204030204" pitchFamily="34" charset="0"/>
                        </a:rPr>
                        <a:t>14</a:t>
                      </a:r>
                    </a:p>
                  </a:txBody>
                  <a:tcPr marL="9525" marR="9525" marT="9525" marB="0" anchor="ctr"/>
                </a:tc>
                <a:tc>
                  <a:txBody>
                    <a:bodyPr/>
                    <a:lstStyle/>
                    <a:p>
                      <a:pPr algn="ctr" fontAlgn="b"/>
                      <a:r>
                        <a:rPr lang="en-AU" sz="1100" b="0" i="0" u="none" strike="noStrike">
                          <a:solidFill>
                            <a:srgbClr val="000000"/>
                          </a:solidFill>
                          <a:effectLst/>
                          <a:latin typeface="Calibri" panose="020F0502020204030204" pitchFamily="34" charset="0"/>
                        </a:rPr>
                        <a:t>40</a:t>
                      </a:r>
                    </a:p>
                  </a:txBody>
                  <a:tcPr marL="9525" marR="9525" marT="9525" marB="0" anchor="ctr"/>
                </a:tc>
                <a:tc>
                  <a:txBody>
                    <a:bodyPr/>
                    <a:lstStyle/>
                    <a:p>
                      <a:pPr algn="ctr" fontAlgn="b"/>
                      <a:r>
                        <a:rPr lang="en-AU" sz="1100" b="0" i="0" u="none" strike="noStrike" dirty="0">
                          <a:solidFill>
                            <a:srgbClr val="000000"/>
                          </a:solidFill>
                          <a:effectLst/>
                          <a:latin typeface="Calibri" panose="020F0502020204030204" pitchFamily="34" charset="0"/>
                        </a:rPr>
                        <a:t>24%</a:t>
                      </a:r>
                    </a:p>
                  </a:txBody>
                  <a:tcPr marL="9525" marR="9525" marT="9525" marB="0" anchor="ctr">
                    <a:solidFill>
                      <a:schemeClr val="accent1">
                        <a:lumMod val="40000"/>
                        <a:lumOff val="60000"/>
                      </a:schemeClr>
                    </a:solidFill>
                  </a:tcPr>
                </a:tc>
                <a:extLst>
                  <a:ext uri="{0D108BD9-81ED-4DB2-BD59-A6C34878D82A}">
                    <a16:rowId xmlns:a16="http://schemas.microsoft.com/office/drawing/2014/main" val="957791463"/>
                  </a:ext>
                </a:extLst>
              </a:tr>
              <a:tr h="198432">
                <a:tc>
                  <a:txBody>
                    <a:bodyPr/>
                    <a:lstStyle/>
                    <a:p>
                      <a:pPr algn="l" fontAlgn="b"/>
                      <a:r>
                        <a:rPr lang="en-AU" sz="1100" b="0" i="0" u="none" strike="noStrike">
                          <a:solidFill>
                            <a:srgbClr val="000000"/>
                          </a:solidFill>
                          <a:effectLst/>
                          <a:latin typeface="Calibri" panose="020F0502020204030204" pitchFamily="34" charset="0"/>
                        </a:rPr>
                        <a:t>Boundaries and Extraction limits</a:t>
                      </a:r>
                    </a:p>
                  </a:txBody>
                  <a:tcPr marL="86400" marR="9525" marT="9525" marB="0" anchor="ctr"/>
                </a:tc>
                <a:tc>
                  <a:txBody>
                    <a:bodyPr/>
                    <a:lstStyle/>
                    <a:p>
                      <a:pPr algn="ctr" fontAlgn="b"/>
                      <a:r>
                        <a:rPr lang="en-AU" sz="1100" b="0" i="0" u="none" strike="noStrike" dirty="0">
                          <a:solidFill>
                            <a:srgbClr val="000000"/>
                          </a:solidFill>
                          <a:effectLst/>
                          <a:latin typeface="Calibri" panose="020F0502020204030204" pitchFamily="34" charset="0"/>
                        </a:rPr>
                        <a:t>1</a:t>
                      </a:r>
                    </a:p>
                  </a:txBody>
                  <a:tcPr marL="9525" marR="9525" marT="9525" marB="0" anchor="ctr"/>
                </a:tc>
                <a:tc>
                  <a:txBody>
                    <a:bodyPr/>
                    <a:lstStyle/>
                    <a:p>
                      <a:pPr algn="ctr" fontAlgn="b"/>
                      <a:r>
                        <a:rPr lang="en-AU" sz="1100" b="0" i="0" u="none" strike="noStrike">
                          <a:solidFill>
                            <a:srgbClr val="000000"/>
                          </a:solidFill>
                          <a:effectLst/>
                          <a:latin typeface="Calibri" panose="020F0502020204030204" pitchFamily="34" charset="0"/>
                        </a:rPr>
                        <a:t>7</a:t>
                      </a:r>
                    </a:p>
                  </a:txBody>
                  <a:tcPr marL="9525" marR="9525" marT="9525" marB="0" anchor="ctr"/>
                </a:tc>
                <a:tc>
                  <a:txBody>
                    <a:bodyPr/>
                    <a:lstStyle/>
                    <a:p>
                      <a:pPr algn="ctr" fontAlgn="b"/>
                      <a:r>
                        <a:rPr lang="en-AU" sz="1100" b="0" i="0" u="none" strike="noStrike">
                          <a:solidFill>
                            <a:srgbClr val="000000"/>
                          </a:solidFill>
                          <a:effectLst/>
                          <a:latin typeface="Calibri" panose="020F0502020204030204" pitchFamily="34" charset="0"/>
                        </a:rPr>
                        <a:t>4</a:t>
                      </a:r>
                    </a:p>
                  </a:txBody>
                  <a:tcPr marL="9525" marR="9525" marT="9525" marB="0" anchor="ctr"/>
                </a:tc>
                <a:tc>
                  <a:txBody>
                    <a:bodyPr/>
                    <a:lstStyle/>
                    <a:p>
                      <a:pPr algn="ctr" fontAlgn="b"/>
                      <a:r>
                        <a:rPr lang="en-AU" sz="1100" b="0" i="0" u="none" strike="noStrike">
                          <a:solidFill>
                            <a:srgbClr val="000000"/>
                          </a:solidFill>
                          <a:effectLst/>
                          <a:latin typeface="Calibri" panose="020F0502020204030204" pitchFamily="34" charset="0"/>
                        </a:rPr>
                        <a:t>10</a:t>
                      </a:r>
                    </a:p>
                  </a:txBody>
                  <a:tcPr marL="9525" marR="9525" marT="9525" marB="0" anchor="ctr"/>
                </a:tc>
                <a:tc>
                  <a:txBody>
                    <a:bodyPr/>
                    <a:lstStyle/>
                    <a:p>
                      <a:pPr algn="ctr" fontAlgn="b"/>
                      <a:r>
                        <a:rPr lang="en-AU" sz="1100" b="0" i="0" u="none" strike="noStrike">
                          <a:solidFill>
                            <a:srgbClr val="000000"/>
                          </a:solidFill>
                          <a:effectLst/>
                          <a:latin typeface="Calibri" panose="020F0502020204030204" pitchFamily="34" charset="0"/>
                        </a:rPr>
                        <a:t>22</a:t>
                      </a:r>
                    </a:p>
                  </a:txBody>
                  <a:tcPr marL="9525" marR="9525" marT="9525" marB="0" anchor="ctr"/>
                </a:tc>
                <a:tc>
                  <a:txBody>
                    <a:bodyPr/>
                    <a:lstStyle/>
                    <a:p>
                      <a:pPr algn="ctr" fontAlgn="b"/>
                      <a:r>
                        <a:rPr lang="en-AU" sz="1100" b="0" i="0" u="none" strike="noStrike">
                          <a:solidFill>
                            <a:srgbClr val="000000"/>
                          </a:solidFill>
                          <a:effectLst/>
                          <a:latin typeface="Calibri" panose="020F0502020204030204" pitchFamily="34" charset="0"/>
                        </a:rPr>
                        <a:t>13%</a:t>
                      </a:r>
                    </a:p>
                  </a:txBody>
                  <a:tcPr marL="9525" marR="9525" marT="9525" marB="0" anchor="ctr">
                    <a:solidFill>
                      <a:schemeClr val="accent1">
                        <a:lumMod val="40000"/>
                        <a:lumOff val="60000"/>
                      </a:schemeClr>
                    </a:solidFill>
                  </a:tcPr>
                </a:tc>
                <a:extLst>
                  <a:ext uri="{0D108BD9-81ED-4DB2-BD59-A6C34878D82A}">
                    <a16:rowId xmlns:a16="http://schemas.microsoft.com/office/drawing/2014/main" val="1418222592"/>
                  </a:ext>
                </a:extLst>
              </a:tr>
              <a:tr h="198432">
                <a:tc>
                  <a:txBody>
                    <a:bodyPr/>
                    <a:lstStyle/>
                    <a:p>
                      <a:pPr algn="l" fontAlgn="b"/>
                      <a:r>
                        <a:rPr lang="en-AU" sz="1100" b="0" i="0" u="none" strike="noStrike" dirty="0">
                          <a:solidFill>
                            <a:srgbClr val="000000"/>
                          </a:solidFill>
                          <a:effectLst/>
                          <a:latin typeface="Calibri" panose="020F0502020204030204" pitchFamily="34" charset="0"/>
                        </a:rPr>
                        <a:t>Dust</a:t>
                      </a:r>
                    </a:p>
                  </a:txBody>
                  <a:tcPr marL="86400" marR="9525" marT="9525" marB="0" anchor="ctr"/>
                </a:tc>
                <a:tc>
                  <a:txBody>
                    <a:bodyPr/>
                    <a:lstStyle/>
                    <a:p>
                      <a:pPr algn="ctr" fontAlgn="b"/>
                      <a:r>
                        <a:rPr lang="en-AU" sz="1100" b="0" i="0" u="none" strike="noStrike" dirty="0">
                          <a:solidFill>
                            <a:srgbClr val="000000"/>
                          </a:solidFill>
                          <a:effectLst/>
                          <a:latin typeface="Calibri" panose="020F0502020204030204" pitchFamily="34" charset="0"/>
                        </a:rPr>
                        <a:t>0</a:t>
                      </a:r>
                    </a:p>
                  </a:txBody>
                  <a:tcPr marL="9525" marR="9525" marT="9525" marB="0" anchor="ctr"/>
                </a:tc>
                <a:tc>
                  <a:txBody>
                    <a:bodyPr/>
                    <a:lstStyle/>
                    <a:p>
                      <a:pPr algn="ctr" fontAlgn="b"/>
                      <a:r>
                        <a:rPr lang="en-AU" sz="1100" b="0" i="0" u="none" strike="noStrike">
                          <a:solidFill>
                            <a:srgbClr val="000000"/>
                          </a:solidFill>
                          <a:effectLst/>
                          <a:latin typeface="Calibri" panose="020F0502020204030204" pitchFamily="34" charset="0"/>
                        </a:rPr>
                        <a:t>6</a:t>
                      </a:r>
                    </a:p>
                  </a:txBody>
                  <a:tcPr marL="9525" marR="9525" marT="9525" marB="0" anchor="ctr"/>
                </a:tc>
                <a:tc>
                  <a:txBody>
                    <a:bodyPr/>
                    <a:lstStyle/>
                    <a:p>
                      <a:pPr algn="ctr" fontAlgn="b"/>
                      <a:r>
                        <a:rPr lang="en-AU" sz="1100" b="0" i="0" u="none" strike="noStrike">
                          <a:solidFill>
                            <a:srgbClr val="000000"/>
                          </a:solidFill>
                          <a:effectLst/>
                          <a:latin typeface="Calibri" panose="020F0502020204030204" pitchFamily="34" charset="0"/>
                        </a:rPr>
                        <a:t>1</a:t>
                      </a:r>
                    </a:p>
                  </a:txBody>
                  <a:tcPr marL="9525" marR="9525" marT="9525" marB="0" anchor="ctr"/>
                </a:tc>
                <a:tc>
                  <a:txBody>
                    <a:bodyPr/>
                    <a:lstStyle/>
                    <a:p>
                      <a:pPr algn="ctr" fontAlgn="b"/>
                      <a:r>
                        <a:rPr lang="en-AU" sz="1100" b="0" i="0" u="none" strike="noStrike">
                          <a:solidFill>
                            <a:srgbClr val="000000"/>
                          </a:solidFill>
                          <a:effectLst/>
                          <a:latin typeface="Calibri" panose="020F0502020204030204" pitchFamily="34" charset="0"/>
                        </a:rPr>
                        <a:t>5</a:t>
                      </a:r>
                    </a:p>
                  </a:txBody>
                  <a:tcPr marL="9525" marR="9525" marT="9525" marB="0" anchor="ctr"/>
                </a:tc>
                <a:tc>
                  <a:txBody>
                    <a:bodyPr/>
                    <a:lstStyle/>
                    <a:p>
                      <a:pPr algn="ctr" fontAlgn="b"/>
                      <a:r>
                        <a:rPr lang="en-AU" sz="1100" b="0" i="0" u="none" strike="noStrike">
                          <a:solidFill>
                            <a:srgbClr val="000000"/>
                          </a:solidFill>
                          <a:effectLst/>
                          <a:latin typeface="Calibri" panose="020F0502020204030204" pitchFamily="34" charset="0"/>
                        </a:rPr>
                        <a:t>12</a:t>
                      </a:r>
                    </a:p>
                  </a:txBody>
                  <a:tcPr marL="9525" marR="9525" marT="9525" marB="0" anchor="ctr"/>
                </a:tc>
                <a:tc>
                  <a:txBody>
                    <a:bodyPr/>
                    <a:lstStyle/>
                    <a:p>
                      <a:pPr algn="ctr" fontAlgn="b"/>
                      <a:r>
                        <a:rPr lang="en-AU" sz="1100" b="0" i="0" u="none" strike="noStrike">
                          <a:solidFill>
                            <a:srgbClr val="000000"/>
                          </a:solidFill>
                          <a:effectLst/>
                          <a:latin typeface="Calibri" panose="020F0502020204030204" pitchFamily="34" charset="0"/>
                        </a:rPr>
                        <a:t>7%</a:t>
                      </a:r>
                    </a:p>
                  </a:txBody>
                  <a:tcPr marL="9525" marR="9525" marT="9525" marB="0" anchor="ctr">
                    <a:solidFill>
                      <a:schemeClr val="accent1">
                        <a:lumMod val="40000"/>
                        <a:lumOff val="60000"/>
                      </a:schemeClr>
                    </a:solidFill>
                  </a:tcPr>
                </a:tc>
                <a:extLst>
                  <a:ext uri="{0D108BD9-81ED-4DB2-BD59-A6C34878D82A}">
                    <a16:rowId xmlns:a16="http://schemas.microsoft.com/office/drawing/2014/main" val="2091418836"/>
                  </a:ext>
                </a:extLst>
              </a:tr>
              <a:tr h="198432">
                <a:tc>
                  <a:txBody>
                    <a:bodyPr/>
                    <a:lstStyle/>
                    <a:p>
                      <a:pPr algn="l" fontAlgn="b"/>
                      <a:r>
                        <a:rPr lang="en-AU" sz="1100" b="0" i="0" u="none" strike="noStrike" dirty="0">
                          <a:solidFill>
                            <a:srgbClr val="000000"/>
                          </a:solidFill>
                          <a:effectLst/>
                          <a:latin typeface="Calibri" panose="020F0502020204030204" pitchFamily="34" charset="0"/>
                        </a:rPr>
                        <a:t>Fire &amp; Emergency</a:t>
                      </a:r>
                    </a:p>
                  </a:txBody>
                  <a:tcPr marL="86400" marR="9525" marT="9525" marB="0" anchor="ctr"/>
                </a:tc>
                <a:tc>
                  <a:txBody>
                    <a:bodyPr/>
                    <a:lstStyle/>
                    <a:p>
                      <a:pPr algn="ctr" fontAlgn="b"/>
                      <a:r>
                        <a:rPr lang="en-AU" sz="1100" b="0" i="0" u="none" strike="noStrike" dirty="0">
                          <a:solidFill>
                            <a:srgbClr val="000000"/>
                          </a:solidFill>
                          <a:effectLst/>
                          <a:latin typeface="Calibri" panose="020F0502020204030204" pitchFamily="34" charset="0"/>
                        </a:rPr>
                        <a:t>0</a:t>
                      </a:r>
                    </a:p>
                  </a:txBody>
                  <a:tcPr marL="9525" marR="9525" marT="9525" marB="0" anchor="ctr"/>
                </a:tc>
                <a:tc>
                  <a:txBody>
                    <a:bodyPr/>
                    <a:lstStyle/>
                    <a:p>
                      <a:pPr algn="ctr" fontAlgn="b"/>
                      <a:r>
                        <a:rPr lang="en-AU" sz="1100" b="0" i="0" u="none" strike="noStrike" dirty="0">
                          <a:solidFill>
                            <a:srgbClr val="000000"/>
                          </a:solidFill>
                          <a:effectLst/>
                          <a:latin typeface="Calibri" panose="020F0502020204030204" pitchFamily="34" charset="0"/>
                        </a:rPr>
                        <a:t>0</a:t>
                      </a:r>
                    </a:p>
                  </a:txBody>
                  <a:tcPr marL="9525" marR="9525" marT="9525" marB="0" anchor="ctr"/>
                </a:tc>
                <a:tc>
                  <a:txBody>
                    <a:bodyPr/>
                    <a:lstStyle/>
                    <a:p>
                      <a:pPr algn="ctr" fontAlgn="b"/>
                      <a:r>
                        <a:rPr lang="en-AU" sz="1100" b="0" i="0" u="none" strike="noStrike" dirty="0">
                          <a:solidFill>
                            <a:srgbClr val="000000"/>
                          </a:solidFill>
                          <a:effectLst/>
                          <a:latin typeface="Calibri" panose="020F0502020204030204" pitchFamily="34" charset="0"/>
                        </a:rPr>
                        <a:t>0</a:t>
                      </a:r>
                    </a:p>
                  </a:txBody>
                  <a:tcPr marL="9525" marR="9525" marT="9525" marB="0" anchor="ctr"/>
                </a:tc>
                <a:tc>
                  <a:txBody>
                    <a:bodyPr/>
                    <a:lstStyle/>
                    <a:p>
                      <a:pPr algn="ctr" fontAlgn="b"/>
                      <a:r>
                        <a:rPr lang="en-AU" sz="1100" b="0" i="0" u="none" strike="noStrike">
                          <a:solidFill>
                            <a:srgbClr val="000000"/>
                          </a:solidFill>
                          <a:effectLst/>
                          <a:latin typeface="Calibri" panose="020F0502020204030204" pitchFamily="34" charset="0"/>
                        </a:rPr>
                        <a:t>7</a:t>
                      </a:r>
                    </a:p>
                  </a:txBody>
                  <a:tcPr marL="9525" marR="9525" marT="9525" marB="0" anchor="ctr"/>
                </a:tc>
                <a:tc>
                  <a:txBody>
                    <a:bodyPr/>
                    <a:lstStyle/>
                    <a:p>
                      <a:pPr algn="ctr" fontAlgn="b"/>
                      <a:r>
                        <a:rPr lang="en-AU" sz="1100" b="0" i="0" u="none" strike="noStrike">
                          <a:solidFill>
                            <a:srgbClr val="000000"/>
                          </a:solidFill>
                          <a:effectLst/>
                          <a:latin typeface="Calibri" panose="020F0502020204030204" pitchFamily="34" charset="0"/>
                        </a:rPr>
                        <a:t>7</a:t>
                      </a:r>
                    </a:p>
                  </a:txBody>
                  <a:tcPr marL="9525" marR="9525" marT="9525" marB="0" anchor="ctr"/>
                </a:tc>
                <a:tc>
                  <a:txBody>
                    <a:bodyPr/>
                    <a:lstStyle/>
                    <a:p>
                      <a:pPr algn="ctr" fontAlgn="b"/>
                      <a:r>
                        <a:rPr lang="en-AU" sz="1100" b="0" i="0" u="none" strike="noStrike">
                          <a:solidFill>
                            <a:srgbClr val="000000"/>
                          </a:solidFill>
                          <a:effectLst/>
                          <a:latin typeface="Calibri" panose="020F0502020204030204" pitchFamily="34" charset="0"/>
                        </a:rPr>
                        <a:t>4%</a:t>
                      </a:r>
                    </a:p>
                  </a:txBody>
                  <a:tcPr marL="9525" marR="9525" marT="9525" marB="0" anchor="ctr">
                    <a:solidFill>
                      <a:schemeClr val="accent1">
                        <a:lumMod val="40000"/>
                        <a:lumOff val="60000"/>
                      </a:schemeClr>
                    </a:solidFill>
                  </a:tcPr>
                </a:tc>
                <a:extLst>
                  <a:ext uri="{0D108BD9-81ED-4DB2-BD59-A6C34878D82A}">
                    <a16:rowId xmlns:a16="http://schemas.microsoft.com/office/drawing/2014/main" val="269329842"/>
                  </a:ext>
                </a:extLst>
              </a:tr>
              <a:tr h="198432">
                <a:tc>
                  <a:txBody>
                    <a:bodyPr/>
                    <a:lstStyle/>
                    <a:p>
                      <a:pPr algn="l" fontAlgn="b"/>
                      <a:r>
                        <a:rPr lang="en-AU" sz="1100" b="0" i="0" u="none" strike="noStrike">
                          <a:solidFill>
                            <a:srgbClr val="000000"/>
                          </a:solidFill>
                          <a:effectLst/>
                          <a:latin typeface="Calibri" panose="020F0502020204030204" pitchFamily="34" charset="0"/>
                        </a:rPr>
                        <a:t>Impacts of Blasting</a:t>
                      </a:r>
                    </a:p>
                  </a:txBody>
                  <a:tcPr marL="86400" marR="9525" marT="9525" marB="0" anchor="ctr"/>
                </a:tc>
                <a:tc>
                  <a:txBody>
                    <a:bodyPr/>
                    <a:lstStyle/>
                    <a:p>
                      <a:pPr algn="ctr" fontAlgn="b"/>
                      <a:r>
                        <a:rPr lang="en-AU" sz="1100" b="0" i="0" u="none" strike="noStrike" dirty="0">
                          <a:solidFill>
                            <a:srgbClr val="000000"/>
                          </a:solidFill>
                          <a:effectLst/>
                          <a:latin typeface="Calibri" panose="020F0502020204030204" pitchFamily="34" charset="0"/>
                        </a:rPr>
                        <a:t>0</a:t>
                      </a:r>
                    </a:p>
                  </a:txBody>
                  <a:tcPr marL="9525" marR="9525" marT="9525" marB="0" anchor="ctr"/>
                </a:tc>
                <a:tc>
                  <a:txBody>
                    <a:bodyPr/>
                    <a:lstStyle/>
                    <a:p>
                      <a:pPr algn="ctr" fontAlgn="b"/>
                      <a:r>
                        <a:rPr lang="en-AU" sz="1100" b="0" i="0" u="none" strike="noStrike">
                          <a:solidFill>
                            <a:srgbClr val="000000"/>
                          </a:solidFill>
                          <a:effectLst/>
                          <a:latin typeface="Calibri" panose="020F0502020204030204" pitchFamily="34" charset="0"/>
                        </a:rPr>
                        <a:t>1</a:t>
                      </a:r>
                    </a:p>
                  </a:txBody>
                  <a:tcPr marL="9525" marR="9525" marT="9525" marB="0" anchor="ctr"/>
                </a:tc>
                <a:tc>
                  <a:txBody>
                    <a:bodyPr/>
                    <a:lstStyle/>
                    <a:p>
                      <a:pPr algn="ctr" fontAlgn="b"/>
                      <a:r>
                        <a:rPr lang="en-AU" sz="1100" b="0" i="0" u="none" strike="noStrike">
                          <a:solidFill>
                            <a:srgbClr val="000000"/>
                          </a:solidFill>
                          <a:effectLst/>
                          <a:latin typeface="Calibri" panose="020F0502020204030204" pitchFamily="34" charset="0"/>
                        </a:rPr>
                        <a:t>1</a:t>
                      </a:r>
                    </a:p>
                  </a:txBody>
                  <a:tcPr marL="9525" marR="9525" marT="9525" marB="0" anchor="ctr"/>
                </a:tc>
                <a:tc>
                  <a:txBody>
                    <a:bodyPr/>
                    <a:lstStyle/>
                    <a:p>
                      <a:pPr algn="ctr" fontAlgn="b"/>
                      <a:r>
                        <a:rPr lang="en-AU" sz="1100" b="0" i="0" u="none" strike="noStrike">
                          <a:solidFill>
                            <a:srgbClr val="000000"/>
                          </a:solidFill>
                          <a:effectLst/>
                          <a:latin typeface="Calibri" panose="020F0502020204030204" pitchFamily="34" charset="0"/>
                        </a:rPr>
                        <a:t>4</a:t>
                      </a:r>
                    </a:p>
                  </a:txBody>
                  <a:tcPr marL="9525" marR="9525" marT="9525" marB="0" anchor="ctr"/>
                </a:tc>
                <a:tc>
                  <a:txBody>
                    <a:bodyPr/>
                    <a:lstStyle/>
                    <a:p>
                      <a:pPr algn="ctr" fontAlgn="b"/>
                      <a:r>
                        <a:rPr lang="en-AU" sz="1100" b="0" i="0" u="none" strike="noStrike">
                          <a:solidFill>
                            <a:srgbClr val="000000"/>
                          </a:solidFill>
                          <a:effectLst/>
                          <a:latin typeface="Calibri" panose="020F0502020204030204" pitchFamily="34" charset="0"/>
                        </a:rPr>
                        <a:t>6</a:t>
                      </a:r>
                    </a:p>
                  </a:txBody>
                  <a:tcPr marL="9525" marR="9525" marT="9525" marB="0" anchor="ctr"/>
                </a:tc>
                <a:tc>
                  <a:txBody>
                    <a:bodyPr/>
                    <a:lstStyle/>
                    <a:p>
                      <a:pPr algn="ctr" fontAlgn="b"/>
                      <a:r>
                        <a:rPr lang="en-AU" sz="1100" b="0" i="0" u="none" strike="noStrike">
                          <a:solidFill>
                            <a:srgbClr val="000000"/>
                          </a:solidFill>
                          <a:effectLst/>
                          <a:latin typeface="Calibri" panose="020F0502020204030204" pitchFamily="34" charset="0"/>
                        </a:rPr>
                        <a:t>4%</a:t>
                      </a:r>
                    </a:p>
                  </a:txBody>
                  <a:tcPr marL="9525" marR="9525" marT="9525" marB="0" anchor="ctr">
                    <a:solidFill>
                      <a:schemeClr val="accent1">
                        <a:lumMod val="40000"/>
                        <a:lumOff val="60000"/>
                      </a:schemeClr>
                    </a:solidFill>
                  </a:tcPr>
                </a:tc>
                <a:extLst>
                  <a:ext uri="{0D108BD9-81ED-4DB2-BD59-A6C34878D82A}">
                    <a16:rowId xmlns:a16="http://schemas.microsoft.com/office/drawing/2014/main" val="1591096414"/>
                  </a:ext>
                </a:extLst>
              </a:tr>
              <a:tr h="198432">
                <a:tc>
                  <a:txBody>
                    <a:bodyPr/>
                    <a:lstStyle/>
                    <a:p>
                      <a:pPr algn="l" fontAlgn="b"/>
                      <a:r>
                        <a:rPr lang="en-AU" sz="1100" b="0" i="0" u="none" strike="noStrike" dirty="0">
                          <a:solidFill>
                            <a:srgbClr val="000000"/>
                          </a:solidFill>
                          <a:effectLst/>
                          <a:latin typeface="Calibri" panose="020F0502020204030204" pitchFamily="34" charset="0"/>
                        </a:rPr>
                        <a:t>Exploration Drilling</a:t>
                      </a:r>
                    </a:p>
                  </a:txBody>
                  <a:tcPr marL="86400" marR="9525" marT="9525" marB="0" anchor="ctr"/>
                </a:tc>
                <a:tc>
                  <a:txBody>
                    <a:bodyPr/>
                    <a:lstStyle/>
                    <a:p>
                      <a:pPr algn="ctr" fontAlgn="b"/>
                      <a:r>
                        <a:rPr lang="en-AU" sz="1100" b="0" i="0" u="none" strike="noStrike">
                          <a:solidFill>
                            <a:srgbClr val="000000"/>
                          </a:solidFill>
                          <a:effectLst/>
                          <a:latin typeface="Calibri" panose="020F0502020204030204" pitchFamily="34" charset="0"/>
                        </a:rPr>
                        <a:t>1</a:t>
                      </a:r>
                    </a:p>
                  </a:txBody>
                  <a:tcPr marL="9525" marR="9525" marT="9525" marB="0" anchor="ctr"/>
                </a:tc>
                <a:tc>
                  <a:txBody>
                    <a:bodyPr/>
                    <a:lstStyle/>
                    <a:p>
                      <a:pPr algn="ctr" fontAlgn="b"/>
                      <a:r>
                        <a:rPr lang="en-AU" sz="1100" b="0" i="0" u="none" strike="noStrike" dirty="0">
                          <a:solidFill>
                            <a:srgbClr val="000000"/>
                          </a:solidFill>
                          <a:effectLst/>
                          <a:latin typeface="Calibri" panose="020F0502020204030204" pitchFamily="34" charset="0"/>
                        </a:rPr>
                        <a:t>0</a:t>
                      </a:r>
                    </a:p>
                  </a:txBody>
                  <a:tcPr marL="9525" marR="9525" marT="9525" marB="0" anchor="ctr"/>
                </a:tc>
                <a:tc>
                  <a:txBody>
                    <a:bodyPr/>
                    <a:lstStyle/>
                    <a:p>
                      <a:pPr algn="ctr" fontAlgn="b"/>
                      <a:r>
                        <a:rPr lang="en-AU" sz="1100" b="0" i="0" u="none" strike="noStrike">
                          <a:solidFill>
                            <a:srgbClr val="000000"/>
                          </a:solidFill>
                          <a:effectLst/>
                          <a:latin typeface="Calibri" panose="020F0502020204030204" pitchFamily="34" charset="0"/>
                        </a:rPr>
                        <a:t>2</a:t>
                      </a:r>
                    </a:p>
                  </a:txBody>
                  <a:tcPr marL="9525" marR="9525" marT="9525" marB="0" anchor="ctr"/>
                </a:tc>
                <a:tc>
                  <a:txBody>
                    <a:bodyPr/>
                    <a:lstStyle/>
                    <a:p>
                      <a:pPr algn="ctr" fontAlgn="b"/>
                      <a:r>
                        <a:rPr lang="en-AU" sz="1100" b="0" i="0" u="none" strike="noStrike">
                          <a:solidFill>
                            <a:srgbClr val="000000"/>
                          </a:solidFill>
                          <a:effectLst/>
                          <a:latin typeface="Calibri" panose="020F0502020204030204" pitchFamily="34" charset="0"/>
                        </a:rPr>
                        <a:t>2</a:t>
                      </a:r>
                    </a:p>
                  </a:txBody>
                  <a:tcPr marL="9525" marR="9525" marT="9525" marB="0" anchor="ctr"/>
                </a:tc>
                <a:tc>
                  <a:txBody>
                    <a:bodyPr/>
                    <a:lstStyle/>
                    <a:p>
                      <a:pPr algn="ctr" fontAlgn="b"/>
                      <a:r>
                        <a:rPr lang="en-AU" sz="1100" b="0" i="0" u="none" strike="noStrike">
                          <a:solidFill>
                            <a:srgbClr val="000000"/>
                          </a:solidFill>
                          <a:effectLst/>
                          <a:latin typeface="Calibri" panose="020F0502020204030204" pitchFamily="34" charset="0"/>
                        </a:rPr>
                        <a:t>5</a:t>
                      </a:r>
                    </a:p>
                  </a:txBody>
                  <a:tcPr marL="9525" marR="9525" marT="9525" marB="0" anchor="ctr"/>
                </a:tc>
                <a:tc>
                  <a:txBody>
                    <a:bodyPr/>
                    <a:lstStyle/>
                    <a:p>
                      <a:pPr algn="ctr" fontAlgn="b"/>
                      <a:r>
                        <a:rPr lang="en-AU" sz="1100" b="0" i="0" u="none" strike="noStrike">
                          <a:solidFill>
                            <a:srgbClr val="000000"/>
                          </a:solidFill>
                          <a:effectLst/>
                          <a:latin typeface="Calibri" panose="020F0502020204030204" pitchFamily="34" charset="0"/>
                        </a:rPr>
                        <a:t>3%</a:t>
                      </a:r>
                    </a:p>
                  </a:txBody>
                  <a:tcPr marL="9525" marR="9525" marT="9525" marB="0" anchor="ctr">
                    <a:solidFill>
                      <a:schemeClr val="accent1">
                        <a:lumMod val="40000"/>
                        <a:lumOff val="60000"/>
                      </a:schemeClr>
                    </a:solidFill>
                  </a:tcPr>
                </a:tc>
                <a:extLst>
                  <a:ext uri="{0D108BD9-81ED-4DB2-BD59-A6C34878D82A}">
                    <a16:rowId xmlns:a16="http://schemas.microsoft.com/office/drawing/2014/main" val="4038460892"/>
                  </a:ext>
                </a:extLst>
              </a:tr>
              <a:tr h="198432">
                <a:tc>
                  <a:txBody>
                    <a:bodyPr/>
                    <a:lstStyle/>
                    <a:p>
                      <a:pPr algn="l" fontAlgn="b"/>
                      <a:r>
                        <a:rPr lang="en-AU" sz="1100" b="0" i="0" u="none" strike="noStrike" dirty="0">
                          <a:solidFill>
                            <a:srgbClr val="000000"/>
                          </a:solidFill>
                          <a:effectLst/>
                          <a:latin typeface="Calibri" panose="020F0502020204030204" pitchFamily="34" charset="0"/>
                        </a:rPr>
                        <a:t>Geo Technical</a:t>
                      </a:r>
                    </a:p>
                  </a:txBody>
                  <a:tcPr marL="86400" marR="9525" marT="9525" marB="0" anchor="ctr"/>
                </a:tc>
                <a:tc>
                  <a:txBody>
                    <a:bodyPr/>
                    <a:lstStyle/>
                    <a:p>
                      <a:pPr algn="ctr" fontAlgn="b"/>
                      <a:r>
                        <a:rPr lang="en-AU" sz="1100" b="0" i="0" u="none" strike="noStrike" dirty="0">
                          <a:solidFill>
                            <a:srgbClr val="000000"/>
                          </a:solidFill>
                          <a:effectLst/>
                          <a:latin typeface="Calibri" panose="020F0502020204030204" pitchFamily="34" charset="0"/>
                        </a:rPr>
                        <a:t>0</a:t>
                      </a:r>
                    </a:p>
                  </a:txBody>
                  <a:tcPr marL="9525" marR="9525" marT="9525" marB="0" anchor="ctr"/>
                </a:tc>
                <a:tc>
                  <a:txBody>
                    <a:bodyPr/>
                    <a:lstStyle/>
                    <a:p>
                      <a:pPr algn="ctr" fontAlgn="b"/>
                      <a:r>
                        <a:rPr lang="en-AU" sz="1100" b="0" i="0" u="none" strike="noStrike" dirty="0">
                          <a:solidFill>
                            <a:srgbClr val="000000"/>
                          </a:solidFill>
                          <a:effectLst/>
                          <a:latin typeface="Calibri" panose="020F0502020204030204" pitchFamily="34" charset="0"/>
                        </a:rPr>
                        <a:t>0</a:t>
                      </a:r>
                    </a:p>
                  </a:txBody>
                  <a:tcPr marL="9525" marR="9525" marT="9525" marB="0" anchor="ctr"/>
                </a:tc>
                <a:tc>
                  <a:txBody>
                    <a:bodyPr/>
                    <a:lstStyle/>
                    <a:p>
                      <a:pPr algn="ctr" fontAlgn="b"/>
                      <a:r>
                        <a:rPr lang="en-AU" sz="1100" b="0" i="0" u="none" strike="noStrike" dirty="0">
                          <a:solidFill>
                            <a:srgbClr val="000000"/>
                          </a:solidFill>
                          <a:effectLst/>
                          <a:latin typeface="Calibri" panose="020F0502020204030204" pitchFamily="34" charset="0"/>
                        </a:rPr>
                        <a:t>0</a:t>
                      </a:r>
                    </a:p>
                  </a:txBody>
                  <a:tcPr marL="9525" marR="9525" marT="9525" marB="0" anchor="ctr"/>
                </a:tc>
                <a:tc>
                  <a:txBody>
                    <a:bodyPr/>
                    <a:lstStyle/>
                    <a:p>
                      <a:pPr algn="ctr" fontAlgn="b"/>
                      <a:r>
                        <a:rPr lang="en-AU" sz="1100" b="0" i="0" u="none" strike="noStrike">
                          <a:solidFill>
                            <a:srgbClr val="000000"/>
                          </a:solidFill>
                          <a:effectLst/>
                          <a:latin typeface="Calibri" panose="020F0502020204030204" pitchFamily="34" charset="0"/>
                        </a:rPr>
                        <a:t>4</a:t>
                      </a:r>
                    </a:p>
                  </a:txBody>
                  <a:tcPr marL="9525" marR="9525" marT="9525" marB="0" anchor="ctr"/>
                </a:tc>
                <a:tc>
                  <a:txBody>
                    <a:bodyPr/>
                    <a:lstStyle/>
                    <a:p>
                      <a:pPr algn="ctr" fontAlgn="b"/>
                      <a:r>
                        <a:rPr lang="en-AU" sz="1100" b="0" i="0" u="none" strike="noStrike">
                          <a:solidFill>
                            <a:srgbClr val="000000"/>
                          </a:solidFill>
                          <a:effectLst/>
                          <a:latin typeface="Calibri" panose="020F0502020204030204" pitchFamily="34" charset="0"/>
                        </a:rPr>
                        <a:t>4</a:t>
                      </a:r>
                    </a:p>
                  </a:txBody>
                  <a:tcPr marL="9525" marR="9525" marT="9525" marB="0" anchor="ctr"/>
                </a:tc>
                <a:tc>
                  <a:txBody>
                    <a:bodyPr/>
                    <a:lstStyle/>
                    <a:p>
                      <a:pPr algn="ctr" fontAlgn="b"/>
                      <a:r>
                        <a:rPr lang="en-AU" sz="1100" b="0" i="0" u="none" strike="noStrike">
                          <a:solidFill>
                            <a:srgbClr val="000000"/>
                          </a:solidFill>
                          <a:effectLst/>
                          <a:latin typeface="Calibri" panose="020F0502020204030204" pitchFamily="34" charset="0"/>
                        </a:rPr>
                        <a:t>2%</a:t>
                      </a:r>
                    </a:p>
                  </a:txBody>
                  <a:tcPr marL="9525" marR="9525" marT="9525" marB="0" anchor="ctr">
                    <a:solidFill>
                      <a:schemeClr val="accent1">
                        <a:lumMod val="40000"/>
                        <a:lumOff val="60000"/>
                      </a:schemeClr>
                    </a:solidFill>
                  </a:tcPr>
                </a:tc>
                <a:extLst>
                  <a:ext uri="{0D108BD9-81ED-4DB2-BD59-A6C34878D82A}">
                    <a16:rowId xmlns:a16="http://schemas.microsoft.com/office/drawing/2014/main" val="906106807"/>
                  </a:ext>
                </a:extLst>
              </a:tr>
              <a:tr h="198432">
                <a:tc>
                  <a:txBody>
                    <a:bodyPr/>
                    <a:lstStyle/>
                    <a:p>
                      <a:pPr algn="l" fontAlgn="b"/>
                      <a:r>
                        <a:rPr lang="en-AU" sz="1100" b="0" i="0" u="none" strike="noStrike" dirty="0">
                          <a:solidFill>
                            <a:srgbClr val="000000"/>
                          </a:solidFill>
                          <a:effectLst/>
                          <a:latin typeface="Calibri" panose="020F0502020204030204" pitchFamily="34" charset="0"/>
                        </a:rPr>
                        <a:t>Water Management</a:t>
                      </a:r>
                    </a:p>
                  </a:txBody>
                  <a:tcPr marL="86400" marR="9525" marT="9525" marB="0" anchor="ctr"/>
                </a:tc>
                <a:tc>
                  <a:txBody>
                    <a:bodyPr/>
                    <a:lstStyle/>
                    <a:p>
                      <a:pPr algn="ctr" fontAlgn="b"/>
                      <a:r>
                        <a:rPr lang="en-AU" sz="1100" b="0" i="0" u="none" strike="noStrike" dirty="0">
                          <a:solidFill>
                            <a:srgbClr val="000000"/>
                          </a:solidFill>
                          <a:effectLst/>
                          <a:latin typeface="Calibri" panose="020F0502020204030204" pitchFamily="34" charset="0"/>
                        </a:rPr>
                        <a:t>0</a:t>
                      </a:r>
                    </a:p>
                  </a:txBody>
                  <a:tcPr marL="9525" marR="9525" marT="9525" marB="0" anchor="ctr"/>
                </a:tc>
                <a:tc>
                  <a:txBody>
                    <a:bodyPr/>
                    <a:lstStyle/>
                    <a:p>
                      <a:pPr algn="ctr" fontAlgn="b"/>
                      <a:r>
                        <a:rPr lang="en-AU" sz="1100" b="0" i="0" u="none" strike="noStrike">
                          <a:solidFill>
                            <a:srgbClr val="000000"/>
                          </a:solidFill>
                          <a:effectLst/>
                          <a:latin typeface="Calibri" panose="020F0502020204030204" pitchFamily="34" charset="0"/>
                        </a:rPr>
                        <a:t>2</a:t>
                      </a:r>
                    </a:p>
                  </a:txBody>
                  <a:tcPr marL="9525" marR="9525" marT="9525" marB="0" anchor="ctr"/>
                </a:tc>
                <a:tc>
                  <a:txBody>
                    <a:bodyPr/>
                    <a:lstStyle/>
                    <a:p>
                      <a:pPr algn="ctr" fontAlgn="b"/>
                      <a:r>
                        <a:rPr lang="en-AU" sz="1100" b="0" i="0" u="none" strike="noStrike">
                          <a:solidFill>
                            <a:srgbClr val="000000"/>
                          </a:solidFill>
                          <a:effectLst/>
                          <a:latin typeface="Calibri" panose="020F0502020204030204" pitchFamily="34" charset="0"/>
                        </a:rPr>
                        <a:t>1</a:t>
                      </a:r>
                    </a:p>
                  </a:txBody>
                  <a:tcPr marL="9525" marR="9525" marT="9525" marB="0" anchor="ctr"/>
                </a:tc>
                <a:tc>
                  <a:txBody>
                    <a:bodyPr/>
                    <a:lstStyle/>
                    <a:p>
                      <a:pPr algn="ctr" fontAlgn="b"/>
                      <a:r>
                        <a:rPr lang="en-AU" sz="1100" b="0" i="0" u="none" strike="noStrike" dirty="0">
                          <a:solidFill>
                            <a:srgbClr val="000000"/>
                          </a:solidFill>
                          <a:effectLst/>
                          <a:latin typeface="Calibri" panose="020F0502020204030204" pitchFamily="34" charset="0"/>
                        </a:rPr>
                        <a:t>1</a:t>
                      </a:r>
                    </a:p>
                  </a:txBody>
                  <a:tcPr marL="9525" marR="9525" marT="9525" marB="0" anchor="ctr"/>
                </a:tc>
                <a:tc>
                  <a:txBody>
                    <a:bodyPr/>
                    <a:lstStyle/>
                    <a:p>
                      <a:pPr algn="ctr" fontAlgn="b"/>
                      <a:r>
                        <a:rPr lang="en-AU" sz="1100" b="0" i="0" u="none" strike="noStrike">
                          <a:solidFill>
                            <a:srgbClr val="000000"/>
                          </a:solidFill>
                          <a:effectLst/>
                          <a:latin typeface="Calibri" panose="020F0502020204030204" pitchFamily="34" charset="0"/>
                        </a:rPr>
                        <a:t>4</a:t>
                      </a:r>
                    </a:p>
                  </a:txBody>
                  <a:tcPr marL="9525" marR="9525" marT="9525" marB="0" anchor="ctr"/>
                </a:tc>
                <a:tc>
                  <a:txBody>
                    <a:bodyPr/>
                    <a:lstStyle/>
                    <a:p>
                      <a:pPr algn="ctr" fontAlgn="b"/>
                      <a:r>
                        <a:rPr lang="en-AU" sz="1100" b="0" i="0" u="none" strike="noStrike">
                          <a:solidFill>
                            <a:srgbClr val="000000"/>
                          </a:solidFill>
                          <a:effectLst/>
                          <a:latin typeface="Calibri" panose="020F0502020204030204" pitchFamily="34" charset="0"/>
                        </a:rPr>
                        <a:t>2%</a:t>
                      </a:r>
                    </a:p>
                  </a:txBody>
                  <a:tcPr marL="9525" marR="9525" marT="9525" marB="0" anchor="ctr">
                    <a:solidFill>
                      <a:schemeClr val="accent1">
                        <a:lumMod val="40000"/>
                        <a:lumOff val="60000"/>
                      </a:schemeClr>
                    </a:solidFill>
                  </a:tcPr>
                </a:tc>
                <a:extLst>
                  <a:ext uri="{0D108BD9-81ED-4DB2-BD59-A6C34878D82A}">
                    <a16:rowId xmlns:a16="http://schemas.microsoft.com/office/drawing/2014/main" val="2686200046"/>
                  </a:ext>
                </a:extLst>
              </a:tr>
              <a:tr h="198432">
                <a:tc>
                  <a:txBody>
                    <a:bodyPr/>
                    <a:lstStyle/>
                    <a:p>
                      <a:pPr algn="l" fontAlgn="b"/>
                      <a:r>
                        <a:rPr lang="en-AU" sz="1100" b="0" i="0" u="none" strike="noStrike" dirty="0">
                          <a:solidFill>
                            <a:srgbClr val="000000"/>
                          </a:solidFill>
                          <a:effectLst/>
                          <a:latin typeface="Calibri" panose="020F0502020204030204" pitchFamily="34" charset="0"/>
                        </a:rPr>
                        <a:t>TSF Management</a:t>
                      </a:r>
                    </a:p>
                  </a:txBody>
                  <a:tcPr marL="86400" marR="9525" marT="9525" marB="0" anchor="ctr"/>
                </a:tc>
                <a:tc>
                  <a:txBody>
                    <a:bodyPr/>
                    <a:lstStyle/>
                    <a:p>
                      <a:pPr algn="ctr" fontAlgn="b"/>
                      <a:r>
                        <a:rPr lang="en-AU" sz="1100" b="0" i="0" u="none" strike="noStrike" dirty="0">
                          <a:solidFill>
                            <a:srgbClr val="000000"/>
                          </a:solidFill>
                          <a:effectLst/>
                          <a:latin typeface="Calibri" panose="020F0502020204030204" pitchFamily="34" charset="0"/>
                        </a:rPr>
                        <a:t>0</a:t>
                      </a:r>
                    </a:p>
                  </a:txBody>
                  <a:tcPr marL="9525" marR="9525" marT="9525" marB="0" anchor="ctr"/>
                </a:tc>
                <a:tc>
                  <a:txBody>
                    <a:bodyPr/>
                    <a:lstStyle/>
                    <a:p>
                      <a:pPr algn="ctr" fontAlgn="b"/>
                      <a:r>
                        <a:rPr lang="en-AU" sz="1100" b="0" i="0" u="none" strike="noStrike" dirty="0">
                          <a:solidFill>
                            <a:srgbClr val="000000"/>
                          </a:solidFill>
                          <a:effectLst/>
                          <a:latin typeface="Calibri" panose="020F0502020204030204" pitchFamily="34" charset="0"/>
                        </a:rPr>
                        <a:t>0</a:t>
                      </a:r>
                    </a:p>
                  </a:txBody>
                  <a:tcPr marL="9525" marR="9525" marT="9525" marB="0" anchor="ctr"/>
                </a:tc>
                <a:tc>
                  <a:txBody>
                    <a:bodyPr/>
                    <a:lstStyle/>
                    <a:p>
                      <a:pPr algn="ctr" fontAlgn="b"/>
                      <a:r>
                        <a:rPr lang="en-AU" sz="1100" b="0" i="0" u="none" strike="noStrike">
                          <a:solidFill>
                            <a:srgbClr val="000000"/>
                          </a:solidFill>
                          <a:effectLst/>
                          <a:latin typeface="Calibri" panose="020F0502020204030204" pitchFamily="34" charset="0"/>
                        </a:rPr>
                        <a:t>2</a:t>
                      </a:r>
                    </a:p>
                  </a:txBody>
                  <a:tcPr marL="9525" marR="9525" marT="9525" marB="0" anchor="ctr"/>
                </a:tc>
                <a:tc>
                  <a:txBody>
                    <a:bodyPr/>
                    <a:lstStyle/>
                    <a:p>
                      <a:pPr algn="ctr" fontAlgn="b"/>
                      <a:r>
                        <a:rPr lang="en-AU" sz="1100" b="0" i="0" u="none" strike="noStrike" dirty="0">
                          <a:solidFill>
                            <a:srgbClr val="000000"/>
                          </a:solidFill>
                          <a:effectLst/>
                          <a:latin typeface="Calibri" panose="020F0502020204030204" pitchFamily="34" charset="0"/>
                        </a:rPr>
                        <a:t>1</a:t>
                      </a:r>
                    </a:p>
                  </a:txBody>
                  <a:tcPr marL="9525" marR="9525" marT="9525" marB="0" anchor="ctr"/>
                </a:tc>
                <a:tc>
                  <a:txBody>
                    <a:bodyPr/>
                    <a:lstStyle/>
                    <a:p>
                      <a:pPr algn="ctr" fontAlgn="b"/>
                      <a:r>
                        <a:rPr lang="en-AU" sz="1100" b="0" i="0" u="none" strike="noStrike">
                          <a:solidFill>
                            <a:srgbClr val="000000"/>
                          </a:solidFill>
                          <a:effectLst/>
                          <a:latin typeface="Calibri" panose="020F0502020204030204" pitchFamily="34" charset="0"/>
                        </a:rPr>
                        <a:t>3</a:t>
                      </a:r>
                    </a:p>
                  </a:txBody>
                  <a:tcPr marL="9525" marR="9525" marT="9525" marB="0" anchor="ctr"/>
                </a:tc>
                <a:tc>
                  <a:txBody>
                    <a:bodyPr/>
                    <a:lstStyle/>
                    <a:p>
                      <a:pPr algn="ctr" fontAlgn="b"/>
                      <a:r>
                        <a:rPr lang="en-AU" sz="1100" b="0" i="0" u="none" strike="noStrike">
                          <a:solidFill>
                            <a:srgbClr val="000000"/>
                          </a:solidFill>
                          <a:effectLst/>
                          <a:latin typeface="Calibri" panose="020F0502020204030204" pitchFamily="34" charset="0"/>
                        </a:rPr>
                        <a:t>2%</a:t>
                      </a:r>
                    </a:p>
                  </a:txBody>
                  <a:tcPr marL="9525" marR="9525" marT="9525" marB="0" anchor="ctr">
                    <a:solidFill>
                      <a:schemeClr val="accent1">
                        <a:lumMod val="40000"/>
                        <a:lumOff val="60000"/>
                      </a:schemeClr>
                    </a:solidFill>
                  </a:tcPr>
                </a:tc>
                <a:extLst>
                  <a:ext uri="{0D108BD9-81ED-4DB2-BD59-A6C34878D82A}">
                    <a16:rowId xmlns:a16="http://schemas.microsoft.com/office/drawing/2014/main" val="863990952"/>
                  </a:ext>
                </a:extLst>
              </a:tr>
              <a:tr h="198432">
                <a:tc>
                  <a:txBody>
                    <a:bodyPr/>
                    <a:lstStyle/>
                    <a:p>
                      <a:pPr algn="l" fontAlgn="b"/>
                      <a:r>
                        <a:rPr lang="en-AU" sz="1100" b="0" i="0" u="none" strike="noStrike" dirty="0">
                          <a:solidFill>
                            <a:srgbClr val="000000"/>
                          </a:solidFill>
                          <a:effectLst/>
                          <a:latin typeface="Calibri" panose="020F0502020204030204" pitchFamily="34" charset="0"/>
                        </a:rPr>
                        <a:t>Plan and Conditions (High Risk)</a:t>
                      </a:r>
                    </a:p>
                  </a:txBody>
                  <a:tcPr marL="86400" marR="9525" marT="9525" marB="0" anchor="ctr"/>
                </a:tc>
                <a:tc>
                  <a:txBody>
                    <a:bodyPr/>
                    <a:lstStyle/>
                    <a:p>
                      <a:pPr algn="ctr" fontAlgn="b"/>
                      <a:r>
                        <a:rPr lang="en-AU" sz="1100" b="0" i="0" u="none" strike="noStrike" dirty="0">
                          <a:solidFill>
                            <a:srgbClr val="000000"/>
                          </a:solidFill>
                          <a:effectLst/>
                          <a:latin typeface="Calibri" panose="020F0502020204030204" pitchFamily="34" charset="0"/>
                        </a:rPr>
                        <a:t>0</a:t>
                      </a:r>
                    </a:p>
                  </a:txBody>
                  <a:tcPr marL="9525" marR="9525" marT="9525" marB="0" anchor="ctr"/>
                </a:tc>
                <a:tc>
                  <a:txBody>
                    <a:bodyPr/>
                    <a:lstStyle/>
                    <a:p>
                      <a:pPr algn="ctr" fontAlgn="b"/>
                      <a:r>
                        <a:rPr lang="en-AU" sz="1100" b="0" i="0" u="none" strike="noStrike">
                          <a:solidFill>
                            <a:srgbClr val="000000"/>
                          </a:solidFill>
                          <a:effectLst/>
                          <a:latin typeface="Calibri" panose="020F0502020204030204" pitchFamily="34" charset="0"/>
                        </a:rPr>
                        <a:t>1</a:t>
                      </a:r>
                    </a:p>
                  </a:txBody>
                  <a:tcPr marL="9525" marR="9525" marT="9525" marB="0" anchor="ctr"/>
                </a:tc>
                <a:tc>
                  <a:txBody>
                    <a:bodyPr/>
                    <a:lstStyle/>
                    <a:p>
                      <a:pPr algn="ctr" fontAlgn="b"/>
                      <a:r>
                        <a:rPr lang="en-AU" sz="1100" b="0" i="0" u="none" strike="noStrike" dirty="0">
                          <a:solidFill>
                            <a:srgbClr val="000000"/>
                          </a:solidFill>
                          <a:effectLst/>
                          <a:latin typeface="Calibri" panose="020F0502020204030204" pitchFamily="34" charset="0"/>
                        </a:rPr>
                        <a:t>0</a:t>
                      </a:r>
                    </a:p>
                  </a:txBody>
                  <a:tcPr marL="9525" marR="9525" marT="9525" marB="0" anchor="ctr"/>
                </a:tc>
                <a:tc>
                  <a:txBody>
                    <a:bodyPr/>
                    <a:lstStyle/>
                    <a:p>
                      <a:pPr algn="ctr" fontAlgn="b"/>
                      <a:r>
                        <a:rPr lang="en-AU" sz="1100" b="0" i="0" u="none" strike="noStrike" dirty="0">
                          <a:solidFill>
                            <a:srgbClr val="000000"/>
                          </a:solidFill>
                          <a:effectLst/>
                          <a:latin typeface="Calibri" panose="020F0502020204030204" pitchFamily="34" charset="0"/>
                        </a:rPr>
                        <a:t>2</a:t>
                      </a:r>
                    </a:p>
                  </a:txBody>
                  <a:tcPr marL="9525" marR="9525" marT="9525" marB="0" anchor="ctr"/>
                </a:tc>
                <a:tc>
                  <a:txBody>
                    <a:bodyPr/>
                    <a:lstStyle/>
                    <a:p>
                      <a:pPr algn="ctr" fontAlgn="b"/>
                      <a:r>
                        <a:rPr lang="en-AU" sz="1100" b="0" i="0" u="none" strike="noStrike">
                          <a:solidFill>
                            <a:srgbClr val="000000"/>
                          </a:solidFill>
                          <a:effectLst/>
                          <a:latin typeface="Calibri" panose="020F0502020204030204" pitchFamily="34" charset="0"/>
                        </a:rPr>
                        <a:t>3</a:t>
                      </a:r>
                    </a:p>
                  </a:txBody>
                  <a:tcPr marL="9525" marR="9525" marT="9525" marB="0" anchor="ctr"/>
                </a:tc>
                <a:tc>
                  <a:txBody>
                    <a:bodyPr/>
                    <a:lstStyle/>
                    <a:p>
                      <a:pPr algn="ctr" fontAlgn="b"/>
                      <a:r>
                        <a:rPr lang="en-AU" sz="1100" b="0" i="0" u="none" strike="noStrike">
                          <a:solidFill>
                            <a:srgbClr val="000000"/>
                          </a:solidFill>
                          <a:effectLst/>
                          <a:latin typeface="Calibri" panose="020F0502020204030204" pitchFamily="34" charset="0"/>
                        </a:rPr>
                        <a:t>2%</a:t>
                      </a:r>
                    </a:p>
                  </a:txBody>
                  <a:tcPr marL="9525" marR="9525" marT="9525" marB="0" anchor="ctr">
                    <a:solidFill>
                      <a:schemeClr val="accent1">
                        <a:lumMod val="40000"/>
                        <a:lumOff val="60000"/>
                      </a:schemeClr>
                    </a:solidFill>
                  </a:tcPr>
                </a:tc>
                <a:extLst>
                  <a:ext uri="{0D108BD9-81ED-4DB2-BD59-A6C34878D82A}">
                    <a16:rowId xmlns:a16="http://schemas.microsoft.com/office/drawing/2014/main" val="4003551048"/>
                  </a:ext>
                </a:extLst>
              </a:tr>
              <a:tr h="198432">
                <a:tc>
                  <a:txBody>
                    <a:bodyPr/>
                    <a:lstStyle/>
                    <a:p>
                      <a:pPr algn="l" fontAlgn="b"/>
                      <a:r>
                        <a:rPr lang="en-AU" sz="1100" b="0" i="0" u="none" strike="noStrike" dirty="0">
                          <a:solidFill>
                            <a:srgbClr val="000000"/>
                          </a:solidFill>
                          <a:effectLst/>
                          <a:latin typeface="Calibri" panose="020F0502020204030204" pitchFamily="34" charset="0"/>
                        </a:rPr>
                        <a:t>Site Security and Buffer Zones</a:t>
                      </a:r>
                    </a:p>
                  </a:txBody>
                  <a:tcPr marL="86400" marR="9525" marT="9525" marB="0" anchor="ctr"/>
                </a:tc>
                <a:tc>
                  <a:txBody>
                    <a:bodyPr/>
                    <a:lstStyle/>
                    <a:p>
                      <a:pPr algn="ctr" fontAlgn="b"/>
                      <a:r>
                        <a:rPr lang="en-AU" sz="1100" b="0" i="0" u="none" strike="noStrike" dirty="0">
                          <a:solidFill>
                            <a:srgbClr val="000000"/>
                          </a:solidFill>
                          <a:effectLst/>
                          <a:latin typeface="Calibri" panose="020F0502020204030204" pitchFamily="34" charset="0"/>
                        </a:rPr>
                        <a:t>0</a:t>
                      </a:r>
                    </a:p>
                  </a:txBody>
                  <a:tcPr marL="9525" marR="9525" marT="9525" marB="0" anchor="ctr"/>
                </a:tc>
                <a:tc>
                  <a:txBody>
                    <a:bodyPr/>
                    <a:lstStyle/>
                    <a:p>
                      <a:pPr algn="ctr" fontAlgn="b"/>
                      <a:r>
                        <a:rPr lang="en-AU" sz="1100" b="0" i="0" u="none" strike="noStrike" dirty="0">
                          <a:solidFill>
                            <a:srgbClr val="000000"/>
                          </a:solidFill>
                          <a:effectLst/>
                          <a:latin typeface="Calibri" panose="020F0502020204030204" pitchFamily="34" charset="0"/>
                        </a:rPr>
                        <a:t>0</a:t>
                      </a:r>
                    </a:p>
                  </a:txBody>
                  <a:tcPr marL="9525" marR="9525" marT="9525" marB="0" anchor="ctr"/>
                </a:tc>
                <a:tc>
                  <a:txBody>
                    <a:bodyPr/>
                    <a:lstStyle/>
                    <a:p>
                      <a:pPr algn="ctr" fontAlgn="b"/>
                      <a:r>
                        <a:rPr lang="en-AU" sz="1100" b="0" i="0" u="none" strike="noStrike" dirty="0">
                          <a:solidFill>
                            <a:srgbClr val="000000"/>
                          </a:solidFill>
                          <a:effectLst/>
                          <a:latin typeface="Calibri" panose="020F0502020204030204" pitchFamily="34" charset="0"/>
                        </a:rPr>
                        <a:t>0</a:t>
                      </a:r>
                    </a:p>
                  </a:txBody>
                  <a:tcPr marL="9525" marR="9525" marT="9525" marB="0" anchor="ctr"/>
                </a:tc>
                <a:tc>
                  <a:txBody>
                    <a:bodyPr/>
                    <a:lstStyle/>
                    <a:p>
                      <a:pPr algn="ctr" fontAlgn="b"/>
                      <a:r>
                        <a:rPr lang="en-AU" sz="1100" b="0" i="0" u="none" strike="noStrike" dirty="0">
                          <a:solidFill>
                            <a:srgbClr val="000000"/>
                          </a:solidFill>
                          <a:effectLst/>
                          <a:latin typeface="Calibri" panose="020F0502020204030204" pitchFamily="34" charset="0"/>
                        </a:rPr>
                        <a:t>2</a:t>
                      </a:r>
                    </a:p>
                  </a:txBody>
                  <a:tcPr marL="9525" marR="9525" marT="9525" marB="0" anchor="ctr"/>
                </a:tc>
                <a:tc>
                  <a:txBody>
                    <a:bodyPr/>
                    <a:lstStyle/>
                    <a:p>
                      <a:pPr algn="ctr" fontAlgn="b"/>
                      <a:r>
                        <a:rPr lang="en-AU" sz="1100" b="0" i="0" u="none" strike="noStrike">
                          <a:solidFill>
                            <a:srgbClr val="000000"/>
                          </a:solidFill>
                          <a:effectLst/>
                          <a:latin typeface="Calibri" panose="020F0502020204030204" pitchFamily="34" charset="0"/>
                        </a:rPr>
                        <a:t>2</a:t>
                      </a:r>
                    </a:p>
                  </a:txBody>
                  <a:tcPr marL="9525" marR="9525" marT="9525" marB="0" anchor="ctr"/>
                </a:tc>
                <a:tc>
                  <a:txBody>
                    <a:bodyPr/>
                    <a:lstStyle/>
                    <a:p>
                      <a:pPr algn="ctr" fontAlgn="b"/>
                      <a:r>
                        <a:rPr lang="en-AU" sz="1100" b="0" i="0" u="none" strike="noStrike">
                          <a:solidFill>
                            <a:srgbClr val="000000"/>
                          </a:solidFill>
                          <a:effectLst/>
                          <a:latin typeface="Calibri" panose="020F0502020204030204" pitchFamily="34" charset="0"/>
                        </a:rPr>
                        <a:t>1%</a:t>
                      </a:r>
                    </a:p>
                  </a:txBody>
                  <a:tcPr marL="9525" marR="9525" marT="9525" marB="0" anchor="ctr">
                    <a:solidFill>
                      <a:schemeClr val="accent1">
                        <a:lumMod val="40000"/>
                        <a:lumOff val="60000"/>
                      </a:schemeClr>
                    </a:solidFill>
                  </a:tcPr>
                </a:tc>
                <a:extLst>
                  <a:ext uri="{0D108BD9-81ED-4DB2-BD59-A6C34878D82A}">
                    <a16:rowId xmlns:a16="http://schemas.microsoft.com/office/drawing/2014/main" val="342454088"/>
                  </a:ext>
                </a:extLst>
              </a:tr>
              <a:tr h="198432">
                <a:tc>
                  <a:txBody>
                    <a:bodyPr/>
                    <a:lstStyle/>
                    <a:p>
                      <a:pPr algn="l" fontAlgn="b"/>
                      <a:r>
                        <a:rPr lang="en-AU" sz="1100" b="0" i="0" u="none" strike="noStrike" dirty="0">
                          <a:solidFill>
                            <a:srgbClr val="000000"/>
                          </a:solidFill>
                          <a:effectLst/>
                          <a:latin typeface="Calibri" panose="020F0502020204030204" pitchFamily="34" charset="0"/>
                        </a:rPr>
                        <a:t>Pest, Plant and Animal</a:t>
                      </a:r>
                    </a:p>
                  </a:txBody>
                  <a:tcPr marL="86400" marR="9525" marT="9525" marB="0" anchor="ctr"/>
                </a:tc>
                <a:tc>
                  <a:txBody>
                    <a:bodyPr/>
                    <a:lstStyle/>
                    <a:p>
                      <a:pPr algn="ctr" fontAlgn="b"/>
                      <a:r>
                        <a:rPr lang="en-AU" sz="1100" b="0" i="0" u="none" strike="noStrike" dirty="0">
                          <a:solidFill>
                            <a:srgbClr val="000000"/>
                          </a:solidFill>
                          <a:effectLst/>
                          <a:latin typeface="Calibri" panose="020F0502020204030204" pitchFamily="34" charset="0"/>
                        </a:rPr>
                        <a:t>0</a:t>
                      </a:r>
                    </a:p>
                  </a:txBody>
                  <a:tcPr marL="9525" marR="9525" marT="9525" marB="0" anchor="ctr"/>
                </a:tc>
                <a:tc>
                  <a:txBody>
                    <a:bodyPr/>
                    <a:lstStyle/>
                    <a:p>
                      <a:pPr algn="ctr" fontAlgn="b"/>
                      <a:r>
                        <a:rPr lang="en-AU" sz="1100" b="0" i="0" u="none" strike="noStrike">
                          <a:solidFill>
                            <a:srgbClr val="000000"/>
                          </a:solidFill>
                          <a:effectLst/>
                          <a:latin typeface="Calibri" panose="020F0502020204030204" pitchFamily="34" charset="0"/>
                        </a:rPr>
                        <a:t>1</a:t>
                      </a:r>
                    </a:p>
                  </a:txBody>
                  <a:tcPr marL="9525" marR="9525" marT="9525" marB="0" anchor="ctr"/>
                </a:tc>
                <a:tc>
                  <a:txBody>
                    <a:bodyPr/>
                    <a:lstStyle/>
                    <a:p>
                      <a:pPr algn="ctr" fontAlgn="b"/>
                      <a:r>
                        <a:rPr lang="en-AU" sz="1100" b="0" i="0" u="none" strike="noStrike" dirty="0">
                          <a:solidFill>
                            <a:srgbClr val="000000"/>
                          </a:solidFill>
                          <a:effectLst/>
                          <a:latin typeface="Calibri" panose="020F0502020204030204" pitchFamily="34" charset="0"/>
                        </a:rPr>
                        <a:t>0</a:t>
                      </a:r>
                    </a:p>
                  </a:txBody>
                  <a:tcPr marL="9525" marR="9525" marT="9525" marB="0" anchor="ctr"/>
                </a:tc>
                <a:tc>
                  <a:txBody>
                    <a:bodyPr/>
                    <a:lstStyle/>
                    <a:p>
                      <a:pPr algn="ctr" fontAlgn="b"/>
                      <a:r>
                        <a:rPr lang="en-AU" sz="1100" b="0" i="0" u="none" strike="noStrike" dirty="0">
                          <a:solidFill>
                            <a:srgbClr val="000000"/>
                          </a:solidFill>
                          <a:effectLst/>
                          <a:latin typeface="Calibri" panose="020F0502020204030204" pitchFamily="34" charset="0"/>
                        </a:rPr>
                        <a:t>0</a:t>
                      </a:r>
                    </a:p>
                  </a:txBody>
                  <a:tcPr marL="9525" marR="9525" marT="9525" marB="0" anchor="ctr"/>
                </a:tc>
                <a:tc>
                  <a:txBody>
                    <a:bodyPr/>
                    <a:lstStyle/>
                    <a:p>
                      <a:pPr algn="ctr" fontAlgn="b"/>
                      <a:r>
                        <a:rPr lang="en-AU" sz="1100" b="0" i="0" u="none" strike="noStrike" dirty="0">
                          <a:solidFill>
                            <a:srgbClr val="000000"/>
                          </a:solidFill>
                          <a:effectLst/>
                          <a:latin typeface="Calibri" panose="020F0502020204030204" pitchFamily="34" charset="0"/>
                        </a:rPr>
                        <a:t>1</a:t>
                      </a:r>
                    </a:p>
                  </a:txBody>
                  <a:tcPr marL="9525" marR="9525" marT="9525" marB="0" anchor="ctr"/>
                </a:tc>
                <a:tc>
                  <a:txBody>
                    <a:bodyPr/>
                    <a:lstStyle/>
                    <a:p>
                      <a:pPr algn="ctr" fontAlgn="b"/>
                      <a:r>
                        <a:rPr lang="en-AU" sz="1100" b="0" i="0" u="none" strike="noStrike">
                          <a:solidFill>
                            <a:srgbClr val="000000"/>
                          </a:solidFill>
                          <a:effectLst/>
                          <a:latin typeface="Calibri" panose="020F0502020204030204" pitchFamily="34" charset="0"/>
                        </a:rPr>
                        <a:t>1%</a:t>
                      </a:r>
                    </a:p>
                  </a:txBody>
                  <a:tcPr marL="9525" marR="9525" marT="9525" marB="0" anchor="ctr">
                    <a:solidFill>
                      <a:schemeClr val="accent1">
                        <a:lumMod val="40000"/>
                        <a:lumOff val="60000"/>
                      </a:schemeClr>
                    </a:solidFill>
                  </a:tcPr>
                </a:tc>
                <a:extLst>
                  <a:ext uri="{0D108BD9-81ED-4DB2-BD59-A6C34878D82A}">
                    <a16:rowId xmlns:a16="http://schemas.microsoft.com/office/drawing/2014/main" val="1070465834"/>
                  </a:ext>
                </a:extLst>
              </a:tr>
              <a:tr h="198432">
                <a:tc>
                  <a:txBody>
                    <a:bodyPr/>
                    <a:lstStyle/>
                    <a:p>
                      <a:pPr algn="l" fontAlgn="b"/>
                      <a:r>
                        <a:rPr lang="en-AU" sz="1100" b="0" i="0" u="none" strike="noStrike" dirty="0">
                          <a:solidFill>
                            <a:srgbClr val="000000"/>
                          </a:solidFill>
                          <a:effectLst/>
                          <a:latin typeface="Calibri" panose="020F0502020204030204" pitchFamily="34" charset="0"/>
                        </a:rPr>
                        <a:t>Imported Materials</a:t>
                      </a:r>
                    </a:p>
                  </a:txBody>
                  <a:tcPr marL="86400" marR="9525" marT="9525" marB="0" anchor="ctr"/>
                </a:tc>
                <a:tc>
                  <a:txBody>
                    <a:bodyPr/>
                    <a:lstStyle/>
                    <a:p>
                      <a:pPr algn="ctr" fontAlgn="b"/>
                      <a:r>
                        <a:rPr lang="en-AU" sz="1100" b="0" i="0" u="none" strike="noStrike">
                          <a:solidFill>
                            <a:srgbClr val="000000"/>
                          </a:solidFill>
                          <a:effectLst/>
                          <a:latin typeface="Calibri" panose="020F0502020204030204" pitchFamily="34" charset="0"/>
                        </a:rPr>
                        <a:t>1</a:t>
                      </a:r>
                    </a:p>
                  </a:txBody>
                  <a:tcPr marL="9525" marR="9525" marT="9525" marB="0" anchor="ctr"/>
                </a:tc>
                <a:tc>
                  <a:txBody>
                    <a:bodyPr/>
                    <a:lstStyle/>
                    <a:p>
                      <a:pPr algn="ctr" fontAlgn="b"/>
                      <a:r>
                        <a:rPr lang="en-AU" sz="1100" b="0" i="0" u="none" strike="noStrike" dirty="0">
                          <a:solidFill>
                            <a:srgbClr val="000000"/>
                          </a:solidFill>
                          <a:effectLst/>
                          <a:latin typeface="Calibri" panose="020F0502020204030204" pitchFamily="34" charset="0"/>
                        </a:rPr>
                        <a:t>0</a:t>
                      </a:r>
                    </a:p>
                  </a:txBody>
                  <a:tcPr marL="9525" marR="9525" marT="9525" marB="0" anchor="ctr"/>
                </a:tc>
                <a:tc>
                  <a:txBody>
                    <a:bodyPr/>
                    <a:lstStyle/>
                    <a:p>
                      <a:pPr algn="ctr" fontAlgn="b"/>
                      <a:r>
                        <a:rPr lang="en-AU" sz="1100" b="0" i="0" u="none" strike="noStrike" dirty="0">
                          <a:solidFill>
                            <a:srgbClr val="000000"/>
                          </a:solidFill>
                          <a:effectLst/>
                          <a:latin typeface="Calibri" panose="020F0502020204030204" pitchFamily="34" charset="0"/>
                        </a:rPr>
                        <a:t>0</a:t>
                      </a:r>
                    </a:p>
                  </a:txBody>
                  <a:tcPr marL="9525" marR="9525" marT="9525" marB="0" anchor="ctr"/>
                </a:tc>
                <a:tc>
                  <a:txBody>
                    <a:bodyPr/>
                    <a:lstStyle/>
                    <a:p>
                      <a:pPr algn="ctr" fontAlgn="b"/>
                      <a:r>
                        <a:rPr lang="en-AU" sz="1100" b="0" i="0" u="none" strike="noStrike" dirty="0">
                          <a:solidFill>
                            <a:srgbClr val="000000"/>
                          </a:solidFill>
                          <a:effectLst/>
                          <a:latin typeface="Calibri" panose="020F0502020204030204" pitchFamily="34" charset="0"/>
                        </a:rPr>
                        <a:t>0</a:t>
                      </a:r>
                    </a:p>
                  </a:txBody>
                  <a:tcPr marL="9525" marR="9525" marT="9525" marB="0" anchor="ctr"/>
                </a:tc>
                <a:tc>
                  <a:txBody>
                    <a:bodyPr/>
                    <a:lstStyle/>
                    <a:p>
                      <a:pPr algn="ctr" fontAlgn="b"/>
                      <a:r>
                        <a:rPr lang="en-AU" sz="1100" b="0" i="0" u="none" strike="noStrike">
                          <a:solidFill>
                            <a:srgbClr val="000000"/>
                          </a:solidFill>
                          <a:effectLst/>
                          <a:latin typeface="Calibri" panose="020F0502020204030204" pitchFamily="34" charset="0"/>
                        </a:rPr>
                        <a:t>1</a:t>
                      </a:r>
                    </a:p>
                  </a:txBody>
                  <a:tcPr marL="9525" marR="9525" marT="9525" marB="0" anchor="ctr"/>
                </a:tc>
                <a:tc>
                  <a:txBody>
                    <a:bodyPr/>
                    <a:lstStyle/>
                    <a:p>
                      <a:pPr algn="ctr" fontAlgn="b"/>
                      <a:r>
                        <a:rPr lang="en-AU" sz="1100" b="0" i="0" u="none" strike="noStrike">
                          <a:solidFill>
                            <a:srgbClr val="000000"/>
                          </a:solidFill>
                          <a:effectLst/>
                          <a:latin typeface="Calibri" panose="020F0502020204030204" pitchFamily="34" charset="0"/>
                        </a:rPr>
                        <a:t>1%</a:t>
                      </a:r>
                    </a:p>
                  </a:txBody>
                  <a:tcPr marL="9525" marR="9525" marT="9525" marB="0" anchor="ctr">
                    <a:solidFill>
                      <a:schemeClr val="accent1">
                        <a:lumMod val="40000"/>
                        <a:lumOff val="60000"/>
                      </a:schemeClr>
                    </a:solidFill>
                  </a:tcPr>
                </a:tc>
                <a:extLst>
                  <a:ext uri="{0D108BD9-81ED-4DB2-BD59-A6C34878D82A}">
                    <a16:rowId xmlns:a16="http://schemas.microsoft.com/office/drawing/2014/main" val="328073455"/>
                  </a:ext>
                </a:extLst>
              </a:tr>
              <a:tr h="198432">
                <a:tc>
                  <a:txBody>
                    <a:bodyPr/>
                    <a:lstStyle/>
                    <a:p>
                      <a:pPr algn="l" fontAlgn="b"/>
                      <a:r>
                        <a:rPr lang="en-AU" sz="1100" b="0" i="0" u="none" strike="noStrike" dirty="0">
                          <a:solidFill>
                            <a:srgbClr val="000000"/>
                          </a:solidFill>
                          <a:effectLst/>
                          <a:latin typeface="Calibri" panose="020F0502020204030204" pitchFamily="34" charset="0"/>
                        </a:rPr>
                        <a:t>Noise</a:t>
                      </a:r>
                    </a:p>
                  </a:txBody>
                  <a:tcPr marL="86400" marR="9525" marT="9525" marB="0" anchor="ctr"/>
                </a:tc>
                <a:tc>
                  <a:txBody>
                    <a:bodyPr/>
                    <a:lstStyle/>
                    <a:p>
                      <a:pPr algn="ctr" fontAlgn="b"/>
                      <a:r>
                        <a:rPr lang="en-AU" sz="1100" b="0" i="0" u="none" strike="noStrike" dirty="0">
                          <a:solidFill>
                            <a:srgbClr val="000000"/>
                          </a:solidFill>
                          <a:effectLst/>
                          <a:latin typeface="Calibri" panose="020F0502020204030204" pitchFamily="34" charset="0"/>
                        </a:rPr>
                        <a:t>0</a:t>
                      </a:r>
                    </a:p>
                  </a:txBody>
                  <a:tcPr marL="9525" marR="9525" marT="9525" marB="0" anchor="ctr"/>
                </a:tc>
                <a:tc>
                  <a:txBody>
                    <a:bodyPr/>
                    <a:lstStyle/>
                    <a:p>
                      <a:pPr algn="ctr" fontAlgn="b"/>
                      <a:r>
                        <a:rPr lang="en-AU" sz="1100" b="0" i="0" u="none" strike="noStrike" dirty="0">
                          <a:solidFill>
                            <a:srgbClr val="000000"/>
                          </a:solidFill>
                          <a:effectLst/>
                          <a:latin typeface="Calibri" panose="020F0502020204030204" pitchFamily="34" charset="0"/>
                        </a:rPr>
                        <a:t>0</a:t>
                      </a:r>
                    </a:p>
                  </a:txBody>
                  <a:tcPr marL="9525" marR="9525" marT="9525" marB="0" anchor="ctr"/>
                </a:tc>
                <a:tc>
                  <a:txBody>
                    <a:bodyPr/>
                    <a:lstStyle/>
                    <a:p>
                      <a:pPr algn="ctr" fontAlgn="b"/>
                      <a:r>
                        <a:rPr lang="en-AU" sz="1100" b="0" i="0" u="none" strike="noStrike">
                          <a:solidFill>
                            <a:srgbClr val="000000"/>
                          </a:solidFill>
                          <a:effectLst/>
                          <a:latin typeface="Calibri" panose="020F0502020204030204" pitchFamily="34" charset="0"/>
                        </a:rPr>
                        <a:t>1</a:t>
                      </a:r>
                    </a:p>
                  </a:txBody>
                  <a:tcPr marL="9525" marR="9525" marT="9525" marB="0" anchor="ctr"/>
                </a:tc>
                <a:tc>
                  <a:txBody>
                    <a:bodyPr/>
                    <a:lstStyle/>
                    <a:p>
                      <a:pPr algn="ctr" fontAlgn="b"/>
                      <a:r>
                        <a:rPr lang="en-AU" sz="1100" b="0" i="0" u="none" strike="noStrike" dirty="0">
                          <a:solidFill>
                            <a:srgbClr val="000000"/>
                          </a:solidFill>
                          <a:effectLst/>
                          <a:latin typeface="Calibri" panose="020F0502020204030204" pitchFamily="34" charset="0"/>
                        </a:rPr>
                        <a:t>0</a:t>
                      </a:r>
                    </a:p>
                  </a:txBody>
                  <a:tcPr marL="9525" marR="9525" marT="9525" marB="0" anchor="ctr"/>
                </a:tc>
                <a:tc>
                  <a:txBody>
                    <a:bodyPr/>
                    <a:lstStyle/>
                    <a:p>
                      <a:pPr algn="ctr" fontAlgn="b"/>
                      <a:r>
                        <a:rPr lang="en-AU" sz="1100" b="0" i="0" u="none" strike="noStrike" dirty="0">
                          <a:solidFill>
                            <a:srgbClr val="000000"/>
                          </a:solidFill>
                          <a:effectLst/>
                          <a:latin typeface="Calibri" panose="020F0502020204030204" pitchFamily="34" charset="0"/>
                        </a:rPr>
                        <a:t>1</a:t>
                      </a:r>
                    </a:p>
                  </a:txBody>
                  <a:tcPr marL="9525" marR="9525" marT="9525" marB="0" anchor="ctr"/>
                </a:tc>
                <a:tc>
                  <a:txBody>
                    <a:bodyPr/>
                    <a:lstStyle/>
                    <a:p>
                      <a:pPr algn="ctr" fontAlgn="b"/>
                      <a:r>
                        <a:rPr lang="en-AU" sz="1100" b="0" i="0" u="none" strike="noStrike">
                          <a:solidFill>
                            <a:srgbClr val="000000"/>
                          </a:solidFill>
                          <a:effectLst/>
                          <a:latin typeface="Calibri" panose="020F0502020204030204" pitchFamily="34" charset="0"/>
                        </a:rPr>
                        <a:t>1%</a:t>
                      </a:r>
                    </a:p>
                  </a:txBody>
                  <a:tcPr marL="9525" marR="9525" marT="9525" marB="0" anchor="ctr">
                    <a:solidFill>
                      <a:schemeClr val="accent1">
                        <a:lumMod val="40000"/>
                        <a:lumOff val="60000"/>
                      </a:schemeClr>
                    </a:solidFill>
                  </a:tcPr>
                </a:tc>
                <a:extLst>
                  <a:ext uri="{0D108BD9-81ED-4DB2-BD59-A6C34878D82A}">
                    <a16:rowId xmlns:a16="http://schemas.microsoft.com/office/drawing/2014/main" val="3658275879"/>
                  </a:ext>
                </a:extLst>
              </a:tr>
              <a:tr h="198432">
                <a:tc>
                  <a:txBody>
                    <a:bodyPr/>
                    <a:lstStyle/>
                    <a:p>
                      <a:pPr algn="ctr" fontAlgn="b"/>
                      <a:r>
                        <a:rPr lang="en-AU" sz="1000" b="0" i="0" u="none" strike="noStrike" dirty="0">
                          <a:solidFill>
                            <a:srgbClr val="000000"/>
                          </a:solidFill>
                          <a:effectLst/>
                          <a:latin typeface="Calibri" panose="020F0502020204030204" pitchFamily="34" charset="0"/>
                        </a:rPr>
                        <a:t>Total</a:t>
                      </a:r>
                    </a:p>
                  </a:txBody>
                  <a:tcPr marL="7620" marR="7620" marT="7620" marB="0" anchor="ctr">
                    <a:solidFill>
                      <a:schemeClr val="accent1">
                        <a:lumMod val="60000"/>
                        <a:lumOff val="40000"/>
                      </a:schemeClr>
                    </a:solidFill>
                  </a:tcPr>
                </a:tc>
                <a:tc>
                  <a:txBody>
                    <a:bodyPr/>
                    <a:lstStyle/>
                    <a:p>
                      <a:pPr algn="ctr" fontAlgn="b"/>
                      <a:r>
                        <a:rPr lang="en-AU" sz="1100" b="1" i="0" u="none" strike="noStrike">
                          <a:solidFill>
                            <a:srgbClr val="000000"/>
                          </a:solidFill>
                          <a:effectLst/>
                          <a:latin typeface="Calibri" panose="020F0502020204030204" pitchFamily="34" charset="0"/>
                        </a:rPr>
                        <a:t>11</a:t>
                      </a:r>
                    </a:p>
                  </a:txBody>
                  <a:tcPr marL="9525" marR="9525" marT="9525" marB="0" anchor="ctr">
                    <a:solidFill>
                      <a:schemeClr val="accent1">
                        <a:lumMod val="60000"/>
                        <a:lumOff val="40000"/>
                      </a:schemeClr>
                    </a:solidFill>
                  </a:tcPr>
                </a:tc>
                <a:tc>
                  <a:txBody>
                    <a:bodyPr/>
                    <a:lstStyle/>
                    <a:p>
                      <a:pPr algn="ctr" fontAlgn="b"/>
                      <a:r>
                        <a:rPr lang="en-AU" sz="1100" b="1" i="0" u="none" strike="noStrike">
                          <a:solidFill>
                            <a:srgbClr val="000000"/>
                          </a:solidFill>
                          <a:effectLst/>
                          <a:latin typeface="Calibri" panose="020F0502020204030204" pitchFamily="34" charset="0"/>
                        </a:rPr>
                        <a:t>38</a:t>
                      </a:r>
                    </a:p>
                  </a:txBody>
                  <a:tcPr marL="9525" marR="9525" marT="9525" marB="0" anchor="ctr">
                    <a:solidFill>
                      <a:schemeClr val="accent1">
                        <a:lumMod val="60000"/>
                        <a:lumOff val="40000"/>
                      </a:schemeClr>
                    </a:solidFill>
                  </a:tcPr>
                </a:tc>
                <a:tc>
                  <a:txBody>
                    <a:bodyPr/>
                    <a:lstStyle/>
                    <a:p>
                      <a:pPr algn="ctr" fontAlgn="b"/>
                      <a:r>
                        <a:rPr lang="en-AU" sz="1100" b="1" i="0" u="none" strike="noStrike">
                          <a:solidFill>
                            <a:srgbClr val="000000"/>
                          </a:solidFill>
                          <a:effectLst/>
                          <a:latin typeface="Calibri" panose="020F0502020204030204" pitchFamily="34" charset="0"/>
                        </a:rPr>
                        <a:t>46</a:t>
                      </a:r>
                    </a:p>
                  </a:txBody>
                  <a:tcPr marL="9525" marR="9525" marT="9525" marB="0" anchor="ctr">
                    <a:solidFill>
                      <a:schemeClr val="accent1">
                        <a:lumMod val="60000"/>
                        <a:lumOff val="40000"/>
                      </a:schemeClr>
                    </a:solidFill>
                  </a:tcPr>
                </a:tc>
                <a:tc>
                  <a:txBody>
                    <a:bodyPr/>
                    <a:lstStyle/>
                    <a:p>
                      <a:pPr algn="ctr" fontAlgn="b"/>
                      <a:r>
                        <a:rPr lang="en-AU" sz="1100" b="1" i="0" u="none" strike="noStrike" dirty="0">
                          <a:solidFill>
                            <a:srgbClr val="000000"/>
                          </a:solidFill>
                          <a:effectLst/>
                          <a:latin typeface="Calibri" panose="020F0502020204030204" pitchFamily="34" charset="0"/>
                        </a:rPr>
                        <a:t>69</a:t>
                      </a:r>
                    </a:p>
                  </a:txBody>
                  <a:tcPr marL="9525" marR="9525" marT="9525" marB="0" anchor="ctr">
                    <a:solidFill>
                      <a:schemeClr val="accent1">
                        <a:lumMod val="60000"/>
                        <a:lumOff val="40000"/>
                      </a:schemeClr>
                    </a:solidFill>
                  </a:tcPr>
                </a:tc>
                <a:tc>
                  <a:txBody>
                    <a:bodyPr/>
                    <a:lstStyle/>
                    <a:p>
                      <a:pPr algn="ctr" fontAlgn="b"/>
                      <a:r>
                        <a:rPr lang="en-AU" sz="1100" b="1" i="0" u="none" strike="noStrike" dirty="0">
                          <a:solidFill>
                            <a:srgbClr val="000000"/>
                          </a:solidFill>
                          <a:effectLst/>
                          <a:latin typeface="Calibri" panose="020F0502020204030204" pitchFamily="34" charset="0"/>
                        </a:rPr>
                        <a:t>164</a:t>
                      </a:r>
                    </a:p>
                  </a:txBody>
                  <a:tcPr marL="9525" marR="9525" marT="9525" marB="0" anchor="ctr">
                    <a:solidFill>
                      <a:schemeClr val="accent1">
                        <a:lumMod val="60000"/>
                        <a:lumOff val="40000"/>
                      </a:schemeClr>
                    </a:solidFill>
                  </a:tcPr>
                </a:tc>
                <a:tc>
                  <a:txBody>
                    <a:bodyPr/>
                    <a:lstStyle/>
                    <a:p>
                      <a:pPr algn="ctr" fontAlgn="b"/>
                      <a:r>
                        <a:rPr lang="en-AU" sz="1100" b="0" i="0" u="none" strike="noStrike" dirty="0">
                          <a:solidFill>
                            <a:srgbClr val="000000"/>
                          </a:solidFill>
                          <a:effectLst/>
                          <a:latin typeface="Calibri" panose="020F0502020204030204" pitchFamily="34" charset="0"/>
                        </a:rPr>
                        <a:t>100%</a:t>
                      </a:r>
                    </a:p>
                  </a:txBody>
                  <a:tcPr marL="9525" marR="9525" marT="9525" marB="0" anchor="ctr">
                    <a:solidFill>
                      <a:schemeClr val="accent1">
                        <a:lumMod val="60000"/>
                        <a:lumOff val="40000"/>
                      </a:schemeClr>
                    </a:solidFill>
                  </a:tcPr>
                </a:tc>
                <a:extLst>
                  <a:ext uri="{0D108BD9-81ED-4DB2-BD59-A6C34878D82A}">
                    <a16:rowId xmlns:a16="http://schemas.microsoft.com/office/drawing/2014/main" val="1679094964"/>
                  </a:ext>
                </a:extLst>
              </a:tr>
            </a:tbl>
          </a:graphicData>
        </a:graphic>
      </p:graphicFrame>
      <p:sp>
        <p:nvSpPr>
          <p:cNvPr id="6" name="Footer Placeholder 5"/>
          <p:cNvSpPr>
            <a:spLocks noGrp="1"/>
          </p:cNvSpPr>
          <p:nvPr>
            <p:ph type="ftr" sz="quarter" idx="11"/>
          </p:nvPr>
        </p:nvSpPr>
        <p:spPr/>
        <p:txBody>
          <a:bodyPr/>
          <a:lstStyle/>
          <a:p>
            <a:r>
              <a:rPr lang="en-AU"/>
              <a:t>Earth Resources Regulation Quarterly Performance Report 2018-19 Q4</a:t>
            </a:r>
          </a:p>
        </p:txBody>
      </p:sp>
    </p:spTree>
    <p:extLst>
      <p:ext uri="{BB962C8B-B14F-4D97-AF65-F5344CB8AC3E}">
        <p14:creationId xmlns:p14="http://schemas.microsoft.com/office/powerpoint/2010/main" val="147402882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488504" y="240209"/>
            <a:ext cx="8915400" cy="274042"/>
          </a:xfrm>
        </p:spPr>
        <p:txBody>
          <a:bodyPr>
            <a:normAutofit fontScale="90000"/>
          </a:bodyPr>
          <a:lstStyle/>
          <a:p>
            <a:r>
              <a:rPr lang="en-AU" sz="1400" b="1" dirty="0">
                <a:solidFill>
                  <a:schemeClr val="bg1"/>
                </a:solidFill>
              </a:rPr>
              <a:t>KPI 2 Ensuring Compliance</a:t>
            </a:r>
          </a:p>
        </p:txBody>
      </p:sp>
      <p:graphicFrame>
        <p:nvGraphicFramePr>
          <p:cNvPr id="5" name="Table 4"/>
          <p:cNvGraphicFramePr>
            <a:graphicFrameLocks noGrp="1"/>
          </p:cNvGraphicFramePr>
          <p:nvPr>
            <p:extLst>
              <p:ext uri="{D42A27DB-BD31-4B8C-83A1-F6EECF244321}">
                <p14:modId xmlns:p14="http://schemas.microsoft.com/office/powerpoint/2010/main" val="3925600981"/>
              </p:ext>
            </p:extLst>
          </p:nvPr>
        </p:nvGraphicFramePr>
        <p:xfrm>
          <a:off x="433288" y="883918"/>
          <a:ext cx="9039423" cy="1094817"/>
        </p:xfrm>
        <a:graphic>
          <a:graphicData uri="http://schemas.openxmlformats.org/drawingml/2006/table">
            <a:tbl>
              <a:tblPr firstRow="1" bandRow="1">
                <a:tableStyleId>{7DF18680-E054-41AD-8BC1-D1AEF772440D}</a:tableStyleId>
              </a:tblPr>
              <a:tblGrid>
                <a:gridCol w="854204">
                  <a:extLst>
                    <a:ext uri="{9D8B030D-6E8A-4147-A177-3AD203B41FA5}">
                      <a16:colId xmlns:a16="http://schemas.microsoft.com/office/drawing/2014/main" val="20000"/>
                    </a:ext>
                  </a:extLst>
                </a:gridCol>
                <a:gridCol w="1944216">
                  <a:extLst>
                    <a:ext uri="{9D8B030D-6E8A-4147-A177-3AD203B41FA5}">
                      <a16:colId xmlns:a16="http://schemas.microsoft.com/office/drawing/2014/main" val="20001"/>
                    </a:ext>
                  </a:extLst>
                </a:gridCol>
                <a:gridCol w="2592288">
                  <a:extLst>
                    <a:ext uri="{9D8B030D-6E8A-4147-A177-3AD203B41FA5}">
                      <a16:colId xmlns:a16="http://schemas.microsoft.com/office/drawing/2014/main" val="20002"/>
                    </a:ext>
                  </a:extLst>
                </a:gridCol>
                <a:gridCol w="1728192">
                  <a:extLst>
                    <a:ext uri="{9D8B030D-6E8A-4147-A177-3AD203B41FA5}">
                      <a16:colId xmlns:a16="http://schemas.microsoft.com/office/drawing/2014/main" val="20003"/>
                    </a:ext>
                  </a:extLst>
                </a:gridCol>
                <a:gridCol w="1153577">
                  <a:extLst>
                    <a:ext uri="{9D8B030D-6E8A-4147-A177-3AD203B41FA5}">
                      <a16:colId xmlns:a16="http://schemas.microsoft.com/office/drawing/2014/main" val="20004"/>
                    </a:ext>
                  </a:extLst>
                </a:gridCol>
                <a:gridCol w="766946">
                  <a:extLst>
                    <a:ext uri="{9D8B030D-6E8A-4147-A177-3AD203B41FA5}">
                      <a16:colId xmlns:a16="http://schemas.microsoft.com/office/drawing/2014/main" val="1001978730"/>
                    </a:ext>
                  </a:extLst>
                </a:gridCol>
              </a:tblGrid>
              <a:tr h="354701">
                <a:tc>
                  <a:txBody>
                    <a:bodyPr/>
                    <a:lstStyle/>
                    <a:p>
                      <a:pPr algn="ctr"/>
                      <a:r>
                        <a:rPr lang="en-AU" sz="900" dirty="0"/>
                        <a:t>Sector</a:t>
                      </a:r>
                    </a:p>
                  </a:txBody>
                  <a:tcPr marL="99060" marR="99060" anchor="ctr">
                    <a:solidFill>
                      <a:srgbClr val="002060"/>
                    </a:solidFill>
                  </a:tcPr>
                </a:tc>
                <a:tc>
                  <a:txBody>
                    <a:bodyPr/>
                    <a:lstStyle/>
                    <a:p>
                      <a:pPr algn="ctr"/>
                      <a:r>
                        <a:rPr lang="en-AU" sz="900" dirty="0"/>
                        <a:t>Action Type</a:t>
                      </a:r>
                    </a:p>
                  </a:txBody>
                  <a:tcPr marL="99060" marR="99060" anchor="ctr">
                    <a:solidFill>
                      <a:srgbClr val="002060"/>
                    </a:solidFill>
                  </a:tcPr>
                </a:tc>
                <a:tc>
                  <a:txBody>
                    <a:bodyPr/>
                    <a:lstStyle/>
                    <a:p>
                      <a:pPr algn="ctr"/>
                      <a:r>
                        <a:rPr lang="en-AU" sz="900" dirty="0"/>
                        <a:t>Enforcement</a:t>
                      </a:r>
                      <a:r>
                        <a:rPr lang="en-AU" sz="900" baseline="0" dirty="0"/>
                        <a:t> Code</a:t>
                      </a:r>
                      <a:endParaRPr lang="en-AU" sz="900" dirty="0"/>
                    </a:p>
                  </a:txBody>
                  <a:tcPr marL="99060" marR="99060" anchor="ctr">
                    <a:solidFill>
                      <a:srgbClr val="002060"/>
                    </a:solidFill>
                  </a:tcPr>
                </a:tc>
                <a:tc>
                  <a:txBody>
                    <a:bodyPr/>
                    <a:lstStyle/>
                    <a:p>
                      <a:pPr algn="ctr"/>
                      <a:r>
                        <a:rPr lang="en-AU" sz="900" dirty="0"/>
                        <a:t>Enforcement Action</a:t>
                      </a:r>
                      <a:r>
                        <a:rPr lang="en-AU" sz="900" baseline="0" dirty="0"/>
                        <a:t> Type</a:t>
                      </a:r>
                      <a:endParaRPr lang="en-AU" sz="900" dirty="0"/>
                    </a:p>
                  </a:txBody>
                  <a:tcPr marL="99060" marR="99060" anchor="ctr">
                    <a:solidFill>
                      <a:srgbClr val="002060"/>
                    </a:solidFill>
                  </a:tcPr>
                </a:tc>
                <a:tc>
                  <a:txBody>
                    <a:bodyPr/>
                    <a:lstStyle/>
                    <a:p>
                      <a:pPr algn="ctr"/>
                      <a:r>
                        <a:rPr lang="en-AU" sz="900" dirty="0"/>
                        <a:t>Status</a:t>
                      </a:r>
                    </a:p>
                  </a:txBody>
                  <a:tcPr marL="99060" marR="99060" anchor="ctr">
                    <a:solidFill>
                      <a:srgbClr val="002060"/>
                    </a:solidFill>
                  </a:tcPr>
                </a:tc>
                <a:tc>
                  <a:txBody>
                    <a:bodyPr/>
                    <a:lstStyle/>
                    <a:p>
                      <a:pPr algn="ctr"/>
                      <a:r>
                        <a:rPr lang="en-AU" sz="900" dirty="0"/>
                        <a:t>No. of Notices</a:t>
                      </a:r>
                    </a:p>
                  </a:txBody>
                  <a:tcPr marL="99060" marR="99060" anchor="ctr">
                    <a:solidFill>
                      <a:srgbClr val="002060"/>
                    </a:solidFill>
                  </a:tcPr>
                </a:tc>
                <a:extLst>
                  <a:ext uri="{0D108BD9-81ED-4DB2-BD59-A6C34878D82A}">
                    <a16:rowId xmlns:a16="http://schemas.microsoft.com/office/drawing/2014/main" val="10000"/>
                  </a:ext>
                </a:extLst>
              </a:tr>
              <a:tr h="243019">
                <a:tc>
                  <a:txBody>
                    <a:bodyPr/>
                    <a:lstStyle/>
                    <a:p>
                      <a:pPr algn="ctr" fontAlgn="b"/>
                      <a:r>
                        <a:rPr lang="en-AU" sz="1100" b="1" i="0" u="none" strike="noStrike">
                          <a:solidFill>
                            <a:srgbClr val="000000"/>
                          </a:solidFill>
                          <a:effectLst/>
                          <a:latin typeface="Calibri" panose="020F0502020204030204" pitchFamily="34" charset="0"/>
                        </a:rPr>
                        <a:t>Mining</a:t>
                      </a:r>
                    </a:p>
                  </a:txBody>
                  <a:tcPr marL="9525" marR="9525" marT="9525" marB="0" anchor="ctr"/>
                </a:tc>
                <a:tc>
                  <a:txBody>
                    <a:bodyPr/>
                    <a:lstStyle/>
                    <a:p>
                      <a:pPr algn="ctr" fontAlgn="b"/>
                      <a:r>
                        <a:rPr lang="en-AU" sz="1100" b="1" i="0" u="none" strike="noStrike">
                          <a:solidFill>
                            <a:srgbClr val="000000"/>
                          </a:solidFill>
                          <a:effectLst/>
                          <a:latin typeface="Calibri" panose="020F0502020204030204" pitchFamily="34" charset="0"/>
                        </a:rPr>
                        <a:t>General Enforcement Action</a:t>
                      </a:r>
                    </a:p>
                  </a:txBody>
                  <a:tcPr marL="9525" marR="9525" marT="9525" marB="0" anchor="ctr"/>
                </a:tc>
                <a:tc>
                  <a:txBody>
                    <a:bodyPr/>
                    <a:lstStyle/>
                    <a:p>
                      <a:pPr algn="ctr" fontAlgn="b"/>
                      <a:r>
                        <a:rPr lang="en-AU" sz="1100" b="0" i="0" u="none" strike="noStrike">
                          <a:solidFill>
                            <a:srgbClr val="000000"/>
                          </a:solidFill>
                          <a:effectLst/>
                          <a:latin typeface="Calibri" panose="020F0502020204030204" pitchFamily="34" charset="0"/>
                        </a:rPr>
                        <a:t>24 - Drainage, Erosion and Discharge</a:t>
                      </a:r>
                    </a:p>
                  </a:txBody>
                  <a:tcPr marL="9525" marR="9525" marT="9525" marB="0" anchor="ctr"/>
                </a:tc>
                <a:tc>
                  <a:txBody>
                    <a:bodyPr/>
                    <a:lstStyle/>
                    <a:p>
                      <a:pPr algn="ctr" fontAlgn="b"/>
                      <a:r>
                        <a:rPr lang="en-AU" sz="1100" b="0" i="0" u="none" strike="noStrike">
                          <a:solidFill>
                            <a:srgbClr val="000000"/>
                          </a:solidFill>
                          <a:effectLst/>
                          <a:latin typeface="Calibri" panose="020F0502020204030204" pitchFamily="34" charset="0"/>
                        </a:rPr>
                        <a:t>s110 Notice</a:t>
                      </a:r>
                    </a:p>
                  </a:txBody>
                  <a:tcPr marL="9525" marR="9525" marT="9525" marB="0" anchor="ctr"/>
                </a:tc>
                <a:tc>
                  <a:txBody>
                    <a:bodyPr/>
                    <a:lstStyle/>
                    <a:p>
                      <a:pPr algn="ctr" fontAlgn="b"/>
                      <a:r>
                        <a:rPr lang="en-AU" sz="1000" b="0" i="0" u="none" strike="noStrike">
                          <a:solidFill>
                            <a:srgbClr val="000000"/>
                          </a:solidFill>
                          <a:effectLst/>
                          <a:latin typeface="Calibri" panose="020F0502020204030204" pitchFamily="34" charset="0"/>
                        </a:rPr>
                        <a:t>Issued</a:t>
                      </a:r>
                    </a:p>
                  </a:txBody>
                  <a:tcPr marL="9525" marR="9525" marT="9525" marB="0" anchor="ctr"/>
                </a:tc>
                <a:tc>
                  <a:txBody>
                    <a:bodyPr/>
                    <a:lstStyle/>
                    <a:p>
                      <a:pPr algn="ctr" fontAlgn="b"/>
                      <a:r>
                        <a:rPr lang="en-AU" sz="1000" b="0" i="0" u="none" strike="noStrike" dirty="0">
                          <a:solidFill>
                            <a:srgbClr val="000000"/>
                          </a:solidFill>
                          <a:effectLst/>
                          <a:latin typeface="Calibri" panose="020F0502020204030204" pitchFamily="34" charset="0"/>
                        </a:rPr>
                        <a:t>2</a:t>
                      </a:r>
                    </a:p>
                  </a:txBody>
                  <a:tcPr marL="9525" marR="9525" marT="9525" marB="0" anchor="ctr"/>
                </a:tc>
                <a:extLst>
                  <a:ext uri="{0D108BD9-81ED-4DB2-BD59-A6C34878D82A}">
                    <a16:rowId xmlns:a16="http://schemas.microsoft.com/office/drawing/2014/main" val="3805948950"/>
                  </a:ext>
                </a:extLst>
              </a:tr>
              <a:tr h="243019">
                <a:tc>
                  <a:txBody>
                    <a:bodyPr/>
                    <a:lstStyle/>
                    <a:p>
                      <a:pPr algn="ctr" fontAlgn="b"/>
                      <a:r>
                        <a:rPr lang="en-AU" sz="1100" b="1" i="0" u="none" strike="noStrike">
                          <a:solidFill>
                            <a:srgbClr val="000000"/>
                          </a:solidFill>
                          <a:effectLst/>
                          <a:latin typeface="Calibri" panose="020F0502020204030204" pitchFamily="34" charset="0"/>
                        </a:rPr>
                        <a:t>Mining</a:t>
                      </a:r>
                    </a:p>
                  </a:txBody>
                  <a:tcPr marL="9525" marR="9525" marT="9525" marB="0" anchor="ctr"/>
                </a:tc>
                <a:tc>
                  <a:txBody>
                    <a:bodyPr/>
                    <a:lstStyle/>
                    <a:p>
                      <a:pPr algn="ctr" fontAlgn="b"/>
                      <a:r>
                        <a:rPr lang="en-AU" sz="1100" b="1" i="0" u="none" strike="noStrike">
                          <a:solidFill>
                            <a:srgbClr val="000000"/>
                          </a:solidFill>
                          <a:effectLst/>
                          <a:latin typeface="Calibri" panose="020F0502020204030204" pitchFamily="34" charset="0"/>
                        </a:rPr>
                        <a:t>General Enforcement Action</a:t>
                      </a:r>
                    </a:p>
                  </a:txBody>
                  <a:tcPr marL="9525" marR="9525" marT="9525" marB="0" anchor="ctr"/>
                </a:tc>
                <a:tc>
                  <a:txBody>
                    <a:bodyPr/>
                    <a:lstStyle/>
                    <a:p>
                      <a:pPr algn="ctr" fontAlgn="b"/>
                      <a:r>
                        <a:rPr lang="en-AU" sz="1100" b="0" i="0" u="none" strike="noStrike">
                          <a:solidFill>
                            <a:srgbClr val="000000"/>
                          </a:solidFill>
                          <a:effectLst/>
                          <a:latin typeface="Calibri" panose="020F0502020204030204" pitchFamily="34" charset="0"/>
                        </a:rPr>
                        <a:t>1 - Authorised Activity Compliance</a:t>
                      </a:r>
                    </a:p>
                  </a:txBody>
                  <a:tcPr marL="9525" marR="9525" marT="9525" marB="0" anchor="ctr"/>
                </a:tc>
                <a:tc>
                  <a:txBody>
                    <a:bodyPr/>
                    <a:lstStyle/>
                    <a:p>
                      <a:pPr algn="ctr" fontAlgn="b"/>
                      <a:r>
                        <a:rPr lang="en-AU" sz="1100" b="0" i="0" u="none" strike="noStrike">
                          <a:solidFill>
                            <a:srgbClr val="000000"/>
                          </a:solidFill>
                          <a:effectLst/>
                          <a:latin typeface="Calibri" panose="020F0502020204030204" pitchFamily="34" charset="0"/>
                        </a:rPr>
                        <a:t>s110 Notice</a:t>
                      </a:r>
                    </a:p>
                  </a:txBody>
                  <a:tcPr marL="9525" marR="9525" marT="9525" marB="0" anchor="ctr"/>
                </a:tc>
                <a:tc>
                  <a:txBody>
                    <a:bodyPr/>
                    <a:lstStyle/>
                    <a:p>
                      <a:pPr algn="ctr" fontAlgn="b"/>
                      <a:r>
                        <a:rPr lang="en-AU" sz="1000" b="0" i="0" u="none" strike="noStrike">
                          <a:solidFill>
                            <a:srgbClr val="000000"/>
                          </a:solidFill>
                          <a:effectLst/>
                          <a:latin typeface="Calibri" panose="020F0502020204030204" pitchFamily="34" charset="0"/>
                        </a:rPr>
                        <a:t>Issued</a:t>
                      </a:r>
                    </a:p>
                  </a:txBody>
                  <a:tcPr marL="9525" marR="9525" marT="9525" marB="0" anchor="ctr"/>
                </a:tc>
                <a:tc>
                  <a:txBody>
                    <a:bodyPr/>
                    <a:lstStyle/>
                    <a:p>
                      <a:pPr algn="ctr" fontAlgn="b"/>
                      <a:r>
                        <a:rPr lang="en-AU" sz="1000" b="0" i="0" u="none" strike="noStrike" dirty="0">
                          <a:solidFill>
                            <a:srgbClr val="000000"/>
                          </a:solidFill>
                          <a:effectLst/>
                          <a:latin typeface="Calibri" panose="020F0502020204030204" pitchFamily="34" charset="0"/>
                        </a:rPr>
                        <a:t>1</a:t>
                      </a:r>
                    </a:p>
                  </a:txBody>
                  <a:tcPr marL="9525" marR="9525" marT="9525" marB="0" anchor="ctr"/>
                </a:tc>
                <a:extLst>
                  <a:ext uri="{0D108BD9-81ED-4DB2-BD59-A6C34878D82A}">
                    <a16:rowId xmlns:a16="http://schemas.microsoft.com/office/drawing/2014/main" val="10001"/>
                  </a:ext>
                </a:extLst>
              </a:tr>
              <a:tr h="243019">
                <a:tc>
                  <a:txBody>
                    <a:bodyPr/>
                    <a:lstStyle/>
                    <a:p>
                      <a:pPr algn="ctr" fontAlgn="b"/>
                      <a:r>
                        <a:rPr lang="en-AU" sz="1100" b="1" i="0" u="none" strike="noStrike">
                          <a:solidFill>
                            <a:srgbClr val="000000"/>
                          </a:solidFill>
                          <a:effectLst/>
                          <a:latin typeface="Calibri" panose="020F0502020204030204" pitchFamily="34" charset="0"/>
                        </a:rPr>
                        <a:t>Extractives</a:t>
                      </a:r>
                    </a:p>
                  </a:txBody>
                  <a:tcPr marL="9525" marR="9525" marT="9525" marB="0" anchor="ctr"/>
                </a:tc>
                <a:tc>
                  <a:txBody>
                    <a:bodyPr/>
                    <a:lstStyle/>
                    <a:p>
                      <a:pPr algn="ctr" fontAlgn="b"/>
                      <a:r>
                        <a:rPr lang="en-AU" sz="1100" b="1" i="0" u="none" strike="noStrike">
                          <a:solidFill>
                            <a:srgbClr val="000000"/>
                          </a:solidFill>
                          <a:effectLst/>
                          <a:latin typeface="Calibri" panose="020F0502020204030204" pitchFamily="34" charset="0"/>
                        </a:rPr>
                        <a:t>General Enforcement Action</a:t>
                      </a:r>
                    </a:p>
                  </a:txBody>
                  <a:tcPr marL="9525" marR="9525" marT="9525" marB="0" anchor="ctr"/>
                </a:tc>
                <a:tc>
                  <a:txBody>
                    <a:bodyPr/>
                    <a:lstStyle/>
                    <a:p>
                      <a:pPr algn="ctr" fontAlgn="b"/>
                      <a:r>
                        <a:rPr lang="en-AU" sz="1100" b="0" i="0" u="none" strike="noStrike">
                          <a:solidFill>
                            <a:srgbClr val="000000"/>
                          </a:solidFill>
                          <a:effectLst/>
                          <a:latin typeface="Calibri" panose="020F0502020204030204" pitchFamily="34" charset="0"/>
                        </a:rPr>
                        <a:t>35 - Dust Emissions</a:t>
                      </a:r>
                    </a:p>
                  </a:txBody>
                  <a:tcPr marL="9525" marR="9525" marT="9525" marB="0" anchor="ctr"/>
                </a:tc>
                <a:tc>
                  <a:txBody>
                    <a:bodyPr/>
                    <a:lstStyle/>
                    <a:p>
                      <a:pPr algn="ctr" fontAlgn="b"/>
                      <a:r>
                        <a:rPr lang="en-AU" sz="1100" b="0" i="0" u="none" strike="noStrike" dirty="0">
                          <a:solidFill>
                            <a:srgbClr val="000000"/>
                          </a:solidFill>
                          <a:effectLst/>
                          <a:latin typeface="Calibri" panose="020F0502020204030204" pitchFamily="34" charset="0"/>
                        </a:rPr>
                        <a:t>s110 Notice</a:t>
                      </a:r>
                    </a:p>
                  </a:txBody>
                  <a:tcPr marL="9525" marR="9525" marT="9525" marB="0" anchor="ctr"/>
                </a:tc>
                <a:tc>
                  <a:txBody>
                    <a:bodyPr/>
                    <a:lstStyle/>
                    <a:p>
                      <a:pPr algn="ctr" fontAlgn="b"/>
                      <a:r>
                        <a:rPr lang="en-AU" sz="1000" b="0" i="0" u="none" strike="noStrike" dirty="0">
                          <a:solidFill>
                            <a:srgbClr val="000000"/>
                          </a:solidFill>
                          <a:effectLst/>
                          <a:latin typeface="Calibri" panose="020F0502020204030204" pitchFamily="34" charset="0"/>
                        </a:rPr>
                        <a:t>Issued</a:t>
                      </a:r>
                    </a:p>
                  </a:txBody>
                  <a:tcPr marL="9525" marR="9525" marT="9525" marB="0" anchor="ctr"/>
                </a:tc>
                <a:tc>
                  <a:txBody>
                    <a:bodyPr/>
                    <a:lstStyle/>
                    <a:p>
                      <a:pPr algn="ctr" fontAlgn="b"/>
                      <a:r>
                        <a:rPr lang="en-AU" sz="1000" b="0" i="0" u="none" strike="noStrike" dirty="0">
                          <a:solidFill>
                            <a:srgbClr val="000000"/>
                          </a:solidFill>
                          <a:effectLst/>
                          <a:latin typeface="Calibri" panose="020F0502020204030204" pitchFamily="34" charset="0"/>
                        </a:rPr>
                        <a:t>1</a:t>
                      </a:r>
                    </a:p>
                  </a:txBody>
                  <a:tcPr marL="9525" marR="9525" marT="9525" marB="0" anchor="ctr"/>
                </a:tc>
                <a:extLst>
                  <a:ext uri="{0D108BD9-81ED-4DB2-BD59-A6C34878D82A}">
                    <a16:rowId xmlns:a16="http://schemas.microsoft.com/office/drawing/2014/main" val="1938027927"/>
                  </a:ext>
                </a:extLst>
              </a:tr>
            </a:tbl>
          </a:graphicData>
        </a:graphic>
      </p:graphicFrame>
      <p:sp>
        <p:nvSpPr>
          <p:cNvPr id="6" name="TextBox 5"/>
          <p:cNvSpPr txBox="1"/>
          <p:nvPr/>
        </p:nvSpPr>
        <p:spPr>
          <a:xfrm>
            <a:off x="426387" y="585358"/>
            <a:ext cx="4134459" cy="276999"/>
          </a:xfrm>
          <a:prstGeom prst="rect">
            <a:avLst/>
          </a:prstGeom>
          <a:noFill/>
        </p:spPr>
        <p:txBody>
          <a:bodyPr wrap="square" rtlCol="0">
            <a:spAutoFit/>
          </a:bodyPr>
          <a:lstStyle/>
          <a:p>
            <a:r>
              <a:rPr lang="en-AU" sz="1200" dirty="0"/>
              <a:t>Enforcement Activity Issued in Quarter 4</a:t>
            </a:r>
          </a:p>
        </p:txBody>
      </p:sp>
      <p:sp>
        <p:nvSpPr>
          <p:cNvPr id="2" name="Slide Number Placeholder 1">
            <a:extLst>
              <a:ext uri="{FF2B5EF4-FFF2-40B4-BE49-F238E27FC236}">
                <a16:creationId xmlns:a16="http://schemas.microsoft.com/office/drawing/2014/main" id="{905B32EC-6D9C-4FC1-A00C-D97F73AADB57}"/>
              </a:ext>
            </a:extLst>
          </p:cNvPr>
          <p:cNvSpPr>
            <a:spLocks noGrp="1"/>
          </p:cNvSpPr>
          <p:nvPr>
            <p:ph type="sldNum" sz="quarter" idx="12"/>
          </p:nvPr>
        </p:nvSpPr>
        <p:spPr>
          <a:xfrm>
            <a:off x="9008672" y="207141"/>
            <a:ext cx="897328" cy="274042"/>
          </a:xfrm>
        </p:spPr>
        <p:txBody>
          <a:bodyPr/>
          <a:lstStyle/>
          <a:p>
            <a:r>
              <a:rPr lang="en-AU" dirty="0"/>
              <a:t> Page    </a:t>
            </a:r>
            <a:fld id="{BE4ABD5F-D626-4461-ADC9-85806A61CF0E}" type="slidenum">
              <a:rPr lang="en-AU" smtClean="0"/>
              <a:pPr/>
              <a:t>12</a:t>
            </a:fld>
            <a:endParaRPr lang="en-AU" dirty="0"/>
          </a:p>
        </p:txBody>
      </p:sp>
      <p:sp>
        <p:nvSpPr>
          <p:cNvPr id="9" name="TextBox 8">
            <a:extLst>
              <a:ext uri="{FF2B5EF4-FFF2-40B4-BE49-F238E27FC236}">
                <a16:creationId xmlns:a16="http://schemas.microsoft.com/office/drawing/2014/main" id="{9236C633-AB08-4E27-B686-8915320F2F58}"/>
              </a:ext>
            </a:extLst>
          </p:cNvPr>
          <p:cNvSpPr txBox="1"/>
          <p:nvPr/>
        </p:nvSpPr>
        <p:spPr>
          <a:xfrm>
            <a:off x="5745088" y="2996202"/>
            <a:ext cx="4063465" cy="1754326"/>
          </a:xfrm>
          <a:prstGeom prst="rect">
            <a:avLst/>
          </a:prstGeom>
          <a:noFill/>
        </p:spPr>
        <p:txBody>
          <a:bodyPr wrap="square" rtlCol="0">
            <a:spAutoFit/>
          </a:bodyPr>
          <a:lstStyle/>
          <a:p>
            <a:r>
              <a:rPr lang="en-AU" sz="900" b="1" dirty="0"/>
              <a:t>Enforcement actions summary:</a:t>
            </a:r>
          </a:p>
          <a:p>
            <a:r>
              <a:rPr lang="en-AU" sz="900" dirty="0"/>
              <a:t>In Q4 four notices were issued, two for drainage, erosion and discharge, one for authorised activity compliance and one for dust emissions. </a:t>
            </a:r>
          </a:p>
          <a:p>
            <a:endParaRPr lang="en-AU" sz="900" dirty="0"/>
          </a:p>
          <a:p>
            <a:r>
              <a:rPr lang="en-AU" sz="900" dirty="0"/>
              <a:t>Further details on enforcement actions can be found in the following media releases:</a:t>
            </a:r>
          </a:p>
          <a:p>
            <a:r>
              <a:rPr lang="en-AU" sz="900" dirty="0">
                <a:hlinkClick r:id="rId2">
                  <a:extLst>
                    <a:ext uri="{A12FA001-AC4F-418D-AE19-62706E023703}">
                      <ahyp:hlinkClr xmlns:ahyp="http://schemas.microsoft.com/office/drawing/2018/hyperlinkcolor" val="tx"/>
                    </a:ext>
                  </a:extLst>
                </a:hlinkClick>
              </a:rPr>
              <a:t>https://earthresources.vic.gov.au/about-us/news</a:t>
            </a:r>
            <a:endParaRPr lang="en-AU" sz="900" dirty="0"/>
          </a:p>
          <a:p>
            <a:endParaRPr lang="en-AU" sz="900" dirty="0"/>
          </a:p>
          <a:p>
            <a:pPr marL="171450" indent="-171450">
              <a:buFont typeface="Arial" panose="020B0604020202020204" pitchFamily="34" charset="0"/>
              <a:buChar char="•"/>
            </a:pPr>
            <a:r>
              <a:rPr lang="en-AU" sz="900" dirty="0"/>
              <a:t>Regulator enforces public safety at metro quarry</a:t>
            </a:r>
          </a:p>
          <a:p>
            <a:pPr marL="171450" indent="-171450">
              <a:buFont typeface="Arial" panose="020B0604020202020204" pitchFamily="34" charset="0"/>
              <a:buChar char="•"/>
            </a:pPr>
            <a:endParaRPr lang="en-AU" sz="900" dirty="0"/>
          </a:p>
          <a:p>
            <a:pPr marL="171450" indent="-171450">
              <a:buFont typeface="Arial" panose="020B0604020202020204" pitchFamily="34" charset="0"/>
              <a:buChar char="•"/>
            </a:pPr>
            <a:r>
              <a:rPr lang="en-AU" sz="900" dirty="0"/>
              <a:t>East Gippsland gold miner in court</a:t>
            </a:r>
          </a:p>
          <a:p>
            <a:endParaRPr lang="en-AU" sz="900" dirty="0"/>
          </a:p>
        </p:txBody>
      </p:sp>
      <p:sp>
        <p:nvSpPr>
          <p:cNvPr id="3" name="Footer Placeholder 2"/>
          <p:cNvSpPr>
            <a:spLocks noGrp="1"/>
          </p:cNvSpPr>
          <p:nvPr>
            <p:ph type="ftr" sz="quarter" idx="11"/>
          </p:nvPr>
        </p:nvSpPr>
        <p:spPr/>
        <p:txBody>
          <a:bodyPr/>
          <a:lstStyle/>
          <a:p>
            <a:r>
              <a:rPr lang="en-AU" dirty="0"/>
              <a:t>Earth Resources Regulation Quarterly Performance Report 2018-19 Q4</a:t>
            </a:r>
          </a:p>
        </p:txBody>
      </p:sp>
      <p:graphicFrame>
        <p:nvGraphicFramePr>
          <p:cNvPr id="11" name="Chart 10"/>
          <p:cNvGraphicFramePr/>
          <p:nvPr>
            <p:extLst>
              <p:ext uri="{D42A27DB-BD31-4B8C-83A1-F6EECF244321}">
                <p14:modId xmlns:p14="http://schemas.microsoft.com/office/powerpoint/2010/main" val="3266446623"/>
              </p:ext>
            </p:extLst>
          </p:nvPr>
        </p:nvGraphicFramePr>
        <p:xfrm>
          <a:off x="335568" y="2402275"/>
          <a:ext cx="5256584" cy="2548403"/>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7" name="Table 6">
            <a:extLst>
              <a:ext uri="{FF2B5EF4-FFF2-40B4-BE49-F238E27FC236}">
                <a16:creationId xmlns:a16="http://schemas.microsoft.com/office/drawing/2014/main" id="{51FEF895-5F97-4631-A1AC-F36BD393D1A1}"/>
              </a:ext>
            </a:extLst>
          </p:cNvPr>
          <p:cNvGraphicFramePr>
            <a:graphicFrameLocks noGrp="1"/>
          </p:cNvGraphicFramePr>
          <p:nvPr>
            <p:extLst>
              <p:ext uri="{D42A27DB-BD31-4B8C-83A1-F6EECF244321}">
                <p14:modId xmlns:p14="http://schemas.microsoft.com/office/powerpoint/2010/main" val="467676082"/>
              </p:ext>
            </p:extLst>
          </p:nvPr>
        </p:nvGraphicFramePr>
        <p:xfrm>
          <a:off x="1343680" y="5427301"/>
          <a:ext cx="3240360" cy="800940"/>
        </p:xfrm>
        <a:graphic>
          <a:graphicData uri="http://schemas.openxmlformats.org/drawingml/2006/table">
            <a:tbl>
              <a:tblPr firstRow="1" bandRow="1">
                <a:tableStyleId>{5C22544A-7EE6-4342-B048-85BDC9FD1C3A}</a:tableStyleId>
              </a:tblPr>
              <a:tblGrid>
                <a:gridCol w="1584176">
                  <a:extLst>
                    <a:ext uri="{9D8B030D-6E8A-4147-A177-3AD203B41FA5}">
                      <a16:colId xmlns:a16="http://schemas.microsoft.com/office/drawing/2014/main" val="2137570373"/>
                    </a:ext>
                  </a:extLst>
                </a:gridCol>
                <a:gridCol w="1656184">
                  <a:extLst>
                    <a:ext uri="{9D8B030D-6E8A-4147-A177-3AD203B41FA5}">
                      <a16:colId xmlns:a16="http://schemas.microsoft.com/office/drawing/2014/main" val="3447034408"/>
                    </a:ext>
                  </a:extLst>
                </a:gridCol>
              </a:tblGrid>
              <a:tr h="266980">
                <a:tc>
                  <a:txBody>
                    <a:bodyPr/>
                    <a:lstStyle/>
                    <a:p>
                      <a:r>
                        <a:rPr lang="en-AU" sz="1000" dirty="0"/>
                        <a:t>Actions</a:t>
                      </a:r>
                    </a:p>
                  </a:txBody>
                  <a:tcPr/>
                </a:tc>
                <a:tc>
                  <a:txBody>
                    <a:bodyPr/>
                    <a:lstStyle/>
                    <a:p>
                      <a:pPr algn="ctr"/>
                      <a:r>
                        <a:rPr lang="en-AU" sz="1000" dirty="0"/>
                        <a:t>Issued in 2018-19 Q4</a:t>
                      </a:r>
                    </a:p>
                  </a:txBody>
                  <a:tcPr/>
                </a:tc>
                <a:extLst>
                  <a:ext uri="{0D108BD9-81ED-4DB2-BD59-A6C34878D82A}">
                    <a16:rowId xmlns:a16="http://schemas.microsoft.com/office/drawing/2014/main" val="2670306836"/>
                  </a:ext>
                </a:extLst>
              </a:tr>
              <a:tr h="266980">
                <a:tc>
                  <a:txBody>
                    <a:bodyPr/>
                    <a:lstStyle/>
                    <a:p>
                      <a:r>
                        <a:rPr lang="en-AU" sz="1000" dirty="0"/>
                        <a:t>Infringement notices</a:t>
                      </a:r>
                    </a:p>
                  </a:txBody>
                  <a:tcPr/>
                </a:tc>
                <a:tc>
                  <a:txBody>
                    <a:bodyPr/>
                    <a:lstStyle/>
                    <a:p>
                      <a:pPr algn="ctr"/>
                      <a:r>
                        <a:rPr lang="en-AU" sz="1000" dirty="0"/>
                        <a:t>18</a:t>
                      </a:r>
                    </a:p>
                  </a:txBody>
                  <a:tcPr/>
                </a:tc>
                <a:extLst>
                  <a:ext uri="{0D108BD9-81ED-4DB2-BD59-A6C34878D82A}">
                    <a16:rowId xmlns:a16="http://schemas.microsoft.com/office/drawing/2014/main" val="3415609309"/>
                  </a:ext>
                </a:extLst>
              </a:tr>
              <a:tr h="266980">
                <a:tc>
                  <a:txBody>
                    <a:bodyPr/>
                    <a:lstStyle/>
                    <a:p>
                      <a:r>
                        <a:rPr lang="en-AU" sz="1000" dirty="0"/>
                        <a:t>Official Warning Letters</a:t>
                      </a:r>
                    </a:p>
                  </a:txBody>
                  <a:tcPr/>
                </a:tc>
                <a:tc>
                  <a:txBody>
                    <a:bodyPr/>
                    <a:lstStyle/>
                    <a:p>
                      <a:pPr algn="ctr"/>
                      <a:r>
                        <a:rPr lang="en-AU" sz="1000" dirty="0"/>
                        <a:t>6</a:t>
                      </a:r>
                    </a:p>
                  </a:txBody>
                  <a:tcPr/>
                </a:tc>
                <a:extLst>
                  <a:ext uri="{0D108BD9-81ED-4DB2-BD59-A6C34878D82A}">
                    <a16:rowId xmlns:a16="http://schemas.microsoft.com/office/drawing/2014/main" val="3379620007"/>
                  </a:ext>
                </a:extLst>
              </a:tr>
            </a:tbl>
          </a:graphicData>
        </a:graphic>
      </p:graphicFrame>
      <p:sp>
        <p:nvSpPr>
          <p:cNvPr id="10" name="TextBox 9">
            <a:extLst>
              <a:ext uri="{FF2B5EF4-FFF2-40B4-BE49-F238E27FC236}">
                <a16:creationId xmlns:a16="http://schemas.microsoft.com/office/drawing/2014/main" id="{DFD03BAD-0AEE-4A60-BE87-49C56E3E44DB}"/>
              </a:ext>
            </a:extLst>
          </p:cNvPr>
          <p:cNvSpPr txBox="1"/>
          <p:nvPr/>
        </p:nvSpPr>
        <p:spPr>
          <a:xfrm>
            <a:off x="1136576" y="5129278"/>
            <a:ext cx="3953644" cy="276999"/>
          </a:xfrm>
          <a:prstGeom prst="rect">
            <a:avLst/>
          </a:prstGeom>
          <a:noFill/>
        </p:spPr>
        <p:txBody>
          <a:bodyPr wrap="square" rtlCol="0">
            <a:spAutoFit/>
          </a:bodyPr>
          <a:lstStyle/>
          <a:p>
            <a:r>
              <a:rPr lang="en-AU" sz="1200" dirty="0"/>
              <a:t>Infringements and Official Warnings issued in Quarter 4</a:t>
            </a:r>
          </a:p>
        </p:txBody>
      </p:sp>
      <p:sp>
        <p:nvSpPr>
          <p:cNvPr id="12" name="TextBox 11">
            <a:extLst>
              <a:ext uri="{FF2B5EF4-FFF2-40B4-BE49-F238E27FC236}">
                <a16:creationId xmlns:a16="http://schemas.microsoft.com/office/drawing/2014/main" id="{6D8E67AA-C2F4-4512-84E8-97318C25D6E6}"/>
              </a:ext>
            </a:extLst>
          </p:cNvPr>
          <p:cNvSpPr txBox="1"/>
          <p:nvPr/>
        </p:nvSpPr>
        <p:spPr>
          <a:xfrm>
            <a:off x="5592152" y="5507669"/>
            <a:ext cx="4063465" cy="923330"/>
          </a:xfrm>
          <a:prstGeom prst="rect">
            <a:avLst/>
          </a:prstGeom>
          <a:noFill/>
        </p:spPr>
        <p:txBody>
          <a:bodyPr wrap="square" rtlCol="0">
            <a:spAutoFit/>
          </a:bodyPr>
          <a:lstStyle/>
          <a:p>
            <a:r>
              <a:rPr lang="en-AU" sz="900" b="1" dirty="0"/>
              <a:t>Infringements and Official Warnings summary:</a:t>
            </a:r>
          </a:p>
          <a:p>
            <a:r>
              <a:rPr lang="en-AU" sz="900" dirty="0"/>
              <a:t>In Q4 Earth Resources Regulations issued 18 infringements and 6 official warning letters to tenement holders who were late to submit their FY2017-18 annual returns.</a:t>
            </a:r>
          </a:p>
          <a:p>
            <a:endParaRPr lang="en-AU" sz="900" dirty="0">
              <a:solidFill>
                <a:srgbClr val="FF0000"/>
              </a:solidFill>
            </a:endParaRPr>
          </a:p>
          <a:p>
            <a:endParaRPr lang="en-AU" sz="900" dirty="0"/>
          </a:p>
        </p:txBody>
      </p:sp>
    </p:spTree>
    <p:extLst>
      <p:ext uri="{BB962C8B-B14F-4D97-AF65-F5344CB8AC3E}">
        <p14:creationId xmlns:p14="http://schemas.microsoft.com/office/powerpoint/2010/main" val="308687231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495300" y="217248"/>
            <a:ext cx="8915400" cy="274042"/>
          </a:xfrm>
        </p:spPr>
        <p:txBody>
          <a:bodyPr>
            <a:normAutofit fontScale="90000"/>
          </a:bodyPr>
          <a:lstStyle/>
          <a:p>
            <a:r>
              <a:rPr lang="en-AU" sz="1400" b="1" dirty="0">
                <a:solidFill>
                  <a:schemeClr val="bg1"/>
                </a:solidFill>
              </a:rPr>
              <a:t>KPI 3 Reportable Incidents</a:t>
            </a:r>
          </a:p>
        </p:txBody>
      </p:sp>
      <p:graphicFrame>
        <p:nvGraphicFramePr>
          <p:cNvPr id="5" name="Table 4"/>
          <p:cNvGraphicFramePr>
            <a:graphicFrameLocks noGrp="1"/>
          </p:cNvGraphicFramePr>
          <p:nvPr>
            <p:extLst>
              <p:ext uri="{D42A27DB-BD31-4B8C-83A1-F6EECF244321}">
                <p14:modId xmlns:p14="http://schemas.microsoft.com/office/powerpoint/2010/main" val="3431125156"/>
              </p:ext>
            </p:extLst>
          </p:nvPr>
        </p:nvGraphicFramePr>
        <p:xfrm>
          <a:off x="442804" y="810938"/>
          <a:ext cx="8915399" cy="853440"/>
        </p:xfrm>
        <a:graphic>
          <a:graphicData uri="http://schemas.openxmlformats.org/drawingml/2006/table">
            <a:tbl>
              <a:tblPr firstRow="1" bandRow="1">
                <a:tableStyleId>{7DF18680-E054-41AD-8BC1-D1AEF772440D}</a:tableStyleId>
              </a:tblPr>
              <a:tblGrid>
                <a:gridCol w="822389">
                  <a:extLst>
                    <a:ext uri="{9D8B030D-6E8A-4147-A177-3AD203B41FA5}">
                      <a16:colId xmlns:a16="http://schemas.microsoft.com/office/drawing/2014/main" val="20000"/>
                    </a:ext>
                  </a:extLst>
                </a:gridCol>
                <a:gridCol w="1067955">
                  <a:extLst>
                    <a:ext uri="{9D8B030D-6E8A-4147-A177-3AD203B41FA5}">
                      <a16:colId xmlns:a16="http://schemas.microsoft.com/office/drawing/2014/main" val="20001"/>
                    </a:ext>
                  </a:extLst>
                </a:gridCol>
                <a:gridCol w="1113410">
                  <a:extLst>
                    <a:ext uri="{9D8B030D-6E8A-4147-A177-3AD203B41FA5}">
                      <a16:colId xmlns:a16="http://schemas.microsoft.com/office/drawing/2014/main" val="20002"/>
                    </a:ext>
                  </a:extLst>
                </a:gridCol>
                <a:gridCol w="1664506">
                  <a:extLst>
                    <a:ext uri="{9D8B030D-6E8A-4147-A177-3AD203B41FA5}">
                      <a16:colId xmlns:a16="http://schemas.microsoft.com/office/drawing/2014/main" val="20003"/>
                    </a:ext>
                  </a:extLst>
                </a:gridCol>
                <a:gridCol w="749021">
                  <a:extLst>
                    <a:ext uri="{9D8B030D-6E8A-4147-A177-3AD203B41FA5}">
                      <a16:colId xmlns:a16="http://schemas.microsoft.com/office/drawing/2014/main" val="20004"/>
                    </a:ext>
                  </a:extLst>
                </a:gridCol>
                <a:gridCol w="1123532">
                  <a:extLst>
                    <a:ext uri="{9D8B030D-6E8A-4147-A177-3AD203B41FA5}">
                      <a16:colId xmlns:a16="http://schemas.microsoft.com/office/drawing/2014/main" val="3121081584"/>
                    </a:ext>
                  </a:extLst>
                </a:gridCol>
                <a:gridCol w="1785807">
                  <a:extLst>
                    <a:ext uri="{9D8B030D-6E8A-4147-A177-3AD203B41FA5}">
                      <a16:colId xmlns:a16="http://schemas.microsoft.com/office/drawing/2014/main" val="3465152025"/>
                    </a:ext>
                  </a:extLst>
                </a:gridCol>
                <a:gridCol w="588779">
                  <a:extLst>
                    <a:ext uri="{9D8B030D-6E8A-4147-A177-3AD203B41FA5}">
                      <a16:colId xmlns:a16="http://schemas.microsoft.com/office/drawing/2014/main" val="3795286693"/>
                    </a:ext>
                  </a:extLst>
                </a:gridCol>
              </a:tblGrid>
              <a:tr h="217546">
                <a:tc>
                  <a:txBody>
                    <a:bodyPr/>
                    <a:lstStyle/>
                    <a:p>
                      <a:pPr algn="ctr"/>
                      <a:r>
                        <a:rPr lang="en-AU" sz="900" dirty="0"/>
                        <a:t>Sector</a:t>
                      </a:r>
                    </a:p>
                  </a:txBody>
                  <a:tcPr marL="99060" marR="99060">
                    <a:solidFill>
                      <a:srgbClr val="002060"/>
                    </a:solidFill>
                  </a:tcPr>
                </a:tc>
                <a:tc>
                  <a:txBody>
                    <a:bodyPr/>
                    <a:lstStyle/>
                    <a:p>
                      <a:pPr algn="ctr"/>
                      <a:r>
                        <a:rPr lang="en-AU" sz="900" dirty="0"/>
                        <a:t>Classification</a:t>
                      </a:r>
                    </a:p>
                  </a:txBody>
                  <a:tcPr marL="99060" marR="99060">
                    <a:solidFill>
                      <a:srgbClr val="002060"/>
                    </a:solidFill>
                  </a:tcPr>
                </a:tc>
                <a:tc>
                  <a:txBody>
                    <a:bodyPr/>
                    <a:lstStyle/>
                    <a:p>
                      <a:pPr algn="ctr"/>
                      <a:r>
                        <a:rPr lang="en-AU" sz="900" dirty="0"/>
                        <a:t>Type</a:t>
                      </a:r>
                    </a:p>
                  </a:txBody>
                  <a:tcPr marL="99060" marR="99060">
                    <a:solidFill>
                      <a:srgbClr val="002060"/>
                    </a:solidFill>
                  </a:tcPr>
                </a:tc>
                <a:tc>
                  <a:txBody>
                    <a:bodyPr/>
                    <a:lstStyle/>
                    <a:p>
                      <a:pPr algn="ctr"/>
                      <a:r>
                        <a:rPr lang="en-AU" sz="900" dirty="0"/>
                        <a:t>Hazard</a:t>
                      </a:r>
                    </a:p>
                  </a:txBody>
                  <a:tcPr marL="99060" marR="99060">
                    <a:solidFill>
                      <a:srgbClr val="002060"/>
                    </a:solidFill>
                  </a:tcPr>
                </a:tc>
                <a:tc>
                  <a:txBody>
                    <a:bodyPr/>
                    <a:lstStyle/>
                    <a:p>
                      <a:pPr algn="ctr"/>
                      <a:r>
                        <a:rPr lang="en-AU" sz="900" dirty="0"/>
                        <a:t>Inspection</a:t>
                      </a:r>
                    </a:p>
                  </a:txBody>
                  <a:tcPr marL="99060" marR="99060">
                    <a:solidFill>
                      <a:srgbClr val="002060"/>
                    </a:solidFill>
                  </a:tcPr>
                </a:tc>
                <a:tc>
                  <a:txBody>
                    <a:bodyPr/>
                    <a:lstStyle/>
                    <a:p>
                      <a:pPr algn="ctr"/>
                      <a:r>
                        <a:rPr lang="en-AU" sz="900" dirty="0"/>
                        <a:t>Incident Responded To</a:t>
                      </a:r>
                    </a:p>
                  </a:txBody>
                  <a:tcPr marL="99060" marR="99060">
                    <a:solidFill>
                      <a:srgbClr val="002060"/>
                    </a:solidFill>
                  </a:tcPr>
                </a:tc>
                <a:tc>
                  <a:txBody>
                    <a:bodyPr/>
                    <a:lstStyle/>
                    <a:p>
                      <a:pPr algn="ctr"/>
                      <a:r>
                        <a:rPr lang="en-AU" sz="900" dirty="0"/>
                        <a:t>Incident Resolved</a:t>
                      </a:r>
                    </a:p>
                  </a:txBody>
                  <a:tcPr marL="99060" marR="99060">
                    <a:solidFill>
                      <a:srgbClr val="002060"/>
                    </a:solidFill>
                  </a:tcPr>
                </a:tc>
                <a:tc>
                  <a:txBody>
                    <a:bodyPr/>
                    <a:lstStyle/>
                    <a:p>
                      <a:pPr algn="ctr"/>
                      <a:r>
                        <a:rPr lang="en-AU" sz="900" dirty="0"/>
                        <a:t>Incident Count</a:t>
                      </a:r>
                    </a:p>
                  </a:txBody>
                  <a:tcPr marL="99060" marR="99060">
                    <a:solidFill>
                      <a:srgbClr val="002060"/>
                    </a:solidFill>
                  </a:tcPr>
                </a:tc>
                <a:extLst>
                  <a:ext uri="{0D108BD9-81ED-4DB2-BD59-A6C34878D82A}">
                    <a16:rowId xmlns:a16="http://schemas.microsoft.com/office/drawing/2014/main" val="10000"/>
                  </a:ext>
                </a:extLst>
              </a:tr>
              <a:tr h="232050">
                <a:tc>
                  <a:txBody>
                    <a:bodyPr/>
                    <a:lstStyle/>
                    <a:p>
                      <a:pPr algn="ctr" fontAlgn="b"/>
                      <a:r>
                        <a:rPr lang="en-AU" sz="1000" b="0" i="0" u="none" strike="noStrike" dirty="0">
                          <a:solidFill>
                            <a:srgbClr val="000000"/>
                          </a:solidFill>
                          <a:effectLst/>
                          <a:latin typeface="+mn-lt"/>
                        </a:rPr>
                        <a:t>Mining Licence</a:t>
                      </a:r>
                    </a:p>
                  </a:txBody>
                  <a:tcPr marL="9525" marR="9525" marT="9525" marB="0" anchor="ctr"/>
                </a:tc>
                <a:tc>
                  <a:txBody>
                    <a:bodyPr/>
                    <a:lstStyle/>
                    <a:p>
                      <a:pPr algn="ctr" fontAlgn="b"/>
                      <a:r>
                        <a:rPr lang="en-AU" sz="1000" b="0" i="0" u="none" strike="noStrike" dirty="0">
                          <a:solidFill>
                            <a:srgbClr val="000000"/>
                          </a:solidFill>
                          <a:effectLst/>
                          <a:latin typeface="+mn-lt"/>
                        </a:rPr>
                        <a:t>Minor</a:t>
                      </a:r>
                    </a:p>
                  </a:txBody>
                  <a:tcPr marL="9525" marR="9525" marT="9525" marB="0" anchor="ctr"/>
                </a:tc>
                <a:tc>
                  <a:txBody>
                    <a:bodyPr/>
                    <a:lstStyle/>
                    <a:p>
                      <a:pPr algn="ctr" fontAlgn="b"/>
                      <a:r>
                        <a:rPr lang="en-AU" sz="1000" b="0" i="0" u="none" strike="noStrike">
                          <a:solidFill>
                            <a:srgbClr val="000000"/>
                          </a:solidFill>
                          <a:effectLst/>
                          <a:latin typeface="+mn-lt"/>
                        </a:rPr>
                        <a:t>Environmental</a:t>
                      </a:r>
                    </a:p>
                  </a:txBody>
                  <a:tcPr marL="9525" marR="9525" marT="9525" marB="0" anchor="ctr"/>
                </a:tc>
                <a:tc>
                  <a:txBody>
                    <a:bodyPr/>
                    <a:lstStyle/>
                    <a:p>
                      <a:pPr algn="ctr" fontAlgn="b"/>
                      <a:r>
                        <a:rPr lang="en-AU" sz="1000" b="0" i="0" u="none" strike="noStrike">
                          <a:solidFill>
                            <a:srgbClr val="000000"/>
                          </a:solidFill>
                          <a:effectLst/>
                          <a:latin typeface="+mn-lt"/>
                        </a:rPr>
                        <a:t>Noise pollution</a:t>
                      </a:r>
                    </a:p>
                  </a:txBody>
                  <a:tcPr marL="9525" marR="9525" marT="9525" marB="0" anchor="ctr"/>
                </a:tc>
                <a:tc>
                  <a:txBody>
                    <a:bodyPr/>
                    <a:lstStyle/>
                    <a:p>
                      <a:pPr algn="ctr" fontAlgn="b"/>
                      <a:r>
                        <a:rPr lang="en-AU" sz="1000" b="0" i="0" u="none" strike="noStrike">
                          <a:solidFill>
                            <a:srgbClr val="000000"/>
                          </a:solidFill>
                          <a:effectLst/>
                          <a:latin typeface="+mn-lt"/>
                        </a:rPr>
                        <a:t>No</a:t>
                      </a:r>
                    </a:p>
                  </a:txBody>
                  <a:tcPr marL="9525" marR="9525" marT="9525" marB="0" anchor="ctr"/>
                </a:tc>
                <a:tc>
                  <a:txBody>
                    <a:bodyPr/>
                    <a:lstStyle/>
                    <a:p>
                      <a:pPr algn="ctr" fontAlgn="b"/>
                      <a:r>
                        <a:rPr lang="en-AU" sz="1000" b="0" i="0" u="none" strike="noStrike">
                          <a:solidFill>
                            <a:srgbClr val="000000"/>
                          </a:solidFill>
                          <a:effectLst/>
                          <a:latin typeface="+mn-lt"/>
                        </a:rPr>
                        <a:t>Yes</a:t>
                      </a:r>
                    </a:p>
                  </a:txBody>
                  <a:tcPr marL="7620" marR="7620" marT="7620" marB="0" anchor="ctr"/>
                </a:tc>
                <a:tc>
                  <a:txBody>
                    <a:bodyPr/>
                    <a:lstStyle/>
                    <a:p>
                      <a:pPr algn="ctr"/>
                      <a:r>
                        <a:rPr lang="en-AU" sz="1000" b="0" dirty="0">
                          <a:latin typeface="+mn-lt"/>
                        </a:rPr>
                        <a:t>Yes</a:t>
                      </a:r>
                    </a:p>
                  </a:txBody>
                  <a:tcPr marL="99060" marR="99060" anchor="ctr"/>
                </a:tc>
                <a:tc>
                  <a:txBody>
                    <a:bodyPr/>
                    <a:lstStyle/>
                    <a:p>
                      <a:pPr algn="ctr"/>
                      <a:r>
                        <a:rPr lang="en-AU" sz="1000" b="0" dirty="0">
                          <a:latin typeface="+mn-lt"/>
                        </a:rPr>
                        <a:t>1</a:t>
                      </a:r>
                    </a:p>
                  </a:txBody>
                  <a:tcPr marL="99060" marR="99060" anchor="ctr"/>
                </a:tc>
                <a:extLst>
                  <a:ext uri="{0D108BD9-81ED-4DB2-BD59-A6C34878D82A}">
                    <a16:rowId xmlns:a16="http://schemas.microsoft.com/office/drawing/2014/main" val="10001"/>
                  </a:ext>
                </a:extLst>
              </a:tr>
              <a:tr h="232050">
                <a:tc>
                  <a:txBody>
                    <a:bodyPr/>
                    <a:lstStyle/>
                    <a:p>
                      <a:pPr algn="ctr" fontAlgn="b"/>
                      <a:r>
                        <a:rPr lang="en-AU" sz="1000" b="0" i="0" u="none" strike="noStrike">
                          <a:solidFill>
                            <a:srgbClr val="000000"/>
                          </a:solidFill>
                          <a:effectLst/>
                          <a:latin typeface="+mn-lt"/>
                        </a:rPr>
                        <a:t>Mining Licence</a:t>
                      </a:r>
                    </a:p>
                  </a:txBody>
                  <a:tcPr marL="9525" marR="9525" marT="9525" marB="0" anchor="ctr"/>
                </a:tc>
                <a:tc>
                  <a:txBody>
                    <a:bodyPr/>
                    <a:lstStyle/>
                    <a:p>
                      <a:pPr algn="ctr" fontAlgn="b"/>
                      <a:r>
                        <a:rPr lang="en-AU" sz="1000" b="0" i="0" u="none" strike="noStrike" dirty="0">
                          <a:solidFill>
                            <a:srgbClr val="000000"/>
                          </a:solidFill>
                          <a:effectLst/>
                          <a:latin typeface="+mn-lt"/>
                        </a:rPr>
                        <a:t>Minor</a:t>
                      </a:r>
                    </a:p>
                  </a:txBody>
                  <a:tcPr marL="9525" marR="9525" marT="9525" marB="0" anchor="ctr"/>
                </a:tc>
                <a:tc>
                  <a:txBody>
                    <a:bodyPr/>
                    <a:lstStyle/>
                    <a:p>
                      <a:pPr algn="ctr" fontAlgn="b"/>
                      <a:r>
                        <a:rPr lang="en-AU" sz="1000" b="0" i="0" u="none" strike="noStrike" dirty="0">
                          <a:solidFill>
                            <a:srgbClr val="000000"/>
                          </a:solidFill>
                          <a:effectLst/>
                          <a:latin typeface="+mn-lt"/>
                        </a:rPr>
                        <a:t>Environmental</a:t>
                      </a:r>
                    </a:p>
                  </a:txBody>
                  <a:tcPr marL="9525" marR="9525" marT="9525" marB="0" anchor="ctr"/>
                </a:tc>
                <a:tc>
                  <a:txBody>
                    <a:bodyPr/>
                    <a:lstStyle/>
                    <a:p>
                      <a:pPr algn="ctr" fontAlgn="b"/>
                      <a:r>
                        <a:rPr lang="en-AU" sz="1000" b="0" i="0" u="none" strike="noStrike">
                          <a:solidFill>
                            <a:srgbClr val="000000"/>
                          </a:solidFill>
                          <a:effectLst/>
                          <a:latin typeface="+mn-lt"/>
                        </a:rPr>
                        <a:t>Unmanaged hazardous waste</a:t>
                      </a:r>
                    </a:p>
                  </a:txBody>
                  <a:tcPr marL="9525" marR="9525" marT="9525" marB="0" anchor="ctr"/>
                </a:tc>
                <a:tc>
                  <a:txBody>
                    <a:bodyPr/>
                    <a:lstStyle/>
                    <a:p>
                      <a:pPr algn="ctr" fontAlgn="b"/>
                      <a:r>
                        <a:rPr lang="en-AU" sz="1000" b="0" i="0" u="none" strike="noStrike">
                          <a:solidFill>
                            <a:srgbClr val="000000"/>
                          </a:solidFill>
                          <a:effectLst/>
                          <a:latin typeface="+mn-lt"/>
                        </a:rPr>
                        <a:t>Yes</a:t>
                      </a:r>
                    </a:p>
                  </a:txBody>
                  <a:tcPr marL="9525" marR="9525" marT="9525" marB="0" anchor="ctr"/>
                </a:tc>
                <a:tc>
                  <a:txBody>
                    <a:bodyPr/>
                    <a:lstStyle/>
                    <a:p>
                      <a:pPr algn="ctr" fontAlgn="b"/>
                      <a:r>
                        <a:rPr lang="en-AU" sz="1000" b="0" i="0" u="none" strike="noStrike" dirty="0">
                          <a:solidFill>
                            <a:srgbClr val="000000"/>
                          </a:solidFill>
                          <a:effectLst/>
                          <a:latin typeface="+mn-lt"/>
                        </a:rPr>
                        <a:t>Yes</a:t>
                      </a:r>
                    </a:p>
                  </a:txBody>
                  <a:tcPr marL="7620" marR="7620" marT="7620" marB="0" anchor="ctr"/>
                </a:tc>
                <a:tc>
                  <a:txBody>
                    <a:bodyPr/>
                    <a:lstStyle/>
                    <a:p>
                      <a:pPr algn="ctr"/>
                      <a:r>
                        <a:rPr lang="en-AU" sz="1000" b="0" dirty="0">
                          <a:latin typeface="+mn-lt"/>
                        </a:rPr>
                        <a:t>No</a:t>
                      </a:r>
                    </a:p>
                  </a:txBody>
                  <a:tcPr marL="99060" marR="99060" anchor="ctr"/>
                </a:tc>
                <a:tc>
                  <a:txBody>
                    <a:bodyPr/>
                    <a:lstStyle/>
                    <a:p>
                      <a:pPr algn="ctr"/>
                      <a:r>
                        <a:rPr lang="en-AU" sz="1000" b="0" dirty="0">
                          <a:latin typeface="+mn-lt"/>
                        </a:rPr>
                        <a:t>2</a:t>
                      </a:r>
                    </a:p>
                  </a:txBody>
                  <a:tcPr marL="99060" marR="99060" anchor="ctr"/>
                </a:tc>
                <a:extLst>
                  <a:ext uri="{0D108BD9-81ED-4DB2-BD59-A6C34878D82A}">
                    <a16:rowId xmlns:a16="http://schemas.microsoft.com/office/drawing/2014/main" val="1610258228"/>
                  </a:ext>
                </a:extLst>
              </a:tr>
            </a:tbl>
          </a:graphicData>
        </a:graphic>
      </p:graphicFrame>
      <p:sp>
        <p:nvSpPr>
          <p:cNvPr id="7" name="TextBox 6"/>
          <p:cNvSpPr txBox="1"/>
          <p:nvPr/>
        </p:nvSpPr>
        <p:spPr>
          <a:xfrm>
            <a:off x="359628" y="585793"/>
            <a:ext cx="4134459" cy="276999"/>
          </a:xfrm>
          <a:prstGeom prst="rect">
            <a:avLst/>
          </a:prstGeom>
          <a:noFill/>
        </p:spPr>
        <p:txBody>
          <a:bodyPr wrap="square" rtlCol="0">
            <a:spAutoFit/>
          </a:bodyPr>
          <a:lstStyle/>
          <a:p>
            <a:r>
              <a:rPr lang="en-AU" sz="1200" dirty="0"/>
              <a:t>Reportable Incidents in Q4</a:t>
            </a:r>
          </a:p>
        </p:txBody>
      </p:sp>
      <p:sp>
        <p:nvSpPr>
          <p:cNvPr id="8" name="TextBox 7"/>
          <p:cNvSpPr txBox="1"/>
          <p:nvPr/>
        </p:nvSpPr>
        <p:spPr>
          <a:xfrm>
            <a:off x="371689" y="1791015"/>
            <a:ext cx="4134459" cy="276999"/>
          </a:xfrm>
          <a:prstGeom prst="rect">
            <a:avLst/>
          </a:prstGeom>
          <a:noFill/>
        </p:spPr>
        <p:txBody>
          <a:bodyPr wrap="square" rtlCol="0">
            <a:spAutoFit/>
          </a:bodyPr>
          <a:lstStyle/>
          <a:p>
            <a:r>
              <a:rPr lang="en-AU" sz="1200" dirty="0"/>
              <a:t>Non Reportable Incidents in Q4 </a:t>
            </a:r>
          </a:p>
        </p:txBody>
      </p:sp>
      <p:sp>
        <p:nvSpPr>
          <p:cNvPr id="2" name="Slide Number Placeholder 1">
            <a:extLst>
              <a:ext uri="{FF2B5EF4-FFF2-40B4-BE49-F238E27FC236}">
                <a16:creationId xmlns:a16="http://schemas.microsoft.com/office/drawing/2014/main" id="{B424FE79-C72C-4641-AB46-679A1D09CD29}"/>
              </a:ext>
            </a:extLst>
          </p:cNvPr>
          <p:cNvSpPr>
            <a:spLocks noGrp="1"/>
          </p:cNvSpPr>
          <p:nvPr>
            <p:ph type="sldNum" sz="quarter" idx="12"/>
          </p:nvPr>
        </p:nvSpPr>
        <p:spPr>
          <a:xfrm>
            <a:off x="9008994" y="217248"/>
            <a:ext cx="897328" cy="274042"/>
          </a:xfrm>
        </p:spPr>
        <p:txBody>
          <a:bodyPr/>
          <a:lstStyle/>
          <a:p>
            <a:r>
              <a:rPr lang="en-AU" dirty="0"/>
              <a:t> Page    </a:t>
            </a:r>
            <a:fld id="{BE4ABD5F-D626-4461-ADC9-85806A61CF0E}" type="slidenum">
              <a:rPr lang="en-AU" smtClean="0"/>
              <a:pPr/>
              <a:t>13</a:t>
            </a:fld>
            <a:endParaRPr lang="en-AU" dirty="0"/>
          </a:p>
        </p:txBody>
      </p:sp>
      <p:sp>
        <p:nvSpPr>
          <p:cNvPr id="10" name="TextBox 9">
            <a:extLst>
              <a:ext uri="{FF2B5EF4-FFF2-40B4-BE49-F238E27FC236}">
                <a16:creationId xmlns:a16="http://schemas.microsoft.com/office/drawing/2014/main" id="{A4A4F2C6-90D7-42D1-BA90-3D825AD10CF7}"/>
              </a:ext>
            </a:extLst>
          </p:cNvPr>
          <p:cNvSpPr txBox="1"/>
          <p:nvPr/>
        </p:nvSpPr>
        <p:spPr>
          <a:xfrm>
            <a:off x="5484439" y="4626830"/>
            <a:ext cx="3786753" cy="1508105"/>
          </a:xfrm>
          <a:prstGeom prst="rect">
            <a:avLst/>
          </a:prstGeom>
          <a:noFill/>
        </p:spPr>
        <p:txBody>
          <a:bodyPr wrap="square" rtlCol="0">
            <a:spAutoFit/>
          </a:bodyPr>
          <a:lstStyle/>
          <a:p>
            <a:r>
              <a:rPr lang="en-AU" sz="900" b="1" dirty="0"/>
              <a:t>Explanation for the result</a:t>
            </a:r>
          </a:p>
          <a:p>
            <a:pPr>
              <a:spcBef>
                <a:spcPts val="600"/>
              </a:spcBef>
              <a:spcAft>
                <a:spcPts val="600"/>
              </a:spcAft>
            </a:pPr>
            <a:r>
              <a:rPr lang="en-AU" sz="900" dirty="0"/>
              <a:t>There were three reportable incidents in Q4. The incidents were related to excessive night time noise, and water over flows.</a:t>
            </a:r>
          </a:p>
          <a:p>
            <a:pPr>
              <a:spcBef>
                <a:spcPts val="600"/>
              </a:spcBef>
              <a:spcAft>
                <a:spcPts val="600"/>
              </a:spcAft>
            </a:pPr>
            <a:r>
              <a:rPr lang="en-AU" sz="900" dirty="0"/>
              <a:t>There were eight non-reportable incidents in Q4 relating to working outside of the boundaries and  breach of the work plan conditions.</a:t>
            </a:r>
            <a:endParaRPr lang="en-AU" sz="900" b="1" dirty="0"/>
          </a:p>
          <a:p>
            <a:r>
              <a:rPr lang="en-AU" sz="900" dirty="0"/>
              <a:t>Earth Resources Regulation will continue to proactively undertake compliance activities, focussing on stability, public safety and environmental impacts.</a:t>
            </a:r>
          </a:p>
        </p:txBody>
      </p:sp>
      <p:graphicFrame>
        <p:nvGraphicFramePr>
          <p:cNvPr id="11" name="Table 10">
            <a:extLst>
              <a:ext uri="{FF2B5EF4-FFF2-40B4-BE49-F238E27FC236}">
                <a16:creationId xmlns:a16="http://schemas.microsoft.com/office/drawing/2014/main" id="{BEF3FC1F-6FD5-48C7-B856-FC1EF8D5498B}"/>
              </a:ext>
            </a:extLst>
          </p:cNvPr>
          <p:cNvGraphicFramePr>
            <a:graphicFrameLocks noGrp="1"/>
          </p:cNvGraphicFramePr>
          <p:nvPr>
            <p:extLst>
              <p:ext uri="{D42A27DB-BD31-4B8C-83A1-F6EECF244321}">
                <p14:modId xmlns:p14="http://schemas.microsoft.com/office/powerpoint/2010/main" val="1453616557"/>
              </p:ext>
            </p:extLst>
          </p:nvPr>
        </p:nvGraphicFramePr>
        <p:xfrm>
          <a:off x="467147" y="2030999"/>
          <a:ext cx="6070029" cy="2263708"/>
        </p:xfrm>
        <a:graphic>
          <a:graphicData uri="http://schemas.openxmlformats.org/drawingml/2006/table">
            <a:tbl>
              <a:tblPr firstRow="1" bandRow="1">
                <a:tableStyleId>{5C22544A-7EE6-4342-B048-85BDC9FD1C3A}</a:tableStyleId>
              </a:tblPr>
              <a:tblGrid>
                <a:gridCol w="1020008">
                  <a:extLst>
                    <a:ext uri="{9D8B030D-6E8A-4147-A177-3AD203B41FA5}">
                      <a16:colId xmlns:a16="http://schemas.microsoft.com/office/drawing/2014/main" val="576275155"/>
                    </a:ext>
                  </a:extLst>
                </a:gridCol>
                <a:gridCol w="1088180">
                  <a:extLst>
                    <a:ext uri="{9D8B030D-6E8A-4147-A177-3AD203B41FA5}">
                      <a16:colId xmlns:a16="http://schemas.microsoft.com/office/drawing/2014/main" val="1440471301"/>
                    </a:ext>
                  </a:extLst>
                </a:gridCol>
                <a:gridCol w="1737277">
                  <a:extLst>
                    <a:ext uri="{9D8B030D-6E8A-4147-A177-3AD203B41FA5}">
                      <a16:colId xmlns:a16="http://schemas.microsoft.com/office/drawing/2014/main" val="3708260184"/>
                    </a:ext>
                  </a:extLst>
                </a:gridCol>
                <a:gridCol w="2224564">
                  <a:extLst>
                    <a:ext uri="{9D8B030D-6E8A-4147-A177-3AD203B41FA5}">
                      <a16:colId xmlns:a16="http://schemas.microsoft.com/office/drawing/2014/main" val="2946261588"/>
                    </a:ext>
                  </a:extLst>
                </a:gridCol>
              </a:tblGrid>
              <a:tr h="234084">
                <a:tc>
                  <a:txBody>
                    <a:bodyPr/>
                    <a:lstStyle/>
                    <a:p>
                      <a:pPr algn="ctr"/>
                      <a:r>
                        <a:rPr lang="en-AU" sz="900" dirty="0"/>
                        <a:t>Sector</a:t>
                      </a:r>
                      <a:endParaRPr lang="en-AU" sz="900" dirty="0">
                        <a:latin typeface="+mn-lt"/>
                      </a:endParaRPr>
                    </a:p>
                  </a:txBody>
                  <a:tcPr marL="99060" marR="99060" anchor="ctr"/>
                </a:tc>
                <a:tc>
                  <a:txBody>
                    <a:bodyPr/>
                    <a:lstStyle/>
                    <a:p>
                      <a:pPr algn="ctr"/>
                      <a:r>
                        <a:rPr lang="en-AU" sz="900" dirty="0"/>
                        <a:t>Classification</a:t>
                      </a:r>
                      <a:endParaRPr lang="en-AU" sz="900" dirty="0">
                        <a:latin typeface="+mn-lt"/>
                      </a:endParaRPr>
                    </a:p>
                  </a:txBody>
                  <a:tcPr marL="99060" marR="99060" anchor="ctr"/>
                </a:tc>
                <a:tc>
                  <a:txBody>
                    <a:bodyPr/>
                    <a:lstStyle/>
                    <a:p>
                      <a:pPr algn="ctr"/>
                      <a:r>
                        <a:rPr lang="en-AU" sz="900" dirty="0"/>
                        <a:t>Incident Type</a:t>
                      </a:r>
                      <a:endParaRPr lang="en-AU" sz="900" dirty="0">
                        <a:latin typeface="+mn-lt"/>
                      </a:endParaRPr>
                    </a:p>
                  </a:txBody>
                  <a:tcPr marL="99060" marR="99060" anchor="ctr"/>
                </a:tc>
                <a:tc>
                  <a:txBody>
                    <a:bodyPr/>
                    <a:lstStyle/>
                    <a:p>
                      <a:pPr marL="0" algn="ctr" defTabSz="914400" rtl="0" eaLnBrk="1" fontAlgn="b" latinLnBrk="0" hangingPunct="1"/>
                      <a:r>
                        <a:rPr lang="en-AU" sz="900" kern="1200" dirty="0"/>
                        <a:t>Enforcement Code</a:t>
                      </a:r>
                      <a:endParaRPr lang="en-AU" sz="900" b="1" kern="1200" dirty="0">
                        <a:solidFill>
                          <a:schemeClr val="lt1"/>
                        </a:solidFill>
                        <a:latin typeface="+mn-lt"/>
                        <a:ea typeface="+mn-ea"/>
                        <a:cs typeface="+mn-cs"/>
                      </a:endParaRPr>
                    </a:p>
                  </a:txBody>
                  <a:tcPr marL="9525" marR="9525" marT="9525" marB="0" anchor="ctr"/>
                </a:tc>
                <a:extLst>
                  <a:ext uri="{0D108BD9-81ED-4DB2-BD59-A6C34878D82A}">
                    <a16:rowId xmlns:a16="http://schemas.microsoft.com/office/drawing/2014/main" val="1889755305"/>
                  </a:ext>
                </a:extLst>
              </a:tr>
              <a:tr h="253703">
                <a:tc>
                  <a:txBody>
                    <a:bodyPr/>
                    <a:lstStyle/>
                    <a:p>
                      <a:pPr algn="ctr" rtl="0" fontAlgn="b"/>
                      <a:r>
                        <a:rPr lang="en-AU" sz="1000" b="1" i="0" u="none" strike="noStrike">
                          <a:solidFill>
                            <a:srgbClr val="000000"/>
                          </a:solidFill>
                          <a:effectLst/>
                          <a:latin typeface="Calibri" panose="020F0502020204030204" pitchFamily="34" charset="0"/>
                        </a:rPr>
                        <a:t>Extractive</a:t>
                      </a:r>
                    </a:p>
                  </a:txBody>
                  <a:tcPr marL="9525" marR="9525" marT="9525" marB="0" anchor="ctr"/>
                </a:tc>
                <a:tc>
                  <a:txBody>
                    <a:bodyPr/>
                    <a:lstStyle/>
                    <a:p>
                      <a:pPr algn="ctr" rtl="0" fontAlgn="b"/>
                      <a:r>
                        <a:rPr lang="en-AU" sz="1000" b="1" i="0" u="none" strike="noStrike">
                          <a:solidFill>
                            <a:srgbClr val="000000"/>
                          </a:solidFill>
                          <a:effectLst/>
                          <a:latin typeface="Calibri" panose="020F0502020204030204" pitchFamily="34" charset="0"/>
                        </a:rPr>
                        <a:t>Major</a:t>
                      </a:r>
                    </a:p>
                  </a:txBody>
                  <a:tcPr marL="9525" marR="9525" marT="9525" marB="0" anchor="ctr"/>
                </a:tc>
                <a:tc>
                  <a:txBody>
                    <a:bodyPr/>
                    <a:lstStyle/>
                    <a:p>
                      <a:pPr algn="ctr" rtl="0" fontAlgn="b"/>
                      <a:r>
                        <a:rPr lang="en-AU" sz="1000" b="0" i="0" u="none" strike="noStrike">
                          <a:solidFill>
                            <a:srgbClr val="000000"/>
                          </a:solidFill>
                          <a:effectLst/>
                          <a:latin typeface="Calibri" panose="020F0502020204030204" pitchFamily="34" charset="0"/>
                        </a:rPr>
                        <a:t>Legislation Breach</a:t>
                      </a:r>
                    </a:p>
                  </a:txBody>
                  <a:tcPr marL="9525" marR="9525" marT="9525" marB="0" anchor="ctr"/>
                </a:tc>
                <a:tc>
                  <a:txBody>
                    <a:bodyPr/>
                    <a:lstStyle/>
                    <a:p>
                      <a:pPr algn="l" rtl="0" fontAlgn="b"/>
                      <a:r>
                        <a:rPr lang="en-AU" sz="1000" b="0" i="0" u="none" strike="noStrike">
                          <a:solidFill>
                            <a:srgbClr val="000000"/>
                          </a:solidFill>
                          <a:effectLst/>
                          <a:latin typeface="Calibri" panose="020F0502020204030204" pitchFamily="34" charset="0"/>
                        </a:rPr>
                        <a:t>1. Authorized Activity Compliance</a:t>
                      </a:r>
                    </a:p>
                  </a:txBody>
                  <a:tcPr marL="9525" marR="9525" marT="9525" marB="0" anchor="ctr"/>
                </a:tc>
                <a:extLst>
                  <a:ext uri="{0D108BD9-81ED-4DB2-BD59-A6C34878D82A}">
                    <a16:rowId xmlns:a16="http://schemas.microsoft.com/office/drawing/2014/main" val="1431293028"/>
                  </a:ext>
                </a:extLst>
              </a:tr>
              <a:tr h="253703">
                <a:tc>
                  <a:txBody>
                    <a:bodyPr/>
                    <a:lstStyle/>
                    <a:p>
                      <a:pPr algn="ctr" rtl="0" fontAlgn="b"/>
                      <a:r>
                        <a:rPr lang="en-AU" sz="1000" b="1" i="0" u="none" strike="noStrike">
                          <a:solidFill>
                            <a:srgbClr val="000000"/>
                          </a:solidFill>
                          <a:effectLst/>
                          <a:latin typeface="Calibri" panose="020F0502020204030204" pitchFamily="34" charset="0"/>
                        </a:rPr>
                        <a:t>Extractive</a:t>
                      </a:r>
                    </a:p>
                  </a:txBody>
                  <a:tcPr marL="9525" marR="9525" marT="9525" marB="0" anchor="ctr"/>
                </a:tc>
                <a:tc>
                  <a:txBody>
                    <a:bodyPr/>
                    <a:lstStyle/>
                    <a:p>
                      <a:pPr algn="ctr" rtl="0" fontAlgn="b"/>
                      <a:r>
                        <a:rPr lang="en-AU" sz="1000" b="1" i="0" u="none" strike="noStrike">
                          <a:solidFill>
                            <a:srgbClr val="000000"/>
                          </a:solidFill>
                          <a:effectLst/>
                          <a:latin typeface="Calibri" panose="020F0502020204030204" pitchFamily="34" charset="0"/>
                        </a:rPr>
                        <a:t>Major</a:t>
                      </a:r>
                    </a:p>
                  </a:txBody>
                  <a:tcPr marL="9525" marR="9525" marT="9525" marB="0" anchor="ctr"/>
                </a:tc>
                <a:tc>
                  <a:txBody>
                    <a:bodyPr/>
                    <a:lstStyle/>
                    <a:p>
                      <a:pPr algn="ctr" rtl="0" fontAlgn="b"/>
                      <a:r>
                        <a:rPr lang="en-AU" sz="1000" b="0" i="0" u="none" strike="noStrike">
                          <a:solidFill>
                            <a:srgbClr val="000000"/>
                          </a:solidFill>
                          <a:effectLst/>
                          <a:latin typeface="Calibri" panose="020F0502020204030204" pitchFamily="34" charset="0"/>
                        </a:rPr>
                        <a:t>Legislation Breach</a:t>
                      </a:r>
                    </a:p>
                  </a:txBody>
                  <a:tcPr marL="9525" marR="9525" marT="9525" marB="0" anchor="ctr"/>
                </a:tc>
                <a:tc>
                  <a:txBody>
                    <a:bodyPr/>
                    <a:lstStyle/>
                    <a:p>
                      <a:pPr algn="l" rtl="0" fontAlgn="b"/>
                      <a:r>
                        <a:rPr lang="en-AU" sz="1000" b="0" i="0" u="none" strike="noStrike">
                          <a:solidFill>
                            <a:srgbClr val="000000"/>
                          </a:solidFill>
                          <a:effectLst/>
                          <a:latin typeface="Calibri" panose="020F0502020204030204" pitchFamily="34" charset="0"/>
                        </a:rPr>
                        <a:t>5. Aboriginal Heritage</a:t>
                      </a:r>
                    </a:p>
                  </a:txBody>
                  <a:tcPr marL="9525" marR="9525" marT="9525" marB="0" anchor="ctr"/>
                </a:tc>
                <a:extLst>
                  <a:ext uri="{0D108BD9-81ED-4DB2-BD59-A6C34878D82A}">
                    <a16:rowId xmlns:a16="http://schemas.microsoft.com/office/drawing/2014/main" val="3658803571"/>
                  </a:ext>
                </a:extLst>
              </a:tr>
              <a:tr h="253703">
                <a:tc>
                  <a:txBody>
                    <a:bodyPr/>
                    <a:lstStyle/>
                    <a:p>
                      <a:pPr algn="ctr" rtl="0" fontAlgn="b"/>
                      <a:r>
                        <a:rPr lang="en-AU" sz="1000" b="1" i="0" u="none" strike="noStrike">
                          <a:solidFill>
                            <a:srgbClr val="000000"/>
                          </a:solidFill>
                          <a:effectLst/>
                          <a:latin typeface="Calibri" panose="020F0502020204030204" pitchFamily="34" charset="0"/>
                        </a:rPr>
                        <a:t>Mining</a:t>
                      </a:r>
                    </a:p>
                  </a:txBody>
                  <a:tcPr marL="9525" marR="9525" marT="9525" marB="0" anchor="ctr"/>
                </a:tc>
                <a:tc>
                  <a:txBody>
                    <a:bodyPr/>
                    <a:lstStyle/>
                    <a:p>
                      <a:pPr algn="ctr" rtl="0" fontAlgn="b"/>
                      <a:r>
                        <a:rPr lang="en-AU" sz="1000" b="1" i="0" u="none" strike="noStrike">
                          <a:solidFill>
                            <a:srgbClr val="000000"/>
                          </a:solidFill>
                          <a:effectLst/>
                          <a:latin typeface="Calibri" panose="020F0502020204030204" pitchFamily="34" charset="0"/>
                        </a:rPr>
                        <a:t>Major</a:t>
                      </a:r>
                    </a:p>
                  </a:txBody>
                  <a:tcPr marL="9525" marR="9525" marT="9525" marB="0" anchor="ctr"/>
                </a:tc>
                <a:tc>
                  <a:txBody>
                    <a:bodyPr/>
                    <a:lstStyle/>
                    <a:p>
                      <a:pPr algn="ctr" rtl="0" fontAlgn="b"/>
                      <a:r>
                        <a:rPr lang="en-AU" sz="1000" b="0" i="0" u="none" strike="noStrike">
                          <a:solidFill>
                            <a:srgbClr val="000000"/>
                          </a:solidFill>
                          <a:effectLst/>
                          <a:latin typeface="Calibri" panose="020F0502020204030204" pitchFamily="34" charset="0"/>
                        </a:rPr>
                        <a:t>Legislation Breach</a:t>
                      </a:r>
                    </a:p>
                  </a:txBody>
                  <a:tcPr marL="9525" marR="9525" marT="9525" marB="0" anchor="ctr"/>
                </a:tc>
                <a:tc>
                  <a:txBody>
                    <a:bodyPr/>
                    <a:lstStyle/>
                    <a:p>
                      <a:pPr algn="l" rtl="0" fontAlgn="b"/>
                      <a:r>
                        <a:rPr lang="en-AU" sz="1000" b="0" i="0" u="none" strike="noStrike">
                          <a:solidFill>
                            <a:srgbClr val="000000"/>
                          </a:solidFill>
                          <a:effectLst/>
                          <a:latin typeface="Calibri" panose="020F0502020204030204" pitchFamily="34" charset="0"/>
                        </a:rPr>
                        <a:t>2. Environmental Incident Notification</a:t>
                      </a:r>
                    </a:p>
                  </a:txBody>
                  <a:tcPr marL="9525" marR="9525" marT="9525" marB="0" anchor="ctr"/>
                </a:tc>
                <a:extLst>
                  <a:ext uri="{0D108BD9-81ED-4DB2-BD59-A6C34878D82A}">
                    <a16:rowId xmlns:a16="http://schemas.microsoft.com/office/drawing/2014/main" val="2964812576"/>
                  </a:ext>
                </a:extLst>
              </a:tr>
              <a:tr h="253703">
                <a:tc>
                  <a:txBody>
                    <a:bodyPr/>
                    <a:lstStyle/>
                    <a:p>
                      <a:pPr algn="ctr" rtl="0" fontAlgn="b"/>
                      <a:r>
                        <a:rPr lang="en-AU" sz="1000" b="1" i="0" u="none" strike="noStrike">
                          <a:solidFill>
                            <a:srgbClr val="000000"/>
                          </a:solidFill>
                          <a:effectLst/>
                          <a:latin typeface="Calibri" panose="020F0502020204030204" pitchFamily="34" charset="0"/>
                        </a:rPr>
                        <a:t>Mining</a:t>
                      </a:r>
                    </a:p>
                  </a:txBody>
                  <a:tcPr marL="9525" marR="9525" marT="9525" marB="0" anchor="ctr"/>
                </a:tc>
                <a:tc>
                  <a:txBody>
                    <a:bodyPr/>
                    <a:lstStyle/>
                    <a:p>
                      <a:pPr algn="ctr" rtl="0" fontAlgn="b"/>
                      <a:r>
                        <a:rPr lang="en-AU" sz="1000" b="1" i="0" u="none" strike="noStrike">
                          <a:solidFill>
                            <a:srgbClr val="000000"/>
                          </a:solidFill>
                          <a:effectLst/>
                          <a:latin typeface="Calibri" panose="020F0502020204030204" pitchFamily="34" charset="0"/>
                        </a:rPr>
                        <a:t>Major</a:t>
                      </a:r>
                    </a:p>
                  </a:txBody>
                  <a:tcPr marL="9525" marR="9525" marT="9525" marB="0" anchor="ctr"/>
                </a:tc>
                <a:tc>
                  <a:txBody>
                    <a:bodyPr/>
                    <a:lstStyle/>
                    <a:p>
                      <a:pPr algn="ctr" rtl="0" fontAlgn="b"/>
                      <a:r>
                        <a:rPr lang="en-AU" sz="1000" b="0" i="0" u="none" strike="noStrike">
                          <a:solidFill>
                            <a:srgbClr val="000000"/>
                          </a:solidFill>
                          <a:effectLst/>
                          <a:latin typeface="Calibri" panose="020F0502020204030204" pitchFamily="34" charset="0"/>
                        </a:rPr>
                        <a:t>Legislation Breach</a:t>
                      </a:r>
                    </a:p>
                  </a:txBody>
                  <a:tcPr marL="9525" marR="9525" marT="9525" marB="0" anchor="ctr"/>
                </a:tc>
                <a:tc>
                  <a:txBody>
                    <a:bodyPr/>
                    <a:lstStyle/>
                    <a:p>
                      <a:pPr algn="l" rtl="0" fontAlgn="b"/>
                      <a:r>
                        <a:rPr lang="en-AU" sz="1000" b="0" i="0" u="none" strike="noStrike">
                          <a:solidFill>
                            <a:srgbClr val="000000"/>
                          </a:solidFill>
                          <a:effectLst/>
                          <a:latin typeface="Calibri" panose="020F0502020204030204" pitchFamily="34" charset="0"/>
                        </a:rPr>
                        <a:t>40. Rehabilitation of Site</a:t>
                      </a:r>
                    </a:p>
                  </a:txBody>
                  <a:tcPr marL="9525" marR="9525" marT="9525" marB="0" anchor="ctr"/>
                </a:tc>
                <a:extLst>
                  <a:ext uri="{0D108BD9-81ED-4DB2-BD59-A6C34878D82A}">
                    <a16:rowId xmlns:a16="http://schemas.microsoft.com/office/drawing/2014/main" val="1336631238"/>
                  </a:ext>
                </a:extLst>
              </a:tr>
              <a:tr h="253703">
                <a:tc>
                  <a:txBody>
                    <a:bodyPr/>
                    <a:lstStyle/>
                    <a:p>
                      <a:pPr algn="ctr" rtl="0" fontAlgn="b"/>
                      <a:r>
                        <a:rPr lang="en-AU" sz="1000" b="1" i="0" u="none" strike="noStrike">
                          <a:solidFill>
                            <a:srgbClr val="000000"/>
                          </a:solidFill>
                          <a:effectLst/>
                          <a:latin typeface="Calibri" panose="020F0502020204030204" pitchFamily="34" charset="0"/>
                        </a:rPr>
                        <a:t>Mining</a:t>
                      </a:r>
                    </a:p>
                  </a:txBody>
                  <a:tcPr marL="9525" marR="9525" marT="9525" marB="0" anchor="ctr"/>
                </a:tc>
                <a:tc>
                  <a:txBody>
                    <a:bodyPr/>
                    <a:lstStyle/>
                    <a:p>
                      <a:pPr algn="ctr" rtl="0" fontAlgn="b"/>
                      <a:r>
                        <a:rPr lang="en-AU" sz="1000" b="1" i="0" u="none" strike="noStrike">
                          <a:solidFill>
                            <a:srgbClr val="000000"/>
                          </a:solidFill>
                          <a:effectLst/>
                          <a:latin typeface="Calibri" panose="020F0502020204030204" pitchFamily="34" charset="0"/>
                        </a:rPr>
                        <a:t>Major</a:t>
                      </a:r>
                    </a:p>
                  </a:txBody>
                  <a:tcPr marL="9525" marR="9525" marT="9525" marB="0" anchor="ctr"/>
                </a:tc>
                <a:tc>
                  <a:txBody>
                    <a:bodyPr/>
                    <a:lstStyle/>
                    <a:p>
                      <a:pPr algn="ctr" rtl="0" fontAlgn="b"/>
                      <a:r>
                        <a:rPr lang="en-AU" sz="1000" b="0" i="0" u="none" strike="noStrike">
                          <a:solidFill>
                            <a:srgbClr val="000000"/>
                          </a:solidFill>
                          <a:effectLst/>
                          <a:latin typeface="Calibri" panose="020F0502020204030204" pitchFamily="34" charset="0"/>
                        </a:rPr>
                        <a:t>Legislation Breach</a:t>
                      </a:r>
                    </a:p>
                  </a:txBody>
                  <a:tcPr marL="9525" marR="9525" marT="9525" marB="0" anchor="ctr"/>
                </a:tc>
                <a:tc>
                  <a:txBody>
                    <a:bodyPr/>
                    <a:lstStyle/>
                    <a:p>
                      <a:pPr algn="l" rtl="0" fontAlgn="b"/>
                      <a:r>
                        <a:rPr lang="en-AU" sz="1000" b="0" i="0" u="none" strike="noStrike" dirty="0">
                          <a:solidFill>
                            <a:srgbClr val="000000"/>
                          </a:solidFill>
                          <a:effectLst/>
                          <a:latin typeface="Calibri" panose="020F0502020204030204" pitchFamily="34" charset="0"/>
                        </a:rPr>
                        <a:t>9. Documentation &amp; Records</a:t>
                      </a:r>
                    </a:p>
                  </a:txBody>
                  <a:tcPr marL="9525" marR="9525" marT="9525" marB="0" anchor="ctr"/>
                </a:tc>
                <a:extLst>
                  <a:ext uri="{0D108BD9-81ED-4DB2-BD59-A6C34878D82A}">
                    <a16:rowId xmlns:a16="http://schemas.microsoft.com/office/drawing/2014/main" val="3452322766"/>
                  </a:ext>
                </a:extLst>
              </a:tr>
              <a:tr h="253703">
                <a:tc>
                  <a:txBody>
                    <a:bodyPr/>
                    <a:lstStyle/>
                    <a:p>
                      <a:pPr algn="ctr" rtl="0" fontAlgn="b"/>
                      <a:r>
                        <a:rPr lang="en-AU" sz="1000" b="1" i="0" u="none" strike="noStrike" dirty="0">
                          <a:solidFill>
                            <a:srgbClr val="000000"/>
                          </a:solidFill>
                          <a:effectLst/>
                          <a:latin typeface="Calibri" panose="020F0502020204030204" pitchFamily="34" charset="0"/>
                        </a:rPr>
                        <a:t>Mining</a:t>
                      </a:r>
                    </a:p>
                  </a:txBody>
                  <a:tcPr marL="9525" marR="9525" marT="9525" marB="0" anchor="ctr"/>
                </a:tc>
                <a:tc>
                  <a:txBody>
                    <a:bodyPr/>
                    <a:lstStyle/>
                    <a:p>
                      <a:pPr algn="ctr" rtl="0" fontAlgn="b"/>
                      <a:r>
                        <a:rPr lang="en-AU" sz="1000" b="1" i="0" u="none" strike="noStrike">
                          <a:solidFill>
                            <a:srgbClr val="000000"/>
                          </a:solidFill>
                          <a:effectLst/>
                          <a:latin typeface="Calibri" panose="020F0502020204030204" pitchFamily="34" charset="0"/>
                        </a:rPr>
                        <a:t>Major</a:t>
                      </a:r>
                    </a:p>
                  </a:txBody>
                  <a:tcPr marL="9525" marR="9525" marT="9525" marB="0" anchor="ctr"/>
                </a:tc>
                <a:tc>
                  <a:txBody>
                    <a:bodyPr/>
                    <a:lstStyle/>
                    <a:p>
                      <a:pPr algn="ctr" rtl="0" fontAlgn="b"/>
                      <a:r>
                        <a:rPr lang="en-AU" sz="1000" b="0" i="0" u="none" strike="noStrike">
                          <a:solidFill>
                            <a:srgbClr val="000000"/>
                          </a:solidFill>
                          <a:effectLst/>
                          <a:latin typeface="Calibri" panose="020F0502020204030204" pitchFamily="34" charset="0"/>
                        </a:rPr>
                        <a:t>Legislation Breach</a:t>
                      </a:r>
                    </a:p>
                  </a:txBody>
                  <a:tcPr marL="9525" marR="9525" marT="9525" marB="0" anchor="ctr"/>
                </a:tc>
                <a:tc>
                  <a:txBody>
                    <a:bodyPr/>
                    <a:lstStyle/>
                    <a:p>
                      <a:pPr algn="l" rtl="0" fontAlgn="b"/>
                      <a:r>
                        <a:rPr lang="en-AU" sz="1000" b="0" i="0" u="none" strike="noStrike">
                          <a:solidFill>
                            <a:srgbClr val="000000"/>
                          </a:solidFill>
                          <a:effectLst/>
                          <a:latin typeface="Calibri" panose="020F0502020204030204" pitchFamily="34" charset="0"/>
                        </a:rPr>
                        <a:t>0. Work without License or Consents</a:t>
                      </a:r>
                    </a:p>
                  </a:txBody>
                  <a:tcPr marL="9525" marR="9525" marT="9525" marB="0" anchor="ctr"/>
                </a:tc>
                <a:extLst>
                  <a:ext uri="{0D108BD9-81ED-4DB2-BD59-A6C34878D82A}">
                    <a16:rowId xmlns:a16="http://schemas.microsoft.com/office/drawing/2014/main" val="844073392"/>
                  </a:ext>
                </a:extLst>
              </a:tr>
              <a:tr h="253703">
                <a:tc>
                  <a:txBody>
                    <a:bodyPr/>
                    <a:lstStyle/>
                    <a:p>
                      <a:pPr algn="ctr" rtl="0" fontAlgn="b"/>
                      <a:r>
                        <a:rPr lang="en-AU" sz="1000" b="1" i="0" u="none" strike="noStrike">
                          <a:solidFill>
                            <a:srgbClr val="000000"/>
                          </a:solidFill>
                          <a:effectLst/>
                          <a:latin typeface="Calibri" panose="020F0502020204030204" pitchFamily="34" charset="0"/>
                        </a:rPr>
                        <a:t>Mining</a:t>
                      </a:r>
                    </a:p>
                  </a:txBody>
                  <a:tcPr marL="9525" marR="9525" marT="9525" marB="0" anchor="ctr"/>
                </a:tc>
                <a:tc>
                  <a:txBody>
                    <a:bodyPr/>
                    <a:lstStyle/>
                    <a:p>
                      <a:pPr algn="ctr" rtl="0" fontAlgn="b"/>
                      <a:r>
                        <a:rPr lang="en-AU" sz="1000" b="1" i="0" u="none" strike="noStrike">
                          <a:solidFill>
                            <a:srgbClr val="000000"/>
                          </a:solidFill>
                          <a:effectLst/>
                          <a:latin typeface="Calibri" panose="020F0502020204030204" pitchFamily="34" charset="0"/>
                        </a:rPr>
                        <a:t>Minor</a:t>
                      </a:r>
                    </a:p>
                  </a:txBody>
                  <a:tcPr marL="9525" marR="9525" marT="9525" marB="0" anchor="ctr"/>
                </a:tc>
                <a:tc>
                  <a:txBody>
                    <a:bodyPr/>
                    <a:lstStyle/>
                    <a:p>
                      <a:pPr algn="ctr" rtl="0" fontAlgn="b"/>
                      <a:r>
                        <a:rPr lang="en-AU" sz="1000" b="0" i="0" u="none" strike="noStrike">
                          <a:solidFill>
                            <a:srgbClr val="000000"/>
                          </a:solidFill>
                          <a:effectLst/>
                          <a:latin typeface="Calibri" panose="020F0502020204030204" pitchFamily="34" charset="0"/>
                        </a:rPr>
                        <a:t>Legislation Breach</a:t>
                      </a:r>
                    </a:p>
                  </a:txBody>
                  <a:tcPr marL="9525" marR="9525" marT="9525" marB="0" anchor="ctr"/>
                </a:tc>
                <a:tc>
                  <a:txBody>
                    <a:bodyPr/>
                    <a:lstStyle/>
                    <a:p>
                      <a:pPr algn="l" rtl="0" fontAlgn="b"/>
                      <a:r>
                        <a:rPr lang="en-AU" sz="1000" b="0" i="0" u="none" strike="noStrike">
                          <a:solidFill>
                            <a:srgbClr val="000000"/>
                          </a:solidFill>
                          <a:effectLst/>
                          <a:latin typeface="Calibri" panose="020F0502020204030204" pitchFamily="34" charset="0"/>
                        </a:rPr>
                        <a:t>0. Work without License or Consents</a:t>
                      </a:r>
                    </a:p>
                  </a:txBody>
                  <a:tcPr marL="9525" marR="9525" marT="9525" marB="0" anchor="ctr"/>
                </a:tc>
                <a:extLst>
                  <a:ext uri="{0D108BD9-81ED-4DB2-BD59-A6C34878D82A}">
                    <a16:rowId xmlns:a16="http://schemas.microsoft.com/office/drawing/2014/main" val="1044873412"/>
                  </a:ext>
                </a:extLst>
              </a:tr>
              <a:tr h="253703">
                <a:tc>
                  <a:txBody>
                    <a:bodyPr/>
                    <a:lstStyle/>
                    <a:p>
                      <a:pPr algn="ctr" rtl="0" fontAlgn="b"/>
                      <a:r>
                        <a:rPr lang="en-AU" sz="1000" b="1" i="0" u="none" strike="noStrike" dirty="0">
                          <a:solidFill>
                            <a:srgbClr val="000000"/>
                          </a:solidFill>
                          <a:effectLst/>
                          <a:latin typeface="Calibri" panose="020F0502020204030204" pitchFamily="34" charset="0"/>
                        </a:rPr>
                        <a:t>Mining</a:t>
                      </a:r>
                    </a:p>
                  </a:txBody>
                  <a:tcPr marL="9525" marR="9525" marT="9525" marB="0" anchor="ctr"/>
                </a:tc>
                <a:tc>
                  <a:txBody>
                    <a:bodyPr/>
                    <a:lstStyle/>
                    <a:p>
                      <a:pPr algn="ctr" rtl="0" fontAlgn="b"/>
                      <a:r>
                        <a:rPr lang="en-AU" sz="1000" b="1" i="0" u="none" strike="noStrike" dirty="0">
                          <a:solidFill>
                            <a:srgbClr val="000000"/>
                          </a:solidFill>
                          <a:effectLst/>
                          <a:latin typeface="Calibri" panose="020F0502020204030204" pitchFamily="34" charset="0"/>
                        </a:rPr>
                        <a:t>Minor</a:t>
                      </a:r>
                    </a:p>
                  </a:txBody>
                  <a:tcPr marL="9525" marR="9525" marT="9525" marB="0" anchor="ctr"/>
                </a:tc>
                <a:tc>
                  <a:txBody>
                    <a:bodyPr/>
                    <a:lstStyle/>
                    <a:p>
                      <a:pPr algn="ctr" rtl="0" fontAlgn="b"/>
                      <a:r>
                        <a:rPr lang="en-AU" sz="1000" b="0" i="0" u="none" strike="noStrike">
                          <a:solidFill>
                            <a:srgbClr val="000000"/>
                          </a:solidFill>
                          <a:effectLst/>
                          <a:latin typeface="Calibri" panose="020F0502020204030204" pitchFamily="34" charset="0"/>
                        </a:rPr>
                        <a:t>Legislation Breach</a:t>
                      </a:r>
                    </a:p>
                  </a:txBody>
                  <a:tcPr marL="9525" marR="9525" marT="9525" marB="0" anchor="ctr"/>
                </a:tc>
                <a:tc>
                  <a:txBody>
                    <a:bodyPr/>
                    <a:lstStyle/>
                    <a:p>
                      <a:pPr algn="l" rtl="0" fontAlgn="b"/>
                      <a:r>
                        <a:rPr lang="en-AU" sz="1000" b="0" i="0" u="none" strike="noStrike" dirty="0">
                          <a:solidFill>
                            <a:srgbClr val="000000"/>
                          </a:solidFill>
                          <a:effectLst/>
                          <a:latin typeface="Calibri" panose="020F0502020204030204" pitchFamily="34" charset="0"/>
                        </a:rPr>
                        <a:t>1. Authorized Activity Compliance</a:t>
                      </a:r>
                    </a:p>
                  </a:txBody>
                  <a:tcPr marL="9525" marR="9525" marT="9525" marB="0" anchor="ctr"/>
                </a:tc>
                <a:extLst>
                  <a:ext uri="{0D108BD9-81ED-4DB2-BD59-A6C34878D82A}">
                    <a16:rowId xmlns:a16="http://schemas.microsoft.com/office/drawing/2014/main" val="1564425180"/>
                  </a:ext>
                </a:extLst>
              </a:tr>
            </a:tbl>
          </a:graphicData>
        </a:graphic>
      </p:graphicFrame>
      <p:sp>
        <p:nvSpPr>
          <p:cNvPr id="12" name="TextBox 11">
            <a:extLst>
              <a:ext uri="{FF2B5EF4-FFF2-40B4-BE49-F238E27FC236}">
                <a16:creationId xmlns:a16="http://schemas.microsoft.com/office/drawing/2014/main" id="{5E8B3803-A6F0-4D3B-B7AA-4F392101BFC5}"/>
              </a:ext>
            </a:extLst>
          </p:cNvPr>
          <p:cNvSpPr txBox="1"/>
          <p:nvPr/>
        </p:nvSpPr>
        <p:spPr>
          <a:xfrm>
            <a:off x="6981940" y="2244777"/>
            <a:ext cx="2376264" cy="1477328"/>
          </a:xfrm>
          <a:prstGeom prst="rect">
            <a:avLst/>
          </a:prstGeom>
          <a:noFill/>
        </p:spPr>
        <p:txBody>
          <a:bodyPr wrap="square" rtlCol="0">
            <a:spAutoFit/>
          </a:bodyPr>
          <a:lstStyle/>
          <a:p>
            <a:r>
              <a:rPr lang="en-AU" sz="900" b="1" dirty="0">
                <a:solidFill>
                  <a:schemeClr val="accent6">
                    <a:lumMod val="50000"/>
                  </a:schemeClr>
                </a:solidFill>
              </a:rPr>
              <a:t>Why are these measures important?</a:t>
            </a:r>
          </a:p>
          <a:p>
            <a:r>
              <a:rPr lang="en-AU" sz="900" dirty="0">
                <a:solidFill>
                  <a:schemeClr val="bg1">
                    <a:lumMod val="50000"/>
                  </a:schemeClr>
                </a:solidFill>
              </a:rPr>
              <a:t>This measure shows whether Earth Resources Regulation is responsive to high risk incidents that occur at tenement sites. The indicators measure the number of compliance and enforcement actions that Earth Resources Regulation inspectors commenced, completed and closed in a particular period. Depending on its complexity, an incident may be resolved in a subsequent quarter.</a:t>
            </a:r>
          </a:p>
        </p:txBody>
      </p:sp>
      <p:sp>
        <p:nvSpPr>
          <p:cNvPr id="3" name="Footer Placeholder 2"/>
          <p:cNvSpPr>
            <a:spLocks noGrp="1"/>
          </p:cNvSpPr>
          <p:nvPr>
            <p:ph type="ftr" sz="quarter" idx="11"/>
          </p:nvPr>
        </p:nvSpPr>
        <p:spPr/>
        <p:txBody>
          <a:bodyPr/>
          <a:lstStyle/>
          <a:p>
            <a:r>
              <a:rPr lang="en-AU"/>
              <a:t>Earth Resources Regulation Quarterly Performance Report 2018-19 Q4</a:t>
            </a:r>
          </a:p>
        </p:txBody>
      </p:sp>
      <p:graphicFrame>
        <p:nvGraphicFramePr>
          <p:cNvPr id="6" name="Chart 5"/>
          <p:cNvGraphicFramePr/>
          <p:nvPr>
            <p:extLst>
              <p:ext uri="{D42A27DB-BD31-4B8C-83A1-F6EECF244321}">
                <p14:modId xmlns:p14="http://schemas.microsoft.com/office/powerpoint/2010/main" val="1559409344"/>
              </p:ext>
            </p:extLst>
          </p:nvPr>
        </p:nvGraphicFramePr>
        <p:xfrm>
          <a:off x="236476" y="4365104"/>
          <a:ext cx="4664028" cy="2263708"/>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409188462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477329" y="237461"/>
            <a:ext cx="8915400" cy="274042"/>
          </a:xfrm>
        </p:spPr>
        <p:txBody>
          <a:bodyPr>
            <a:normAutofit fontScale="90000"/>
          </a:bodyPr>
          <a:lstStyle/>
          <a:p>
            <a:r>
              <a:rPr lang="en-AU" sz="1400" b="1" dirty="0">
                <a:solidFill>
                  <a:schemeClr val="bg1"/>
                </a:solidFill>
              </a:rPr>
              <a:t>KPI 4 Facilitation of Stakeholder Engagement</a:t>
            </a:r>
          </a:p>
        </p:txBody>
      </p:sp>
      <p:graphicFrame>
        <p:nvGraphicFramePr>
          <p:cNvPr id="5" name="Table 4"/>
          <p:cNvGraphicFramePr>
            <a:graphicFrameLocks noGrp="1"/>
          </p:cNvGraphicFramePr>
          <p:nvPr>
            <p:extLst>
              <p:ext uri="{D42A27DB-BD31-4B8C-83A1-F6EECF244321}">
                <p14:modId xmlns:p14="http://schemas.microsoft.com/office/powerpoint/2010/main" val="1111338792"/>
              </p:ext>
            </p:extLst>
          </p:nvPr>
        </p:nvGraphicFramePr>
        <p:xfrm>
          <a:off x="432047" y="917792"/>
          <a:ext cx="4924773" cy="1025597"/>
        </p:xfrm>
        <a:graphic>
          <a:graphicData uri="http://schemas.openxmlformats.org/drawingml/2006/table">
            <a:tbl>
              <a:tblPr firstRow="1" lastRow="1" bandRow="1">
                <a:tableStyleId>{7DF18680-E054-41AD-8BC1-D1AEF772440D}</a:tableStyleId>
              </a:tblPr>
              <a:tblGrid>
                <a:gridCol w="1672561">
                  <a:extLst>
                    <a:ext uri="{9D8B030D-6E8A-4147-A177-3AD203B41FA5}">
                      <a16:colId xmlns:a16="http://schemas.microsoft.com/office/drawing/2014/main" val="20000"/>
                    </a:ext>
                  </a:extLst>
                </a:gridCol>
                <a:gridCol w="813053">
                  <a:extLst>
                    <a:ext uri="{9D8B030D-6E8A-4147-A177-3AD203B41FA5}">
                      <a16:colId xmlns:a16="http://schemas.microsoft.com/office/drawing/2014/main" val="20001"/>
                    </a:ext>
                  </a:extLst>
                </a:gridCol>
                <a:gridCol w="813053">
                  <a:extLst>
                    <a:ext uri="{9D8B030D-6E8A-4147-A177-3AD203B41FA5}">
                      <a16:colId xmlns:a16="http://schemas.microsoft.com/office/drawing/2014/main" val="20002"/>
                    </a:ext>
                  </a:extLst>
                </a:gridCol>
                <a:gridCol w="813053">
                  <a:extLst>
                    <a:ext uri="{9D8B030D-6E8A-4147-A177-3AD203B41FA5}">
                      <a16:colId xmlns:a16="http://schemas.microsoft.com/office/drawing/2014/main" val="20003"/>
                    </a:ext>
                  </a:extLst>
                </a:gridCol>
                <a:gridCol w="813053">
                  <a:extLst>
                    <a:ext uri="{9D8B030D-6E8A-4147-A177-3AD203B41FA5}">
                      <a16:colId xmlns:a16="http://schemas.microsoft.com/office/drawing/2014/main" val="20004"/>
                    </a:ext>
                  </a:extLst>
                </a:gridCol>
              </a:tblGrid>
              <a:tr h="236525">
                <a:tc>
                  <a:txBody>
                    <a:bodyPr/>
                    <a:lstStyle/>
                    <a:p>
                      <a:pPr algn="ctr"/>
                      <a:endParaRPr lang="en-AU" sz="900" dirty="0"/>
                    </a:p>
                  </a:txBody>
                  <a:tcPr marL="99060" marR="99060" anchor="ctr">
                    <a:solidFill>
                      <a:schemeClr val="bg1"/>
                    </a:solidFill>
                  </a:tcPr>
                </a:tc>
                <a:tc>
                  <a:txBody>
                    <a:bodyPr/>
                    <a:lstStyle/>
                    <a:p>
                      <a:pPr algn="ctr"/>
                      <a:r>
                        <a:rPr lang="en-AU" sz="900" dirty="0"/>
                        <a:t>2018-19 Q1</a:t>
                      </a:r>
                    </a:p>
                  </a:txBody>
                  <a:tcPr marL="99060" marR="99060" anchor="ctr">
                    <a:solidFill>
                      <a:srgbClr val="002060"/>
                    </a:solidFill>
                  </a:tcPr>
                </a:tc>
                <a:tc>
                  <a:txBody>
                    <a:bodyPr/>
                    <a:lstStyle/>
                    <a:p>
                      <a:pPr algn="ctr"/>
                      <a:r>
                        <a:rPr lang="en-AU" sz="900" dirty="0"/>
                        <a:t>2018-19 Q2</a:t>
                      </a:r>
                    </a:p>
                  </a:txBody>
                  <a:tcPr marL="99060" marR="99060" anchor="ctr">
                    <a:solidFill>
                      <a:srgbClr val="002060"/>
                    </a:solidFill>
                  </a:tcPr>
                </a:tc>
                <a:tc>
                  <a:txBody>
                    <a:bodyPr/>
                    <a:lstStyle/>
                    <a:p>
                      <a:pPr algn="ctr"/>
                      <a:r>
                        <a:rPr lang="en-AU" sz="900" dirty="0"/>
                        <a:t>2018-19 Q3</a:t>
                      </a:r>
                    </a:p>
                  </a:txBody>
                  <a:tcPr marL="99060" marR="99060" anchor="ctr">
                    <a:solidFill>
                      <a:srgbClr val="002060"/>
                    </a:solidFill>
                  </a:tcPr>
                </a:tc>
                <a:tc>
                  <a:txBody>
                    <a:bodyPr/>
                    <a:lstStyle/>
                    <a:p>
                      <a:pPr algn="ctr"/>
                      <a:r>
                        <a:rPr lang="en-AU" sz="900" dirty="0"/>
                        <a:t>2018-19 Q4</a:t>
                      </a:r>
                    </a:p>
                  </a:txBody>
                  <a:tcPr marL="99060" marR="99060" anchor="ctr">
                    <a:solidFill>
                      <a:srgbClr val="002060"/>
                    </a:solidFill>
                  </a:tcPr>
                </a:tc>
                <a:extLst>
                  <a:ext uri="{0D108BD9-81ED-4DB2-BD59-A6C34878D82A}">
                    <a16:rowId xmlns:a16="http://schemas.microsoft.com/office/drawing/2014/main" val="10000"/>
                  </a:ext>
                </a:extLst>
              </a:tr>
              <a:tr h="263024">
                <a:tc>
                  <a:txBody>
                    <a:bodyPr/>
                    <a:lstStyle/>
                    <a:p>
                      <a:pPr algn="ctr"/>
                      <a:r>
                        <a:rPr lang="en-AU" sz="900" dirty="0"/>
                        <a:t>Meetings Planned</a:t>
                      </a:r>
                    </a:p>
                  </a:txBody>
                  <a:tcPr marL="99060" marR="99060" anchor="ctr"/>
                </a:tc>
                <a:tc>
                  <a:txBody>
                    <a:bodyPr/>
                    <a:lstStyle/>
                    <a:p>
                      <a:pPr algn="ctr" fontAlgn="b"/>
                      <a:r>
                        <a:rPr lang="en-AU" sz="900" b="0" i="0" u="none" strike="noStrike" dirty="0">
                          <a:solidFill>
                            <a:srgbClr val="000000"/>
                          </a:solidFill>
                          <a:effectLst/>
                          <a:latin typeface="Calibri" panose="020F0502020204030204" pitchFamily="34" charset="0"/>
                        </a:rPr>
                        <a:t>19</a:t>
                      </a:r>
                    </a:p>
                  </a:txBody>
                  <a:tcPr marL="7620" marR="7620" marT="7620" marB="0" anchor="ctr"/>
                </a:tc>
                <a:tc>
                  <a:txBody>
                    <a:bodyPr/>
                    <a:lstStyle/>
                    <a:p>
                      <a:pPr algn="ctr" fontAlgn="b"/>
                      <a:r>
                        <a:rPr lang="en-AU" sz="900" b="0" i="0" u="none" strike="noStrike" dirty="0">
                          <a:solidFill>
                            <a:srgbClr val="000000"/>
                          </a:solidFill>
                          <a:effectLst/>
                          <a:latin typeface="Calibri" panose="020F0502020204030204" pitchFamily="34" charset="0"/>
                        </a:rPr>
                        <a:t>20</a:t>
                      </a:r>
                    </a:p>
                  </a:txBody>
                  <a:tcPr marL="7620" marR="7620" marT="7620" marB="0" anchor="ctr"/>
                </a:tc>
                <a:tc>
                  <a:txBody>
                    <a:bodyPr/>
                    <a:lstStyle/>
                    <a:p>
                      <a:pPr algn="ctr" fontAlgn="b"/>
                      <a:r>
                        <a:rPr lang="en-AU" sz="900" b="0" i="0" u="none" strike="noStrike">
                          <a:solidFill>
                            <a:srgbClr val="000000"/>
                          </a:solidFill>
                          <a:effectLst/>
                          <a:latin typeface="Calibri" panose="020F0502020204030204" pitchFamily="34" charset="0"/>
                        </a:rPr>
                        <a:t>19</a:t>
                      </a:r>
                    </a:p>
                  </a:txBody>
                  <a:tcPr marL="7620" marR="7620" marT="7620" marB="0" anchor="ctr"/>
                </a:tc>
                <a:tc>
                  <a:txBody>
                    <a:bodyPr/>
                    <a:lstStyle/>
                    <a:p>
                      <a:pPr algn="ctr" fontAlgn="b"/>
                      <a:r>
                        <a:rPr lang="en-AU" sz="900" b="0" i="0" u="none" strike="noStrike" dirty="0">
                          <a:solidFill>
                            <a:srgbClr val="000000"/>
                          </a:solidFill>
                          <a:effectLst/>
                          <a:latin typeface="Calibri" panose="020F0502020204030204" pitchFamily="34" charset="0"/>
                        </a:rPr>
                        <a:t>26</a:t>
                      </a:r>
                    </a:p>
                  </a:txBody>
                  <a:tcPr marL="7620" marR="7620" marT="7620" marB="0" anchor="ctr"/>
                </a:tc>
                <a:extLst>
                  <a:ext uri="{0D108BD9-81ED-4DB2-BD59-A6C34878D82A}">
                    <a16:rowId xmlns:a16="http://schemas.microsoft.com/office/drawing/2014/main" val="10001"/>
                  </a:ext>
                </a:extLst>
              </a:tr>
              <a:tr h="263024">
                <a:tc>
                  <a:txBody>
                    <a:bodyPr/>
                    <a:lstStyle/>
                    <a:p>
                      <a:pPr algn="ctr"/>
                      <a:r>
                        <a:rPr lang="en-AU" sz="900" dirty="0"/>
                        <a:t>Meetings Attended</a:t>
                      </a:r>
                    </a:p>
                  </a:txBody>
                  <a:tcPr marL="99060" marR="99060" anchor="ctr"/>
                </a:tc>
                <a:tc>
                  <a:txBody>
                    <a:bodyPr/>
                    <a:lstStyle/>
                    <a:p>
                      <a:pPr algn="ctr" fontAlgn="b"/>
                      <a:r>
                        <a:rPr lang="en-AU" sz="900" b="0" i="0" u="none" strike="noStrike" dirty="0">
                          <a:solidFill>
                            <a:srgbClr val="000000"/>
                          </a:solidFill>
                          <a:effectLst/>
                          <a:latin typeface="Calibri" panose="020F0502020204030204" pitchFamily="34" charset="0"/>
                        </a:rPr>
                        <a:t>19</a:t>
                      </a:r>
                    </a:p>
                  </a:txBody>
                  <a:tcPr marL="7620" marR="7620" marT="7620" marB="0" anchor="ctr"/>
                </a:tc>
                <a:tc>
                  <a:txBody>
                    <a:bodyPr/>
                    <a:lstStyle/>
                    <a:p>
                      <a:pPr algn="ctr" fontAlgn="b"/>
                      <a:r>
                        <a:rPr lang="en-AU" sz="900" b="0" i="0" u="none" strike="noStrike" dirty="0">
                          <a:solidFill>
                            <a:srgbClr val="000000"/>
                          </a:solidFill>
                          <a:effectLst/>
                          <a:latin typeface="Calibri" panose="020F0502020204030204" pitchFamily="34" charset="0"/>
                        </a:rPr>
                        <a:t>20</a:t>
                      </a:r>
                    </a:p>
                  </a:txBody>
                  <a:tcPr marL="7620" marR="7620" marT="7620" marB="0" anchor="ctr"/>
                </a:tc>
                <a:tc>
                  <a:txBody>
                    <a:bodyPr/>
                    <a:lstStyle/>
                    <a:p>
                      <a:pPr algn="ctr" fontAlgn="b"/>
                      <a:r>
                        <a:rPr lang="en-AU" sz="900" b="0" i="0" u="none" strike="noStrike" dirty="0">
                          <a:solidFill>
                            <a:srgbClr val="000000"/>
                          </a:solidFill>
                          <a:effectLst/>
                          <a:latin typeface="Calibri" panose="020F0502020204030204" pitchFamily="34" charset="0"/>
                        </a:rPr>
                        <a:t>19</a:t>
                      </a:r>
                    </a:p>
                  </a:txBody>
                  <a:tcPr marL="7620" marR="7620" marT="7620" marB="0" anchor="ctr"/>
                </a:tc>
                <a:tc>
                  <a:txBody>
                    <a:bodyPr/>
                    <a:lstStyle/>
                    <a:p>
                      <a:pPr algn="ctr" fontAlgn="b"/>
                      <a:r>
                        <a:rPr lang="en-AU" sz="900" b="0" i="0" u="none" strike="noStrike" dirty="0">
                          <a:solidFill>
                            <a:srgbClr val="000000"/>
                          </a:solidFill>
                          <a:effectLst/>
                          <a:latin typeface="Calibri" panose="020F0502020204030204" pitchFamily="34" charset="0"/>
                        </a:rPr>
                        <a:t>24</a:t>
                      </a:r>
                    </a:p>
                  </a:txBody>
                  <a:tcPr marL="7620" marR="7620" marT="7620" marB="0" anchor="ctr"/>
                </a:tc>
                <a:extLst>
                  <a:ext uri="{0D108BD9-81ED-4DB2-BD59-A6C34878D82A}">
                    <a16:rowId xmlns:a16="http://schemas.microsoft.com/office/drawing/2014/main" val="10002"/>
                  </a:ext>
                </a:extLst>
              </a:tr>
              <a:tr h="263024">
                <a:tc>
                  <a:txBody>
                    <a:bodyPr/>
                    <a:lstStyle/>
                    <a:p>
                      <a:pPr algn="ctr"/>
                      <a:r>
                        <a:rPr lang="en-AU" sz="900" dirty="0"/>
                        <a:t>% Attendance</a:t>
                      </a:r>
                    </a:p>
                  </a:txBody>
                  <a:tcPr marL="99060" marR="99060" anchor="ctr"/>
                </a:tc>
                <a:tc>
                  <a:txBody>
                    <a:bodyPr/>
                    <a:lstStyle/>
                    <a:p>
                      <a:pPr algn="ctr"/>
                      <a:r>
                        <a:rPr lang="en-AU" sz="900" dirty="0"/>
                        <a:t>100%</a:t>
                      </a:r>
                    </a:p>
                  </a:txBody>
                  <a:tcPr marL="99060" marR="99060" anchor="ctr"/>
                </a:tc>
                <a:tc>
                  <a:txBody>
                    <a:bodyPr/>
                    <a:lstStyle/>
                    <a:p>
                      <a:pPr algn="ctr"/>
                      <a:r>
                        <a:rPr lang="en-AU" sz="900" dirty="0"/>
                        <a:t>100%</a:t>
                      </a:r>
                    </a:p>
                  </a:txBody>
                  <a:tcPr marL="99060" marR="99060" anchor="ctr"/>
                </a:tc>
                <a:tc>
                  <a:txBody>
                    <a:bodyPr/>
                    <a:lstStyle/>
                    <a:p>
                      <a:pPr algn="ctr"/>
                      <a:r>
                        <a:rPr lang="en-AU" sz="900" dirty="0"/>
                        <a:t>100%</a:t>
                      </a:r>
                    </a:p>
                  </a:txBody>
                  <a:tcPr marL="99060" marR="99060" anchor="ctr"/>
                </a:tc>
                <a:tc>
                  <a:txBody>
                    <a:bodyPr/>
                    <a:lstStyle/>
                    <a:p>
                      <a:pPr algn="ctr"/>
                      <a:r>
                        <a:rPr lang="en-AU" sz="900" dirty="0"/>
                        <a:t>92%</a:t>
                      </a:r>
                    </a:p>
                  </a:txBody>
                  <a:tcPr marL="99060" marR="99060" anchor="ctr"/>
                </a:tc>
                <a:extLst>
                  <a:ext uri="{0D108BD9-81ED-4DB2-BD59-A6C34878D82A}">
                    <a16:rowId xmlns:a16="http://schemas.microsoft.com/office/drawing/2014/main" val="10003"/>
                  </a:ext>
                </a:extLst>
              </a:tr>
            </a:tbl>
          </a:graphicData>
        </a:graphic>
      </p:graphicFrame>
      <p:graphicFrame>
        <p:nvGraphicFramePr>
          <p:cNvPr id="6" name="Table 5"/>
          <p:cNvGraphicFramePr>
            <a:graphicFrameLocks noGrp="1"/>
          </p:cNvGraphicFramePr>
          <p:nvPr>
            <p:extLst>
              <p:ext uri="{D42A27DB-BD31-4B8C-83A1-F6EECF244321}">
                <p14:modId xmlns:p14="http://schemas.microsoft.com/office/powerpoint/2010/main" val="1497797301"/>
              </p:ext>
            </p:extLst>
          </p:nvPr>
        </p:nvGraphicFramePr>
        <p:xfrm>
          <a:off x="428491" y="3289342"/>
          <a:ext cx="4956559" cy="426720"/>
        </p:xfrm>
        <a:graphic>
          <a:graphicData uri="http://schemas.openxmlformats.org/drawingml/2006/table">
            <a:tbl>
              <a:tblPr firstRow="1" bandRow="1">
                <a:tableStyleId>{7DF18680-E054-41AD-8BC1-D1AEF772440D}</a:tableStyleId>
              </a:tblPr>
              <a:tblGrid>
                <a:gridCol w="826093">
                  <a:extLst>
                    <a:ext uri="{9D8B030D-6E8A-4147-A177-3AD203B41FA5}">
                      <a16:colId xmlns:a16="http://schemas.microsoft.com/office/drawing/2014/main" val="20000"/>
                    </a:ext>
                  </a:extLst>
                </a:gridCol>
                <a:gridCol w="775256">
                  <a:extLst>
                    <a:ext uri="{9D8B030D-6E8A-4147-A177-3AD203B41FA5}">
                      <a16:colId xmlns:a16="http://schemas.microsoft.com/office/drawing/2014/main" val="20001"/>
                    </a:ext>
                  </a:extLst>
                </a:gridCol>
                <a:gridCol w="821882">
                  <a:extLst>
                    <a:ext uri="{9D8B030D-6E8A-4147-A177-3AD203B41FA5}">
                      <a16:colId xmlns:a16="http://schemas.microsoft.com/office/drawing/2014/main" val="20002"/>
                    </a:ext>
                  </a:extLst>
                </a:gridCol>
                <a:gridCol w="821620">
                  <a:extLst>
                    <a:ext uri="{9D8B030D-6E8A-4147-A177-3AD203B41FA5}">
                      <a16:colId xmlns:a16="http://schemas.microsoft.com/office/drawing/2014/main" val="20003"/>
                    </a:ext>
                  </a:extLst>
                </a:gridCol>
                <a:gridCol w="885615">
                  <a:extLst>
                    <a:ext uri="{9D8B030D-6E8A-4147-A177-3AD203B41FA5}">
                      <a16:colId xmlns:a16="http://schemas.microsoft.com/office/drawing/2014/main" val="20004"/>
                    </a:ext>
                  </a:extLst>
                </a:gridCol>
                <a:gridCol w="826093">
                  <a:extLst>
                    <a:ext uri="{9D8B030D-6E8A-4147-A177-3AD203B41FA5}">
                      <a16:colId xmlns:a16="http://schemas.microsoft.com/office/drawing/2014/main" val="20005"/>
                    </a:ext>
                  </a:extLst>
                </a:gridCol>
              </a:tblGrid>
              <a:tr h="207982">
                <a:tc>
                  <a:txBody>
                    <a:bodyPr/>
                    <a:lstStyle/>
                    <a:p>
                      <a:pPr algn="ctr"/>
                      <a:r>
                        <a:rPr lang="en-AU" sz="800" dirty="0"/>
                        <a:t>2018-19 Q1</a:t>
                      </a:r>
                    </a:p>
                  </a:txBody>
                  <a:tcPr marL="99060" marR="99060" anchor="ctr">
                    <a:solidFill>
                      <a:srgbClr val="0070C0"/>
                    </a:solidFill>
                  </a:tcPr>
                </a:tc>
                <a:tc>
                  <a:txBody>
                    <a:bodyPr/>
                    <a:lstStyle/>
                    <a:p>
                      <a:pPr algn="ctr"/>
                      <a:r>
                        <a:rPr lang="en-AU" sz="800" dirty="0"/>
                        <a:t>2018-19 Q2</a:t>
                      </a:r>
                    </a:p>
                  </a:txBody>
                  <a:tcPr marL="99060" marR="99060" anchor="ctr">
                    <a:solidFill>
                      <a:srgbClr val="0070C0"/>
                    </a:solidFill>
                  </a:tcPr>
                </a:tc>
                <a:tc>
                  <a:txBody>
                    <a:bodyPr/>
                    <a:lstStyle/>
                    <a:p>
                      <a:pPr algn="ctr"/>
                      <a:r>
                        <a:rPr lang="en-AU" sz="800" dirty="0"/>
                        <a:t>2018-19 Q3</a:t>
                      </a:r>
                    </a:p>
                  </a:txBody>
                  <a:tcPr marL="99060" marR="99060" anchor="ctr">
                    <a:solidFill>
                      <a:srgbClr val="0070C0"/>
                    </a:solidFill>
                  </a:tcPr>
                </a:tc>
                <a:tc>
                  <a:txBody>
                    <a:bodyPr/>
                    <a:lstStyle/>
                    <a:p>
                      <a:pPr algn="ctr"/>
                      <a:r>
                        <a:rPr lang="en-AU" sz="800" dirty="0"/>
                        <a:t>2018-19 Q4</a:t>
                      </a:r>
                    </a:p>
                  </a:txBody>
                  <a:tcPr marL="99060" marR="99060" anchor="ctr">
                    <a:solidFill>
                      <a:srgbClr val="0070C0"/>
                    </a:solidFill>
                  </a:tcPr>
                </a:tc>
                <a:tc>
                  <a:txBody>
                    <a:bodyPr/>
                    <a:lstStyle/>
                    <a:p>
                      <a:pPr algn="ctr"/>
                      <a:r>
                        <a:rPr lang="en-AU" sz="800" dirty="0"/>
                        <a:t>Annual Total</a:t>
                      </a:r>
                    </a:p>
                  </a:txBody>
                  <a:tcPr marL="99060" marR="99060" anchor="ctr">
                    <a:solidFill>
                      <a:srgbClr val="002060"/>
                    </a:solidFill>
                  </a:tcPr>
                </a:tc>
                <a:tc>
                  <a:txBody>
                    <a:bodyPr/>
                    <a:lstStyle/>
                    <a:p>
                      <a:pPr algn="ctr"/>
                      <a:r>
                        <a:rPr lang="en-AU" sz="800" dirty="0"/>
                        <a:t>Target</a:t>
                      </a:r>
                    </a:p>
                  </a:txBody>
                  <a:tcPr marL="99060" marR="99060" anchor="ctr">
                    <a:solidFill>
                      <a:srgbClr val="002060"/>
                    </a:solidFill>
                  </a:tcPr>
                </a:tc>
                <a:extLst>
                  <a:ext uri="{0D108BD9-81ED-4DB2-BD59-A6C34878D82A}">
                    <a16:rowId xmlns:a16="http://schemas.microsoft.com/office/drawing/2014/main" val="10000"/>
                  </a:ext>
                </a:extLst>
              </a:tr>
              <a:tr h="207982">
                <a:tc>
                  <a:txBody>
                    <a:bodyPr/>
                    <a:lstStyle/>
                    <a:p>
                      <a:pPr algn="ctr"/>
                      <a:r>
                        <a:rPr lang="en-AU" sz="800" dirty="0"/>
                        <a:t>1</a:t>
                      </a:r>
                      <a:endParaRPr lang="en-AU" sz="800" b="1" dirty="0"/>
                    </a:p>
                  </a:txBody>
                  <a:tcPr marL="99060" marR="99060" anchor="ctr"/>
                </a:tc>
                <a:tc>
                  <a:txBody>
                    <a:bodyPr/>
                    <a:lstStyle/>
                    <a:p>
                      <a:pPr algn="ctr"/>
                      <a:r>
                        <a:rPr lang="en-AU" sz="800" dirty="0"/>
                        <a:t>2</a:t>
                      </a:r>
                      <a:endParaRPr lang="en-AU" sz="800" b="1" dirty="0"/>
                    </a:p>
                  </a:txBody>
                  <a:tcPr marL="99060" marR="99060" anchor="ctr"/>
                </a:tc>
                <a:tc>
                  <a:txBody>
                    <a:bodyPr/>
                    <a:lstStyle/>
                    <a:p>
                      <a:pPr algn="ctr"/>
                      <a:r>
                        <a:rPr lang="en-AU" sz="800" b="1" dirty="0"/>
                        <a:t>1</a:t>
                      </a:r>
                    </a:p>
                  </a:txBody>
                  <a:tcPr marL="99060" marR="99060" anchor="ctr"/>
                </a:tc>
                <a:tc>
                  <a:txBody>
                    <a:bodyPr/>
                    <a:lstStyle/>
                    <a:p>
                      <a:pPr algn="ctr"/>
                      <a:r>
                        <a:rPr lang="en-AU" sz="800" b="1" dirty="0"/>
                        <a:t>1</a:t>
                      </a:r>
                    </a:p>
                  </a:txBody>
                  <a:tcPr marL="99060" marR="99060" anchor="ctr"/>
                </a:tc>
                <a:tc>
                  <a:txBody>
                    <a:bodyPr/>
                    <a:lstStyle/>
                    <a:p>
                      <a:pPr algn="ctr"/>
                      <a:r>
                        <a:rPr lang="en-AU" sz="800" b="1" dirty="0">
                          <a:solidFill>
                            <a:schemeClr val="tx1"/>
                          </a:solidFill>
                        </a:rPr>
                        <a:t>5</a:t>
                      </a:r>
                    </a:p>
                  </a:txBody>
                  <a:tcPr marL="99060" marR="99060" anchor="ctr"/>
                </a:tc>
                <a:tc>
                  <a:txBody>
                    <a:bodyPr/>
                    <a:lstStyle/>
                    <a:p>
                      <a:pPr algn="ctr"/>
                      <a:r>
                        <a:rPr lang="en-AU" sz="800" b="1" dirty="0">
                          <a:solidFill>
                            <a:schemeClr val="bg1">
                              <a:lumMod val="50000"/>
                            </a:schemeClr>
                          </a:solidFill>
                        </a:rPr>
                        <a:t>4</a:t>
                      </a:r>
                    </a:p>
                  </a:txBody>
                  <a:tcPr marL="99060" marR="99060" anchor="ctr"/>
                </a:tc>
                <a:extLst>
                  <a:ext uri="{0D108BD9-81ED-4DB2-BD59-A6C34878D82A}">
                    <a16:rowId xmlns:a16="http://schemas.microsoft.com/office/drawing/2014/main" val="10001"/>
                  </a:ext>
                </a:extLst>
              </a:tr>
            </a:tbl>
          </a:graphicData>
        </a:graphic>
      </p:graphicFrame>
      <p:graphicFrame>
        <p:nvGraphicFramePr>
          <p:cNvPr id="7" name="Table 6"/>
          <p:cNvGraphicFramePr>
            <a:graphicFrameLocks noGrp="1"/>
          </p:cNvGraphicFramePr>
          <p:nvPr>
            <p:extLst>
              <p:ext uri="{D42A27DB-BD31-4B8C-83A1-F6EECF244321}">
                <p14:modId xmlns:p14="http://schemas.microsoft.com/office/powerpoint/2010/main" val="2643792672"/>
              </p:ext>
            </p:extLst>
          </p:nvPr>
        </p:nvGraphicFramePr>
        <p:xfrm>
          <a:off x="428491" y="5229200"/>
          <a:ext cx="4956555" cy="457044"/>
        </p:xfrm>
        <a:graphic>
          <a:graphicData uri="http://schemas.openxmlformats.org/drawingml/2006/table">
            <a:tbl>
              <a:tblPr firstRow="1" bandRow="1">
                <a:tableStyleId>{5C22544A-7EE6-4342-B048-85BDC9FD1C3A}</a:tableStyleId>
              </a:tblPr>
              <a:tblGrid>
                <a:gridCol w="803277">
                  <a:extLst>
                    <a:ext uri="{9D8B030D-6E8A-4147-A177-3AD203B41FA5}">
                      <a16:colId xmlns:a16="http://schemas.microsoft.com/office/drawing/2014/main" val="20000"/>
                    </a:ext>
                  </a:extLst>
                </a:gridCol>
                <a:gridCol w="753845">
                  <a:extLst>
                    <a:ext uri="{9D8B030D-6E8A-4147-A177-3AD203B41FA5}">
                      <a16:colId xmlns:a16="http://schemas.microsoft.com/office/drawing/2014/main" val="20001"/>
                    </a:ext>
                  </a:extLst>
                </a:gridCol>
                <a:gridCol w="798526">
                  <a:extLst>
                    <a:ext uri="{9D8B030D-6E8A-4147-A177-3AD203B41FA5}">
                      <a16:colId xmlns:a16="http://schemas.microsoft.com/office/drawing/2014/main" val="20002"/>
                    </a:ext>
                  </a:extLst>
                </a:gridCol>
                <a:gridCol w="821339">
                  <a:extLst>
                    <a:ext uri="{9D8B030D-6E8A-4147-A177-3AD203B41FA5}">
                      <a16:colId xmlns:a16="http://schemas.microsoft.com/office/drawing/2014/main" val="20003"/>
                    </a:ext>
                  </a:extLst>
                </a:gridCol>
                <a:gridCol w="839401">
                  <a:extLst>
                    <a:ext uri="{9D8B030D-6E8A-4147-A177-3AD203B41FA5}">
                      <a16:colId xmlns:a16="http://schemas.microsoft.com/office/drawing/2014/main" val="20004"/>
                    </a:ext>
                  </a:extLst>
                </a:gridCol>
                <a:gridCol w="940167">
                  <a:extLst>
                    <a:ext uri="{9D8B030D-6E8A-4147-A177-3AD203B41FA5}">
                      <a16:colId xmlns:a16="http://schemas.microsoft.com/office/drawing/2014/main" val="20005"/>
                    </a:ext>
                  </a:extLst>
                </a:gridCol>
              </a:tblGrid>
              <a:tr h="228522">
                <a:tc>
                  <a:txBody>
                    <a:bodyPr/>
                    <a:lstStyle/>
                    <a:p>
                      <a:pPr algn="ctr"/>
                      <a:r>
                        <a:rPr lang="en-AU" sz="700" dirty="0"/>
                        <a:t>2018-19 Q1</a:t>
                      </a:r>
                    </a:p>
                  </a:txBody>
                  <a:tcPr marL="99060" marR="99060" anchor="ctr">
                    <a:solidFill>
                      <a:srgbClr val="0070C0"/>
                    </a:solidFill>
                  </a:tcPr>
                </a:tc>
                <a:tc>
                  <a:txBody>
                    <a:bodyPr/>
                    <a:lstStyle/>
                    <a:p>
                      <a:pPr algn="ctr"/>
                      <a:r>
                        <a:rPr lang="en-AU" sz="700" dirty="0"/>
                        <a:t>2018-19 Q2</a:t>
                      </a:r>
                    </a:p>
                  </a:txBody>
                  <a:tcPr marL="99060" marR="99060" anchor="ctr">
                    <a:solidFill>
                      <a:srgbClr val="0070C0"/>
                    </a:solidFill>
                  </a:tcPr>
                </a:tc>
                <a:tc>
                  <a:txBody>
                    <a:bodyPr/>
                    <a:lstStyle/>
                    <a:p>
                      <a:pPr algn="ctr"/>
                      <a:r>
                        <a:rPr lang="en-AU" sz="700" dirty="0"/>
                        <a:t>2018-19 Q3</a:t>
                      </a:r>
                    </a:p>
                  </a:txBody>
                  <a:tcPr marL="99060" marR="99060" anchor="ctr">
                    <a:solidFill>
                      <a:srgbClr val="0070C0"/>
                    </a:solidFill>
                  </a:tcPr>
                </a:tc>
                <a:tc>
                  <a:txBody>
                    <a:bodyPr/>
                    <a:lstStyle/>
                    <a:p>
                      <a:pPr algn="ctr"/>
                      <a:r>
                        <a:rPr lang="en-AU" sz="700" dirty="0"/>
                        <a:t>2018-19 Q4</a:t>
                      </a:r>
                    </a:p>
                  </a:txBody>
                  <a:tcPr marL="99060" marR="99060" anchor="ctr">
                    <a:solidFill>
                      <a:srgbClr val="0070C0"/>
                    </a:solidFill>
                  </a:tcPr>
                </a:tc>
                <a:tc>
                  <a:txBody>
                    <a:bodyPr/>
                    <a:lstStyle/>
                    <a:p>
                      <a:pPr algn="ctr"/>
                      <a:r>
                        <a:rPr lang="en-AU" sz="700" dirty="0"/>
                        <a:t>Annual Total</a:t>
                      </a:r>
                    </a:p>
                  </a:txBody>
                  <a:tcPr marL="99060" marR="99060" anchor="ctr">
                    <a:solidFill>
                      <a:srgbClr val="002060"/>
                    </a:solidFill>
                  </a:tcPr>
                </a:tc>
                <a:tc>
                  <a:txBody>
                    <a:bodyPr/>
                    <a:lstStyle/>
                    <a:p>
                      <a:pPr algn="ctr"/>
                      <a:r>
                        <a:rPr lang="en-AU" sz="700" dirty="0"/>
                        <a:t>Target</a:t>
                      </a:r>
                    </a:p>
                  </a:txBody>
                  <a:tcPr marL="99060" marR="99060" anchor="ctr">
                    <a:solidFill>
                      <a:srgbClr val="002060"/>
                    </a:solidFill>
                  </a:tcPr>
                </a:tc>
                <a:extLst>
                  <a:ext uri="{0D108BD9-81ED-4DB2-BD59-A6C34878D82A}">
                    <a16:rowId xmlns:a16="http://schemas.microsoft.com/office/drawing/2014/main" val="10000"/>
                  </a:ext>
                </a:extLst>
              </a:tr>
              <a:tr h="228522">
                <a:tc>
                  <a:txBody>
                    <a:bodyPr/>
                    <a:lstStyle/>
                    <a:p>
                      <a:pPr algn="ctr"/>
                      <a:r>
                        <a:rPr lang="en-AU" sz="700" b="1" dirty="0"/>
                        <a:t>1</a:t>
                      </a:r>
                    </a:p>
                  </a:txBody>
                  <a:tcPr marL="99060" marR="99060" anchor="ctr"/>
                </a:tc>
                <a:tc>
                  <a:txBody>
                    <a:bodyPr/>
                    <a:lstStyle/>
                    <a:p>
                      <a:pPr algn="ctr"/>
                      <a:r>
                        <a:rPr lang="en-AU" sz="700" b="1" dirty="0"/>
                        <a:t>1</a:t>
                      </a:r>
                    </a:p>
                  </a:txBody>
                  <a:tcPr marL="99060" marR="99060" anchor="ctr"/>
                </a:tc>
                <a:tc>
                  <a:txBody>
                    <a:bodyPr/>
                    <a:lstStyle/>
                    <a:p>
                      <a:pPr algn="ctr"/>
                      <a:r>
                        <a:rPr lang="en-AU" sz="700" b="1" dirty="0"/>
                        <a:t>1</a:t>
                      </a:r>
                    </a:p>
                  </a:txBody>
                  <a:tcPr marL="99060" marR="99060" anchor="ctr"/>
                </a:tc>
                <a:tc>
                  <a:txBody>
                    <a:bodyPr/>
                    <a:lstStyle/>
                    <a:p>
                      <a:pPr algn="ctr"/>
                      <a:r>
                        <a:rPr lang="en-AU" sz="700" b="1" dirty="0"/>
                        <a:t>0</a:t>
                      </a:r>
                    </a:p>
                  </a:txBody>
                  <a:tcPr marL="99060" marR="99060" anchor="ctr"/>
                </a:tc>
                <a:tc>
                  <a:txBody>
                    <a:bodyPr/>
                    <a:lstStyle/>
                    <a:p>
                      <a:pPr algn="ctr"/>
                      <a:r>
                        <a:rPr lang="en-AU" sz="700" b="1" dirty="0">
                          <a:solidFill>
                            <a:schemeClr val="tx1"/>
                          </a:solidFill>
                        </a:rPr>
                        <a:t>3</a:t>
                      </a:r>
                    </a:p>
                  </a:txBody>
                  <a:tcPr marL="99060" marR="99060" anchor="ctr"/>
                </a:tc>
                <a:tc>
                  <a:txBody>
                    <a:bodyPr/>
                    <a:lstStyle/>
                    <a:p>
                      <a:pPr algn="ctr"/>
                      <a:r>
                        <a:rPr lang="en-AU" sz="700" b="1" dirty="0">
                          <a:solidFill>
                            <a:schemeClr val="bg1">
                              <a:lumMod val="50000"/>
                            </a:schemeClr>
                          </a:solidFill>
                        </a:rPr>
                        <a:t>3</a:t>
                      </a:r>
                    </a:p>
                  </a:txBody>
                  <a:tcPr marL="99060" marR="99060" anchor="ctr"/>
                </a:tc>
                <a:extLst>
                  <a:ext uri="{0D108BD9-81ED-4DB2-BD59-A6C34878D82A}">
                    <a16:rowId xmlns:a16="http://schemas.microsoft.com/office/drawing/2014/main" val="10001"/>
                  </a:ext>
                </a:extLst>
              </a:tr>
            </a:tbl>
          </a:graphicData>
        </a:graphic>
      </p:graphicFrame>
      <p:sp>
        <p:nvSpPr>
          <p:cNvPr id="8" name="TextBox 7"/>
          <p:cNvSpPr txBox="1"/>
          <p:nvPr/>
        </p:nvSpPr>
        <p:spPr>
          <a:xfrm>
            <a:off x="388267" y="559713"/>
            <a:ext cx="3340597" cy="292388"/>
          </a:xfrm>
          <a:prstGeom prst="rect">
            <a:avLst/>
          </a:prstGeom>
          <a:noFill/>
        </p:spPr>
        <p:txBody>
          <a:bodyPr wrap="square" rtlCol="0">
            <a:spAutoFit/>
          </a:bodyPr>
          <a:lstStyle/>
          <a:p>
            <a:r>
              <a:rPr lang="en-AU" sz="1300" dirty="0"/>
              <a:t>Environmental Review Committee Attendance</a:t>
            </a:r>
          </a:p>
        </p:txBody>
      </p:sp>
      <p:sp>
        <p:nvSpPr>
          <p:cNvPr id="9" name="TextBox 8"/>
          <p:cNvSpPr txBox="1"/>
          <p:nvPr/>
        </p:nvSpPr>
        <p:spPr>
          <a:xfrm>
            <a:off x="388266" y="2946716"/>
            <a:ext cx="4134459" cy="292388"/>
          </a:xfrm>
          <a:prstGeom prst="rect">
            <a:avLst/>
          </a:prstGeom>
          <a:noFill/>
        </p:spPr>
        <p:txBody>
          <a:bodyPr wrap="square" rtlCol="0">
            <a:spAutoFit/>
          </a:bodyPr>
          <a:lstStyle/>
          <a:p>
            <a:r>
              <a:rPr lang="en-AU" sz="1300" dirty="0"/>
              <a:t>Stakeholder Reference Group</a:t>
            </a:r>
          </a:p>
        </p:txBody>
      </p:sp>
      <p:sp>
        <p:nvSpPr>
          <p:cNvPr id="10" name="TextBox 9"/>
          <p:cNvSpPr txBox="1"/>
          <p:nvPr/>
        </p:nvSpPr>
        <p:spPr>
          <a:xfrm>
            <a:off x="388266" y="4944070"/>
            <a:ext cx="4134459" cy="276999"/>
          </a:xfrm>
          <a:prstGeom prst="rect">
            <a:avLst/>
          </a:prstGeom>
          <a:noFill/>
        </p:spPr>
        <p:txBody>
          <a:bodyPr wrap="square" rtlCol="0">
            <a:spAutoFit/>
          </a:bodyPr>
          <a:lstStyle/>
          <a:p>
            <a:r>
              <a:rPr lang="en-AU" sz="1200" dirty="0"/>
              <a:t>Earth Resources Regulators Forum</a:t>
            </a:r>
          </a:p>
        </p:txBody>
      </p:sp>
      <p:sp>
        <p:nvSpPr>
          <p:cNvPr id="2" name="Slide Number Placeholder 1">
            <a:extLst>
              <a:ext uri="{FF2B5EF4-FFF2-40B4-BE49-F238E27FC236}">
                <a16:creationId xmlns:a16="http://schemas.microsoft.com/office/drawing/2014/main" id="{127DF193-50F3-45A3-8F52-CE98AA7E708A}"/>
              </a:ext>
            </a:extLst>
          </p:cNvPr>
          <p:cNvSpPr>
            <a:spLocks noGrp="1"/>
          </p:cNvSpPr>
          <p:nvPr>
            <p:ph type="sldNum" sz="quarter" idx="12"/>
          </p:nvPr>
        </p:nvSpPr>
        <p:spPr>
          <a:xfrm>
            <a:off x="8944065" y="216709"/>
            <a:ext cx="897328" cy="274042"/>
          </a:xfrm>
        </p:spPr>
        <p:txBody>
          <a:bodyPr/>
          <a:lstStyle/>
          <a:p>
            <a:r>
              <a:rPr lang="en-AU" dirty="0"/>
              <a:t> Page    </a:t>
            </a:r>
            <a:fld id="{BE4ABD5F-D626-4461-ADC9-85806A61CF0E}" type="slidenum">
              <a:rPr lang="en-AU" smtClean="0"/>
              <a:pPr/>
              <a:t>14</a:t>
            </a:fld>
            <a:endParaRPr lang="en-AU" dirty="0"/>
          </a:p>
        </p:txBody>
      </p:sp>
      <p:sp>
        <p:nvSpPr>
          <p:cNvPr id="12" name="TextBox 11">
            <a:extLst>
              <a:ext uri="{FF2B5EF4-FFF2-40B4-BE49-F238E27FC236}">
                <a16:creationId xmlns:a16="http://schemas.microsoft.com/office/drawing/2014/main" id="{ACCC56D4-EE45-4643-BB99-BE64E286CD29}"/>
              </a:ext>
            </a:extLst>
          </p:cNvPr>
          <p:cNvSpPr txBox="1"/>
          <p:nvPr/>
        </p:nvSpPr>
        <p:spPr>
          <a:xfrm>
            <a:off x="5817097" y="3251411"/>
            <a:ext cx="3763364" cy="923330"/>
          </a:xfrm>
          <a:prstGeom prst="rect">
            <a:avLst/>
          </a:prstGeom>
          <a:noFill/>
        </p:spPr>
        <p:txBody>
          <a:bodyPr wrap="square" rtlCol="0">
            <a:spAutoFit/>
          </a:bodyPr>
          <a:lstStyle/>
          <a:p>
            <a:r>
              <a:rPr lang="en-AU" sz="900" b="1" dirty="0"/>
              <a:t>Why are these measures important?</a:t>
            </a:r>
          </a:p>
          <a:p>
            <a:r>
              <a:rPr lang="en-AU" sz="900" dirty="0">
                <a:solidFill>
                  <a:schemeClr val="bg1">
                    <a:lumMod val="50000"/>
                  </a:schemeClr>
                </a:solidFill>
              </a:rPr>
              <a:t>The Stakeholder Reference Group provides a forum for engagement and consultation with stakeholder representatives from industry associations and government agencies regarding statutory, regulatory and stakeholder relations issues and activities in the context of the current policy and regulatory framework.</a:t>
            </a:r>
          </a:p>
        </p:txBody>
      </p:sp>
      <p:sp>
        <p:nvSpPr>
          <p:cNvPr id="13" name="TextBox 12">
            <a:extLst>
              <a:ext uri="{FF2B5EF4-FFF2-40B4-BE49-F238E27FC236}">
                <a16:creationId xmlns:a16="http://schemas.microsoft.com/office/drawing/2014/main" id="{76935F23-FC28-471A-B79A-26AFE89AE460}"/>
              </a:ext>
            </a:extLst>
          </p:cNvPr>
          <p:cNvSpPr txBox="1"/>
          <p:nvPr/>
        </p:nvSpPr>
        <p:spPr>
          <a:xfrm>
            <a:off x="5817096" y="5197060"/>
            <a:ext cx="3786611" cy="1338828"/>
          </a:xfrm>
          <a:prstGeom prst="rect">
            <a:avLst/>
          </a:prstGeom>
          <a:noFill/>
        </p:spPr>
        <p:txBody>
          <a:bodyPr wrap="square" rtlCol="0">
            <a:spAutoFit/>
          </a:bodyPr>
          <a:lstStyle/>
          <a:p>
            <a:r>
              <a:rPr lang="en-AU" sz="900" b="1" dirty="0"/>
              <a:t>Why are these measures important?</a:t>
            </a:r>
          </a:p>
          <a:p>
            <a:r>
              <a:rPr lang="en-AU" sz="900" dirty="0">
                <a:solidFill>
                  <a:schemeClr val="bg1">
                    <a:lumMod val="50000"/>
                  </a:schemeClr>
                </a:solidFill>
              </a:rPr>
              <a:t>The Victorian Earth Resources Regulators' Forum drives a coordinated, strategic approach to regulation in the earth resources sector. Through the forum and its independent chair, Earth Resources Regulation coordinates its activities with other regulators to improve timeliness, reduce compliance and administrative costs to industry, and identify and resolve any regulatory gaps or overlaps. This includes a focus on more real-time communication, strategic sequencing, common risk assessment and partnerships with local government authorities.</a:t>
            </a:r>
          </a:p>
        </p:txBody>
      </p:sp>
      <p:sp>
        <p:nvSpPr>
          <p:cNvPr id="14" name="TextBox 13">
            <a:extLst>
              <a:ext uri="{FF2B5EF4-FFF2-40B4-BE49-F238E27FC236}">
                <a16:creationId xmlns:a16="http://schemas.microsoft.com/office/drawing/2014/main" id="{55ABE2BB-3C63-444F-8521-B44915C3A009}"/>
              </a:ext>
            </a:extLst>
          </p:cNvPr>
          <p:cNvSpPr txBox="1"/>
          <p:nvPr/>
        </p:nvSpPr>
        <p:spPr>
          <a:xfrm>
            <a:off x="366379" y="3858433"/>
            <a:ext cx="5212802" cy="938719"/>
          </a:xfrm>
          <a:prstGeom prst="rect">
            <a:avLst/>
          </a:prstGeom>
          <a:noFill/>
        </p:spPr>
        <p:txBody>
          <a:bodyPr wrap="square" rtlCol="0">
            <a:spAutoFit/>
          </a:bodyPr>
          <a:lstStyle/>
          <a:p>
            <a:r>
              <a:rPr lang="en-AU" sz="900" b="1" dirty="0"/>
              <a:t>Explanation for the result:  </a:t>
            </a:r>
          </a:p>
          <a:p>
            <a:pPr>
              <a:spcBef>
                <a:spcPts val="600"/>
              </a:spcBef>
            </a:pPr>
            <a:r>
              <a:rPr lang="en-AU" sz="900" dirty="0"/>
              <a:t>The target is an annual figure based on Stakeholder Reference Group meetings being scheduled every three months.  </a:t>
            </a:r>
          </a:p>
          <a:p>
            <a:pPr>
              <a:spcBef>
                <a:spcPts val="600"/>
              </a:spcBef>
            </a:pPr>
            <a:r>
              <a:rPr lang="en-AU" sz="900" dirty="0"/>
              <a:t>There was one SRG meeting held by Earth Resources Regulation in Q4 and five in to total for the financial year, exceeding the annual target of four.</a:t>
            </a:r>
          </a:p>
        </p:txBody>
      </p:sp>
      <p:sp>
        <p:nvSpPr>
          <p:cNvPr id="15" name="TextBox 14">
            <a:extLst>
              <a:ext uri="{FF2B5EF4-FFF2-40B4-BE49-F238E27FC236}">
                <a16:creationId xmlns:a16="http://schemas.microsoft.com/office/drawing/2014/main" id="{ACFF182B-5CA5-48C5-ACA6-8C48A879C996}"/>
              </a:ext>
            </a:extLst>
          </p:cNvPr>
          <p:cNvSpPr txBox="1"/>
          <p:nvPr/>
        </p:nvSpPr>
        <p:spPr>
          <a:xfrm>
            <a:off x="5817096" y="914300"/>
            <a:ext cx="3786611" cy="923330"/>
          </a:xfrm>
          <a:prstGeom prst="rect">
            <a:avLst/>
          </a:prstGeom>
          <a:noFill/>
        </p:spPr>
        <p:txBody>
          <a:bodyPr wrap="square" rtlCol="0">
            <a:spAutoFit/>
          </a:bodyPr>
          <a:lstStyle/>
          <a:p>
            <a:r>
              <a:rPr lang="en-AU" sz="900" b="1" dirty="0"/>
              <a:t>Why are these measures important?</a:t>
            </a:r>
          </a:p>
          <a:p>
            <a:r>
              <a:rPr lang="en-AU" sz="900" dirty="0">
                <a:solidFill>
                  <a:schemeClr val="bg1">
                    <a:lumMod val="50000"/>
                  </a:schemeClr>
                </a:solidFill>
              </a:rPr>
              <a:t>The Stakeholder Engagement indicator covers the interaction between the regulator, duty holders, co-regulators and the community by reporting active participation by Earth Resources Regulation at Environmental Review Committee meetings. Earth Resources Regulation has made a commitment in the Compliance Strategy to report on ERC attendance quarterly.</a:t>
            </a:r>
          </a:p>
        </p:txBody>
      </p:sp>
      <p:sp>
        <p:nvSpPr>
          <p:cNvPr id="16" name="TextBox 15">
            <a:extLst>
              <a:ext uri="{FF2B5EF4-FFF2-40B4-BE49-F238E27FC236}">
                <a16:creationId xmlns:a16="http://schemas.microsoft.com/office/drawing/2014/main" id="{EA9A5666-3FFE-44C2-B75D-294DA73EE203}"/>
              </a:ext>
            </a:extLst>
          </p:cNvPr>
          <p:cNvSpPr txBox="1"/>
          <p:nvPr/>
        </p:nvSpPr>
        <p:spPr>
          <a:xfrm>
            <a:off x="386490" y="2028037"/>
            <a:ext cx="5212802" cy="646331"/>
          </a:xfrm>
          <a:prstGeom prst="rect">
            <a:avLst/>
          </a:prstGeom>
          <a:noFill/>
        </p:spPr>
        <p:txBody>
          <a:bodyPr wrap="square" rtlCol="0">
            <a:spAutoFit/>
          </a:bodyPr>
          <a:lstStyle/>
          <a:p>
            <a:r>
              <a:rPr lang="en-AU" sz="900" b="1" dirty="0"/>
              <a:t>Explanation for the result:  </a:t>
            </a:r>
          </a:p>
          <a:p>
            <a:r>
              <a:rPr lang="en-AU" sz="900" dirty="0"/>
              <a:t>Earth Resources Regulation attended 24 of the 26 Environmental Review Committee meetings, achieving 92% attendance rate in Q4.</a:t>
            </a:r>
          </a:p>
          <a:p>
            <a:endParaRPr lang="en-AU" sz="900" dirty="0"/>
          </a:p>
        </p:txBody>
      </p:sp>
      <p:sp>
        <p:nvSpPr>
          <p:cNvPr id="17" name="TextBox 16">
            <a:extLst>
              <a:ext uri="{FF2B5EF4-FFF2-40B4-BE49-F238E27FC236}">
                <a16:creationId xmlns:a16="http://schemas.microsoft.com/office/drawing/2014/main" id="{6163B608-748C-4F42-859B-AA5BE451239A}"/>
              </a:ext>
            </a:extLst>
          </p:cNvPr>
          <p:cNvSpPr txBox="1"/>
          <p:nvPr/>
        </p:nvSpPr>
        <p:spPr>
          <a:xfrm>
            <a:off x="386490" y="5736482"/>
            <a:ext cx="5070565" cy="800219"/>
          </a:xfrm>
          <a:prstGeom prst="rect">
            <a:avLst/>
          </a:prstGeom>
          <a:noFill/>
        </p:spPr>
        <p:txBody>
          <a:bodyPr wrap="square" rtlCol="0">
            <a:spAutoFit/>
          </a:bodyPr>
          <a:lstStyle/>
          <a:p>
            <a:r>
              <a:rPr lang="en-AU" sz="900" b="1" dirty="0"/>
              <a:t>Explanation for the result:  </a:t>
            </a:r>
          </a:p>
          <a:p>
            <a:pPr>
              <a:spcBef>
                <a:spcPts val="600"/>
              </a:spcBef>
            </a:pPr>
            <a:r>
              <a:rPr lang="en-AU" sz="900" dirty="0"/>
              <a:t>The target is an annual figure based on three Earth Resources Regulator Forum meetings being scheduled each year. </a:t>
            </a:r>
          </a:p>
          <a:p>
            <a:pPr>
              <a:spcBef>
                <a:spcPts val="600"/>
              </a:spcBef>
            </a:pPr>
            <a:r>
              <a:rPr lang="en-AU" sz="900" dirty="0"/>
              <a:t>The annual target of three was achieved. </a:t>
            </a:r>
          </a:p>
        </p:txBody>
      </p:sp>
      <p:sp>
        <p:nvSpPr>
          <p:cNvPr id="3" name="Footer Placeholder 2"/>
          <p:cNvSpPr>
            <a:spLocks noGrp="1"/>
          </p:cNvSpPr>
          <p:nvPr>
            <p:ph type="ftr" sz="quarter" idx="11"/>
          </p:nvPr>
        </p:nvSpPr>
        <p:spPr>
          <a:xfrm>
            <a:off x="488504" y="6520259"/>
            <a:ext cx="4968552" cy="365125"/>
          </a:xfrm>
        </p:spPr>
        <p:txBody>
          <a:bodyPr/>
          <a:lstStyle/>
          <a:p>
            <a:r>
              <a:rPr lang="en-AU" dirty="0"/>
              <a:t>Earth Resources Regulation Quarterly Performance Report 2018-19 Q4</a:t>
            </a:r>
          </a:p>
        </p:txBody>
      </p:sp>
      <p:cxnSp>
        <p:nvCxnSpPr>
          <p:cNvPr id="18" name="Straight Connector 17">
            <a:extLst>
              <a:ext uri="{FF2B5EF4-FFF2-40B4-BE49-F238E27FC236}">
                <a16:creationId xmlns:a16="http://schemas.microsoft.com/office/drawing/2014/main" id="{56BEC246-D9EB-4626-A1BC-5E70A0C1E095}"/>
              </a:ext>
            </a:extLst>
          </p:cNvPr>
          <p:cNvCxnSpPr/>
          <p:nvPr/>
        </p:nvCxnSpPr>
        <p:spPr>
          <a:xfrm>
            <a:off x="428491" y="2780928"/>
            <a:ext cx="9061013"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D438EB80-1BAB-49C0-855B-699547DF5C37}"/>
              </a:ext>
            </a:extLst>
          </p:cNvPr>
          <p:cNvCxnSpPr/>
          <p:nvPr/>
        </p:nvCxnSpPr>
        <p:spPr>
          <a:xfrm>
            <a:off x="500499" y="4861029"/>
            <a:ext cx="9061013"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4507475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495300" y="229793"/>
            <a:ext cx="8915400" cy="274042"/>
          </a:xfrm>
        </p:spPr>
        <p:txBody>
          <a:bodyPr>
            <a:normAutofit fontScale="90000"/>
          </a:bodyPr>
          <a:lstStyle/>
          <a:p>
            <a:r>
              <a:rPr lang="en-AU" sz="1400" b="1" dirty="0">
                <a:solidFill>
                  <a:schemeClr val="bg1"/>
                </a:solidFill>
              </a:rPr>
              <a:t>KPI 5 Complaint Management</a:t>
            </a:r>
          </a:p>
        </p:txBody>
      </p:sp>
      <p:sp>
        <p:nvSpPr>
          <p:cNvPr id="2" name="Slide Number Placeholder 1">
            <a:extLst>
              <a:ext uri="{FF2B5EF4-FFF2-40B4-BE49-F238E27FC236}">
                <a16:creationId xmlns:a16="http://schemas.microsoft.com/office/drawing/2014/main" id="{41BBF49B-0A9A-4108-9831-D7D96239B517}"/>
              </a:ext>
            </a:extLst>
          </p:cNvPr>
          <p:cNvSpPr>
            <a:spLocks noGrp="1"/>
          </p:cNvSpPr>
          <p:nvPr>
            <p:ph type="sldNum" sz="quarter" idx="12"/>
          </p:nvPr>
        </p:nvSpPr>
        <p:spPr>
          <a:xfrm>
            <a:off x="8930056" y="221521"/>
            <a:ext cx="897328" cy="274042"/>
          </a:xfrm>
        </p:spPr>
        <p:txBody>
          <a:bodyPr/>
          <a:lstStyle/>
          <a:p>
            <a:r>
              <a:rPr lang="en-AU" dirty="0"/>
              <a:t> Page    </a:t>
            </a:r>
            <a:fld id="{BE4ABD5F-D626-4461-ADC9-85806A61CF0E}" type="slidenum">
              <a:rPr lang="en-AU" smtClean="0"/>
              <a:pPr/>
              <a:t>15</a:t>
            </a:fld>
            <a:endParaRPr lang="en-AU" dirty="0"/>
          </a:p>
        </p:txBody>
      </p:sp>
      <p:sp>
        <p:nvSpPr>
          <p:cNvPr id="6" name="TextBox 5">
            <a:extLst>
              <a:ext uri="{FF2B5EF4-FFF2-40B4-BE49-F238E27FC236}">
                <a16:creationId xmlns:a16="http://schemas.microsoft.com/office/drawing/2014/main" id="{BB2F69F9-F8A1-4D72-BD79-049C80253C51}"/>
              </a:ext>
            </a:extLst>
          </p:cNvPr>
          <p:cNvSpPr txBox="1"/>
          <p:nvPr/>
        </p:nvSpPr>
        <p:spPr>
          <a:xfrm>
            <a:off x="5238038" y="5445224"/>
            <a:ext cx="4279694" cy="646331"/>
          </a:xfrm>
          <a:prstGeom prst="rect">
            <a:avLst/>
          </a:prstGeom>
          <a:noFill/>
        </p:spPr>
        <p:txBody>
          <a:bodyPr wrap="square" rtlCol="0">
            <a:spAutoFit/>
          </a:bodyPr>
          <a:lstStyle/>
          <a:p>
            <a:r>
              <a:rPr lang="en-AU" sz="900" b="1" dirty="0"/>
              <a:t>Why are these measures important?</a:t>
            </a:r>
          </a:p>
          <a:p>
            <a:r>
              <a:rPr lang="en-AU" sz="900" dirty="0">
                <a:solidFill>
                  <a:schemeClr val="bg1">
                    <a:lumMod val="50000"/>
                  </a:schemeClr>
                </a:solidFill>
              </a:rPr>
              <a:t>The complaints handling process is an important aspect of effective stakeholder management and building confidence in Earth Resources Regulation as an effective regulator.</a:t>
            </a:r>
          </a:p>
        </p:txBody>
      </p:sp>
      <p:sp>
        <p:nvSpPr>
          <p:cNvPr id="7" name="TextBox 6">
            <a:extLst>
              <a:ext uri="{FF2B5EF4-FFF2-40B4-BE49-F238E27FC236}">
                <a16:creationId xmlns:a16="http://schemas.microsoft.com/office/drawing/2014/main" id="{C53916B8-A694-470D-BD6D-CB10C0B1BC9D}"/>
              </a:ext>
            </a:extLst>
          </p:cNvPr>
          <p:cNvSpPr txBox="1"/>
          <p:nvPr/>
        </p:nvSpPr>
        <p:spPr>
          <a:xfrm>
            <a:off x="5202256" y="3835856"/>
            <a:ext cx="4176464" cy="1138773"/>
          </a:xfrm>
          <a:prstGeom prst="rect">
            <a:avLst/>
          </a:prstGeom>
          <a:noFill/>
        </p:spPr>
        <p:txBody>
          <a:bodyPr wrap="square" rtlCol="0">
            <a:spAutoFit/>
          </a:bodyPr>
          <a:lstStyle/>
          <a:p>
            <a:r>
              <a:rPr lang="en-AU" sz="900" b="1" dirty="0"/>
              <a:t>Explanation for the result:  </a:t>
            </a:r>
          </a:p>
          <a:p>
            <a:endParaRPr lang="en-AU" sz="900" dirty="0"/>
          </a:p>
          <a:p>
            <a:pPr>
              <a:spcAft>
                <a:spcPts val="600"/>
              </a:spcAft>
            </a:pPr>
            <a:r>
              <a:rPr lang="en-AU" sz="900" dirty="0"/>
              <a:t>There were 15 complaints in Q4. The top three complaints were working without licence or consents, rehabilitation of site and noise emissions. Ten of the complaints were resolved and five are under investigation. On average, complaints were responded to within one day. </a:t>
            </a:r>
          </a:p>
          <a:p>
            <a:endParaRPr lang="en-AU" sz="900" dirty="0"/>
          </a:p>
        </p:txBody>
      </p:sp>
      <p:sp>
        <p:nvSpPr>
          <p:cNvPr id="9" name="TextBox 8">
            <a:extLst>
              <a:ext uri="{FF2B5EF4-FFF2-40B4-BE49-F238E27FC236}">
                <a16:creationId xmlns:a16="http://schemas.microsoft.com/office/drawing/2014/main" id="{EADFC062-28EA-4DF3-ABBE-8CC73C15D21C}"/>
              </a:ext>
            </a:extLst>
          </p:cNvPr>
          <p:cNvSpPr txBox="1"/>
          <p:nvPr/>
        </p:nvSpPr>
        <p:spPr>
          <a:xfrm>
            <a:off x="632520" y="840498"/>
            <a:ext cx="3885143" cy="307777"/>
          </a:xfrm>
          <a:prstGeom prst="rect">
            <a:avLst/>
          </a:prstGeom>
          <a:noFill/>
        </p:spPr>
        <p:txBody>
          <a:bodyPr wrap="square" rtlCol="0">
            <a:spAutoFit/>
          </a:bodyPr>
          <a:lstStyle/>
          <a:p>
            <a:pPr algn="ctr"/>
            <a:r>
              <a:rPr lang="en-AU" sz="1400" dirty="0"/>
              <a:t>Response Time to Complaints in Q4</a:t>
            </a:r>
          </a:p>
        </p:txBody>
      </p:sp>
      <p:sp>
        <p:nvSpPr>
          <p:cNvPr id="8" name="Footer Placeholder 7"/>
          <p:cNvSpPr>
            <a:spLocks noGrp="1"/>
          </p:cNvSpPr>
          <p:nvPr>
            <p:ph type="ftr" sz="quarter" idx="11"/>
          </p:nvPr>
        </p:nvSpPr>
        <p:spPr/>
        <p:txBody>
          <a:bodyPr/>
          <a:lstStyle/>
          <a:p>
            <a:r>
              <a:rPr lang="en-AU" dirty="0"/>
              <a:t>Earth Resources Regulation Quarterly Performance Report 2018-19 Q4</a:t>
            </a:r>
          </a:p>
        </p:txBody>
      </p:sp>
      <p:graphicFrame>
        <p:nvGraphicFramePr>
          <p:cNvPr id="10" name="Chart 9"/>
          <p:cNvGraphicFramePr/>
          <p:nvPr>
            <p:extLst>
              <p:ext uri="{D42A27DB-BD31-4B8C-83A1-F6EECF244321}">
                <p14:modId xmlns:p14="http://schemas.microsoft.com/office/powerpoint/2010/main" val="863074131"/>
              </p:ext>
            </p:extLst>
          </p:nvPr>
        </p:nvGraphicFramePr>
        <p:xfrm>
          <a:off x="5006805" y="1052736"/>
          <a:ext cx="4742160" cy="2376264"/>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4" name="Table 13">
            <a:extLst>
              <a:ext uri="{FF2B5EF4-FFF2-40B4-BE49-F238E27FC236}">
                <a16:creationId xmlns:a16="http://schemas.microsoft.com/office/drawing/2014/main" id="{A28E5A2C-2798-49CC-BDB8-8FDCED4BCFEC}"/>
              </a:ext>
            </a:extLst>
          </p:cNvPr>
          <p:cNvGraphicFramePr>
            <a:graphicFrameLocks noGrp="1"/>
          </p:cNvGraphicFramePr>
          <p:nvPr>
            <p:extLst>
              <p:ext uri="{D42A27DB-BD31-4B8C-83A1-F6EECF244321}">
                <p14:modId xmlns:p14="http://schemas.microsoft.com/office/powerpoint/2010/main" val="837536453"/>
              </p:ext>
            </p:extLst>
          </p:nvPr>
        </p:nvGraphicFramePr>
        <p:xfrm>
          <a:off x="157035" y="1237965"/>
          <a:ext cx="4795965" cy="4311927"/>
        </p:xfrm>
        <a:graphic>
          <a:graphicData uri="http://schemas.openxmlformats.org/drawingml/2006/table">
            <a:tbl>
              <a:tblPr firstRow="1" lastRow="1" bandRow="1">
                <a:tableStyleId>{5C22544A-7EE6-4342-B048-85BDC9FD1C3A}</a:tableStyleId>
              </a:tblPr>
              <a:tblGrid>
                <a:gridCol w="2121089">
                  <a:extLst>
                    <a:ext uri="{9D8B030D-6E8A-4147-A177-3AD203B41FA5}">
                      <a16:colId xmlns:a16="http://schemas.microsoft.com/office/drawing/2014/main" val="3520152470"/>
                    </a:ext>
                  </a:extLst>
                </a:gridCol>
                <a:gridCol w="1138154">
                  <a:extLst>
                    <a:ext uri="{9D8B030D-6E8A-4147-A177-3AD203B41FA5}">
                      <a16:colId xmlns:a16="http://schemas.microsoft.com/office/drawing/2014/main" val="2443014287"/>
                    </a:ext>
                  </a:extLst>
                </a:gridCol>
                <a:gridCol w="736784">
                  <a:extLst>
                    <a:ext uri="{9D8B030D-6E8A-4147-A177-3AD203B41FA5}">
                      <a16:colId xmlns:a16="http://schemas.microsoft.com/office/drawing/2014/main" val="2632852575"/>
                    </a:ext>
                  </a:extLst>
                </a:gridCol>
                <a:gridCol w="799938">
                  <a:extLst>
                    <a:ext uri="{9D8B030D-6E8A-4147-A177-3AD203B41FA5}">
                      <a16:colId xmlns:a16="http://schemas.microsoft.com/office/drawing/2014/main" val="1243239101"/>
                    </a:ext>
                  </a:extLst>
                </a:gridCol>
              </a:tblGrid>
              <a:tr h="377867">
                <a:tc>
                  <a:txBody>
                    <a:bodyPr/>
                    <a:lstStyle/>
                    <a:p>
                      <a:pPr algn="ctr" fontAlgn="t"/>
                      <a:r>
                        <a:rPr lang="en-AU" sz="900" b="1" i="0" u="none" strike="noStrike" dirty="0">
                          <a:solidFill>
                            <a:schemeClr val="bg1"/>
                          </a:solidFill>
                          <a:effectLst/>
                          <a:latin typeface="+mn-lt"/>
                        </a:rPr>
                        <a:t>Enforcement Codes</a:t>
                      </a:r>
                    </a:p>
                  </a:txBody>
                  <a:tcPr marL="9525" marR="9525" marT="9525" marB="0" anchor="ctr">
                    <a:solidFill>
                      <a:srgbClr val="002060"/>
                    </a:solidFill>
                  </a:tcPr>
                </a:tc>
                <a:tc>
                  <a:txBody>
                    <a:bodyPr/>
                    <a:lstStyle/>
                    <a:p>
                      <a:pPr algn="ctr" fontAlgn="t"/>
                      <a:r>
                        <a:rPr lang="en-AU" sz="900" b="1" i="0" u="none" strike="noStrike" dirty="0">
                          <a:solidFill>
                            <a:schemeClr val="bg1"/>
                          </a:solidFill>
                          <a:effectLst/>
                          <a:latin typeface="+mn-lt"/>
                        </a:rPr>
                        <a:t>Sector</a:t>
                      </a:r>
                    </a:p>
                  </a:txBody>
                  <a:tcPr marL="9525" marR="9525" marT="9525" marB="0" anchor="ctr">
                    <a:solidFill>
                      <a:srgbClr val="002060"/>
                    </a:solidFill>
                  </a:tcPr>
                </a:tc>
                <a:tc>
                  <a:txBody>
                    <a:bodyPr/>
                    <a:lstStyle/>
                    <a:p>
                      <a:pPr algn="ctr" fontAlgn="t"/>
                      <a:r>
                        <a:rPr lang="en-AU" sz="900" b="1" i="0" u="none" strike="noStrike" dirty="0">
                          <a:solidFill>
                            <a:schemeClr val="bg1"/>
                          </a:solidFill>
                          <a:effectLst/>
                          <a:latin typeface="+mn-lt"/>
                        </a:rPr>
                        <a:t>Number of Complaints</a:t>
                      </a:r>
                    </a:p>
                  </a:txBody>
                  <a:tcPr marL="9525" marR="9525" marT="9525" marB="0" anchor="ctr">
                    <a:solidFill>
                      <a:srgbClr val="002060"/>
                    </a:solidFill>
                  </a:tcPr>
                </a:tc>
                <a:tc>
                  <a:txBody>
                    <a:bodyPr/>
                    <a:lstStyle/>
                    <a:p>
                      <a:pPr algn="ctr" fontAlgn="t"/>
                      <a:r>
                        <a:rPr lang="en-AU" sz="900" b="1" i="0" u="none" strike="noStrike" dirty="0">
                          <a:solidFill>
                            <a:schemeClr val="bg1"/>
                          </a:solidFill>
                          <a:effectLst/>
                          <a:latin typeface="+mn-lt"/>
                        </a:rPr>
                        <a:t>Ave Days to respond</a:t>
                      </a:r>
                    </a:p>
                  </a:txBody>
                  <a:tcPr marL="9525" marR="9525" marT="9525" marB="0" anchor="ctr">
                    <a:solidFill>
                      <a:srgbClr val="002060"/>
                    </a:solidFill>
                  </a:tcPr>
                </a:tc>
                <a:extLst>
                  <a:ext uri="{0D108BD9-81ED-4DB2-BD59-A6C34878D82A}">
                    <a16:rowId xmlns:a16="http://schemas.microsoft.com/office/drawing/2014/main" val="2706680780"/>
                  </a:ext>
                </a:extLst>
              </a:tr>
              <a:tr h="302620">
                <a:tc>
                  <a:txBody>
                    <a:bodyPr/>
                    <a:lstStyle/>
                    <a:p>
                      <a:pPr algn="l" fontAlgn="b"/>
                      <a:r>
                        <a:rPr lang="en-AU" sz="1000" b="1" i="0" u="none" strike="noStrike" dirty="0">
                          <a:solidFill>
                            <a:srgbClr val="000000"/>
                          </a:solidFill>
                          <a:effectLst/>
                          <a:latin typeface="+mn-lt"/>
                        </a:rPr>
                        <a:t>0. Work without Licence or Consents</a:t>
                      </a:r>
                    </a:p>
                  </a:txBody>
                  <a:tcPr marL="86400" marR="9525" marT="9525" marB="0" anchor="ctr"/>
                </a:tc>
                <a:tc>
                  <a:txBody>
                    <a:bodyPr/>
                    <a:lstStyle/>
                    <a:p>
                      <a:pPr algn="ctr" fontAlgn="b"/>
                      <a:r>
                        <a:rPr lang="en-AU" sz="1000" b="0" i="0" u="none" strike="noStrike" dirty="0">
                          <a:solidFill>
                            <a:srgbClr val="000000"/>
                          </a:solidFill>
                          <a:effectLst/>
                          <a:latin typeface="+mn-lt"/>
                        </a:rPr>
                        <a:t>Extractive</a:t>
                      </a:r>
                    </a:p>
                  </a:txBody>
                  <a:tcPr marL="9525" marR="9525" marT="9525" marB="0" anchor="ctr"/>
                </a:tc>
                <a:tc>
                  <a:txBody>
                    <a:bodyPr/>
                    <a:lstStyle/>
                    <a:p>
                      <a:pPr algn="ctr" fontAlgn="b"/>
                      <a:r>
                        <a:rPr lang="en-AU" sz="1000" b="0" i="0" u="none" strike="noStrike">
                          <a:solidFill>
                            <a:srgbClr val="000000"/>
                          </a:solidFill>
                          <a:effectLst/>
                          <a:latin typeface="+mn-lt"/>
                        </a:rPr>
                        <a:t>1</a:t>
                      </a:r>
                    </a:p>
                  </a:txBody>
                  <a:tcPr marL="9525" marR="9525" marT="9525" marB="0" anchor="ctr"/>
                </a:tc>
                <a:tc>
                  <a:txBody>
                    <a:bodyPr/>
                    <a:lstStyle/>
                    <a:p>
                      <a:pPr algn="ctr" fontAlgn="b"/>
                      <a:r>
                        <a:rPr lang="en-AU" sz="1000" b="0" i="0" u="none" strike="noStrike">
                          <a:solidFill>
                            <a:srgbClr val="000000"/>
                          </a:solidFill>
                          <a:effectLst/>
                          <a:latin typeface="+mn-lt"/>
                        </a:rPr>
                        <a:t>1</a:t>
                      </a:r>
                    </a:p>
                  </a:txBody>
                  <a:tcPr marL="9525" marR="9525" marT="9525" marB="0" anchor="ctr"/>
                </a:tc>
                <a:extLst>
                  <a:ext uri="{0D108BD9-81ED-4DB2-BD59-A6C34878D82A}">
                    <a16:rowId xmlns:a16="http://schemas.microsoft.com/office/drawing/2014/main" val="2847113499"/>
                  </a:ext>
                </a:extLst>
              </a:tr>
              <a:tr h="302620">
                <a:tc>
                  <a:txBody>
                    <a:bodyPr/>
                    <a:lstStyle/>
                    <a:p>
                      <a:pPr algn="l" fontAlgn="b"/>
                      <a:r>
                        <a:rPr lang="en-AU" sz="1000" b="1" i="0" u="none" strike="noStrike" dirty="0">
                          <a:solidFill>
                            <a:srgbClr val="000000"/>
                          </a:solidFill>
                          <a:effectLst/>
                          <a:latin typeface="+mn-lt"/>
                        </a:rPr>
                        <a:t>0. Work without Licence or Consents</a:t>
                      </a:r>
                    </a:p>
                  </a:txBody>
                  <a:tcPr marL="86400" marR="9525" marT="9525" marB="0" anchor="ctr"/>
                </a:tc>
                <a:tc>
                  <a:txBody>
                    <a:bodyPr/>
                    <a:lstStyle/>
                    <a:p>
                      <a:pPr algn="ctr" fontAlgn="b"/>
                      <a:r>
                        <a:rPr lang="en-AU" sz="1000" b="0" i="0" u="none" strike="noStrike" dirty="0">
                          <a:solidFill>
                            <a:srgbClr val="000000"/>
                          </a:solidFill>
                          <a:effectLst/>
                          <a:latin typeface="+mn-lt"/>
                        </a:rPr>
                        <a:t>Mining</a:t>
                      </a:r>
                    </a:p>
                  </a:txBody>
                  <a:tcPr marL="9525" marR="9525" marT="9525" marB="0" anchor="ctr"/>
                </a:tc>
                <a:tc>
                  <a:txBody>
                    <a:bodyPr/>
                    <a:lstStyle/>
                    <a:p>
                      <a:pPr algn="ctr" fontAlgn="b"/>
                      <a:r>
                        <a:rPr lang="en-AU" sz="1000" b="0" i="0" u="none" strike="noStrike">
                          <a:solidFill>
                            <a:srgbClr val="000000"/>
                          </a:solidFill>
                          <a:effectLst/>
                          <a:latin typeface="+mn-lt"/>
                        </a:rPr>
                        <a:t>1</a:t>
                      </a:r>
                    </a:p>
                  </a:txBody>
                  <a:tcPr marL="9525" marR="9525" marT="9525" marB="0" anchor="ctr"/>
                </a:tc>
                <a:tc>
                  <a:txBody>
                    <a:bodyPr/>
                    <a:lstStyle/>
                    <a:p>
                      <a:pPr algn="ctr" fontAlgn="b"/>
                      <a:r>
                        <a:rPr lang="en-AU" sz="1000" b="0" i="0" u="none" strike="noStrike">
                          <a:solidFill>
                            <a:srgbClr val="000000"/>
                          </a:solidFill>
                          <a:effectLst/>
                          <a:latin typeface="+mn-lt"/>
                        </a:rPr>
                        <a:t>1</a:t>
                      </a:r>
                    </a:p>
                  </a:txBody>
                  <a:tcPr marL="9525" marR="9525" marT="9525" marB="0" anchor="ctr"/>
                </a:tc>
                <a:extLst>
                  <a:ext uri="{0D108BD9-81ED-4DB2-BD59-A6C34878D82A}">
                    <a16:rowId xmlns:a16="http://schemas.microsoft.com/office/drawing/2014/main" val="4203193938"/>
                  </a:ext>
                </a:extLst>
              </a:tr>
              <a:tr h="302620">
                <a:tc>
                  <a:txBody>
                    <a:bodyPr/>
                    <a:lstStyle/>
                    <a:p>
                      <a:pPr algn="l" fontAlgn="b"/>
                      <a:r>
                        <a:rPr lang="en-AU" sz="1000" b="1" i="0" u="none" strike="noStrike">
                          <a:solidFill>
                            <a:srgbClr val="000000"/>
                          </a:solidFill>
                          <a:effectLst/>
                          <a:latin typeface="+mn-lt"/>
                        </a:rPr>
                        <a:t>11. Public Safety &amp; Site Security</a:t>
                      </a:r>
                    </a:p>
                  </a:txBody>
                  <a:tcPr marL="86400" marR="9525" marT="9525" marB="0" anchor="ctr"/>
                </a:tc>
                <a:tc>
                  <a:txBody>
                    <a:bodyPr/>
                    <a:lstStyle/>
                    <a:p>
                      <a:pPr algn="ctr" fontAlgn="b"/>
                      <a:r>
                        <a:rPr lang="en-AU" sz="1000" b="0" i="0" u="none" strike="noStrike" dirty="0">
                          <a:solidFill>
                            <a:srgbClr val="000000"/>
                          </a:solidFill>
                          <a:effectLst/>
                          <a:latin typeface="+mn-lt"/>
                        </a:rPr>
                        <a:t>Extractive</a:t>
                      </a:r>
                    </a:p>
                  </a:txBody>
                  <a:tcPr marL="9525" marR="9525" marT="9525" marB="0" anchor="ctr"/>
                </a:tc>
                <a:tc>
                  <a:txBody>
                    <a:bodyPr/>
                    <a:lstStyle/>
                    <a:p>
                      <a:pPr algn="ctr" fontAlgn="b"/>
                      <a:r>
                        <a:rPr lang="en-AU" sz="1000" b="0" i="0" u="none" strike="noStrike">
                          <a:solidFill>
                            <a:srgbClr val="000000"/>
                          </a:solidFill>
                          <a:effectLst/>
                          <a:latin typeface="+mn-lt"/>
                        </a:rPr>
                        <a:t>1</a:t>
                      </a:r>
                    </a:p>
                  </a:txBody>
                  <a:tcPr marL="9525" marR="9525" marT="9525" marB="0" anchor="ctr"/>
                </a:tc>
                <a:tc>
                  <a:txBody>
                    <a:bodyPr/>
                    <a:lstStyle/>
                    <a:p>
                      <a:pPr algn="ctr" fontAlgn="b"/>
                      <a:r>
                        <a:rPr lang="en-AU" sz="1000" b="0" i="0" u="none" strike="noStrike">
                          <a:solidFill>
                            <a:srgbClr val="000000"/>
                          </a:solidFill>
                          <a:effectLst/>
                          <a:latin typeface="+mn-lt"/>
                        </a:rPr>
                        <a:t>1</a:t>
                      </a:r>
                    </a:p>
                  </a:txBody>
                  <a:tcPr marL="9525" marR="9525" marT="9525" marB="0" anchor="ctr"/>
                </a:tc>
                <a:extLst>
                  <a:ext uri="{0D108BD9-81ED-4DB2-BD59-A6C34878D82A}">
                    <a16:rowId xmlns:a16="http://schemas.microsoft.com/office/drawing/2014/main" val="1434396616"/>
                  </a:ext>
                </a:extLst>
              </a:tr>
              <a:tr h="302620">
                <a:tc>
                  <a:txBody>
                    <a:bodyPr/>
                    <a:lstStyle/>
                    <a:p>
                      <a:pPr algn="l" fontAlgn="b"/>
                      <a:r>
                        <a:rPr lang="en-AU" sz="1000" b="1" i="0" u="none" strike="noStrike">
                          <a:solidFill>
                            <a:srgbClr val="000000"/>
                          </a:solidFill>
                          <a:effectLst/>
                          <a:latin typeface="+mn-lt"/>
                        </a:rPr>
                        <a:t>28. Visual Amenity</a:t>
                      </a:r>
                    </a:p>
                  </a:txBody>
                  <a:tcPr marL="86400" marR="9525" marT="9525" marB="0" anchor="ctr"/>
                </a:tc>
                <a:tc>
                  <a:txBody>
                    <a:bodyPr/>
                    <a:lstStyle/>
                    <a:p>
                      <a:pPr algn="ctr" fontAlgn="b"/>
                      <a:r>
                        <a:rPr lang="en-AU" sz="1000" b="0" i="0" u="none" strike="noStrike" dirty="0">
                          <a:solidFill>
                            <a:srgbClr val="000000"/>
                          </a:solidFill>
                          <a:effectLst/>
                          <a:latin typeface="+mn-lt"/>
                        </a:rPr>
                        <a:t>Extractive</a:t>
                      </a:r>
                    </a:p>
                  </a:txBody>
                  <a:tcPr marL="9525" marR="9525" marT="9525" marB="0" anchor="ctr"/>
                </a:tc>
                <a:tc>
                  <a:txBody>
                    <a:bodyPr/>
                    <a:lstStyle/>
                    <a:p>
                      <a:pPr algn="ctr" fontAlgn="b"/>
                      <a:r>
                        <a:rPr lang="en-AU" sz="1000" b="0" i="0" u="none" strike="noStrike">
                          <a:solidFill>
                            <a:srgbClr val="000000"/>
                          </a:solidFill>
                          <a:effectLst/>
                          <a:latin typeface="+mn-lt"/>
                        </a:rPr>
                        <a:t>1</a:t>
                      </a:r>
                    </a:p>
                  </a:txBody>
                  <a:tcPr marL="9525" marR="9525" marT="9525" marB="0" anchor="ctr"/>
                </a:tc>
                <a:tc>
                  <a:txBody>
                    <a:bodyPr/>
                    <a:lstStyle/>
                    <a:p>
                      <a:pPr algn="ctr" fontAlgn="b"/>
                      <a:r>
                        <a:rPr lang="en-AU" sz="1000" b="0" i="0" u="none" strike="noStrike">
                          <a:solidFill>
                            <a:srgbClr val="000000"/>
                          </a:solidFill>
                          <a:effectLst/>
                          <a:latin typeface="+mn-lt"/>
                        </a:rPr>
                        <a:t>1</a:t>
                      </a:r>
                    </a:p>
                  </a:txBody>
                  <a:tcPr marL="9525" marR="9525" marT="9525" marB="0" anchor="ctr"/>
                </a:tc>
                <a:extLst>
                  <a:ext uri="{0D108BD9-81ED-4DB2-BD59-A6C34878D82A}">
                    <a16:rowId xmlns:a16="http://schemas.microsoft.com/office/drawing/2014/main" val="72185923"/>
                  </a:ext>
                </a:extLst>
              </a:tr>
              <a:tr h="302620">
                <a:tc>
                  <a:txBody>
                    <a:bodyPr/>
                    <a:lstStyle/>
                    <a:p>
                      <a:pPr algn="l" fontAlgn="b"/>
                      <a:r>
                        <a:rPr lang="en-AU" sz="1000" b="1" i="0" u="none" strike="noStrike">
                          <a:solidFill>
                            <a:srgbClr val="000000"/>
                          </a:solidFill>
                          <a:effectLst/>
                          <a:latin typeface="+mn-lt"/>
                        </a:rPr>
                        <a:t>34. Groundwater Impacts</a:t>
                      </a:r>
                    </a:p>
                  </a:txBody>
                  <a:tcPr marL="86400" marR="9525" marT="9525" marB="0" anchor="ctr"/>
                </a:tc>
                <a:tc>
                  <a:txBody>
                    <a:bodyPr/>
                    <a:lstStyle/>
                    <a:p>
                      <a:pPr algn="ctr" fontAlgn="b"/>
                      <a:r>
                        <a:rPr lang="en-AU" sz="1000" b="0" i="0" u="none" strike="noStrike" dirty="0">
                          <a:solidFill>
                            <a:srgbClr val="000000"/>
                          </a:solidFill>
                          <a:effectLst/>
                          <a:latin typeface="+mn-lt"/>
                        </a:rPr>
                        <a:t>Extractive</a:t>
                      </a:r>
                    </a:p>
                  </a:txBody>
                  <a:tcPr marL="9525" marR="9525" marT="9525" marB="0" anchor="ctr"/>
                </a:tc>
                <a:tc>
                  <a:txBody>
                    <a:bodyPr/>
                    <a:lstStyle/>
                    <a:p>
                      <a:pPr algn="ctr" fontAlgn="b"/>
                      <a:r>
                        <a:rPr lang="en-AU" sz="1000" b="0" i="0" u="none" strike="noStrike">
                          <a:solidFill>
                            <a:srgbClr val="000000"/>
                          </a:solidFill>
                          <a:effectLst/>
                          <a:latin typeface="+mn-lt"/>
                        </a:rPr>
                        <a:t>1</a:t>
                      </a:r>
                    </a:p>
                  </a:txBody>
                  <a:tcPr marL="9525" marR="9525" marT="9525" marB="0" anchor="ctr"/>
                </a:tc>
                <a:tc>
                  <a:txBody>
                    <a:bodyPr/>
                    <a:lstStyle/>
                    <a:p>
                      <a:pPr algn="ctr" fontAlgn="b"/>
                      <a:r>
                        <a:rPr lang="en-AU" sz="1000" b="0" i="0" u="none" strike="noStrike">
                          <a:solidFill>
                            <a:srgbClr val="000000"/>
                          </a:solidFill>
                          <a:effectLst/>
                          <a:latin typeface="+mn-lt"/>
                        </a:rPr>
                        <a:t>1</a:t>
                      </a:r>
                    </a:p>
                  </a:txBody>
                  <a:tcPr marL="9525" marR="9525" marT="9525" marB="0" anchor="ctr"/>
                </a:tc>
                <a:extLst>
                  <a:ext uri="{0D108BD9-81ED-4DB2-BD59-A6C34878D82A}">
                    <a16:rowId xmlns:a16="http://schemas.microsoft.com/office/drawing/2014/main" val="2291082391"/>
                  </a:ext>
                </a:extLst>
              </a:tr>
              <a:tr h="302620">
                <a:tc>
                  <a:txBody>
                    <a:bodyPr/>
                    <a:lstStyle/>
                    <a:p>
                      <a:pPr algn="l" fontAlgn="b"/>
                      <a:r>
                        <a:rPr lang="en-AU" sz="1000" b="1" i="0" u="none" strike="noStrike">
                          <a:solidFill>
                            <a:srgbClr val="000000"/>
                          </a:solidFill>
                          <a:effectLst/>
                          <a:latin typeface="+mn-lt"/>
                        </a:rPr>
                        <a:t>35. Dust Emissions</a:t>
                      </a:r>
                    </a:p>
                  </a:txBody>
                  <a:tcPr marL="86400" marR="9525" marT="9525" marB="0" anchor="ctr"/>
                </a:tc>
                <a:tc>
                  <a:txBody>
                    <a:bodyPr/>
                    <a:lstStyle/>
                    <a:p>
                      <a:pPr algn="ctr" fontAlgn="b"/>
                      <a:r>
                        <a:rPr lang="en-AU" sz="1000" b="0" i="0" u="none" strike="noStrike" dirty="0">
                          <a:solidFill>
                            <a:srgbClr val="000000"/>
                          </a:solidFill>
                          <a:effectLst/>
                          <a:latin typeface="+mn-lt"/>
                        </a:rPr>
                        <a:t>Extractive</a:t>
                      </a:r>
                    </a:p>
                  </a:txBody>
                  <a:tcPr marL="9525" marR="9525" marT="9525" marB="0" anchor="ctr"/>
                </a:tc>
                <a:tc>
                  <a:txBody>
                    <a:bodyPr/>
                    <a:lstStyle/>
                    <a:p>
                      <a:pPr algn="ctr" fontAlgn="b"/>
                      <a:r>
                        <a:rPr lang="en-AU" sz="1000" b="0" i="0" u="none" strike="noStrike" dirty="0">
                          <a:solidFill>
                            <a:srgbClr val="000000"/>
                          </a:solidFill>
                          <a:effectLst/>
                          <a:latin typeface="+mn-lt"/>
                        </a:rPr>
                        <a:t>1</a:t>
                      </a:r>
                    </a:p>
                  </a:txBody>
                  <a:tcPr marL="9525" marR="9525" marT="9525" marB="0" anchor="ctr"/>
                </a:tc>
                <a:tc>
                  <a:txBody>
                    <a:bodyPr/>
                    <a:lstStyle/>
                    <a:p>
                      <a:pPr algn="ctr" fontAlgn="b"/>
                      <a:r>
                        <a:rPr lang="en-AU" sz="1000" b="0" i="0" u="none" strike="noStrike">
                          <a:solidFill>
                            <a:srgbClr val="000000"/>
                          </a:solidFill>
                          <a:effectLst/>
                          <a:latin typeface="+mn-lt"/>
                        </a:rPr>
                        <a:t>1</a:t>
                      </a:r>
                    </a:p>
                  </a:txBody>
                  <a:tcPr marL="9525" marR="9525" marT="9525" marB="0" anchor="ctr"/>
                </a:tc>
                <a:extLst>
                  <a:ext uri="{0D108BD9-81ED-4DB2-BD59-A6C34878D82A}">
                    <a16:rowId xmlns:a16="http://schemas.microsoft.com/office/drawing/2014/main" val="2889696173"/>
                  </a:ext>
                </a:extLst>
              </a:tr>
              <a:tr h="302620">
                <a:tc>
                  <a:txBody>
                    <a:bodyPr/>
                    <a:lstStyle/>
                    <a:p>
                      <a:pPr algn="l" fontAlgn="b"/>
                      <a:r>
                        <a:rPr lang="en-AU" sz="1000" b="1" i="0" u="none" strike="noStrike">
                          <a:solidFill>
                            <a:srgbClr val="000000"/>
                          </a:solidFill>
                          <a:effectLst/>
                          <a:latin typeface="+mn-lt"/>
                        </a:rPr>
                        <a:t>36. Noise Emissions</a:t>
                      </a:r>
                    </a:p>
                  </a:txBody>
                  <a:tcPr marL="86400" marR="9525" marT="9525" marB="0" anchor="ctr"/>
                </a:tc>
                <a:tc>
                  <a:txBody>
                    <a:bodyPr/>
                    <a:lstStyle/>
                    <a:p>
                      <a:pPr algn="ctr" fontAlgn="b"/>
                      <a:r>
                        <a:rPr lang="en-AU" sz="1000" b="0" i="0" u="none" strike="noStrike">
                          <a:solidFill>
                            <a:srgbClr val="000000"/>
                          </a:solidFill>
                          <a:effectLst/>
                          <a:latin typeface="+mn-lt"/>
                        </a:rPr>
                        <a:t>Extractive</a:t>
                      </a:r>
                    </a:p>
                  </a:txBody>
                  <a:tcPr marL="9525" marR="9525" marT="9525" marB="0" anchor="ctr"/>
                </a:tc>
                <a:tc>
                  <a:txBody>
                    <a:bodyPr/>
                    <a:lstStyle/>
                    <a:p>
                      <a:pPr algn="ctr" fontAlgn="b"/>
                      <a:r>
                        <a:rPr lang="en-AU" sz="1000" b="0" i="0" u="none" strike="noStrike" dirty="0">
                          <a:solidFill>
                            <a:srgbClr val="000000"/>
                          </a:solidFill>
                          <a:effectLst/>
                          <a:latin typeface="+mn-lt"/>
                        </a:rPr>
                        <a:t>2</a:t>
                      </a:r>
                    </a:p>
                  </a:txBody>
                  <a:tcPr marL="9525" marR="9525" marT="9525" marB="0" anchor="ctr"/>
                </a:tc>
                <a:tc>
                  <a:txBody>
                    <a:bodyPr/>
                    <a:lstStyle/>
                    <a:p>
                      <a:pPr algn="ctr" fontAlgn="b"/>
                      <a:r>
                        <a:rPr lang="en-AU" sz="1000" b="0" i="0" u="none" strike="noStrike">
                          <a:solidFill>
                            <a:srgbClr val="000000"/>
                          </a:solidFill>
                          <a:effectLst/>
                          <a:latin typeface="+mn-lt"/>
                        </a:rPr>
                        <a:t>2</a:t>
                      </a:r>
                    </a:p>
                  </a:txBody>
                  <a:tcPr marL="9525" marR="9525" marT="9525" marB="0" anchor="ctr"/>
                </a:tc>
                <a:extLst>
                  <a:ext uri="{0D108BD9-81ED-4DB2-BD59-A6C34878D82A}">
                    <a16:rowId xmlns:a16="http://schemas.microsoft.com/office/drawing/2014/main" val="936331227"/>
                  </a:ext>
                </a:extLst>
              </a:tr>
              <a:tr h="302620">
                <a:tc>
                  <a:txBody>
                    <a:bodyPr/>
                    <a:lstStyle/>
                    <a:p>
                      <a:pPr algn="l" fontAlgn="b"/>
                      <a:r>
                        <a:rPr lang="en-AU" sz="1000" b="1" i="0" u="none" strike="noStrike">
                          <a:solidFill>
                            <a:srgbClr val="000000"/>
                          </a:solidFill>
                          <a:effectLst/>
                          <a:latin typeface="+mn-lt"/>
                        </a:rPr>
                        <a:t>38. Explosives Air &amp; Ground Vibration</a:t>
                      </a:r>
                    </a:p>
                  </a:txBody>
                  <a:tcPr marL="86400" marR="9525" marT="9525" marB="0" anchor="ctr"/>
                </a:tc>
                <a:tc>
                  <a:txBody>
                    <a:bodyPr/>
                    <a:lstStyle/>
                    <a:p>
                      <a:pPr algn="ctr" fontAlgn="b"/>
                      <a:r>
                        <a:rPr lang="en-AU" sz="1000" b="0" i="0" u="none" strike="noStrike">
                          <a:solidFill>
                            <a:srgbClr val="000000"/>
                          </a:solidFill>
                          <a:effectLst/>
                          <a:latin typeface="+mn-lt"/>
                        </a:rPr>
                        <a:t>Extractive</a:t>
                      </a:r>
                    </a:p>
                  </a:txBody>
                  <a:tcPr marL="9525" marR="9525" marT="9525" marB="0" anchor="ctr"/>
                </a:tc>
                <a:tc>
                  <a:txBody>
                    <a:bodyPr/>
                    <a:lstStyle/>
                    <a:p>
                      <a:pPr algn="ctr" fontAlgn="b"/>
                      <a:r>
                        <a:rPr lang="en-AU" sz="1000" b="0" i="0" u="none" strike="noStrike" dirty="0">
                          <a:solidFill>
                            <a:srgbClr val="000000"/>
                          </a:solidFill>
                          <a:effectLst/>
                          <a:latin typeface="+mn-lt"/>
                        </a:rPr>
                        <a:t>1</a:t>
                      </a:r>
                    </a:p>
                  </a:txBody>
                  <a:tcPr marL="9525" marR="9525" marT="9525" marB="0" anchor="ctr"/>
                </a:tc>
                <a:tc>
                  <a:txBody>
                    <a:bodyPr/>
                    <a:lstStyle/>
                    <a:p>
                      <a:pPr algn="ctr" fontAlgn="b"/>
                      <a:r>
                        <a:rPr lang="en-AU" sz="1000" b="0" i="0" u="none" strike="noStrike" dirty="0">
                          <a:solidFill>
                            <a:srgbClr val="000000"/>
                          </a:solidFill>
                          <a:effectLst/>
                          <a:latin typeface="+mn-lt"/>
                        </a:rPr>
                        <a:t>1</a:t>
                      </a:r>
                    </a:p>
                  </a:txBody>
                  <a:tcPr marL="9525" marR="9525" marT="9525" marB="0" anchor="ctr"/>
                </a:tc>
                <a:extLst>
                  <a:ext uri="{0D108BD9-81ED-4DB2-BD59-A6C34878D82A}">
                    <a16:rowId xmlns:a16="http://schemas.microsoft.com/office/drawing/2014/main" val="1402969734"/>
                  </a:ext>
                </a:extLst>
              </a:tr>
              <a:tr h="302620">
                <a:tc>
                  <a:txBody>
                    <a:bodyPr/>
                    <a:lstStyle/>
                    <a:p>
                      <a:pPr algn="l" fontAlgn="b"/>
                      <a:r>
                        <a:rPr lang="en-AU" sz="1000" b="1" i="0" u="none" strike="noStrike">
                          <a:solidFill>
                            <a:srgbClr val="000000"/>
                          </a:solidFill>
                          <a:effectLst/>
                          <a:latin typeface="+mn-lt"/>
                        </a:rPr>
                        <a:t>4. Community Engagement</a:t>
                      </a:r>
                    </a:p>
                  </a:txBody>
                  <a:tcPr marL="86400" marR="9525" marT="9525" marB="0" anchor="ctr"/>
                </a:tc>
                <a:tc>
                  <a:txBody>
                    <a:bodyPr/>
                    <a:lstStyle/>
                    <a:p>
                      <a:pPr algn="ctr" fontAlgn="b"/>
                      <a:r>
                        <a:rPr lang="en-AU" sz="1000" b="0" i="0" u="none" strike="noStrike">
                          <a:solidFill>
                            <a:srgbClr val="000000"/>
                          </a:solidFill>
                          <a:effectLst/>
                          <a:latin typeface="+mn-lt"/>
                        </a:rPr>
                        <a:t>Mining</a:t>
                      </a:r>
                    </a:p>
                  </a:txBody>
                  <a:tcPr marL="9525" marR="9525" marT="9525" marB="0" anchor="ctr"/>
                </a:tc>
                <a:tc>
                  <a:txBody>
                    <a:bodyPr/>
                    <a:lstStyle/>
                    <a:p>
                      <a:pPr algn="ctr" fontAlgn="b"/>
                      <a:r>
                        <a:rPr lang="en-AU" sz="1000" b="0" i="0" u="none" strike="noStrike" dirty="0">
                          <a:solidFill>
                            <a:srgbClr val="000000"/>
                          </a:solidFill>
                          <a:effectLst/>
                          <a:latin typeface="+mn-lt"/>
                        </a:rPr>
                        <a:t>1</a:t>
                      </a:r>
                    </a:p>
                  </a:txBody>
                  <a:tcPr marL="9525" marR="9525" marT="9525" marB="0" anchor="ctr"/>
                </a:tc>
                <a:tc>
                  <a:txBody>
                    <a:bodyPr/>
                    <a:lstStyle/>
                    <a:p>
                      <a:pPr algn="ctr" fontAlgn="b"/>
                      <a:r>
                        <a:rPr lang="en-AU" sz="1000" b="0" i="0" u="none" strike="noStrike" dirty="0">
                          <a:solidFill>
                            <a:srgbClr val="000000"/>
                          </a:solidFill>
                          <a:effectLst/>
                          <a:latin typeface="+mn-lt"/>
                        </a:rPr>
                        <a:t>1</a:t>
                      </a:r>
                    </a:p>
                  </a:txBody>
                  <a:tcPr marL="9525" marR="9525" marT="9525" marB="0" anchor="ctr"/>
                </a:tc>
                <a:extLst>
                  <a:ext uri="{0D108BD9-81ED-4DB2-BD59-A6C34878D82A}">
                    <a16:rowId xmlns:a16="http://schemas.microsoft.com/office/drawing/2014/main" val="3133668555"/>
                  </a:ext>
                </a:extLst>
              </a:tr>
              <a:tr h="302620">
                <a:tc>
                  <a:txBody>
                    <a:bodyPr/>
                    <a:lstStyle/>
                    <a:p>
                      <a:pPr algn="l" fontAlgn="b"/>
                      <a:r>
                        <a:rPr lang="en-AU" sz="1000" b="1" i="0" u="none" strike="noStrike" dirty="0">
                          <a:solidFill>
                            <a:srgbClr val="000000"/>
                          </a:solidFill>
                          <a:effectLst/>
                          <a:latin typeface="+mn-lt"/>
                        </a:rPr>
                        <a:t>40. Rehabilitation of Site</a:t>
                      </a:r>
                    </a:p>
                  </a:txBody>
                  <a:tcPr marL="86400" marR="9525" marT="9525" marB="0" anchor="ctr"/>
                </a:tc>
                <a:tc>
                  <a:txBody>
                    <a:bodyPr/>
                    <a:lstStyle/>
                    <a:p>
                      <a:pPr algn="ctr" fontAlgn="b"/>
                      <a:r>
                        <a:rPr lang="en-AU" sz="1000" b="0" i="0" u="none" strike="noStrike">
                          <a:solidFill>
                            <a:srgbClr val="000000"/>
                          </a:solidFill>
                          <a:effectLst/>
                          <a:latin typeface="+mn-lt"/>
                        </a:rPr>
                        <a:t>Extractive</a:t>
                      </a:r>
                    </a:p>
                  </a:txBody>
                  <a:tcPr marL="9525" marR="9525" marT="9525" marB="0" anchor="ctr"/>
                </a:tc>
                <a:tc>
                  <a:txBody>
                    <a:bodyPr/>
                    <a:lstStyle/>
                    <a:p>
                      <a:pPr algn="ctr" fontAlgn="b"/>
                      <a:r>
                        <a:rPr lang="en-AU" sz="1000" b="0" i="0" u="none" strike="noStrike" dirty="0">
                          <a:solidFill>
                            <a:srgbClr val="000000"/>
                          </a:solidFill>
                          <a:effectLst/>
                          <a:latin typeface="+mn-lt"/>
                        </a:rPr>
                        <a:t>1</a:t>
                      </a:r>
                    </a:p>
                  </a:txBody>
                  <a:tcPr marL="9525" marR="9525" marT="9525" marB="0" anchor="ctr"/>
                </a:tc>
                <a:tc>
                  <a:txBody>
                    <a:bodyPr/>
                    <a:lstStyle/>
                    <a:p>
                      <a:pPr algn="ctr" fontAlgn="b"/>
                      <a:r>
                        <a:rPr lang="en-AU" sz="1000" b="0" i="0" u="none" strike="noStrike" dirty="0">
                          <a:solidFill>
                            <a:srgbClr val="000000"/>
                          </a:solidFill>
                          <a:effectLst/>
                          <a:latin typeface="+mn-lt"/>
                        </a:rPr>
                        <a:t>1</a:t>
                      </a:r>
                    </a:p>
                  </a:txBody>
                  <a:tcPr marL="9525" marR="9525" marT="9525" marB="0" anchor="ctr"/>
                </a:tc>
                <a:extLst>
                  <a:ext uri="{0D108BD9-81ED-4DB2-BD59-A6C34878D82A}">
                    <a16:rowId xmlns:a16="http://schemas.microsoft.com/office/drawing/2014/main" val="3088741658"/>
                  </a:ext>
                </a:extLst>
              </a:tr>
              <a:tr h="302620">
                <a:tc>
                  <a:txBody>
                    <a:bodyPr/>
                    <a:lstStyle/>
                    <a:p>
                      <a:pPr algn="l" fontAlgn="b"/>
                      <a:r>
                        <a:rPr lang="en-AU" sz="1000" b="1" i="0" u="none" strike="noStrike" dirty="0">
                          <a:solidFill>
                            <a:srgbClr val="000000"/>
                          </a:solidFill>
                          <a:effectLst/>
                          <a:latin typeface="+mn-lt"/>
                        </a:rPr>
                        <a:t>40. Rehabilitation of Site</a:t>
                      </a:r>
                    </a:p>
                  </a:txBody>
                  <a:tcPr marL="86400" marR="9525" marT="9525" marB="0" anchor="ctr"/>
                </a:tc>
                <a:tc>
                  <a:txBody>
                    <a:bodyPr/>
                    <a:lstStyle/>
                    <a:p>
                      <a:pPr algn="ctr" fontAlgn="b"/>
                      <a:r>
                        <a:rPr lang="en-AU" sz="1000" b="0" i="0" u="none" strike="noStrike">
                          <a:solidFill>
                            <a:srgbClr val="000000"/>
                          </a:solidFill>
                          <a:effectLst/>
                          <a:latin typeface="+mn-lt"/>
                        </a:rPr>
                        <a:t>Mining</a:t>
                      </a:r>
                    </a:p>
                  </a:txBody>
                  <a:tcPr marL="9525" marR="9525" marT="9525" marB="0" anchor="ctr"/>
                </a:tc>
                <a:tc>
                  <a:txBody>
                    <a:bodyPr/>
                    <a:lstStyle/>
                    <a:p>
                      <a:pPr algn="ctr" fontAlgn="b"/>
                      <a:r>
                        <a:rPr lang="en-AU" sz="1000" b="0" i="0" u="none" strike="noStrike">
                          <a:solidFill>
                            <a:srgbClr val="000000"/>
                          </a:solidFill>
                          <a:effectLst/>
                          <a:latin typeface="+mn-lt"/>
                        </a:rPr>
                        <a:t>1</a:t>
                      </a:r>
                    </a:p>
                  </a:txBody>
                  <a:tcPr marL="9525" marR="9525" marT="9525" marB="0" anchor="ctr"/>
                </a:tc>
                <a:tc>
                  <a:txBody>
                    <a:bodyPr/>
                    <a:lstStyle/>
                    <a:p>
                      <a:pPr algn="ctr" fontAlgn="b"/>
                      <a:r>
                        <a:rPr lang="en-AU" sz="1000" b="0" i="0" u="none" strike="noStrike" dirty="0">
                          <a:solidFill>
                            <a:srgbClr val="000000"/>
                          </a:solidFill>
                          <a:effectLst/>
                          <a:latin typeface="+mn-lt"/>
                        </a:rPr>
                        <a:t>1</a:t>
                      </a:r>
                    </a:p>
                  </a:txBody>
                  <a:tcPr marL="9525" marR="9525" marT="9525" marB="0" anchor="ctr"/>
                </a:tc>
                <a:extLst>
                  <a:ext uri="{0D108BD9-81ED-4DB2-BD59-A6C34878D82A}">
                    <a16:rowId xmlns:a16="http://schemas.microsoft.com/office/drawing/2014/main" val="473584587"/>
                  </a:ext>
                </a:extLst>
              </a:tr>
              <a:tr h="302620">
                <a:tc>
                  <a:txBody>
                    <a:bodyPr/>
                    <a:lstStyle/>
                    <a:p>
                      <a:pPr algn="l" fontAlgn="b"/>
                      <a:r>
                        <a:rPr lang="en-AU" sz="1000" b="1" i="0" u="none" strike="noStrike" dirty="0">
                          <a:solidFill>
                            <a:srgbClr val="000000"/>
                          </a:solidFill>
                          <a:effectLst/>
                          <a:latin typeface="+mn-lt"/>
                        </a:rPr>
                        <a:t>46. Other  (Not Specified Above)</a:t>
                      </a:r>
                    </a:p>
                  </a:txBody>
                  <a:tcPr marL="86400" marR="9525" marT="9525" marB="0" anchor="ctr"/>
                </a:tc>
                <a:tc>
                  <a:txBody>
                    <a:bodyPr/>
                    <a:lstStyle/>
                    <a:p>
                      <a:pPr algn="ctr" fontAlgn="b"/>
                      <a:r>
                        <a:rPr lang="en-AU" sz="1000" b="0" i="0" u="none" strike="noStrike">
                          <a:solidFill>
                            <a:srgbClr val="000000"/>
                          </a:solidFill>
                          <a:effectLst/>
                          <a:latin typeface="+mn-lt"/>
                        </a:rPr>
                        <a:t>Extractive</a:t>
                      </a:r>
                    </a:p>
                  </a:txBody>
                  <a:tcPr marL="9525" marR="9525" marT="9525" marB="0" anchor="ctr"/>
                </a:tc>
                <a:tc>
                  <a:txBody>
                    <a:bodyPr/>
                    <a:lstStyle/>
                    <a:p>
                      <a:pPr algn="ctr" fontAlgn="b"/>
                      <a:r>
                        <a:rPr lang="en-AU" sz="1000" b="0" i="0" u="none" strike="noStrike">
                          <a:solidFill>
                            <a:srgbClr val="000000"/>
                          </a:solidFill>
                          <a:effectLst/>
                          <a:latin typeface="+mn-lt"/>
                        </a:rPr>
                        <a:t>3</a:t>
                      </a:r>
                    </a:p>
                  </a:txBody>
                  <a:tcPr marL="9525" marR="9525" marT="9525" marB="0" anchor="ctr"/>
                </a:tc>
                <a:tc>
                  <a:txBody>
                    <a:bodyPr/>
                    <a:lstStyle/>
                    <a:p>
                      <a:pPr algn="ctr" fontAlgn="b"/>
                      <a:r>
                        <a:rPr lang="en-AU" sz="1000" b="0" i="0" u="none" strike="noStrike" dirty="0">
                          <a:solidFill>
                            <a:srgbClr val="000000"/>
                          </a:solidFill>
                          <a:effectLst/>
                          <a:latin typeface="+mn-lt"/>
                        </a:rPr>
                        <a:t>1</a:t>
                      </a:r>
                    </a:p>
                  </a:txBody>
                  <a:tcPr marL="9525" marR="9525" marT="9525" marB="0" anchor="ctr"/>
                </a:tc>
                <a:extLst>
                  <a:ext uri="{0D108BD9-81ED-4DB2-BD59-A6C34878D82A}">
                    <a16:rowId xmlns:a16="http://schemas.microsoft.com/office/drawing/2014/main" val="2407611923"/>
                  </a:ext>
                </a:extLst>
              </a:tr>
              <a:tr h="302620">
                <a:tc>
                  <a:txBody>
                    <a:bodyPr/>
                    <a:lstStyle/>
                    <a:p>
                      <a:pPr algn="ctr" fontAlgn="t"/>
                      <a:r>
                        <a:rPr lang="en-AU" sz="1000" b="1" i="0" u="none" strike="noStrike" dirty="0">
                          <a:solidFill>
                            <a:schemeClr val="bg1"/>
                          </a:solidFill>
                          <a:effectLst/>
                          <a:latin typeface="+mn-lt"/>
                        </a:rPr>
                        <a:t>Total</a:t>
                      </a:r>
                    </a:p>
                  </a:txBody>
                  <a:tcPr marL="9525" marR="9525" marT="9525" marB="0" anchor="ctr"/>
                </a:tc>
                <a:tc>
                  <a:txBody>
                    <a:bodyPr/>
                    <a:lstStyle/>
                    <a:p>
                      <a:pPr algn="ctr" fontAlgn="t"/>
                      <a:endParaRPr lang="en-AU" sz="1000" b="1" i="0" u="none" strike="noStrike" dirty="0">
                        <a:solidFill>
                          <a:schemeClr val="bg1"/>
                        </a:solidFill>
                        <a:effectLst/>
                        <a:latin typeface="+mn-lt"/>
                      </a:endParaRPr>
                    </a:p>
                  </a:txBody>
                  <a:tcPr marL="9525" marR="9525" marT="9525" marB="0" anchor="ctr"/>
                </a:tc>
                <a:tc>
                  <a:txBody>
                    <a:bodyPr/>
                    <a:lstStyle/>
                    <a:p>
                      <a:pPr algn="ctr" fontAlgn="t"/>
                      <a:r>
                        <a:rPr lang="en-AU" sz="1000" b="1" i="0" u="none" strike="noStrike" dirty="0">
                          <a:solidFill>
                            <a:schemeClr val="bg1"/>
                          </a:solidFill>
                          <a:effectLst/>
                          <a:latin typeface="+mn-lt"/>
                        </a:rPr>
                        <a:t>15</a:t>
                      </a:r>
                    </a:p>
                  </a:txBody>
                  <a:tcPr marL="9525" marR="9525" marT="9525" marB="0" anchor="ctr"/>
                </a:tc>
                <a:tc>
                  <a:txBody>
                    <a:bodyPr/>
                    <a:lstStyle/>
                    <a:p>
                      <a:pPr algn="ctr" fontAlgn="t"/>
                      <a:r>
                        <a:rPr lang="en-AU" sz="1000" b="1" i="0" u="none" strike="noStrike" dirty="0">
                          <a:solidFill>
                            <a:schemeClr val="bg1"/>
                          </a:solidFill>
                          <a:effectLst/>
                          <a:latin typeface="+mn-lt"/>
                        </a:rPr>
                        <a:t>1</a:t>
                      </a:r>
                    </a:p>
                  </a:txBody>
                  <a:tcPr marL="9525" marR="9525" marT="9525" marB="0" anchor="ctr"/>
                </a:tc>
                <a:extLst>
                  <a:ext uri="{0D108BD9-81ED-4DB2-BD59-A6C34878D82A}">
                    <a16:rowId xmlns:a16="http://schemas.microsoft.com/office/drawing/2014/main" val="2728571060"/>
                  </a:ext>
                </a:extLst>
              </a:tr>
            </a:tbl>
          </a:graphicData>
        </a:graphic>
      </p:graphicFrame>
    </p:spTree>
    <p:extLst>
      <p:ext uri="{BB962C8B-B14F-4D97-AF65-F5344CB8AC3E}">
        <p14:creationId xmlns:p14="http://schemas.microsoft.com/office/powerpoint/2010/main" val="232245907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FD7CE36E-3F71-418B-9D74-06468777F49F}"/>
              </a:ext>
            </a:extLst>
          </p:cNvPr>
          <p:cNvSpPr>
            <a:spLocks noGrp="1"/>
          </p:cNvSpPr>
          <p:nvPr>
            <p:ph type="sldNum" sz="quarter" idx="4294967295"/>
          </p:nvPr>
        </p:nvSpPr>
        <p:spPr>
          <a:xfrm>
            <a:off x="8409384" y="260648"/>
            <a:ext cx="1152128" cy="274637"/>
          </a:xfrm>
        </p:spPr>
        <p:txBody>
          <a:bodyPr/>
          <a:lstStyle/>
          <a:p>
            <a:r>
              <a:rPr lang="en-AU" dirty="0"/>
              <a:t> Page    </a:t>
            </a:r>
            <a:fld id="{BE4ABD5F-D626-4461-ADC9-85806A61CF0E}" type="slidenum">
              <a:rPr lang="en-AU" smtClean="0"/>
              <a:pPr/>
              <a:t>16</a:t>
            </a:fld>
            <a:endParaRPr lang="en-AU" dirty="0"/>
          </a:p>
        </p:txBody>
      </p:sp>
      <p:sp>
        <p:nvSpPr>
          <p:cNvPr id="9" name="Footer Placeholder 7">
            <a:extLst>
              <a:ext uri="{FF2B5EF4-FFF2-40B4-BE49-F238E27FC236}">
                <a16:creationId xmlns:a16="http://schemas.microsoft.com/office/drawing/2014/main" id="{6362F36D-77DE-48FE-B2A9-37586BEC1AC5}"/>
              </a:ext>
            </a:extLst>
          </p:cNvPr>
          <p:cNvSpPr txBox="1">
            <a:spLocks/>
          </p:cNvSpPr>
          <p:nvPr/>
        </p:nvSpPr>
        <p:spPr>
          <a:xfrm>
            <a:off x="416496" y="6576448"/>
            <a:ext cx="4968552" cy="266632"/>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AU" sz="900" dirty="0">
                <a:solidFill>
                  <a:schemeClr val="bg1">
                    <a:lumMod val="75000"/>
                  </a:schemeClr>
                </a:solidFill>
              </a:rPr>
              <a:t>Earth Resources Regulation Quarterly Performance Report 2018-19 Q4</a:t>
            </a:r>
          </a:p>
        </p:txBody>
      </p:sp>
      <p:sp>
        <p:nvSpPr>
          <p:cNvPr id="2" name="TextBox 1">
            <a:extLst>
              <a:ext uri="{FF2B5EF4-FFF2-40B4-BE49-F238E27FC236}">
                <a16:creationId xmlns:a16="http://schemas.microsoft.com/office/drawing/2014/main" id="{C51C24A6-9BAA-48AA-8084-3AB727A74CA7}"/>
              </a:ext>
            </a:extLst>
          </p:cNvPr>
          <p:cNvSpPr txBox="1"/>
          <p:nvPr/>
        </p:nvSpPr>
        <p:spPr>
          <a:xfrm>
            <a:off x="740532" y="908720"/>
            <a:ext cx="7236804" cy="2277547"/>
          </a:xfrm>
          <a:prstGeom prst="rect">
            <a:avLst/>
          </a:prstGeom>
          <a:noFill/>
        </p:spPr>
        <p:txBody>
          <a:bodyPr wrap="square" rtlCol="0">
            <a:spAutoFit/>
          </a:bodyPr>
          <a:lstStyle/>
          <a:p>
            <a:r>
              <a:rPr lang="en-AU" sz="1200" b="1" dirty="0">
                <a:solidFill>
                  <a:schemeClr val="bg1">
                    <a:lumMod val="50000"/>
                  </a:schemeClr>
                </a:solidFill>
                <a:latin typeface="Calibri" panose="020F0502020204030204" pitchFamily="34" charset="0"/>
                <a:cs typeface="Calibri" panose="020F0502020204030204" pitchFamily="34" charset="0"/>
              </a:rPr>
              <a:t>Department of Jobs, Precincts and Regions</a:t>
            </a:r>
          </a:p>
          <a:p>
            <a:r>
              <a:rPr lang="en-AU" sz="1000" dirty="0">
                <a:solidFill>
                  <a:schemeClr val="bg1">
                    <a:lumMod val="50000"/>
                  </a:schemeClr>
                </a:solidFill>
                <a:latin typeface="Calibri" panose="020F0502020204030204" pitchFamily="34" charset="0"/>
                <a:cs typeface="Calibri" panose="020F0502020204030204" pitchFamily="34" charset="0"/>
              </a:rPr>
              <a:t>Earth Resources Regulation</a:t>
            </a:r>
          </a:p>
          <a:p>
            <a:endParaRPr lang="en-AU" sz="1000" dirty="0">
              <a:solidFill>
                <a:schemeClr val="bg1">
                  <a:lumMod val="50000"/>
                </a:schemeClr>
              </a:solidFill>
              <a:latin typeface="Calibri" panose="020F0502020204030204" pitchFamily="34" charset="0"/>
              <a:cs typeface="Calibri" panose="020F0502020204030204" pitchFamily="34" charset="0"/>
            </a:endParaRPr>
          </a:p>
          <a:p>
            <a:r>
              <a:rPr lang="en-AU" sz="1000" dirty="0">
                <a:solidFill>
                  <a:schemeClr val="bg1">
                    <a:lumMod val="50000"/>
                  </a:schemeClr>
                </a:solidFill>
                <a:latin typeface="Calibri" panose="020F0502020204030204" pitchFamily="34" charset="0"/>
                <a:cs typeface="Calibri" panose="020F0502020204030204" pitchFamily="34" charset="0"/>
              </a:rPr>
              <a:t>1 Spring Street</a:t>
            </a:r>
          </a:p>
          <a:p>
            <a:r>
              <a:rPr lang="en-AU" sz="1000" dirty="0">
                <a:solidFill>
                  <a:schemeClr val="bg1">
                    <a:lumMod val="50000"/>
                  </a:schemeClr>
                </a:solidFill>
                <a:latin typeface="Calibri" panose="020F0502020204030204" pitchFamily="34" charset="0"/>
                <a:cs typeface="Calibri" panose="020F0502020204030204" pitchFamily="34" charset="0"/>
              </a:rPr>
              <a:t>Melbourne VIC 3000</a:t>
            </a:r>
          </a:p>
          <a:p>
            <a:r>
              <a:rPr lang="en-AU" sz="1000" dirty="0">
                <a:solidFill>
                  <a:schemeClr val="bg1">
                    <a:lumMod val="50000"/>
                  </a:schemeClr>
                </a:solidFill>
                <a:latin typeface="Calibri" panose="020F0502020204030204" pitchFamily="34" charset="0"/>
                <a:cs typeface="Calibri" panose="020F0502020204030204" pitchFamily="34" charset="0"/>
              </a:rPr>
              <a:t>Telephone: 1300 366 356</a:t>
            </a:r>
          </a:p>
          <a:p>
            <a:endParaRPr lang="en-AU" sz="1000" dirty="0">
              <a:solidFill>
                <a:schemeClr val="bg1">
                  <a:lumMod val="50000"/>
                </a:schemeClr>
              </a:solidFill>
              <a:latin typeface="Calibri" panose="020F0502020204030204" pitchFamily="34" charset="0"/>
              <a:cs typeface="Calibri" panose="020F0502020204030204" pitchFamily="34" charset="0"/>
            </a:endParaRPr>
          </a:p>
          <a:p>
            <a:r>
              <a:rPr lang="en-AU" sz="1000" dirty="0">
                <a:solidFill>
                  <a:schemeClr val="bg1">
                    <a:lumMod val="50000"/>
                  </a:schemeClr>
                </a:solidFill>
                <a:latin typeface="Calibri" panose="020F0502020204030204" pitchFamily="34" charset="0"/>
                <a:cs typeface="Calibri" panose="020F0502020204030204" pitchFamily="34" charset="0"/>
              </a:rPr>
              <a:t>© Copyright State of Victoria, Department of Jobs, Precincts and Regions 2019</a:t>
            </a:r>
          </a:p>
          <a:p>
            <a:endParaRPr lang="en-AU" sz="1000" dirty="0">
              <a:solidFill>
                <a:schemeClr val="bg1">
                  <a:lumMod val="50000"/>
                </a:schemeClr>
              </a:solidFill>
              <a:latin typeface="Calibri" panose="020F0502020204030204" pitchFamily="34" charset="0"/>
              <a:cs typeface="Calibri" panose="020F0502020204030204" pitchFamily="34" charset="0"/>
            </a:endParaRPr>
          </a:p>
          <a:p>
            <a:r>
              <a:rPr lang="en-AU" sz="1000" dirty="0">
                <a:solidFill>
                  <a:schemeClr val="bg1">
                    <a:lumMod val="50000"/>
                  </a:schemeClr>
                </a:solidFill>
                <a:latin typeface="Calibri" panose="020F0502020204030204" pitchFamily="34" charset="0"/>
                <a:cs typeface="Calibri" panose="020F0502020204030204" pitchFamily="34" charset="0"/>
              </a:rPr>
              <a:t>Except for any logos, emblems, trademarks, artwork and photography, this document is made available under the terms of the Creative Commons Attribution 3.0 Australia licence.</a:t>
            </a:r>
          </a:p>
          <a:p>
            <a:endParaRPr lang="en-AU" sz="1000" dirty="0">
              <a:solidFill>
                <a:schemeClr val="bg1">
                  <a:lumMod val="50000"/>
                </a:schemeClr>
              </a:solidFill>
              <a:latin typeface="Calibri" panose="020F0502020204030204" pitchFamily="34" charset="0"/>
              <a:cs typeface="Calibri" panose="020F0502020204030204" pitchFamily="34" charset="0"/>
            </a:endParaRPr>
          </a:p>
          <a:p>
            <a:r>
              <a:rPr lang="en-AU" sz="1000" dirty="0">
                <a:solidFill>
                  <a:schemeClr val="bg1">
                    <a:lumMod val="50000"/>
                  </a:schemeClr>
                </a:solidFill>
                <a:latin typeface="Calibri" panose="020F0502020204030204" pitchFamily="34" charset="0"/>
                <a:cs typeface="Calibri" panose="020F0502020204030204" pitchFamily="34" charset="0"/>
              </a:rPr>
              <a:t>This document is also available online at:</a:t>
            </a:r>
          </a:p>
          <a:p>
            <a:r>
              <a:rPr lang="en-AU" sz="1000" dirty="0">
                <a:hlinkClick r:id="rId2"/>
              </a:rPr>
              <a:t>https://earthresources.vic.gov.au/legislation-and-regulations/regulator-performance-reporting/quarterly-performance-reports</a:t>
            </a:r>
            <a:endParaRPr lang="en-AU" sz="1000" dirty="0">
              <a:solidFill>
                <a:schemeClr val="bg1">
                  <a:lumMod val="50000"/>
                </a:schemeClr>
              </a:solidFill>
              <a:latin typeface="Calibri" panose="020F0502020204030204" pitchFamily="34" charset="0"/>
              <a:cs typeface="Calibri" panose="020F0502020204030204" pitchFamily="34" charset="0"/>
            </a:endParaRPr>
          </a:p>
        </p:txBody>
      </p:sp>
      <p:pic>
        <p:nvPicPr>
          <p:cNvPr id="4" name="Picture 3">
            <a:extLst>
              <a:ext uri="{FF2B5EF4-FFF2-40B4-BE49-F238E27FC236}">
                <a16:creationId xmlns:a16="http://schemas.microsoft.com/office/drawing/2014/main" id="{51FAA3BF-971C-4EF8-BE2C-0B6C1884D3B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48544" y="3501008"/>
            <a:ext cx="1873739" cy="564724"/>
          </a:xfrm>
          <a:prstGeom prst="rect">
            <a:avLst/>
          </a:prstGeom>
        </p:spPr>
      </p:pic>
    </p:spTree>
    <p:extLst>
      <p:ext uri="{BB962C8B-B14F-4D97-AF65-F5344CB8AC3E}">
        <p14:creationId xmlns:p14="http://schemas.microsoft.com/office/powerpoint/2010/main" val="62434466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8268" y="1124745"/>
            <a:ext cx="9317260" cy="3888431"/>
          </a:xfrm>
        </p:spPr>
        <p:txBody>
          <a:bodyPr>
            <a:noAutofit/>
          </a:bodyPr>
          <a:lstStyle/>
          <a:p>
            <a:pPr marL="0" indent="0">
              <a:buNone/>
            </a:pPr>
            <a:r>
              <a:rPr lang="en-AU" sz="1100" b="1" dirty="0"/>
              <a:t>Summary</a:t>
            </a:r>
          </a:p>
          <a:p>
            <a:pPr marL="0" indent="0">
              <a:spcBef>
                <a:spcPts val="600"/>
              </a:spcBef>
              <a:spcAft>
                <a:spcPts val="600"/>
              </a:spcAft>
              <a:buNone/>
            </a:pPr>
            <a:r>
              <a:rPr lang="en-AU" sz="900" dirty="0"/>
              <a:t>This report provides a summary of the operating performance for the fourth quarter of financial year 2018-19 (1</a:t>
            </a:r>
            <a:r>
              <a:rPr lang="en-AU" sz="900" baseline="30000" dirty="0"/>
              <a:t>st</a:t>
            </a:r>
            <a:r>
              <a:rPr lang="en-AU" sz="900" dirty="0"/>
              <a:t> April to 30</a:t>
            </a:r>
            <a:r>
              <a:rPr lang="en-AU" sz="900" baseline="30000" dirty="0"/>
              <a:t>th</a:t>
            </a:r>
            <a:r>
              <a:rPr lang="en-AU" sz="900" dirty="0"/>
              <a:t> June 2019).</a:t>
            </a:r>
          </a:p>
          <a:p>
            <a:pPr marL="0" indent="0">
              <a:spcBef>
                <a:spcPts val="600"/>
              </a:spcBef>
              <a:spcAft>
                <a:spcPts val="600"/>
              </a:spcAft>
              <a:buNone/>
            </a:pPr>
            <a:r>
              <a:rPr lang="en-AU" sz="900" b="1" dirty="0"/>
              <a:t>Delivery of an improved regulation system:</a:t>
            </a:r>
          </a:p>
          <a:p>
            <a:pPr indent="-160338">
              <a:spcBef>
                <a:spcPts val="0"/>
              </a:spcBef>
            </a:pPr>
            <a:r>
              <a:rPr lang="en-AU" sz="900" dirty="0"/>
              <a:t>Stakeholder workshops were held to provide an update on planning reforms and implementation of the new notifications pathway for low risk changes to quarry and mine operations.</a:t>
            </a:r>
          </a:p>
          <a:p>
            <a:pPr indent="-160338">
              <a:spcBef>
                <a:spcPts val="0"/>
              </a:spcBef>
            </a:pPr>
            <a:r>
              <a:rPr lang="en-AU" sz="900" dirty="0"/>
              <a:t>Earth Resources Regulation acknowledged 10 notifications for low risk changes to the operation of mines and quarries.</a:t>
            </a:r>
          </a:p>
          <a:p>
            <a:pPr marL="182562" indent="0">
              <a:spcBef>
                <a:spcPts val="0"/>
              </a:spcBef>
              <a:buNone/>
            </a:pPr>
            <a:endParaRPr lang="en-AU" sz="900" dirty="0"/>
          </a:p>
          <a:p>
            <a:pPr indent="-160338">
              <a:spcBef>
                <a:spcPts val="0"/>
              </a:spcBef>
            </a:pPr>
            <a:endParaRPr lang="en-AU" sz="900" dirty="0"/>
          </a:p>
          <a:p>
            <a:pPr marL="0" indent="0">
              <a:spcBef>
                <a:spcPts val="0"/>
              </a:spcBef>
              <a:spcAft>
                <a:spcPts val="600"/>
              </a:spcAft>
              <a:buNone/>
            </a:pPr>
            <a:r>
              <a:rPr lang="en-AU" sz="900" b="1" dirty="0"/>
              <a:t>Stand out performance indicators in Q4 : </a:t>
            </a:r>
            <a:endParaRPr lang="en-AU" sz="900" dirty="0"/>
          </a:p>
          <a:p>
            <a:pPr marL="271463" lvl="1" indent="0">
              <a:spcBef>
                <a:spcPts val="0"/>
              </a:spcBef>
              <a:spcAft>
                <a:spcPts val="600"/>
              </a:spcAft>
              <a:buNone/>
            </a:pPr>
            <a:r>
              <a:rPr lang="en-AU" sz="900" b="1" dirty="0"/>
              <a:t>KPI 1 -</a:t>
            </a:r>
            <a:r>
              <a:rPr lang="en-AU" sz="900" dirty="0"/>
              <a:t> 100% of work plan stages for mines and quarries were assessed within statutory times.</a:t>
            </a:r>
          </a:p>
          <a:p>
            <a:pPr marL="271463" lvl="1" indent="0">
              <a:spcBef>
                <a:spcPts val="0"/>
              </a:spcBef>
              <a:spcAft>
                <a:spcPts val="600"/>
              </a:spcAft>
              <a:buNone/>
            </a:pPr>
            <a:r>
              <a:rPr lang="en-AU" sz="900" b="1" dirty="0"/>
              <a:t>KPI 2 -</a:t>
            </a:r>
            <a:r>
              <a:rPr lang="en-AU" sz="900" dirty="0"/>
              <a:t> 147 operational compliance activities undertaken, above the target of 75. </a:t>
            </a:r>
          </a:p>
          <a:p>
            <a:pPr marL="271463" lvl="1" indent="0">
              <a:spcBef>
                <a:spcPts val="0"/>
              </a:spcBef>
              <a:spcAft>
                <a:spcPts val="600"/>
              </a:spcAft>
              <a:buNone/>
            </a:pPr>
            <a:r>
              <a:rPr lang="en-AU" sz="900" b="1" dirty="0"/>
              <a:t>KPI 3 -</a:t>
            </a:r>
            <a:r>
              <a:rPr lang="en-AU" sz="900" dirty="0"/>
              <a:t> 100% of reportable incidents were responded to during this quarter. </a:t>
            </a:r>
          </a:p>
          <a:p>
            <a:pPr marL="271463" lvl="1" indent="0">
              <a:spcBef>
                <a:spcPts val="0"/>
              </a:spcBef>
              <a:spcAft>
                <a:spcPts val="600"/>
              </a:spcAft>
              <a:buNone/>
            </a:pPr>
            <a:r>
              <a:rPr lang="en-AU" sz="900" b="1" dirty="0"/>
              <a:t>KPI 4 - </a:t>
            </a:r>
            <a:r>
              <a:rPr lang="en-AU" sz="900" dirty="0"/>
              <a:t>Earth Resources Regulation convened one scheduled Stakeholder Reference Group meeting.</a:t>
            </a:r>
          </a:p>
          <a:p>
            <a:pPr marL="271463" lvl="1" indent="0">
              <a:spcBef>
                <a:spcPts val="0"/>
              </a:spcBef>
              <a:spcAft>
                <a:spcPts val="600"/>
              </a:spcAft>
              <a:buNone/>
            </a:pPr>
            <a:r>
              <a:rPr lang="en-AU" sz="900" b="1" dirty="0"/>
              <a:t>KPI 5 - </a:t>
            </a:r>
            <a:r>
              <a:rPr lang="en-AU" sz="900" dirty="0"/>
              <a:t>The time to respond to complaints took an average one business day.</a:t>
            </a:r>
          </a:p>
          <a:p>
            <a:pPr marL="271463" lvl="1" indent="0">
              <a:spcBef>
                <a:spcPts val="0"/>
              </a:spcBef>
              <a:spcAft>
                <a:spcPts val="600"/>
              </a:spcAft>
              <a:buNone/>
            </a:pPr>
            <a:endParaRPr lang="en-AU" sz="900" b="1" dirty="0"/>
          </a:p>
          <a:p>
            <a:pPr marL="271463" lvl="1" indent="0">
              <a:spcBef>
                <a:spcPts val="0"/>
              </a:spcBef>
              <a:spcAft>
                <a:spcPts val="600"/>
              </a:spcAft>
              <a:buNone/>
            </a:pPr>
            <a:endParaRPr lang="en-AU" sz="900" dirty="0"/>
          </a:p>
          <a:p>
            <a:pPr marL="0" indent="0">
              <a:buNone/>
            </a:pPr>
            <a:endParaRPr lang="en-AU" sz="900" strike="sngStrike" dirty="0">
              <a:solidFill>
                <a:srgbClr val="FF0000"/>
              </a:solidFill>
            </a:endParaRPr>
          </a:p>
          <a:p>
            <a:pPr marL="0" indent="0">
              <a:buNone/>
            </a:pPr>
            <a:endParaRPr lang="en-AU" sz="900" strike="sngStrike" dirty="0">
              <a:solidFill>
                <a:srgbClr val="FF0000"/>
              </a:solidFill>
            </a:endParaRPr>
          </a:p>
          <a:p>
            <a:pPr marL="0" indent="0">
              <a:buNone/>
            </a:pPr>
            <a:endParaRPr lang="en-AU" sz="900" dirty="0"/>
          </a:p>
        </p:txBody>
      </p:sp>
      <p:sp>
        <p:nvSpPr>
          <p:cNvPr id="4" name="Title 1"/>
          <p:cNvSpPr>
            <a:spLocks noGrp="1"/>
          </p:cNvSpPr>
          <p:nvPr>
            <p:ph type="title"/>
          </p:nvPr>
        </p:nvSpPr>
        <p:spPr>
          <a:xfrm>
            <a:off x="495300" y="231849"/>
            <a:ext cx="8915400" cy="274042"/>
          </a:xfrm>
        </p:spPr>
        <p:txBody>
          <a:bodyPr>
            <a:normAutofit fontScale="90000"/>
          </a:bodyPr>
          <a:lstStyle/>
          <a:p>
            <a:r>
              <a:rPr lang="en-AU" sz="1400" b="1" dirty="0">
                <a:solidFill>
                  <a:schemeClr val="bg1"/>
                </a:solidFill>
              </a:rPr>
              <a:t>Earth Resources Regulation KPI Summary 2018-19 Quarter 4</a:t>
            </a:r>
          </a:p>
        </p:txBody>
      </p:sp>
      <p:sp>
        <p:nvSpPr>
          <p:cNvPr id="6" name="Content Placeholder 2">
            <a:extLst>
              <a:ext uri="{FF2B5EF4-FFF2-40B4-BE49-F238E27FC236}">
                <a16:creationId xmlns:a16="http://schemas.microsoft.com/office/drawing/2014/main" id="{EA80FE8C-FAD4-473D-8C5F-65846D56D3F7}"/>
              </a:ext>
            </a:extLst>
          </p:cNvPr>
          <p:cNvSpPr txBox="1">
            <a:spLocks/>
          </p:cNvSpPr>
          <p:nvPr/>
        </p:nvSpPr>
        <p:spPr>
          <a:xfrm>
            <a:off x="388268" y="4941168"/>
            <a:ext cx="9129464" cy="1237705"/>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en-AU" sz="1100" b="1" dirty="0">
                <a:solidFill>
                  <a:schemeClr val="accent1">
                    <a:lumMod val="50000"/>
                  </a:schemeClr>
                </a:solidFill>
              </a:rPr>
              <a:t>Key Performance Indicator Reporting</a:t>
            </a:r>
            <a:endParaRPr lang="en-AU" sz="1100" dirty="0"/>
          </a:p>
          <a:p>
            <a:pPr marL="0" indent="0">
              <a:buNone/>
            </a:pPr>
            <a:r>
              <a:rPr lang="en-AU" sz="900" dirty="0"/>
              <a:t>Earth Resources Regulation is Victoria’s earth resources regulator – our role includes granting rights to access resources, assessing works and setting controls for the extraction of resources, conducting compliance operations to ensure that authority holders fulfil their regulatory obligations, engaging with communities and stakeholders. We are committed to being an effective regulator. </a:t>
            </a:r>
          </a:p>
          <a:p>
            <a:pPr marL="0" indent="0">
              <a:buNone/>
            </a:pPr>
            <a:r>
              <a:rPr lang="en-AU" sz="900" dirty="0"/>
              <a:t>Earth Resources Regulation is a unit of the Department of Jobs, Precinct and Regions (DJPR). The unit is guided by the department’s compliance framework and policy. This whole-of-department policy requires regular performance measuring and reporting to demonstrate the effectiveness of Earth Resources Regulation’s compliance activities. Earth Resources Regulation uses a range of indicators to monitor its activities and performance and publishes key performance indicators on its website on a quarterly basis. Public reporting of the data allows</a:t>
            </a:r>
            <a:r>
              <a:rPr lang="en-AU" sz="900" dirty="0">
                <a:solidFill>
                  <a:srgbClr val="FF0000"/>
                </a:solidFill>
              </a:rPr>
              <a:t> </a:t>
            </a:r>
            <a:r>
              <a:rPr lang="en-AU" sz="900" dirty="0"/>
              <a:t>stakeholders to continue to monitor Earth Resources Regulation’s performance.</a:t>
            </a:r>
          </a:p>
        </p:txBody>
      </p:sp>
      <p:sp>
        <p:nvSpPr>
          <p:cNvPr id="2" name="Slide Number Placeholder 1">
            <a:extLst>
              <a:ext uri="{FF2B5EF4-FFF2-40B4-BE49-F238E27FC236}">
                <a16:creationId xmlns:a16="http://schemas.microsoft.com/office/drawing/2014/main" id="{B0FE60D5-7B08-406E-83D0-670FDD4281A3}"/>
              </a:ext>
            </a:extLst>
          </p:cNvPr>
          <p:cNvSpPr>
            <a:spLocks noGrp="1"/>
          </p:cNvSpPr>
          <p:nvPr>
            <p:ph type="sldNum" sz="quarter" idx="12"/>
          </p:nvPr>
        </p:nvSpPr>
        <p:spPr>
          <a:xfrm>
            <a:off x="8962036" y="195635"/>
            <a:ext cx="897328" cy="274042"/>
          </a:xfrm>
        </p:spPr>
        <p:txBody>
          <a:bodyPr/>
          <a:lstStyle/>
          <a:p>
            <a:r>
              <a:rPr lang="en-AU" dirty="0"/>
              <a:t> Page    </a:t>
            </a:r>
            <a:fld id="{BE4ABD5F-D626-4461-ADC9-85806A61CF0E}" type="slidenum">
              <a:rPr lang="en-AU" smtClean="0"/>
              <a:pPr/>
              <a:t>2</a:t>
            </a:fld>
            <a:endParaRPr lang="en-AU" dirty="0"/>
          </a:p>
        </p:txBody>
      </p:sp>
      <p:sp>
        <p:nvSpPr>
          <p:cNvPr id="5" name="Footer Placeholder 4"/>
          <p:cNvSpPr>
            <a:spLocks noGrp="1"/>
          </p:cNvSpPr>
          <p:nvPr>
            <p:ph type="ftr" sz="quarter" idx="11"/>
          </p:nvPr>
        </p:nvSpPr>
        <p:spPr/>
        <p:txBody>
          <a:bodyPr/>
          <a:lstStyle/>
          <a:p>
            <a:r>
              <a:rPr lang="en-AU" dirty="0"/>
              <a:t>Earth Resources Regulation Quarterly Performance Report 2018-19 Q4</a:t>
            </a:r>
          </a:p>
        </p:txBody>
      </p:sp>
    </p:spTree>
    <p:extLst>
      <p:ext uri="{BB962C8B-B14F-4D97-AF65-F5344CB8AC3E}">
        <p14:creationId xmlns:p14="http://schemas.microsoft.com/office/powerpoint/2010/main" val="377972807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495300" y="210488"/>
            <a:ext cx="8915400" cy="274042"/>
          </a:xfrm>
        </p:spPr>
        <p:txBody>
          <a:bodyPr>
            <a:normAutofit fontScale="90000"/>
          </a:bodyPr>
          <a:lstStyle/>
          <a:p>
            <a:r>
              <a:rPr lang="en-AU" sz="1400" b="1" dirty="0">
                <a:solidFill>
                  <a:schemeClr val="bg1"/>
                </a:solidFill>
              </a:rPr>
              <a:t>Key Performance Indicators 2018-19 Quarter 4</a:t>
            </a:r>
          </a:p>
        </p:txBody>
      </p:sp>
      <p:sp>
        <p:nvSpPr>
          <p:cNvPr id="5" name="Slide Number Placeholder 4">
            <a:extLst>
              <a:ext uri="{FF2B5EF4-FFF2-40B4-BE49-F238E27FC236}">
                <a16:creationId xmlns:a16="http://schemas.microsoft.com/office/drawing/2014/main" id="{7E9B8E99-705C-43BC-9460-BA38B3652E2E}"/>
              </a:ext>
            </a:extLst>
          </p:cNvPr>
          <p:cNvSpPr>
            <a:spLocks noGrp="1"/>
          </p:cNvSpPr>
          <p:nvPr>
            <p:ph type="sldNum" sz="quarter" idx="12"/>
          </p:nvPr>
        </p:nvSpPr>
        <p:spPr>
          <a:xfrm>
            <a:off x="8962036" y="210488"/>
            <a:ext cx="897328" cy="274042"/>
          </a:xfrm>
        </p:spPr>
        <p:txBody>
          <a:bodyPr/>
          <a:lstStyle/>
          <a:p>
            <a:r>
              <a:rPr lang="en-AU" dirty="0"/>
              <a:t> Page    </a:t>
            </a:r>
            <a:fld id="{BE4ABD5F-D626-4461-ADC9-85806A61CF0E}" type="slidenum">
              <a:rPr lang="en-AU" smtClean="0"/>
              <a:pPr/>
              <a:t>3</a:t>
            </a:fld>
            <a:endParaRPr lang="en-AU" dirty="0"/>
          </a:p>
        </p:txBody>
      </p:sp>
      <p:graphicFrame>
        <p:nvGraphicFramePr>
          <p:cNvPr id="8" name="Table 7">
            <a:extLst>
              <a:ext uri="{FF2B5EF4-FFF2-40B4-BE49-F238E27FC236}">
                <a16:creationId xmlns:a16="http://schemas.microsoft.com/office/drawing/2014/main" id="{37D76271-D84C-46FA-8274-6230695F1DD7}"/>
              </a:ext>
            </a:extLst>
          </p:cNvPr>
          <p:cNvGraphicFramePr>
            <a:graphicFrameLocks noGrp="1"/>
          </p:cNvGraphicFramePr>
          <p:nvPr>
            <p:extLst>
              <p:ext uri="{D42A27DB-BD31-4B8C-83A1-F6EECF244321}">
                <p14:modId xmlns:p14="http://schemas.microsoft.com/office/powerpoint/2010/main" val="1601235129"/>
              </p:ext>
            </p:extLst>
          </p:nvPr>
        </p:nvGraphicFramePr>
        <p:xfrm>
          <a:off x="388268" y="692696"/>
          <a:ext cx="9173243" cy="5544616"/>
        </p:xfrm>
        <a:graphic>
          <a:graphicData uri="http://schemas.openxmlformats.org/drawingml/2006/table">
            <a:tbl>
              <a:tblPr firstRow="1">
                <a:tableStyleId>{5C22544A-7EE6-4342-B048-85BDC9FD1C3A}</a:tableStyleId>
              </a:tblPr>
              <a:tblGrid>
                <a:gridCol w="1036340">
                  <a:extLst>
                    <a:ext uri="{9D8B030D-6E8A-4147-A177-3AD203B41FA5}">
                      <a16:colId xmlns:a16="http://schemas.microsoft.com/office/drawing/2014/main" val="1115663868"/>
                    </a:ext>
                  </a:extLst>
                </a:gridCol>
                <a:gridCol w="3460905">
                  <a:extLst>
                    <a:ext uri="{9D8B030D-6E8A-4147-A177-3AD203B41FA5}">
                      <a16:colId xmlns:a16="http://schemas.microsoft.com/office/drawing/2014/main" val="3483142574"/>
                    </a:ext>
                  </a:extLst>
                </a:gridCol>
                <a:gridCol w="740556">
                  <a:extLst>
                    <a:ext uri="{9D8B030D-6E8A-4147-A177-3AD203B41FA5}">
                      <a16:colId xmlns:a16="http://schemas.microsoft.com/office/drawing/2014/main" val="2528285322"/>
                    </a:ext>
                  </a:extLst>
                </a:gridCol>
                <a:gridCol w="575986">
                  <a:extLst>
                    <a:ext uri="{9D8B030D-6E8A-4147-A177-3AD203B41FA5}">
                      <a16:colId xmlns:a16="http://schemas.microsoft.com/office/drawing/2014/main" val="1428037984"/>
                    </a:ext>
                  </a:extLst>
                </a:gridCol>
                <a:gridCol w="783116">
                  <a:extLst>
                    <a:ext uri="{9D8B030D-6E8A-4147-A177-3AD203B41FA5}">
                      <a16:colId xmlns:a16="http://schemas.microsoft.com/office/drawing/2014/main" val="1656080331"/>
                    </a:ext>
                  </a:extLst>
                </a:gridCol>
                <a:gridCol w="704134">
                  <a:extLst>
                    <a:ext uri="{9D8B030D-6E8A-4147-A177-3AD203B41FA5}">
                      <a16:colId xmlns:a16="http://schemas.microsoft.com/office/drawing/2014/main" val="1745227769"/>
                    </a:ext>
                  </a:extLst>
                </a:gridCol>
                <a:gridCol w="648072">
                  <a:extLst>
                    <a:ext uri="{9D8B030D-6E8A-4147-A177-3AD203B41FA5}">
                      <a16:colId xmlns:a16="http://schemas.microsoft.com/office/drawing/2014/main" val="3673505360"/>
                    </a:ext>
                  </a:extLst>
                </a:gridCol>
                <a:gridCol w="1224134">
                  <a:extLst>
                    <a:ext uri="{9D8B030D-6E8A-4147-A177-3AD203B41FA5}">
                      <a16:colId xmlns:a16="http://schemas.microsoft.com/office/drawing/2014/main" val="3001774673"/>
                    </a:ext>
                  </a:extLst>
                </a:gridCol>
              </a:tblGrid>
              <a:tr h="643124">
                <a:tc>
                  <a:txBody>
                    <a:bodyPr/>
                    <a:lstStyle/>
                    <a:p>
                      <a:pPr algn="ctr" fontAlgn="ctr"/>
                      <a:r>
                        <a:rPr lang="en-AU" sz="900" b="1" i="0" u="none" strike="noStrike" dirty="0">
                          <a:solidFill>
                            <a:srgbClr val="FFFFFF"/>
                          </a:solidFill>
                          <a:effectLst/>
                          <a:latin typeface="Calibri" panose="020F0502020204030204" pitchFamily="34" charset="0"/>
                        </a:rPr>
                        <a:t>KPI</a:t>
                      </a:r>
                    </a:p>
                  </a:txBody>
                  <a:tcPr marL="7173" marR="7173" marT="7173" marB="0" anchor="ctr">
                    <a:solidFill>
                      <a:srgbClr val="002060"/>
                    </a:solidFill>
                  </a:tcPr>
                </a:tc>
                <a:tc>
                  <a:txBody>
                    <a:bodyPr/>
                    <a:lstStyle/>
                    <a:p>
                      <a:pPr algn="ctr" fontAlgn="ctr"/>
                      <a:r>
                        <a:rPr lang="en-AU" sz="900" u="none" strike="noStrike" dirty="0">
                          <a:effectLst/>
                        </a:rPr>
                        <a:t>High Level Indicators</a:t>
                      </a:r>
                      <a:endParaRPr lang="en-AU" sz="900" b="1" i="0" u="none" strike="noStrike" dirty="0">
                        <a:solidFill>
                          <a:srgbClr val="FFFFFF"/>
                        </a:solidFill>
                        <a:effectLst/>
                        <a:latin typeface="Calibri" panose="020F0502020204030204" pitchFamily="34" charset="0"/>
                      </a:endParaRPr>
                    </a:p>
                  </a:txBody>
                  <a:tcPr marL="7173" marR="7173" marT="7173" marB="0" anchor="ctr">
                    <a:solidFill>
                      <a:srgbClr val="002060"/>
                    </a:solidFill>
                  </a:tcPr>
                </a:tc>
                <a:tc>
                  <a:txBody>
                    <a:bodyPr/>
                    <a:lstStyle/>
                    <a:p>
                      <a:pPr algn="ctr" fontAlgn="ctr"/>
                      <a:r>
                        <a:rPr lang="en-AU" sz="900" u="none" strike="noStrike" dirty="0">
                          <a:effectLst/>
                        </a:rPr>
                        <a:t>Measurement </a:t>
                      </a:r>
                      <a:endParaRPr lang="en-AU" sz="900" b="1" i="0" u="none" strike="noStrike" dirty="0">
                        <a:solidFill>
                          <a:srgbClr val="FFFFFF"/>
                        </a:solidFill>
                        <a:effectLst/>
                        <a:latin typeface="Calibri" panose="020F0502020204030204" pitchFamily="34" charset="0"/>
                      </a:endParaRPr>
                    </a:p>
                  </a:txBody>
                  <a:tcPr marL="7173" marR="7173" marT="7173" marB="0" anchor="ctr">
                    <a:solidFill>
                      <a:srgbClr val="002060"/>
                    </a:solidFill>
                  </a:tcPr>
                </a:tc>
                <a:tc>
                  <a:txBody>
                    <a:bodyPr/>
                    <a:lstStyle/>
                    <a:p>
                      <a:pPr algn="ctr" fontAlgn="ctr"/>
                      <a:r>
                        <a:rPr lang="en-AU" sz="900" u="none" strike="noStrike" dirty="0">
                          <a:effectLst/>
                        </a:rPr>
                        <a:t>Target</a:t>
                      </a:r>
                      <a:endParaRPr lang="en-AU" sz="900" b="1" i="0" u="none" strike="noStrike" dirty="0">
                        <a:solidFill>
                          <a:srgbClr val="FFFFFF"/>
                        </a:solidFill>
                        <a:effectLst/>
                        <a:latin typeface="Calibri" panose="020F0502020204030204" pitchFamily="34" charset="0"/>
                      </a:endParaRPr>
                    </a:p>
                  </a:txBody>
                  <a:tcPr marL="7173" marR="7173" marT="7173" marB="0" anchor="ctr">
                    <a:solidFill>
                      <a:srgbClr val="002060"/>
                    </a:solidFill>
                  </a:tcPr>
                </a:tc>
                <a:tc>
                  <a:txBody>
                    <a:bodyPr/>
                    <a:lstStyle/>
                    <a:p>
                      <a:pPr algn="ctr" fontAlgn="ctr"/>
                      <a:r>
                        <a:rPr lang="en-AU" sz="900" u="none" strike="noStrike" dirty="0">
                          <a:effectLst/>
                        </a:rPr>
                        <a:t>Target period</a:t>
                      </a:r>
                      <a:endParaRPr lang="en-AU" sz="900" b="1" i="0" u="none" strike="noStrike" dirty="0">
                        <a:solidFill>
                          <a:srgbClr val="FFFFFF"/>
                        </a:solidFill>
                        <a:effectLst/>
                        <a:latin typeface="Calibri" panose="020F0502020204030204" pitchFamily="34" charset="0"/>
                      </a:endParaRPr>
                    </a:p>
                  </a:txBody>
                  <a:tcPr marL="7173" marR="7173" marT="7173" marB="0" anchor="ctr">
                    <a:solidFill>
                      <a:srgbClr val="002060"/>
                    </a:solidFill>
                  </a:tcPr>
                </a:tc>
                <a:tc>
                  <a:txBody>
                    <a:bodyPr/>
                    <a:lstStyle/>
                    <a:p>
                      <a:pPr algn="ctr" fontAlgn="ctr"/>
                      <a:r>
                        <a:rPr lang="en-AU" sz="900" u="none" strike="noStrike" dirty="0">
                          <a:effectLst/>
                        </a:rPr>
                        <a:t>Current Quarter</a:t>
                      </a:r>
                      <a:endParaRPr lang="en-AU" sz="900" b="1" i="0" u="none" strike="noStrike" dirty="0">
                        <a:solidFill>
                          <a:srgbClr val="FFFFFF"/>
                        </a:solidFill>
                        <a:effectLst/>
                        <a:latin typeface="Calibri" panose="020F0502020204030204" pitchFamily="34" charset="0"/>
                      </a:endParaRPr>
                    </a:p>
                  </a:txBody>
                  <a:tcPr marL="7173" marR="7173" marT="7173" marB="0" anchor="ctr">
                    <a:solidFill>
                      <a:srgbClr val="002060"/>
                    </a:solidFill>
                  </a:tcPr>
                </a:tc>
                <a:tc>
                  <a:txBody>
                    <a:bodyPr/>
                    <a:lstStyle/>
                    <a:p>
                      <a:pPr algn="ctr" fontAlgn="ctr"/>
                      <a:r>
                        <a:rPr lang="en-AU" sz="900" b="1" i="0" u="none" strike="noStrike" dirty="0">
                          <a:solidFill>
                            <a:srgbClr val="FFFFFF"/>
                          </a:solidFill>
                          <a:effectLst/>
                          <a:latin typeface="Calibri" panose="020F0502020204030204" pitchFamily="34" charset="0"/>
                        </a:rPr>
                        <a:t>Previous Quarter</a:t>
                      </a:r>
                    </a:p>
                  </a:txBody>
                  <a:tcPr marL="7173" marR="7173" marT="7173" marB="0" anchor="ctr">
                    <a:solidFill>
                      <a:srgbClr val="002060"/>
                    </a:solidFill>
                  </a:tcPr>
                </a:tc>
                <a:tc>
                  <a:txBody>
                    <a:bodyPr/>
                    <a:lstStyle/>
                    <a:p>
                      <a:pPr algn="ctr" fontAlgn="ctr"/>
                      <a:r>
                        <a:rPr lang="en-AU" sz="900" u="none" strike="noStrike" dirty="0">
                          <a:effectLst/>
                        </a:rPr>
                        <a:t>DJPR's compliance policy framework</a:t>
                      </a:r>
                      <a:endParaRPr lang="en-AU" sz="900" b="1" i="0" u="none" strike="noStrike" dirty="0">
                        <a:solidFill>
                          <a:srgbClr val="FFFFFF"/>
                        </a:solidFill>
                        <a:effectLst/>
                        <a:latin typeface="Calibri" panose="020F0502020204030204" pitchFamily="34" charset="0"/>
                      </a:endParaRPr>
                    </a:p>
                  </a:txBody>
                  <a:tcPr marL="7173" marR="7173" marT="7173" marB="0" anchor="ctr">
                    <a:solidFill>
                      <a:srgbClr val="002060"/>
                    </a:solidFill>
                  </a:tcPr>
                </a:tc>
                <a:extLst>
                  <a:ext uri="{0D108BD9-81ED-4DB2-BD59-A6C34878D82A}">
                    <a16:rowId xmlns:a16="http://schemas.microsoft.com/office/drawing/2014/main" val="4163429644"/>
                  </a:ext>
                </a:extLst>
              </a:tr>
              <a:tr h="431738">
                <a:tc rowSpan="3">
                  <a:txBody>
                    <a:bodyPr/>
                    <a:lstStyle/>
                    <a:p>
                      <a:pPr algn="ctr" fontAlgn="ctr"/>
                      <a:r>
                        <a:rPr lang="en-AU" sz="900" b="1" u="none" strike="noStrike" dirty="0">
                          <a:effectLst/>
                          <a:latin typeface="+mn-lt"/>
                        </a:rPr>
                        <a:t>KPI 1 Efficient Approvals Process</a:t>
                      </a:r>
                      <a:endParaRPr lang="en-AU" sz="900" b="1" i="0" u="none" strike="noStrike" dirty="0">
                        <a:solidFill>
                          <a:srgbClr val="53565A"/>
                        </a:solidFill>
                        <a:effectLst/>
                        <a:latin typeface="+mn-lt"/>
                      </a:endParaRPr>
                    </a:p>
                  </a:txBody>
                  <a:tcPr marL="7173" marR="7173" marT="7173" marB="0" anchor="ctr">
                    <a:solidFill>
                      <a:schemeClr val="accent5">
                        <a:lumMod val="20000"/>
                        <a:lumOff val="80000"/>
                      </a:schemeClr>
                    </a:solidFill>
                  </a:tcPr>
                </a:tc>
                <a:tc>
                  <a:txBody>
                    <a:bodyPr/>
                    <a:lstStyle/>
                    <a:p>
                      <a:pPr algn="l" fontAlgn="ctr"/>
                      <a:r>
                        <a:rPr lang="en-AU" sz="900" u="none" strike="noStrike" dirty="0">
                          <a:effectLst/>
                          <a:latin typeface="+mn-lt"/>
                        </a:rPr>
                        <a:t>Percentage of licence applications assessed in statutory timeframe</a:t>
                      </a:r>
                      <a:endParaRPr lang="en-AU" sz="900" b="0" i="0" u="none" strike="noStrike" dirty="0">
                        <a:solidFill>
                          <a:srgbClr val="53565A"/>
                        </a:solidFill>
                        <a:effectLst/>
                        <a:latin typeface="+mn-lt"/>
                      </a:endParaRPr>
                    </a:p>
                  </a:txBody>
                  <a:tcPr marL="7173" marR="7173" marT="7173" marB="0" anchor="ctr">
                    <a:solidFill>
                      <a:schemeClr val="accent5">
                        <a:lumMod val="20000"/>
                        <a:lumOff val="80000"/>
                      </a:schemeClr>
                    </a:solidFill>
                  </a:tcPr>
                </a:tc>
                <a:tc>
                  <a:txBody>
                    <a:bodyPr/>
                    <a:lstStyle/>
                    <a:p>
                      <a:pPr algn="ctr" fontAlgn="ctr"/>
                      <a:r>
                        <a:rPr lang="en-AU" sz="900" u="none" strike="noStrike">
                          <a:effectLst/>
                          <a:latin typeface="+mn-lt"/>
                        </a:rPr>
                        <a:t>%</a:t>
                      </a:r>
                      <a:endParaRPr lang="en-AU" sz="900" b="0" i="0" u="none" strike="noStrike">
                        <a:solidFill>
                          <a:srgbClr val="53565A"/>
                        </a:solidFill>
                        <a:effectLst/>
                        <a:latin typeface="+mn-lt"/>
                      </a:endParaRPr>
                    </a:p>
                  </a:txBody>
                  <a:tcPr marL="7173" marR="7173" marT="7173" marB="0" anchor="ctr">
                    <a:solidFill>
                      <a:schemeClr val="accent5">
                        <a:lumMod val="20000"/>
                        <a:lumOff val="80000"/>
                      </a:schemeClr>
                    </a:solidFill>
                  </a:tcPr>
                </a:tc>
                <a:tc>
                  <a:txBody>
                    <a:bodyPr/>
                    <a:lstStyle/>
                    <a:p>
                      <a:pPr algn="ctr" fontAlgn="ctr"/>
                      <a:r>
                        <a:rPr lang="en-AU" sz="900" b="0" i="0" u="none" strike="noStrike" dirty="0">
                          <a:solidFill>
                            <a:schemeClr val="bg1">
                              <a:lumMod val="50000"/>
                            </a:schemeClr>
                          </a:solidFill>
                          <a:effectLst/>
                          <a:latin typeface="+mn-lt"/>
                        </a:rPr>
                        <a:t>95</a:t>
                      </a:r>
                    </a:p>
                  </a:txBody>
                  <a:tcPr marL="7173" marR="7173" marT="7173" marB="0" anchor="ctr">
                    <a:solidFill>
                      <a:schemeClr val="accent5">
                        <a:lumMod val="20000"/>
                        <a:lumOff val="80000"/>
                      </a:schemeClr>
                    </a:solidFill>
                  </a:tcPr>
                </a:tc>
                <a:tc>
                  <a:txBody>
                    <a:bodyPr/>
                    <a:lstStyle/>
                    <a:p>
                      <a:pPr algn="ctr" fontAlgn="ctr"/>
                      <a:r>
                        <a:rPr lang="en-AU" sz="900" u="none" strike="noStrike">
                          <a:effectLst/>
                          <a:latin typeface="+mn-lt"/>
                        </a:rPr>
                        <a:t>Quarterly</a:t>
                      </a:r>
                      <a:endParaRPr lang="en-AU" sz="900" b="0" i="0" u="none" strike="noStrike">
                        <a:solidFill>
                          <a:srgbClr val="53565A"/>
                        </a:solidFill>
                        <a:effectLst/>
                        <a:latin typeface="+mn-lt"/>
                      </a:endParaRPr>
                    </a:p>
                  </a:txBody>
                  <a:tcPr marL="7173" marR="7173" marT="7173" marB="0" anchor="ctr">
                    <a:solidFill>
                      <a:schemeClr val="accent5">
                        <a:lumMod val="20000"/>
                        <a:lumOff val="80000"/>
                      </a:schemeClr>
                    </a:solidFill>
                  </a:tcPr>
                </a:tc>
                <a:tc>
                  <a:txBody>
                    <a:bodyPr/>
                    <a:lstStyle/>
                    <a:p>
                      <a:pPr algn="ctr" fontAlgn="ctr"/>
                      <a:r>
                        <a:rPr lang="en-AU" sz="1000" b="1" i="0" u="none" strike="noStrike" dirty="0">
                          <a:solidFill>
                            <a:schemeClr val="tx1"/>
                          </a:solidFill>
                          <a:effectLst/>
                          <a:latin typeface="+mn-lt"/>
                        </a:rPr>
                        <a:t>70%</a:t>
                      </a:r>
                    </a:p>
                  </a:txBody>
                  <a:tcPr marL="7173" marR="7173" marT="7173" marB="0" anchor="ctr">
                    <a:solidFill>
                      <a:schemeClr val="accent5">
                        <a:lumMod val="20000"/>
                        <a:lumOff val="80000"/>
                      </a:schemeClr>
                    </a:solidFill>
                  </a:tcPr>
                </a:tc>
                <a:tc>
                  <a:txBody>
                    <a:bodyPr/>
                    <a:lstStyle/>
                    <a:p>
                      <a:pPr algn="ctr" fontAlgn="ctr"/>
                      <a:r>
                        <a:rPr lang="en-AU" sz="1000" b="0" i="0" u="none" strike="noStrike" dirty="0">
                          <a:solidFill>
                            <a:schemeClr val="tx1"/>
                          </a:solidFill>
                          <a:effectLst/>
                          <a:latin typeface="+mn-lt"/>
                        </a:rPr>
                        <a:t>100%</a:t>
                      </a:r>
                    </a:p>
                  </a:txBody>
                  <a:tcPr marL="7173" marR="7173" marT="7173" marB="0" anchor="ctr">
                    <a:solidFill>
                      <a:schemeClr val="accent5">
                        <a:lumMod val="20000"/>
                        <a:lumOff val="80000"/>
                      </a:schemeClr>
                    </a:solidFill>
                  </a:tcPr>
                </a:tc>
                <a:tc>
                  <a:txBody>
                    <a:bodyPr/>
                    <a:lstStyle/>
                    <a:p>
                      <a:pPr algn="ctr" fontAlgn="ctr"/>
                      <a:r>
                        <a:rPr lang="en-AU" sz="900" u="none" strike="noStrike" dirty="0">
                          <a:effectLst/>
                          <a:latin typeface="+mn-lt"/>
                        </a:rPr>
                        <a:t>Outputs/activities</a:t>
                      </a:r>
                      <a:endParaRPr lang="en-AU" sz="900" b="1" i="0" u="none" strike="noStrike" dirty="0">
                        <a:solidFill>
                          <a:srgbClr val="53565A"/>
                        </a:solidFill>
                        <a:effectLst/>
                        <a:latin typeface="+mn-lt"/>
                      </a:endParaRPr>
                    </a:p>
                  </a:txBody>
                  <a:tcPr marL="7173" marR="7173" marT="7173" marB="0" anchor="ctr">
                    <a:solidFill>
                      <a:schemeClr val="accent5">
                        <a:lumMod val="20000"/>
                        <a:lumOff val="80000"/>
                      </a:schemeClr>
                    </a:solidFill>
                  </a:tcPr>
                </a:tc>
                <a:extLst>
                  <a:ext uri="{0D108BD9-81ED-4DB2-BD59-A6C34878D82A}">
                    <a16:rowId xmlns:a16="http://schemas.microsoft.com/office/drawing/2014/main" val="168461678"/>
                  </a:ext>
                </a:extLst>
              </a:tr>
              <a:tr h="431738">
                <a:tc vMerge="1">
                  <a:txBody>
                    <a:bodyPr/>
                    <a:lstStyle/>
                    <a:p>
                      <a:pPr algn="l" fontAlgn="ctr"/>
                      <a:endParaRPr lang="en-AU" sz="900" b="0" i="0" u="none" strike="noStrike" dirty="0">
                        <a:solidFill>
                          <a:srgbClr val="53565A"/>
                        </a:solidFill>
                        <a:effectLst/>
                        <a:latin typeface="Arial" panose="020B0604020202020204" pitchFamily="34" charset="0"/>
                      </a:endParaRPr>
                    </a:p>
                  </a:txBody>
                  <a:tcPr marL="7173" marR="7173" marT="7173" marB="0" anchor="ctr"/>
                </a:tc>
                <a:tc>
                  <a:txBody>
                    <a:bodyPr/>
                    <a:lstStyle/>
                    <a:p>
                      <a:pPr algn="l" fontAlgn="ctr"/>
                      <a:r>
                        <a:rPr lang="en-AU" sz="900" u="none" strike="noStrike" dirty="0">
                          <a:effectLst/>
                          <a:latin typeface="+mn-lt"/>
                        </a:rPr>
                        <a:t>Percentage of Work Plan stages with Earth Resources Regulation assessed in statutory timeframe</a:t>
                      </a:r>
                      <a:endParaRPr lang="en-AU" sz="900" b="0" i="0" u="none" strike="noStrike" dirty="0">
                        <a:solidFill>
                          <a:srgbClr val="53565A"/>
                        </a:solidFill>
                        <a:effectLst/>
                        <a:latin typeface="+mn-lt"/>
                      </a:endParaRPr>
                    </a:p>
                  </a:txBody>
                  <a:tcPr marL="7173" marR="7173" marT="7173" marB="0" anchor="ctr">
                    <a:solidFill>
                      <a:schemeClr val="accent5">
                        <a:lumMod val="20000"/>
                        <a:lumOff val="80000"/>
                      </a:schemeClr>
                    </a:solidFill>
                  </a:tcPr>
                </a:tc>
                <a:tc>
                  <a:txBody>
                    <a:bodyPr/>
                    <a:lstStyle/>
                    <a:p>
                      <a:pPr algn="ctr" fontAlgn="ctr"/>
                      <a:r>
                        <a:rPr lang="en-AU" sz="900" u="none" strike="noStrike" dirty="0">
                          <a:effectLst/>
                          <a:latin typeface="+mn-lt"/>
                        </a:rPr>
                        <a:t>%</a:t>
                      </a:r>
                      <a:endParaRPr lang="en-AU" sz="900" b="0" i="0" u="none" strike="noStrike" dirty="0">
                        <a:solidFill>
                          <a:srgbClr val="53565A"/>
                        </a:solidFill>
                        <a:effectLst/>
                        <a:latin typeface="+mn-lt"/>
                      </a:endParaRPr>
                    </a:p>
                  </a:txBody>
                  <a:tcPr marL="7173" marR="7173" marT="7173" marB="0" anchor="ctr">
                    <a:solidFill>
                      <a:schemeClr val="accent5">
                        <a:lumMod val="20000"/>
                        <a:lumOff val="80000"/>
                      </a:schemeClr>
                    </a:solidFill>
                  </a:tcPr>
                </a:tc>
                <a:tc>
                  <a:txBody>
                    <a:bodyPr/>
                    <a:lstStyle/>
                    <a:p>
                      <a:pPr algn="ctr" fontAlgn="ctr"/>
                      <a:r>
                        <a:rPr lang="en-AU" sz="900" b="0" i="0" u="none" strike="noStrike" dirty="0">
                          <a:solidFill>
                            <a:schemeClr val="bg1">
                              <a:lumMod val="50000"/>
                            </a:schemeClr>
                          </a:solidFill>
                          <a:effectLst/>
                          <a:latin typeface="+mn-lt"/>
                        </a:rPr>
                        <a:t>95</a:t>
                      </a:r>
                    </a:p>
                  </a:txBody>
                  <a:tcPr marL="7173" marR="7173" marT="7173" marB="0" anchor="ctr">
                    <a:solidFill>
                      <a:schemeClr val="accent5">
                        <a:lumMod val="20000"/>
                        <a:lumOff val="80000"/>
                      </a:schemeClr>
                    </a:solidFill>
                  </a:tcPr>
                </a:tc>
                <a:tc>
                  <a:txBody>
                    <a:bodyPr/>
                    <a:lstStyle/>
                    <a:p>
                      <a:pPr algn="ctr" fontAlgn="ctr"/>
                      <a:r>
                        <a:rPr lang="en-AU" sz="900" u="none" strike="noStrike" dirty="0">
                          <a:effectLst/>
                          <a:latin typeface="+mn-lt"/>
                        </a:rPr>
                        <a:t>Quarterly</a:t>
                      </a:r>
                      <a:endParaRPr lang="en-AU" sz="900" b="0" i="0" u="none" strike="noStrike" dirty="0">
                        <a:solidFill>
                          <a:srgbClr val="53565A"/>
                        </a:solidFill>
                        <a:effectLst/>
                        <a:latin typeface="+mn-lt"/>
                      </a:endParaRPr>
                    </a:p>
                  </a:txBody>
                  <a:tcPr marL="7173" marR="7173" marT="7173" marB="0" anchor="ctr">
                    <a:solidFill>
                      <a:schemeClr val="accent5">
                        <a:lumMod val="20000"/>
                        <a:lumOff val="80000"/>
                      </a:schemeClr>
                    </a:solidFill>
                  </a:tcPr>
                </a:tc>
                <a:tc>
                  <a:txBody>
                    <a:bodyPr/>
                    <a:lstStyle/>
                    <a:p>
                      <a:pPr algn="ctr" fontAlgn="ctr"/>
                      <a:r>
                        <a:rPr lang="en-AU" sz="1000" b="1" i="0" u="none" strike="noStrike" dirty="0">
                          <a:solidFill>
                            <a:schemeClr val="tx1"/>
                          </a:solidFill>
                          <a:effectLst/>
                          <a:latin typeface="+mn-lt"/>
                        </a:rPr>
                        <a:t>100%</a:t>
                      </a:r>
                    </a:p>
                  </a:txBody>
                  <a:tcPr marL="7173" marR="7173" marT="7173" marB="0" anchor="ctr">
                    <a:solidFill>
                      <a:schemeClr val="accent5">
                        <a:lumMod val="20000"/>
                        <a:lumOff val="80000"/>
                      </a:schemeClr>
                    </a:solidFill>
                  </a:tcPr>
                </a:tc>
                <a:tc>
                  <a:txBody>
                    <a:bodyPr/>
                    <a:lstStyle/>
                    <a:p>
                      <a:pPr algn="ctr" fontAlgn="ctr"/>
                      <a:r>
                        <a:rPr lang="en-AU" sz="1000" b="0" i="0" u="none" strike="noStrike" dirty="0">
                          <a:solidFill>
                            <a:schemeClr val="tx1"/>
                          </a:solidFill>
                          <a:effectLst/>
                          <a:latin typeface="+mn-lt"/>
                        </a:rPr>
                        <a:t>100%</a:t>
                      </a:r>
                    </a:p>
                  </a:txBody>
                  <a:tcPr marL="7173" marR="7173" marT="7173" marB="0" anchor="ctr">
                    <a:solidFill>
                      <a:schemeClr val="accent5">
                        <a:lumMod val="20000"/>
                        <a:lumOff val="80000"/>
                      </a:schemeClr>
                    </a:solidFill>
                  </a:tcPr>
                </a:tc>
                <a:tc>
                  <a:txBody>
                    <a:bodyPr/>
                    <a:lstStyle/>
                    <a:p>
                      <a:pPr algn="ctr" fontAlgn="ctr"/>
                      <a:r>
                        <a:rPr lang="en-AU" sz="900" u="none" strike="noStrike" dirty="0">
                          <a:effectLst/>
                          <a:latin typeface="+mn-lt"/>
                        </a:rPr>
                        <a:t>Outputs/activities</a:t>
                      </a:r>
                      <a:endParaRPr lang="en-AU" sz="900" b="1" i="0" u="none" strike="noStrike" dirty="0">
                        <a:solidFill>
                          <a:srgbClr val="53565A"/>
                        </a:solidFill>
                        <a:effectLst/>
                        <a:latin typeface="+mn-lt"/>
                      </a:endParaRPr>
                    </a:p>
                  </a:txBody>
                  <a:tcPr marL="7173" marR="7173" marT="7173" marB="0" anchor="ctr">
                    <a:solidFill>
                      <a:schemeClr val="accent5">
                        <a:lumMod val="20000"/>
                        <a:lumOff val="80000"/>
                      </a:schemeClr>
                    </a:solidFill>
                  </a:tcPr>
                </a:tc>
                <a:extLst>
                  <a:ext uri="{0D108BD9-81ED-4DB2-BD59-A6C34878D82A}">
                    <a16:rowId xmlns:a16="http://schemas.microsoft.com/office/drawing/2014/main" val="3470129987"/>
                  </a:ext>
                </a:extLst>
              </a:tr>
              <a:tr h="634908">
                <a:tc vMerge="1">
                  <a:txBody>
                    <a:bodyPr/>
                    <a:lstStyle/>
                    <a:p>
                      <a:pPr algn="l" fontAlgn="ctr"/>
                      <a:endParaRPr lang="en-AU" sz="900" b="0" i="0" u="none" strike="noStrike" dirty="0">
                        <a:solidFill>
                          <a:srgbClr val="53565A"/>
                        </a:solidFill>
                        <a:effectLst/>
                        <a:latin typeface="Arial" panose="020B0604020202020204" pitchFamily="34" charset="0"/>
                      </a:endParaRPr>
                    </a:p>
                  </a:txBody>
                  <a:tcPr marL="7173" marR="7173" marT="7173" marB="0" anchor="ctr"/>
                </a:tc>
                <a:tc>
                  <a:txBody>
                    <a:bodyPr/>
                    <a:lstStyle/>
                    <a:p>
                      <a:pPr algn="l" fontAlgn="ctr"/>
                      <a:r>
                        <a:rPr lang="en-AU" sz="900" u="none" strike="noStrike" dirty="0">
                          <a:effectLst/>
                          <a:latin typeface="+mn-lt"/>
                        </a:rPr>
                        <a:t>Percentage of tenement applications assessed within Client Service Standard timeframes where a statutory timeframe does not exist</a:t>
                      </a:r>
                      <a:endParaRPr lang="en-AU" sz="900" b="0" i="0" u="none" strike="noStrike" dirty="0">
                        <a:solidFill>
                          <a:srgbClr val="53565A"/>
                        </a:solidFill>
                        <a:effectLst/>
                        <a:latin typeface="+mn-lt"/>
                      </a:endParaRPr>
                    </a:p>
                  </a:txBody>
                  <a:tcPr marL="7173" marR="7173" marT="7173" marB="0" anchor="ctr">
                    <a:solidFill>
                      <a:schemeClr val="accent5">
                        <a:lumMod val="20000"/>
                        <a:lumOff val="80000"/>
                      </a:schemeClr>
                    </a:solidFill>
                  </a:tcPr>
                </a:tc>
                <a:tc>
                  <a:txBody>
                    <a:bodyPr/>
                    <a:lstStyle/>
                    <a:p>
                      <a:pPr algn="ctr" fontAlgn="ctr"/>
                      <a:r>
                        <a:rPr lang="en-AU" sz="900" u="none" strike="noStrike" dirty="0">
                          <a:effectLst/>
                          <a:latin typeface="+mn-lt"/>
                        </a:rPr>
                        <a:t>%</a:t>
                      </a:r>
                      <a:endParaRPr lang="en-AU" sz="900" b="0" i="0" u="none" strike="noStrike" dirty="0">
                        <a:solidFill>
                          <a:srgbClr val="53565A"/>
                        </a:solidFill>
                        <a:effectLst/>
                        <a:latin typeface="+mn-lt"/>
                      </a:endParaRPr>
                    </a:p>
                  </a:txBody>
                  <a:tcPr marL="7173" marR="7173" marT="7173" marB="0" anchor="ctr">
                    <a:solidFill>
                      <a:schemeClr val="accent5">
                        <a:lumMod val="20000"/>
                        <a:lumOff val="80000"/>
                      </a:schemeClr>
                    </a:solidFill>
                  </a:tcPr>
                </a:tc>
                <a:tc>
                  <a:txBody>
                    <a:bodyPr/>
                    <a:lstStyle/>
                    <a:p>
                      <a:pPr algn="ctr" fontAlgn="ctr"/>
                      <a:r>
                        <a:rPr lang="en-AU" sz="900" b="0" i="0" u="none" strike="noStrike" dirty="0">
                          <a:solidFill>
                            <a:schemeClr val="bg1">
                              <a:lumMod val="50000"/>
                            </a:schemeClr>
                          </a:solidFill>
                          <a:effectLst/>
                          <a:latin typeface="+mn-lt"/>
                        </a:rPr>
                        <a:t>95</a:t>
                      </a:r>
                    </a:p>
                  </a:txBody>
                  <a:tcPr marL="7173" marR="7173" marT="7173" marB="0" anchor="ctr">
                    <a:solidFill>
                      <a:schemeClr val="accent5">
                        <a:lumMod val="20000"/>
                        <a:lumOff val="80000"/>
                      </a:schemeClr>
                    </a:solidFill>
                  </a:tcPr>
                </a:tc>
                <a:tc>
                  <a:txBody>
                    <a:bodyPr/>
                    <a:lstStyle/>
                    <a:p>
                      <a:pPr algn="ctr" fontAlgn="ctr"/>
                      <a:r>
                        <a:rPr lang="en-AU" sz="900" u="none" strike="noStrike" dirty="0">
                          <a:effectLst/>
                          <a:latin typeface="+mn-lt"/>
                        </a:rPr>
                        <a:t>Quarterly</a:t>
                      </a:r>
                      <a:endParaRPr lang="en-AU" sz="900" b="0" i="0" u="none" strike="noStrike" dirty="0">
                        <a:solidFill>
                          <a:srgbClr val="53565A"/>
                        </a:solidFill>
                        <a:effectLst/>
                        <a:latin typeface="+mn-lt"/>
                      </a:endParaRPr>
                    </a:p>
                  </a:txBody>
                  <a:tcPr marL="7173" marR="7173" marT="7173" marB="0" anchor="ctr">
                    <a:solidFill>
                      <a:schemeClr val="accent5">
                        <a:lumMod val="20000"/>
                        <a:lumOff val="80000"/>
                      </a:schemeClr>
                    </a:solidFill>
                  </a:tcPr>
                </a:tc>
                <a:tc>
                  <a:txBody>
                    <a:bodyPr/>
                    <a:lstStyle/>
                    <a:p>
                      <a:pPr algn="ctr" fontAlgn="ctr"/>
                      <a:r>
                        <a:rPr lang="en-AU" sz="1000" b="1" i="0" u="none" strike="noStrike" dirty="0">
                          <a:solidFill>
                            <a:schemeClr val="tx1"/>
                          </a:solidFill>
                          <a:effectLst/>
                          <a:latin typeface="+mn-lt"/>
                        </a:rPr>
                        <a:t>92%</a:t>
                      </a:r>
                    </a:p>
                  </a:txBody>
                  <a:tcPr marL="7173" marR="7173" marT="7173" marB="0" anchor="ctr">
                    <a:solidFill>
                      <a:schemeClr val="accent5">
                        <a:lumMod val="20000"/>
                        <a:lumOff val="80000"/>
                      </a:schemeClr>
                    </a:solidFill>
                  </a:tcPr>
                </a:tc>
                <a:tc>
                  <a:txBody>
                    <a:bodyPr/>
                    <a:lstStyle/>
                    <a:p>
                      <a:pPr algn="ctr" fontAlgn="ctr"/>
                      <a:r>
                        <a:rPr lang="en-AU" sz="1000" b="0" i="0" u="none" strike="noStrike" dirty="0">
                          <a:solidFill>
                            <a:schemeClr val="tx1"/>
                          </a:solidFill>
                          <a:effectLst/>
                          <a:latin typeface="+mn-lt"/>
                        </a:rPr>
                        <a:t>91%</a:t>
                      </a:r>
                    </a:p>
                  </a:txBody>
                  <a:tcPr marL="7173" marR="7173" marT="7173" marB="0" anchor="ctr">
                    <a:solidFill>
                      <a:schemeClr val="accent5">
                        <a:lumMod val="20000"/>
                        <a:lumOff val="80000"/>
                      </a:schemeClr>
                    </a:solidFill>
                  </a:tcPr>
                </a:tc>
                <a:tc>
                  <a:txBody>
                    <a:bodyPr/>
                    <a:lstStyle/>
                    <a:p>
                      <a:pPr algn="ctr" fontAlgn="ctr"/>
                      <a:r>
                        <a:rPr lang="en-AU" sz="900" u="none" strike="noStrike" dirty="0">
                          <a:effectLst/>
                          <a:latin typeface="+mn-lt"/>
                        </a:rPr>
                        <a:t>Outputs/activities</a:t>
                      </a:r>
                      <a:endParaRPr lang="en-AU" sz="900" b="1" i="0" u="none" strike="noStrike" dirty="0">
                        <a:solidFill>
                          <a:srgbClr val="53565A"/>
                        </a:solidFill>
                        <a:effectLst/>
                        <a:latin typeface="+mn-lt"/>
                      </a:endParaRPr>
                    </a:p>
                  </a:txBody>
                  <a:tcPr marL="7173" marR="7173" marT="7173" marB="0" anchor="ctr">
                    <a:solidFill>
                      <a:schemeClr val="accent5">
                        <a:lumMod val="20000"/>
                        <a:lumOff val="80000"/>
                      </a:schemeClr>
                    </a:solidFill>
                  </a:tcPr>
                </a:tc>
                <a:extLst>
                  <a:ext uri="{0D108BD9-81ED-4DB2-BD59-A6C34878D82A}">
                    <a16:rowId xmlns:a16="http://schemas.microsoft.com/office/drawing/2014/main" val="3057274180"/>
                  </a:ext>
                </a:extLst>
              </a:tr>
              <a:tr h="431738">
                <a:tc>
                  <a:txBody>
                    <a:bodyPr/>
                    <a:lstStyle/>
                    <a:p>
                      <a:pPr algn="ctr" fontAlgn="ctr"/>
                      <a:r>
                        <a:rPr lang="en-AU" sz="900" b="1" u="none" strike="noStrike" dirty="0">
                          <a:effectLst/>
                          <a:latin typeface="+mn-lt"/>
                        </a:rPr>
                        <a:t>KPI 2 Ensuring Compliance</a:t>
                      </a:r>
                      <a:endParaRPr lang="en-AU" sz="900" b="1" i="0" u="none" strike="noStrike" dirty="0">
                        <a:solidFill>
                          <a:srgbClr val="53565A"/>
                        </a:solidFill>
                        <a:effectLst/>
                        <a:latin typeface="+mn-lt"/>
                      </a:endParaRPr>
                    </a:p>
                  </a:txBody>
                  <a:tcPr marL="7173" marR="7173" marT="7173" marB="0" anchor="ctr">
                    <a:solidFill>
                      <a:schemeClr val="accent1">
                        <a:lumMod val="20000"/>
                        <a:lumOff val="80000"/>
                      </a:schemeClr>
                    </a:solidFill>
                  </a:tcPr>
                </a:tc>
                <a:tc>
                  <a:txBody>
                    <a:bodyPr/>
                    <a:lstStyle/>
                    <a:p>
                      <a:pPr algn="l" fontAlgn="ctr"/>
                      <a:r>
                        <a:rPr lang="en-AU" sz="900" u="none" strike="noStrike" dirty="0">
                          <a:effectLst/>
                          <a:latin typeface="+mn-lt"/>
                        </a:rPr>
                        <a:t>Number of operational compliance activities undertaken per quarter</a:t>
                      </a:r>
                      <a:endParaRPr lang="en-AU" sz="900" b="0" i="0" u="none" strike="noStrike" dirty="0">
                        <a:solidFill>
                          <a:srgbClr val="53565A"/>
                        </a:solidFill>
                        <a:effectLst/>
                        <a:latin typeface="+mn-lt"/>
                      </a:endParaRPr>
                    </a:p>
                  </a:txBody>
                  <a:tcPr marL="7173" marR="7173" marT="7173" marB="0" anchor="ctr">
                    <a:solidFill>
                      <a:schemeClr val="accent1">
                        <a:lumMod val="20000"/>
                        <a:lumOff val="80000"/>
                      </a:schemeClr>
                    </a:solidFill>
                  </a:tcPr>
                </a:tc>
                <a:tc>
                  <a:txBody>
                    <a:bodyPr/>
                    <a:lstStyle/>
                    <a:p>
                      <a:pPr algn="ctr" fontAlgn="ctr"/>
                      <a:r>
                        <a:rPr lang="en-AU" sz="900" u="none" strike="noStrike" dirty="0">
                          <a:effectLst/>
                          <a:latin typeface="+mn-lt"/>
                        </a:rPr>
                        <a:t>Number of activities</a:t>
                      </a:r>
                      <a:endParaRPr lang="en-AU" sz="900" b="0" i="0" u="none" strike="noStrike" dirty="0">
                        <a:solidFill>
                          <a:srgbClr val="53565A"/>
                        </a:solidFill>
                        <a:effectLst/>
                        <a:latin typeface="+mn-lt"/>
                      </a:endParaRPr>
                    </a:p>
                  </a:txBody>
                  <a:tcPr marL="7173" marR="7173" marT="7173" marB="0" anchor="ctr">
                    <a:solidFill>
                      <a:schemeClr val="accent1">
                        <a:lumMod val="20000"/>
                        <a:lumOff val="80000"/>
                      </a:schemeClr>
                    </a:solidFill>
                  </a:tcPr>
                </a:tc>
                <a:tc>
                  <a:txBody>
                    <a:bodyPr/>
                    <a:lstStyle/>
                    <a:p>
                      <a:pPr algn="ctr" fontAlgn="ctr"/>
                      <a:r>
                        <a:rPr lang="en-AU" sz="900" u="none" strike="noStrike" dirty="0">
                          <a:solidFill>
                            <a:schemeClr val="bg1">
                              <a:lumMod val="50000"/>
                            </a:schemeClr>
                          </a:solidFill>
                          <a:effectLst/>
                          <a:latin typeface="+mn-lt"/>
                        </a:rPr>
                        <a:t>75</a:t>
                      </a:r>
                      <a:endParaRPr lang="en-AU" sz="900" b="0" i="0" u="none" strike="noStrike" dirty="0">
                        <a:solidFill>
                          <a:schemeClr val="bg1">
                            <a:lumMod val="50000"/>
                          </a:schemeClr>
                        </a:solidFill>
                        <a:effectLst/>
                        <a:latin typeface="+mn-lt"/>
                      </a:endParaRPr>
                    </a:p>
                  </a:txBody>
                  <a:tcPr marL="7173" marR="7173" marT="7173" marB="0" anchor="ctr">
                    <a:solidFill>
                      <a:schemeClr val="accent1">
                        <a:lumMod val="20000"/>
                        <a:lumOff val="80000"/>
                      </a:schemeClr>
                    </a:solidFill>
                  </a:tcPr>
                </a:tc>
                <a:tc>
                  <a:txBody>
                    <a:bodyPr/>
                    <a:lstStyle/>
                    <a:p>
                      <a:pPr algn="ctr" fontAlgn="ctr"/>
                      <a:r>
                        <a:rPr lang="en-AU" sz="900" u="none" strike="noStrike" dirty="0">
                          <a:effectLst/>
                          <a:latin typeface="+mn-lt"/>
                        </a:rPr>
                        <a:t>Quarterly</a:t>
                      </a:r>
                      <a:endParaRPr lang="en-AU" sz="900" b="0" i="0" u="none" strike="noStrike" dirty="0">
                        <a:solidFill>
                          <a:srgbClr val="53565A"/>
                        </a:solidFill>
                        <a:effectLst/>
                        <a:latin typeface="+mn-lt"/>
                      </a:endParaRPr>
                    </a:p>
                  </a:txBody>
                  <a:tcPr marL="7173" marR="7173" marT="7173" marB="0" anchor="ctr">
                    <a:solidFill>
                      <a:schemeClr val="accent1">
                        <a:lumMod val="20000"/>
                        <a:lumOff val="80000"/>
                      </a:schemeClr>
                    </a:solidFill>
                  </a:tcPr>
                </a:tc>
                <a:tc>
                  <a:txBody>
                    <a:bodyPr/>
                    <a:lstStyle/>
                    <a:p>
                      <a:pPr algn="ctr" fontAlgn="ctr"/>
                      <a:r>
                        <a:rPr lang="en-AU" sz="1000" b="1" i="0" u="none" strike="noStrike" dirty="0">
                          <a:solidFill>
                            <a:schemeClr val="tx1"/>
                          </a:solidFill>
                          <a:effectLst/>
                          <a:latin typeface="+mn-lt"/>
                        </a:rPr>
                        <a:t>147</a:t>
                      </a:r>
                    </a:p>
                  </a:txBody>
                  <a:tcPr marL="7173" marR="7173" marT="7173" marB="0" anchor="ctr">
                    <a:solidFill>
                      <a:schemeClr val="accent1">
                        <a:lumMod val="20000"/>
                        <a:lumOff val="80000"/>
                      </a:schemeClr>
                    </a:solidFill>
                  </a:tcPr>
                </a:tc>
                <a:tc>
                  <a:txBody>
                    <a:bodyPr/>
                    <a:lstStyle/>
                    <a:p>
                      <a:pPr algn="ctr" fontAlgn="ctr"/>
                      <a:r>
                        <a:rPr lang="en-AU" sz="1000" b="0" i="0" u="none" strike="noStrike" dirty="0">
                          <a:solidFill>
                            <a:schemeClr val="tx1"/>
                          </a:solidFill>
                          <a:effectLst/>
                          <a:latin typeface="+mn-lt"/>
                        </a:rPr>
                        <a:t>178</a:t>
                      </a:r>
                    </a:p>
                  </a:txBody>
                  <a:tcPr marL="7173" marR="7173" marT="7173" marB="0" anchor="ctr">
                    <a:solidFill>
                      <a:schemeClr val="accent1">
                        <a:lumMod val="20000"/>
                        <a:lumOff val="80000"/>
                      </a:schemeClr>
                    </a:solidFill>
                  </a:tcPr>
                </a:tc>
                <a:tc>
                  <a:txBody>
                    <a:bodyPr/>
                    <a:lstStyle/>
                    <a:p>
                      <a:pPr algn="ctr" fontAlgn="ctr"/>
                      <a:r>
                        <a:rPr lang="en-AU" sz="900" u="none" strike="noStrike" dirty="0">
                          <a:effectLst/>
                          <a:latin typeface="+mn-lt"/>
                        </a:rPr>
                        <a:t>Inputs</a:t>
                      </a:r>
                      <a:endParaRPr lang="en-AU" sz="900" b="1" i="0" u="none" strike="noStrike" dirty="0">
                        <a:solidFill>
                          <a:srgbClr val="53565A"/>
                        </a:solidFill>
                        <a:effectLst/>
                        <a:latin typeface="+mn-lt"/>
                      </a:endParaRPr>
                    </a:p>
                  </a:txBody>
                  <a:tcPr marL="7173" marR="7173" marT="7173" marB="0" anchor="ctr">
                    <a:solidFill>
                      <a:schemeClr val="accent1">
                        <a:lumMod val="20000"/>
                        <a:lumOff val="80000"/>
                      </a:schemeClr>
                    </a:solidFill>
                  </a:tcPr>
                </a:tc>
                <a:extLst>
                  <a:ext uri="{0D108BD9-81ED-4DB2-BD59-A6C34878D82A}">
                    <a16:rowId xmlns:a16="http://schemas.microsoft.com/office/drawing/2014/main" val="3562303196"/>
                  </a:ext>
                </a:extLst>
              </a:tr>
              <a:tr h="634908">
                <a:tc>
                  <a:txBody>
                    <a:bodyPr/>
                    <a:lstStyle/>
                    <a:p>
                      <a:pPr algn="ctr" fontAlgn="ctr"/>
                      <a:r>
                        <a:rPr lang="en-AU" sz="900" b="1" u="none" strike="noStrike" dirty="0">
                          <a:effectLst/>
                          <a:latin typeface="+mn-lt"/>
                        </a:rPr>
                        <a:t>KPI 3 Effective Incident Management</a:t>
                      </a:r>
                      <a:endParaRPr lang="en-AU" sz="900" b="1" i="0" u="none" strike="noStrike" dirty="0">
                        <a:solidFill>
                          <a:srgbClr val="53565A"/>
                        </a:solidFill>
                        <a:effectLst/>
                        <a:latin typeface="+mn-lt"/>
                      </a:endParaRPr>
                    </a:p>
                  </a:txBody>
                  <a:tcPr marL="7173" marR="7173" marT="7173" marB="0" anchor="ctr">
                    <a:solidFill>
                      <a:schemeClr val="accent5">
                        <a:lumMod val="20000"/>
                        <a:lumOff val="80000"/>
                      </a:schemeClr>
                    </a:solidFill>
                  </a:tcPr>
                </a:tc>
                <a:tc>
                  <a:txBody>
                    <a:bodyPr/>
                    <a:lstStyle/>
                    <a:p>
                      <a:pPr algn="l" fontAlgn="ctr"/>
                      <a:r>
                        <a:rPr lang="en-AU" sz="900" u="none" strike="noStrike" dirty="0">
                          <a:effectLst/>
                          <a:latin typeface="+mn-lt"/>
                        </a:rPr>
                        <a:t>Percentage of reportable events that are responded to during the quarter</a:t>
                      </a:r>
                      <a:endParaRPr lang="en-AU" sz="900" b="0" i="0" u="none" strike="noStrike" dirty="0">
                        <a:solidFill>
                          <a:srgbClr val="53565A"/>
                        </a:solidFill>
                        <a:effectLst/>
                        <a:latin typeface="+mn-lt"/>
                      </a:endParaRPr>
                    </a:p>
                  </a:txBody>
                  <a:tcPr marL="7173" marR="7173" marT="7173" marB="0" anchor="ctr">
                    <a:solidFill>
                      <a:schemeClr val="accent5">
                        <a:lumMod val="20000"/>
                        <a:lumOff val="80000"/>
                      </a:schemeClr>
                    </a:solidFill>
                  </a:tcPr>
                </a:tc>
                <a:tc>
                  <a:txBody>
                    <a:bodyPr/>
                    <a:lstStyle/>
                    <a:p>
                      <a:pPr algn="ctr" fontAlgn="ctr"/>
                      <a:r>
                        <a:rPr lang="en-AU" sz="900" u="none" strike="noStrike" dirty="0">
                          <a:effectLst/>
                          <a:latin typeface="+mn-lt"/>
                        </a:rPr>
                        <a:t>%</a:t>
                      </a:r>
                      <a:endParaRPr lang="en-AU" sz="900" b="0" i="0" u="none" strike="noStrike" dirty="0">
                        <a:solidFill>
                          <a:srgbClr val="53565A"/>
                        </a:solidFill>
                        <a:effectLst/>
                        <a:latin typeface="+mn-lt"/>
                      </a:endParaRPr>
                    </a:p>
                  </a:txBody>
                  <a:tcPr marL="7173" marR="7173" marT="7173" marB="0" anchor="ctr">
                    <a:solidFill>
                      <a:schemeClr val="accent5">
                        <a:lumMod val="20000"/>
                        <a:lumOff val="80000"/>
                      </a:schemeClr>
                    </a:solidFill>
                  </a:tcPr>
                </a:tc>
                <a:tc>
                  <a:txBody>
                    <a:bodyPr/>
                    <a:lstStyle/>
                    <a:p>
                      <a:pPr algn="ctr" fontAlgn="ctr"/>
                      <a:r>
                        <a:rPr lang="en-AU" sz="900" u="none" strike="noStrike" dirty="0">
                          <a:solidFill>
                            <a:schemeClr val="bg1">
                              <a:lumMod val="50000"/>
                            </a:schemeClr>
                          </a:solidFill>
                          <a:effectLst/>
                          <a:latin typeface="+mn-lt"/>
                        </a:rPr>
                        <a:t>100</a:t>
                      </a:r>
                      <a:endParaRPr lang="en-AU" sz="900" b="0" i="0" u="none" strike="noStrike" dirty="0">
                        <a:solidFill>
                          <a:schemeClr val="bg1">
                            <a:lumMod val="50000"/>
                          </a:schemeClr>
                        </a:solidFill>
                        <a:effectLst/>
                        <a:latin typeface="+mn-lt"/>
                      </a:endParaRPr>
                    </a:p>
                  </a:txBody>
                  <a:tcPr marL="7173" marR="7173" marT="7173" marB="0" anchor="ctr">
                    <a:solidFill>
                      <a:schemeClr val="accent5">
                        <a:lumMod val="20000"/>
                        <a:lumOff val="80000"/>
                      </a:schemeClr>
                    </a:solidFill>
                  </a:tcPr>
                </a:tc>
                <a:tc>
                  <a:txBody>
                    <a:bodyPr/>
                    <a:lstStyle/>
                    <a:p>
                      <a:pPr algn="ctr" fontAlgn="ctr"/>
                      <a:r>
                        <a:rPr lang="en-AU" sz="900" u="none" strike="noStrike" dirty="0">
                          <a:effectLst/>
                          <a:latin typeface="+mn-lt"/>
                        </a:rPr>
                        <a:t>Quarterly</a:t>
                      </a:r>
                      <a:endParaRPr lang="en-AU" sz="900" b="0" i="0" u="none" strike="noStrike" dirty="0">
                        <a:solidFill>
                          <a:srgbClr val="53565A"/>
                        </a:solidFill>
                        <a:effectLst/>
                        <a:latin typeface="+mn-lt"/>
                      </a:endParaRPr>
                    </a:p>
                  </a:txBody>
                  <a:tcPr marL="7173" marR="7173" marT="7173" marB="0" anchor="ctr">
                    <a:solidFill>
                      <a:schemeClr val="accent5">
                        <a:lumMod val="20000"/>
                        <a:lumOff val="80000"/>
                      </a:schemeClr>
                    </a:solidFill>
                  </a:tcPr>
                </a:tc>
                <a:tc>
                  <a:txBody>
                    <a:bodyPr/>
                    <a:lstStyle/>
                    <a:p>
                      <a:pPr algn="ctr" fontAlgn="ctr"/>
                      <a:r>
                        <a:rPr lang="en-AU" sz="1000" b="1" i="0" u="none" strike="noStrike" dirty="0">
                          <a:solidFill>
                            <a:schemeClr val="tx1"/>
                          </a:solidFill>
                          <a:effectLst/>
                          <a:latin typeface="+mn-lt"/>
                        </a:rPr>
                        <a:t>100%</a:t>
                      </a:r>
                    </a:p>
                  </a:txBody>
                  <a:tcPr marL="7173" marR="7173" marT="7173" marB="0" anchor="ctr">
                    <a:solidFill>
                      <a:schemeClr val="accent5">
                        <a:lumMod val="20000"/>
                        <a:lumOff val="80000"/>
                      </a:schemeClr>
                    </a:solidFill>
                  </a:tcPr>
                </a:tc>
                <a:tc>
                  <a:txBody>
                    <a:bodyPr/>
                    <a:lstStyle/>
                    <a:p>
                      <a:pPr algn="ctr" fontAlgn="ctr"/>
                      <a:r>
                        <a:rPr lang="en-AU" sz="1000" b="0" i="0" u="none" strike="noStrike" dirty="0">
                          <a:solidFill>
                            <a:schemeClr val="tx1"/>
                          </a:solidFill>
                          <a:effectLst/>
                          <a:latin typeface="+mn-lt"/>
                        </a:rPr>
                        <a:t>100%</a:t>
                      </a:r>
                    </a:p>
                  </a:txBody>
                  <a:tcPr marL="7173" marR="7173" marT="7173" marB="0" anchor="ctr">
                    <a:solidFill>
                      <a:schemeClr val="accent5">
                        <a:lumMod val="20000"/>
                        <a:lumOff val="80000"/>
                      </a:schemeClr>
                    </a:solidFill>
                  </a:tcPr>
                </a:tc>
                <a:tc>
                  <a:txBody>
                    <a:bodyPr/>
                    <a:lstStyle/>
                    <a:p>
                      <a:pPr algn="ctr" fontAlgn="ctr"/>
                      <a:r>
                        <a:rPr lang="en-AU" sz="900" u="none" strike="noStrike" dirty="0">
                          <a:effectLst/>
                          <a:latin typeface="+mn-lt"/>
                        </a:rPr>
                        <a:t>Short-term &amp; long-term outcomes</a:t>
                      </a:r>
                      <a:endParaRPr lang="en-AU" sz="900" b="1" i="0" u="none" strike="noStrike" dirty="0">
                        <a:solidFill>
                          <a:srgbClr val="53565A"/>
                        </a:solidFill>
                        <a:effectLst/>
                        <a:latin typeface="+mn-lt"/>
                      </a:endParaRPr>
                    </a:p>
                  </a:txBody>
                  <a:tcPr marL="7173" marR="7173" marT="7173" marB="0" anchor="ctr">
                    <a:solidFill>
                      <a:schemeClr val="accent5">
                        <a:lumMod val="20000"/>
                        <a:lumOff val="80000"/>
                      </a:schemeClr>
                    </a:solidFill>
                  </a:tcPr>
                </a:tc>
                <a:extLst>
                  <a:ext uri="{0D108BD9-81ED-4DB2-BD59-A6C34878D82A}">
                    <a16:rowId xmlns:a16="http://schemas.microsoft.com/office/drawing/2014/main" val="3648723649"/>
                  </a:ext>
                </a:extLst>
              </a:tr>
              <a:tr h="634908">
                <a:tc rowSpan="3">
                  <a:txBody>
                    <a:bodyPr/>
                    <a:lstStyle/>
                    <a:p>
                      <a:pPr algn="ctr" fontAlgn="ctr"/>
                      <a:r>
                        <a:rPr lang="en-AU" sz="900" b="1" u="none" strike="noStrike" dirty="0">
                          <a:effectLst/>
                          <a:latin typeface="+mn-lt"/>
                        </a:rPr>
                        <a:t>KPI 4 Facilitation of Stakeholder Engagement</a:t>
                      </a:r>
                      <a:endParaRPr lang="en-AU" sz="900" b="1" i="0" u="none" strike="noStrike" dirty="0">
                        <a:solidFill>
                          <a:srgbClr val="53565A"/>
                        </a:solidFill>
                        <a:effectLst/>
                        <a:latin typeface="+mn-lt"/>
                      </a:endParaRPr>
                    </a:p>
                  </a:txBody>
                  <a:tcPr marL="7173" marR="7173" marT="7173" marB="0" anchor="ctr">
                    <a:solidFill>
                      <a:schemeClr val="accent1">
                        <a:lumMod val="20000"/>
                        <a:lumOff val="80000"/>
                      </a:schemeClr>
                    </a:solidFill>
                  </a:tcPr>
                </a:tc>
                <a:tc>
                  <a:txBody>
                    <a:bodyPr/>
                    <a:lstStyle/>
                    <a:p>
                      <a:pPr algn="l" fontAlgn="ctr"/>
                      <a:r>
                        <a:rPr lang="en-AU" sz="900" u="none" strike="noStrike" dirty="0">
                          <a:effectLst/>
                          <a:latin typeface="+mn-lt"/>
                        </a:rPr>
                        <a:t>Earth Resources Regulation attendance at Environmental Review Committee meetings</a:t>
                      </a:r>
                      <a:endParaRPr lang="en-AU" sz="900" b="0" i="0" u="none" strike="noStrike" dirty="0">
                        <a:solidFill>
                          <a:srgbClr val="53565A"/>
                        </a:solidFill>
                        <a:effectLst/>
                        <a:latin typeface="+mn-lt"/>
                      </a:endParaRPr>
                    </a:p>
                  </a:txBody>
                  <a:tcPr marL="7173" marR="7173" marT="7173" marB="0" anchor="ctr">
                    <a:solidFill>
                      <a:schemeClr val="accent1">
                        <a:lumMod val="20000"/>
                        <a:lumOff val="80000"/>
                      </a:schemeClr>
                    </a:solidFill>
                  </a:tcPr>
                </a:tc>
                <a:tc>
                  <a:txBody>
                    <a:bodyPr/>
                    <a:lstStyle/>
                    <a:p>
                      <a:pPr algn="ctr" fontAlgn="ctr"/>
                      <a:r>
                        <a:rPr lang="en-AU" sz="900" u="none" strike="noStrike" dirty="0">
                          <a:effectLst/>
                          <a:latin typeface="+mn-lt"/>
                        </a:rPr>
                        <a:t>% </a:t>
                      </a:r>
                      <a:endParaRPr lang="en-AU" sz="900" b="0" i="0" u="none" strike="noStrike" dirty="0">
                        <a:solidFill>
                          <a:srgbClr val="53565A"/>
                        </a:solidFill>
                        <a:effectLst/>
                        <a:latin typeface="+mn-lt"/>
                      </a:endParaRPr>
                    </a:p>
                  </a:txBody>
                  <a:tcPr marL="7173" marR="7173" marT="7173" marB="0" anchor="ctr">
                    <a:solidFill>
                      <a:schemeClr val="accent1">
                        <a:lumMod val="20000"/>
                        <a:lumOff val="80000"/>
                      </a:schemeClr>
                    </a:solidFill>
                  </a:tcPr>
                </a:tc>
                <a:tc>
                  <a:txBody>
                    <a:bodyPr/>
                    <a:lstStyle/>
                    <a:p>
                      <a:pPr algn="ctr" fontAlgn="ctr"/>
                      <a:r>
                        <a:rPr lang="en-AU" sz="900" u="none" strike="noStrike" dirty="0">
                          <a:solidFill>
                            <a:schemeClr val="bg1">
                              <a:lumMod val="50000"/>
                            </a:schemeClr>
                          </a:solidFill>
                          <a:effectLst/>
                          <a:latin typeface="+mn-lt"/>
                        </a:rPr>
                        <a:t>100</a:t>
                      </a:r>
                      <a:endParaRPr lang="en-AU" sz="900" b="0" i="0" u="none" strike="noStrike" dirty="0">
                        <a:solidFill>
                          <a:schemeClr val="bg1">
                            <a:lumMod val="50000"/>
                          </a:schemeClr>
                        </a:solidFill>
                        <a:effectLst/>
                        <a:latin typeface="+mn-lt"/>
                      </a:endParaRPr>
                    </a:p>
                  </a:txBody>
                  <a:tcPr marL="7173" marR="7173" marT="7173" marB="0" anchor="ctr">
                    <a:solidFill>
                      <a:schemeClr val="accent1">
                        <a:lumMod val="20000"/>
                        <a:lumOff val="80000"/>
                      </a:schemeClr>
                    </a:solidFill>
                  </a:tcPr>
                </a:tc>
                <a:tc>
                  <a:txBody>
                    <a:bodyPr/>
                    <a:lstStyle/>
                    <a:p>
                      <a:pPr algn="ctr" fontAlgn="ctr"/>
                      <a:r>
                        <a:rPr lang="en-AU" sz="900" u="none" strike="noStrike" dirty="0">
                          <a:effectLst/>
                          <a:latin typeface="+mn-lt"/>
                        </a:rPr>
                        <a:t>Quarterly</a:t>
                      </a:r>
                      <a:endParaRPr lang="en-AU" sz="900" b="0" i="0" u="none" strike="noStrike" dirty="0">
                        <a:solidFill>
                          <a:srgbClr val="53565A"/>
                        </a:solidFill>
                        <a:effectLst/>
                        <a:latin typeface="+mn-lt"/>
                      </a:endParaRPr>
                    </a:p>
                  </a:txBody>
                  <a:tcPr marL="7173" marR="7173" marT="7173" marB="0" anchor="ctr">
                    <a:solidFill>
                      <a:schemeClr val="accent1">
                        <a:lumMod val="20000"/>
                        <a:lumOff val="80000"/>
                      </a:schemeClr>
                    </a:solidFill>
                  </a:tcPr>
                </a:tc>
                <a:tc>
                  <a:txBody>
                    <a:bodyPr/>
                    <a:lstStyle/>
                    <a:p>
                      <a:pPr algn="ctr" fontAlgn="ctr"/>
                      <a:r>
                        <a:rPr lang="en-AU" sz="1000" b="1" i="0" u="none" strike="noStrike" dirty="0">
                          <a:solidFill>
                            <a:schemeClr val="tx1"/>
                          </a:solidFill>
                          <a:effectLst/>
                          <a:latin typeface="+mn-lt"/>
                        </a:rPr>
                        <a:t>92%</a:t>
                      </a:r>
                    </a:p>
                  </a:txBody>
                  <a:tcPr marL="7173" marR="7173" marT="7173" marB="0" anchor="ctr">
                    <a:solidFill>
                      <a:schemeClr val="accent1">
                        <a:lumMod val="20000"/>
                        <a:lumOff val="80000"/>
                      </a:schemeClr>
                    </a:solidFill>
                  </a:tcPr>
                </a:tc>
                <a:tc>
                  <a:txBody>
                    <a:bodyPr/>
                    <a:lstStyle/>
                    <a:p>
                      <a:pPr algn="ctr" fontAlgn="ctr"/>
                      <a:r>
                        <a:rPr lang="en-AU" sz="1000" b="0" i="0" u="none" strike="noStrike" dirty="0">
                          <a:solidFill>
                            <a:schemeClr val="tx1"/>
                          </a:solidFill>
                          <a:effectLst/>
                          <a:latin typeface="+mn-lt"/>
                        </a:rPr>
                        <a:t>100%</a:t>
                      </a:r>
                    </a:p>
                  </a:txBody>
                  <a:tcPr marL="7173" marR="7173" marT="7173" marB="0" anchor="ctr">
                    <a:solidFill>
                      <a:schemeClr val="accent1">
                        <a:lumMod val="20000"/>
                        <a:lumOff val="80000"/>
                      </a:schemeClr>
                    </a:solidFill>
                  </a:tcPr>
                </a:tc>
                <a:tc>
                  <a:txBody>
                    <a:bodyPr/>
                    <a:lstStyle/>
                    <a:p>
                      <a:pPr algn="ctr" fontAlgn="ctr"/>
                      <a:r>
                        <a:rPr lang="en-AU" sz="900" u="none" strike="noStrike" dirty="0">
                          <a:effectLst/>
                          <a:latin typeface="+mn-lt"/>
                        </a:rPr>
                        <a:t>Outputs/activities</a:t>
                      </a:r>
                      <a:endParaRPr lang="en-AU" sz="900" b="1" i="0" u="none" strike="noStrike" dirty="0">
                        <a:solidFill>
                          <a:srgbClr val="53565A"/>
                        </a:solidFill>
                        <a:effectLst/>
                        <a:latin typeface="+mn-lt"/>
                      </a:endParaRPr>
                    </a:p>
                  </a:txBody>
                  <a:tcPr marL="7173" marR="7173" marT="7173" marB="0" anchor="ctr">
                    <a:solidFill>
                      <a:schemeClr val="accent1">
                        <a:lumMod val="20000"/>
                        <a:lumOff val="80000"/>
                      </a:schemeClr>
                    </a:solidFill>
                  </a:tcPr>
                </a:tc>
                <a:extLst>
                  <a:ext uri="{0D108BD9-81ED-4DB2-BD59-A6C34878D82A}">
                    <a16:rowId xmlns:a16="http://schemas.microsoft.com/office/drawing/2014/main" val="2061355481"/>
                  </a:ext>
                </a:extLst>
              </a:tr>
              <a:tr h="634908">
                <a:tc vMerge="1">
                  <a:txBody>
                    <a:bodyPr/>
                    <a:lstStyle/>
                    <a:p>
                      <a:pPr algn="l" fontAlgn="ctr"/>
                      <a:endParaRPr lang="en-AU" sz="900" b="0" i="0" u="none" strike="noStrike" dirty="0">
                        <a:solidFill>
                          <a:srgbClr val="53565A"/>
                        </a:solidFill>
                        <a:effectLst/>
                        <a:latin typeface="Arial" panose="020B0604020202020204" pitchFamily="34" charset="0"/>
                      </a:endParaRPr>
                    </a:p>
                  </a:txBody>
                  <a:tcPr marL="7173" marR="7173" marT="7173" marB="0" anchor="ctr"/>
                </a:tc>
                <a:tc>
                  <a:txBody>
                    <a:bodyPr/>
                    <a:lstStyle/>
                    <a:p>
                      <a:pPr algn="l" fontAlgn="ctr"/>
                      <a:r>
                        <a:rPr lang="en-AU" sz="900" u="none" strike="noStrike" dirty="0">
                          <a:effectLst/>
                          <a:latin typeface="+mn-lt"/>
                        </a:rPr>
                        <a:t>Number of Stakeholder Review Group meetings held by Earth Resources Regulation</a:t>
                      </a:r>
                      <a:endParaRPr lang="en-AU" sz="900" b="0" i="0" u="none" strike="noStrike" dirty="0">
                        <a:solidFill>
                          <a:srgbClr val="53565A"/>
                        </a:solidFill>
                        <a:effectLst/>
                        <a:latin typeface="+mn-lt"/>
                      </a:endParaRPr>
                    </a:p>
                  </a:txBody>
                  <a:tcPr marL="7173" marR="7173" marT="7173" marB="0" anchor="ctr">
                    <a:solidFill>
                      <a:schemeClr val="accent1">
                        <a:lumMod val="20000"/>
                        <a:lumOff val="80000"/>
                      </a:schemeClr>
                    </a:solidFill>
                  </a:tcPr>
                </a:tc>
                <a:tc>
                  <a:txBody>
                    <a:bodyPr/>
                    <a:lstStyle/>
                    <a:p>
                      <a:pPr algn="ctr" fontAlgn="ctr"/>
                      <a:r>
                        <a:rPr lang="en-AU" sz="900" u="none" strike="noStrike" dirty="0">
                          <a:effectLst/>
                          <a:latin typeface="+mn-lt"/>
                        </a:rPr>
                        <a:t>Number of meetings</a:t>
                      </a:r>
                      <a:endParaRPr lang="en-AU" sz="900" b="0" i="0" u="none" strike="noStrike" dirty="0">
                        <a:solidFill>
                          <a:srgbClr val="53565A"/>
                        </a:solidFill>
                        <a:effectLst/>
                        <a:latin typeface="+mn-lt"/>
                      </a:endParaRPr>
                    </a:p>
                  </a:txBody>
                  <a:tcPr marL="7173" marR="7173" marT="7173" marB="0" anchor="ctr">
                    <a:solidFill>
                      <a:schemeClr val="accent1">
                        <a:lumMod val="20000"/>
                        <a:lumOff val="80000"/>
                      </a:schemeClr>
                    </a:solidFill>
                  </a:tcPr>
                </a:tc>
                <a:tc>
                  <a:txBody>
                    <a:bodyPr/>
                    <a:lstStyle/>
                    <a:p>
                      <a:pPr algn="ctr" fontAlgn="ctr"/>
                      <a:r>
                        <a:rPr lang="en-AU" sz="900" b="0" i="0" u="none" strike="noStrike" dirty="0">
                          <a:solidFill>
                            <a:schemeClr val="bg1">
                              <a:lumMod val="50000"/>
                            </a:schemeClr>
                          </a:solidFill>
                          <a:effectLst/>
                          <a:latin typeface="+mn-lt"/>
                        </a:rPr>
                        <a:t>4</a:t>
                      </a:r>
                    </a:p>
                  </a:txBody>
                  <a:tcPr marL="7173" marR="7173" marT="7173" marB="0" anchor="ctr">
                    <a:solidFill>
                      <a:schemeClr val="accent1">
                        <a:lumMod val="20000"/>
                        <a:lumOff val="80000"/>
                      </a:schemeClr>
                    </a:solidFill>
                  </a:tcPr>
                </a:tc>
                <a:tc>
                  <a:txBody>
                    <a:bodyPr/>
                    <a:lstStyle/>
                    <a:p>
                      <a:pPr algn="ctr" fontAlgn="ctr"/>
                      <a:r>
                        <a:rPr lang="en-AU" sz="900" u="none" strike="noStrike" dirty="0">
                          <a:effectLst/>
                          <a:latin typeface="+mn-lt"/>
                        </a:rPr>
                        <a:t>Annual</a:t>
                      </a:r>
                      <a:endParaRPr lang="en-AU" sz="900" b="0" i="0" u="none" strike="noStrike" dirty="0">
                        <a:solidFill>
                          <a:srgbClr val="53565A"/>
                        </a:solidFill>
                        <a:effectLst/>
                        <a:latin typeface="+mn-lt"/>
                      </a:endParaRPr>
                    </a:p>
                  </a:txBody>
                  <a:tcPr marL="7173" marR="7173" marT="7173" marB="0" anchor="ctr">
                    <a:solidFill>
                      <a:schemeClr val="accent1">
                        <a:lumMod val="20000"/>
                        <a:lumOff val="80000"/>
                      </a:schemeClr>
                    </a:solidFill>
                  </a:tcPr>
                </a:tc>
                <a:tc gridSpan="2">
                  <a:txBody>
                    <a:bodyPr/>
                    <a:lstStyle/>
                    <a:p>
                      <a:pPr algn="ctr" fontAlgn="ctr"/>
                      <a:r>
                        <a:rPr lang="en-AU" sz="900" b="0" i="0" u="none" strike="noStrike" dirty="0">
                          <a:solidFill>
                            <a:schemeClr val="tx1"/>
                          </a:solidFill>
                          <a:effectLst/>
                          <a:latin typeface="+mn-lt"/>
                        </a:rPr>
                        <a:t>Achieved Target</a:t>
                      </a:r>
                    </a:p>
                  </a:txBody>
                  <a:tcPr marL="7173" marR="7173" marT="7173" marB="0" anchor="ctr">
                    <a:solidFill>
                      <a:schemeClr val="accent1">
                        <a:lumMod val="20000"/>
                        <a:lumOff val="80000"/>
                      </a:schemeClr>
                    </a:solidFill>
                  </a:tcPr>
                </a:tc>
                <a:tc hMerge="1">
                  <a:txBody>
                    <a:bodyPr/>
                    <a:lstStyle/>
                    <a:p>
                      <a:pPr algn="ctr" fontAlgn="ctr"/>
                      <a:endParaRPr lang="en-AU" sz="900" b="0" i="0" u="none" strike="noStrike" dirty="0">
                        <a:solidFill>
                          <a:srgbClr val="53565A"/>
                        </a:solidFill>
                        <a:effectLst/>
                        <a:latin typeface="Arial" panose="020B0604020202020204" pitchFamily="34" charset="0"/>
                      </a:endParaRPr>
                    </a:p>
                  </a:txBody>
                  <a:tcPr marL="7173" marR="7173" marT="7173" marB="0" anchor="ctr"/>
                </a:tc>
                <a:tc>
                  <a:txBody>
                    <a:bodyPr/>
                    <a:lstStyle/>
                    <a:p>
                      <a:pPr algn="ctr" fontAlgn="ctr"/>
                      <a:r>
                        <a:rPr lang="en-AU" sz="900" u="none" strike="noStrike" dirty="0">
                          <a:effectLst/>
                          <a:latin typeface="+mn-lt"/>
                        </a:rPr>
                        <a:t>Outputs/activities</a:t>
                      </a:r>
                      <a:endParaRPr lang="en-AU" sz="900" b="1" i="0" u="none" strike="noStrike" dirty="0">
                        <a:solidFill>
                          <a:srgbClr val="53565A"/>
                        </a:solidFill>
                        <a:effectLst/>
                        <a:latin typeface="+mn-lt"/>
                      </a:endParaRPr>
                    </a:p>
                  </a:txBody>
                  <a:tcPr marL="7173" marR="7173" marT="7173" marB="0" anchor="ctr">
                    <a:solidFill>
                      <a:schemeClr val="accent1">
                        <a:lumMod val="20000"/>
                        <a:lumOff val="80000"/>
                      </a:schemeClr>
                    </a:solidFill>
                  </a:tcPr>
                </a:tc>
                <a:extLst>
                  <a:ext uri="{0D108BD9-81ED-4DB2-BD59-A6C34878D82A}">
                    <a16:rowId xmlns:a16="http://schemas.microsoft.com/office/drawing/2014/main" val="2632773271"/>
                  </a:ext>
                </a:extLst>
              </a:tr>
              <a:tr h="634908">
                <a:tc vMerge="1">
                  <a:txBody>
                    <a:bodyPr/>
                    <a:lstStyle/>
                    <a:p>
                      <a:pPr algn="l" fontAlgn="ctr"/>
                      <a:endParaRPr lang="en-AU" sz="900" b="0" i="0" u="none" strike="noStrike" dirty="0">
                        <a:solidFill>
                          <a:srgbClr val="53565A"/>
                        </a:solidFill>
                        <a:effectLst/>
                        <a:latin typeface="Arial" panose="020B0604020202020204" pitchFamily="34" charset="0"/>
                      </a:endParaRPr>
                    </a:p>
                  </a:txBody>
                  <a:tcPr marL="7173" marR="7173" marT="7173" marB="0" anchor="ctr"/>
                </a:tc>
                <a:tc>
                  <a:txBody>
                    <a:bodyPr/>
                    <a:lstStyle/>
                    <a:p>
                      <a:pPr algn="l" fontAlgn="ctr"/>
                      <a:r>
                        <a:rPr lang="en-AU" sz="900" u="none" strike="noStrike" dirty="0">
                          <a:effectLst/>
                          <a:latin typeface="+mn-lt"/>
                        </a:rPr>
                        <a:t>Number of Earth Resources Regulator Forums held by Earth Resources Regulation</a:t>
                      </a:r>
                      <a:endParaRPr lang="en-AU" sz="900" b="0" i="0" u="none" strike="noStrike" dirty="0">
                        <a:solidFill>
                          <a:srgbClr val="53565A"/>
                        </a:solidFill>
                        <a:effectLst/>
                        <a:latin typeface="+mn-lt"/>
                      </a:endParaRPr>
                    </a:p>
                  </a:txBody>
                  <a:tcPr marL="7173" marR="7173" marT="7173" marB="0" anchor="ctr">
                    <a:solidFill>
                      <a:schemeClr val="accent1">
                        <a:lumMod val="20000"/>
                        <a:lumOff val="80000"/>
                      </a:schemeClr>
                    </a:solidFill>
                  </a:tcPr>
                </a:tc>
                <a:tc>
                  <a:txBody>
                    <a:bodyPr/>
                    <a:lstStyle/>
                    <a:p>
                      <a:pPr algn="ctr" fontAlgn="ctr"/>
                      <a:r>
                        <a:rPr lang="en-AU" sz="900" u="none" strike="noStrike">
                          <a:effectLst/>
                          <a:latin typeface="+mn-lt"/>
                        </a:rPr>
                        <a:t>Number of meetings</a:t>
                      </a:r>
                      <a:endParaRPr lang="en-AU" sz="900" b="0" i="0" u="none" strike="noStrike">
                        <a:solidFill>
                          <a:srgbClr val="53565A"/>
                        </a:solidFill>
                        <a:effectLst/>
                        <a:latin typeface="+mn-lt"/>
                      </a:endParaRPr>
                    </a:p>
                  </a:txBody>
                  <a:tcPr marL="7173" marR="7173" marT="7173" marB="0" anchor="ctr">
                    <a:solidFill>
                      <a:schemeClr val="accent1">
                        <a:lumMod val="20000"/>
                        <a:lumOff val="80000"/>
                      </a:schemeClr>
                    </a:solidFill>
                  </a:tcPr>
                </a:tc>
                <a:tc>
                  <a:txBody>
                    <a:bodyPr/>
                    <a:lstStyle/>
                    <a:p>
                      <a:pPr algn="ctr" fontAlgn="ctr"/>
                      <a:r>
                        <a:rPr lang="en-AU" sz="900" u="none" strike="noStrike" dirty="0">
                          <a:solidFill>
                            <a:schemeClr val="bg1">
                              <a:lumMod val="50000"/>
                            </a:schemeClr>
                          </a:solidFill>
                          <a:effectLst/>
                          <a:latin typeface="+mn-lt"/>
                        </a:rPr>
                        <a:t>3</a:t>
                      </a:r>
                      <a:endParaRPr lang="en-AU" sz="900" b="0" i="0" u="none" strike="noStrike" dirty="0">
                        <a:solidFill>
                          <a:schemeClr val="bg1">
                            <a:lumMod val="50000"/>
                          </a:schemeClr>
                        </a:solidFill>
                        <a:effectLst/>
                        <a:latin typeface="+mn-lt"/>
                      </a:endParaRPr>
                    </a:p>
                  </a:txBody>
                  <a:tcPr marL="7173" marR="7173" marT="7173" marB="0" anchor="ctr">
                    <a:solidFill>
                      <a:schemeClr val="accent1">
                        <a:lumMod val="20000"/>
                        <a:lumOff val="80000"/>
                      </a:schemeClr>
                    </a:solidFill>
                  </a:tcPr>
                </a:tc>
                <a:tc>
                  <a:txBody>
                    <a:bodyPr/>
                    <a:lstStyle/>
                    <a:p>
                      <a:pPr algn="ctr" fontAlgn="ctr"/>
                      <a:r>
                        <a:rPr lang="en-AU" sz="900" u="none" strike="noStrike" dirty="0">
                          <a:effectLst/>
                          <a:latin typeface="+mn-lt"/>
                        </a:rPr>
                        <a:t>Annual</a:t>
                      </a:r>
                      <a:endParaRPr lang="en-AU" sz="900" b="0" i="0" u="none" strike="noStrike" dirty="0">
                        <a:solidFill>
                          <a:srgbClr val="53565A"/>
                        </a:solidFill>
                        <a:effectLst/>
                        <a:latin typeface="+mn-lt"/>
                      </a:endParaRPr>
                    </a:p>
                  </a:txBody>
                  <a:tcPr marL="7173" marR="7173" marT="7173" marB="0" anchor="ctr">
                    <a:solidFill>
                      <a:schemeClr val="accent1">
                        <a:lumMod val="20000"/>
                        <a:lumOff val="80000"/>
                      </a:schemeClr>
                    </a:solidFill>
                  </a:tcPr>
                </a:tc>
                <a:tc gridSpan="2">
                  <a:txBody>
                    <a:bodyPr/>
                    <a:lstStyle/>
                    <a:p>
                      <a:pPr algn="ctr" fontAlgn="ctr"/>
                      <a:r>
                        <a:rPr lang="en-AU" sz="900" b="0" i="0" u="none" strike="noStrike" dirty="0">
                          <a:solidFill>
                            <a:schemeClr val="tx1"/>
                          </a:solidFill>
                          <a:effectLst/>
                          <a:latin typeface="+mn-lt"/>
                        </a:rPr>
                        <a:t>Achieved Target</a:t>
                      </a:r>
                    </a:p>
                  </a:txBody>
                  <a:tcPr marL="7173" marR="7173" marT="7173" marB="0" anchor="ctr">
                    <a:solidFill>
                      <a:schemeClr val="accent1">
                        <a:lumMod val="20000"/>
                        <a:lumOff val="80000"/>
                      </a:schemeClr>
                    </a:solidFill>
                  </a:tcPr>
                </a:tc>
                <a:tc hMerge="1">
                  <a:txBody>
                    <a:bodyPr/>
                    <a:lstStyle/>
                    <a:p>
                      <a:pPr algn="ctr" fontAlgn="ctr"/>
                      <a:endParaRPr lang="en-AU" sz="900" b="0" i="0" u="none" strike="noStrike" dirty="0">
                        <a:solidFill>
                          <a:srgbClr val="53565A"/>
                        </a:solidFill>
                        <a:effectLst/>
                        <a:latin typeface="Arial" panose="020B0604020202020204" pitchFamily="34" charset="0"/>
                      </a:endParaRPr>
                    </a:p>
                  </a:txBody>
                  <a:tcPr marL="7173" marR="7173" marT="7173" marB="0" anchor="ctr"/>
                </a:tc>
                <a:tc>
                  <a:txBody>
                    <a:bodyPr/>
                    <a:lstStyle/>
                    <a:p>
                      <a:pPr algn="ctr" fontAlgn="ctr"/>
                      <a:r>
                        <a:rPr lang="en-AU" sz="900" u="none" strike="noStrike" dirty="0">
                          <a:effectLst/>
                          <a:latin typeface="+mn-lt"/>
                        </a:rPr>
                        <a:t>Outputs/activities</a:t>
                      </a:r>
                      <a:endParaRPr lang="en-AU" sz="900" b="1" i="0" u="none" strike="noStrike" dirty="0">
                        <a:solidFill>
                          <a:srgbClr val="53565A"/>
                        </a:solidFill>
                        <a:effectLst/>
                        <a:latin typeface="+mn-lt"/>
                      </a:endParaRPr>
                    </a:p>
                  </a:txBody>
                  <a:tcPr marL="7173" marR="7173" marT="7173" marB="0" anchor="ctr">
                    <a:solidFill>
                      <a:schemeClr val="accent1">
                        <a:lumMod val="20000"/>
                        <a:lumOff val="80000"/>
                      </a:schemeClr>
                    </a:solidFill>
                  </a:tcPr>
                </a:tc>
                <a:extLst>
                  <a:ext uri="{0D108BD9-81ED-4DB2-BD59-A6C34878D82A}">
                    <a16:rowId xmlns:a16="http://schemas.microsoft.com/office/drawing/2014/main" val="833280592"/>
                  </a:ext>
                </a:extLst>
              </a:tr>
              <a:tr h="431738">
                <a:tc>
                  <a:txBody>
                    <a:bodyPr/>
                    <a:lstStyle/>
                    <a:p>
                      <a:pPr algn="ctr" fontAlgn="ctr"/>
                      <a:r>
                        <a:rPr lang="en-AU" sz="900" b="1" u="none" strike="noStrike" dirty="0">
                          <a:effectLst/>
                          <a:latin typeface="+mn-lt"/>
                        </a:rPr>
                        <a:t>KPI 5 Complaint Management</a:t>
                      </a:r>
                      <a:endParaRPr lang="en-AU" sz="900" b="1" i="0" u="none" strike="noStrike" dirty="0">
                        <a:solidFill>
                          <a:srgbClr val="53565A"/>
                        </a:solidFill>
                        <a:effectLst/>
                        <a:latin typeface="+mn-lt"/>
                      </a:endParaRPr>
                    </a:p>
                  </a:txBody>
                  <a:tcPr marL="7173" marR="7173" marT="7173" marB="0" anchor="ctr">
                    <a:solidFill>
                      <a:schemeClr val="accent5">
                        <a:lumMod val="20000"/>
                        <a:lumOff val="80000"/>
                      </a:schemeClr>
                    </a:solidFill>
                  </a:tcPr>
                </a:tc>
                <a:tc>
                  <a:txBody>
                    <a:bodyPr/>
                    <a:lstStyle/>
                    <a:p>
                      <a:pPr algn="l" fontAlgn="ctr"/>
                      <a:r>
                        <a:rPr lang="en-AU" sz="900" u="none" strike="noStrike" dirty="0">
                          <a:effectLst/>
                          <a:latin typeface="+mn-lt"/>
                        </a:rPr>
                        <a:t>Average number of days to respond to complaints made by community against tenements</a:t>
                      </a:r>
                      <a:endParaRPr lang="en-AU" sz="900" b="0" i="0" u="none" strike="noStrike" dirty="0">
                        <a:solidFill>
                          <a:srgbClr val="53565A"/>
                        </a:solidFill>
                        <a:effectLst/>
                        <a:latin typeface="+mn-lt"/>
                      </a:endParaRPr>
                    </a:p>
                  </a:txBody>
                  <a:tcPr marL="7173" marR="7173" marT="7173" marB="0" anchor="ctr">
                    <a:solidFill>
                      <a:schemeClr val="accent5">
                        <a:lumMod val="20000"/>
                        <a:lumOff val="80000"/>
                      </a:schemeClr>
                    </a:solidFill>
                  </a:tcPr>
                </a:tc>
                <a:tc>
                  <a:txBody>
                    <a:bodyPr/>
                    <a:lstStyle/>
                    <a:p>
                      <a:pPr algn="ctr" fontAlgn="ctr"/>
                      <a:r>
                        <a:rPr lang="en-AU" sz="900" u="none" strike="noStrike" dirty="0">
                          <a:effectLst/>
                          <a:latin typeface="+mn-lt"/>
                        </a:rPr>
                        <a:t>Business days</a:t>
                      </a:r>
                      <a:endParaRPr lang="en-AU" sz="900" b="0" i="0" u="none" strike="noStrike" dirty="0">
                        <a:solidFill>
                          <a:srgbClr val="53565A"/>
                        </a:solidFill>
                        <a:effectLst/>
                        <a:latin typeface="+mn-lt"/>
                      </a:endParaRPr>
                    </a:p>
                  </a:txBody>
                  <a:tcPr marL="7173" marR="7173" marT="7173" marB="0" anchor="ctr">
                    <a:solidFill>
                      <a:schemeClr val="accent5">
                        <a:lumMod val="20000"/>
                        <a:lumOff val="80000"/>
                      </a:schemeClr>
                    </a:solidFill>
                  </a:tcPr>
                </a:tc>
                <a:tc>
                  <a:txBody>
                    <a:bodyPr/>
                    <a:lstStyle/>
                    <a:p>
                      <a:pPr algn="ctr" fontAlgn="ctr"/>
                      <a:r>
                        <a:rPr lang="en-AU" sz="900" u="none" strike="noStrike" dirty="0">
                          <a:solidFill>
                            <a:schemeClr val="bg1">
                              <a:lumMod val="50000"/>
                            </a:schemeClr>
                          </a:solidFill>
                          <a:effectLst/>
                          <a:latin typeface="+mn-lt"/>
                        </a:rPr>
                        <a:t>3</a:t>
                      </a:r>
                      <a:endParaRPr lang="en-AU" sz="900" b="0" i="0" u="none" strike="noStrike" dirty="0">
                        <a:solidFill>
                          <a:schemeClr val="bg1">
                            <a:lumMod val="50000"/>
                          </a:schemeClr>
                        </a:solidFill>
                        <a:effectLst/>
                        <a:latin typeface="+mn-lt"/>
                      </a:endParaRPr>
                    </a:p>
                  </a:txBody>
                  <a:tcPr marL="7173" marR="7173" marT="7173" marB="0" anchor="ctr">
                    <a:solidFill>
                      <a:schemeClr val="accent5">
                        <a:lumMod val="20000"/>
                        <a:lumOff val="80000"/>
                      </a:schemeClr>
                    </a:solidFill>
                  </a:tcPr>
                </a:tc>
                <a:tc>
                  <a:txBody>
                    <a:bodyPr/>
                    <a:lstStyle/>
                    <a:p>
                      <a:pPr algn="ctr" fontAlgn="ctr"/>
                      <a:r>
                        <a:rPr lang="en-AU" sz="900" u="none" strike="noStrike" dirty="0">
                          <a:effectLst/>
                          <a:latin typeface="+mn-lt"/>
                        </a:rPr>
                        <a:t>Quarterly</a:t>
                      </a:r>
                      <a:endParaRPr lang="en-AU" sz="900" b="0" i="0" u="none" strike="noStrike" dirty="0">
                        <a:solidFill>
                          <a:srgbClr val="53565A"/>
                        </a:solidFill>
                        <a:effectLst/>
                        <a:latin typeface="+mn-lt"/>
                      </a:endParaRPr>
                    </a:p>
                  </a:txBody>
                  <a:tcPr marL="7173" marR="7173" marT="7173" marB="0" anchor="ctr">
                    <a:solidFill>
                      <a:schemeClr val="accent5">
                        <a:lumMod val="20000"/>
                        <a:lumOff val="80000"/>
                      </a:schemeClr>
                    </a:solidFill>
                  </a:tcPr>
                </a:tc>
                <a:tc>
                  <a:txBody>
                    <a:bodyPr/>
                    <a:lstStyle/>
                    <a:p>
                      <a:pPr algn="ctr" fontAlgn="ctr"/>
                      <a:r>
                        <a:rPr lang="en-AU" sz="1000" b="1" i="0" u="none" strike="noStrike" dirty="0">
                          <a:solidFill>
                            <a:schemeClr val="tx1"/>
                          </a:solidFill>
                          <a:effectLst/>
                          <a:latin typeface="+mn-lt"/>
                          <a:cs typeface="Arial" panose="020B0604020202020204" pitchFamily="34" charset="0"/>
                        </a:rPr>
                        <a:t>1</a:t>
                      </a:r>
                    </a:p>
                  </a:txBody>
                  <a:tcPr marL="7173" marR="7173" marT="7173" marB="0" anchor="ctr">
                    <a:solidFill>
                      <a:schemeClr val="accent5">
                        <a:lumMod val="20000"/>
                        <a:lumOff val="80000"/>
                      </a:schemeClr>
                    </a:solidFill>
                  </a:tcPr>
                </a:tc>
                <a:tc>
                  <a:txBody>
                    <a:bodyPr/>
                    <a:lstStyle/>
                    <a:p>
                      <a:pPr algn="ctr" fontAlgn="ctr"/>
                      <a:r>
                        <a:rPr lang="en-AU" sz="1000" b="0" i="0" u="none" strike="noStrike" dirty="0">
                          <a:solidFill>
                            <a:schemeClr val="tx1"/>
                          </a:solidFill>
                          <a:effectLst/>
                          <a:latin typeface="+mn-lt"/>
                          <a:cs typeface="Arial" panose="020B0604020202020204" pitchFamily="34" charset="0"/>
                        </a:rPr>
                        <a:t>2</a:t>
                      </a:r>
                    </a:p>
                  </a:txBody>
                  <a:tcPr marL="7173" marR="7173" marT="7173" marB="0" anchor="ctr">
                    <a:solidFill>
                      <a:schemeClr val="accent5">
                        <a:lumMod val="20000"/>
                        <a:lumOff val="80000"/>
                      </a:schemeClr>
                    </a:solidFill>
                  </a:tcPr>
                </a:tc>
                <a:tc>
                  <a:txBody>
                    <a:bodyPr/>
                    <a:lstStyle/>
                    <a:p>
                      <a:pPr algn="ctr" fontAlgn="ctr"/>
                      <a:r>
                        <a:rPr lang="en-AU" sz="900" u="none" strike="noStrike" dirty="0">
                          <a:effectLst/>
                          <a:latin typeface="+mn-lt"/>
                        </a:rPr>
                        <a:t>Outputs/activities</a:t>
                      </a:r>
                      <a:endParaRPr lang="en-AU" sz="900" b="1" i="0" u="none" strike="noStrike" dirty="0">
                        <a:solidFill>
                          <a:srgbClr val="53565A"/>
                        </a:solidFill>
                        <a:effectLst/>
                        <a:latin typeface="+mn-lt"/>
                      </a:endParaRPr>
                    </a:p>
                  </a:txBody>
                  <a:tcPr marL="7173" marR="7173" marT="7173" marB="0" anchor="ctr">
                    <a:solidFill>
                      <a:schemeClr val="accent5">
                        <a:lumMod val="20000"/>
                        <a:lumOff val="80000"/>
                      </a:schemeClr>
                    </a:solidFill>
                  </a:tcPr>
                </a:tc>
                <a:extLst>
                  <a:ext uri="{0D108BD9-81ED-4DB2-BD59-A6C34878D82A}">
                    <a16:rowId xmlns:a16="http://schemas.microsoft.com/office/drawing/2014/main" val="1428886951"/>
                  </a:ext>
                </a:extLst>
              </a:tr>
            </a:tbl>
          </a:graphicData>
        </a:graphic>
      </p:graphicFrame>
      <p:sp>
        <p:nvSpPr>
          <p:cNvPr id="2" name="Footer Placeholder 1"/>
          <p:cNvSpPr>
            <a:spLocks noGrp="1"/>
          </p:cNvSpPr>
          <p:nvPr>
            <p:ph type="ftr" sz="quarter" idx="11"/>
          </p:nvPr>
        </p:nvSpPr>
        <p:spPr/>
        <p:txBody>
          <a:bodyPr/>
          <a:lstStyle/>
          <a:p>
            <a:r>
              <a:rPr lang="en-AU"/>
              <a:t>Earth Resources Regulation Quarterly Performance Report 2018-19 Q4</a:t>
            </a:r>
            <a:endParaRPr lang="en-AU" dirty="0"/>
          </a:p>
        </p:txBody>
      </p:sp>
    </p:spTree>
    <p:extLst>
      <p:ext uri="{BB962C8B-B14F-4D97-AF65-F5344CB8AC3E}">
        <p14:creationId xmlns:p14="http://schemas.microsoft.com/office/powerpoint/2010/main" val="325125108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5300" y="225998"/>
            <a:ext cx="8915400" cy="274042"/>
          </a:xfrm>
        </p:spPr>
        <p:txBody>
          <a:bodyPr>
            <a:normAutofit fontScale="90000"/>
          </a:bodyPr>
          <a:lstStyle/>
          <a:p>
            <a:r>
              <a:rPr lang="en-AU" sz="1400" b="1" dirty="0">
                <a:solidFill>
                  <a:schemeClr val="bg1"/>
                </a:solidFill>
              </a:rPr>
              <a:t>KPI 1 Efficient Approvals Process – Licence Application Finalised</a:t>
            </a:r>
          </a:p>
        </p:txBody>
      </p:sp>
      <p:graphicFrame>
        <p:nvGraphicFramePr>
          <p:cNvPr id="4" name="Table 3"/>
          <p:cNvGraphicFramePr>
            <a:graphicFrameLocks noGrp="1"/>
          </p:cNvGraphicFramePr>
          <p:nvPr>
            <p:extLst>
              <p:ext uri="{D42A27DB-BD31-4B8C-83A1-F6EECF244321}">
                <p14:modId xmlns:p14="http://schemas.microsoft.com/office/powerpoint/2010/main" val="3402329729"/>
              </p:ext>
            </p:extLst>
          </p:nvPr>
        </p:nvGraphicFramePr>
        <p:xfrm>
          <a:off x="128464" y="1000141"/>
          <a:ext cx="5976664" cy="2158972"/>
        </p:xfrm>
        <a:graphic>
          <a:graphicData uri="http://schemas.openxmlformats.org/drawingml/2006/table">
            <a:tbl>
              <a:tblPr firstRow="1" bandRow="1">
                <a:tableStyleId>{7DF18680-E054-41AD-8BC1-D1AEF772440D}</a:tableStyleId>
              </a:tblPr>
              <a:tblGrid>
                <a:gridCol w="648072">
                  <a:extLst>
                    <a:ext uri="{9D8B030D-6E8A-4147-A177-3AD203B41FA5}">
                      <a16:colId xmlns:a16="http://schemas.microsoft.com/office/drawing/2014/main" val="20000"/>
                    </a:ext>
                  </a:extLst>
                </a:gridCol>
                <a:gridCol w="1458204">
                  <a:extLst>
                    <a:ext uri="{9D8B030D-6E8A-4147-A177-3AD203B41FA5}">
                      <a16:colId xmlns:a16="http://schemas.microsoft.com/office/drawing/2014/main" val="20001"/>
                    </a:ext>
                  </a:extLst>
                </a:gridCol>
                <a:gridCol w="616228">
                  <a:extLst>
                    <a:ext uri="{9D8B030D-6E8A-4147-A177-3AD203B41FA5}">
                      <a16:colId xmlns:a16="http://schemas.microsoft.com/office/drawing/2014/main" val="20002"/>
                    </a:ext>
                  </a:extLst>
                </a:gridCol>
                <a:gridCol w="589864">
                  <a:extLst>
                    <a:ext uri="{9D8B030D-6E8A-4147-A177-3AD203B41FA5}">
                      <a16:colId xmlns:a16="http://schemas.microsoft.com/office/drawing/2014/main" val="2977743808"/>
                    </a:ext>
                  </a:extLst>
                </a:gridCol>
                <a:gridCol w="576064">
                  <a:extLst>
                    <a:ext uri="{9D8B030D-6E8A-4147-A177-3AD203B41FA5}">
                      <a16:colId xmlns:a16="http://schemas.microsoft.com/office/drawing/2014/main" val="20003"/>
                    </a:ext>
                  </a:extLst>
                </a:gridCol>
                <a:gridCol w="576064">
                  <a:extLst>
                    <a:ext uri="{9D8B030D-6E8A-4147-A177-3AD203B41FA5}">
                      <a16:colId xmlns:a16="http://schemas.microsoft.com/office/drawing/2014/main" val="20004"/>
                    </a:ext>
                  </a:extLst>
                </a:gridCol>
                <a:gridCol w="720080">
                  <a:extLst>
                    <a:ext uri="{9D8B030D-6E8A-4147-A177-3AD203B41FA5}">
                      <a16:colId xmlns:a16="http://schemas.microsoft.com/office/drawing/2014/main" val="3153229094"/>
                    </a:ext>
                  </a:extLst>
                </a:gridCol>
                <a:gridCol w="792088">
                  <a:extLst>
                    <a:ext uri="{9D8B030D-6E8A-4147-A177-3AD203B41FA5}">
                      <a16:colId xmlns:a16="http://schemas.microsoft.com/office/drawing/2014/main" val="20005"/>
                    </a:ext>
                  </a:extLst>
                </a:gridCol>
              </a:tblGrid>
              <a:tr h="583782">
                <a:tc>
                  <a:txBody>
                    <a:bodyPr/>
                    <a:lstStyle/>
                    <a:p>
                      <a:pPr algn="ctr"/>
                      <a:r>
                        <a:rPr lang="en-AU" sz="900" dirty="0"/>
                        <a:t>Quarter</a:t>
                      </a:r>
                    </a:p>
                  </a:txBody>
                  <a:tcPr marL="99060" marR="99060" anchor="ctr">
                    <a:solidFill>
                      <a:schemeClr val="accent5">
                        <a:lumMod val="50000"/>
                      </a:schemeClr>
                    </a:solidFill>
                  </a:tcPr>
                </a:tc>
                <a:tc>
                  <a:txBody>
                    <a:bodyPr/>
                    <a:lstStyle/>
                    <a:p>
                      <a:pPr algn="ctr"/>
                      <a:r>
                        <a:rPr lang="en-AU" sz="900" dirty="0"/>
                        <a:t>Licence Type</a:t>
                      </a:r>
                    </a:p>
                  </a:txBody>
                  <a:tcPr marL="99060" marR="99060" anchor="ctr">
                    <a:solidFill>
                      <a:schemeClr val="accent5">
                        <a:lumMod val="50000"/>
                      </a:schemeClr>
                    </a:solidFill>
                  </a:tcPr>
                </a:tc>
                <a:tc>
                  <a:txBody>
                    <a:bodyPr/>
                    <a:lstStyle/>
                    <a:p>
                      <a:pPr algn="ctr"/>
                      <a:r>
                        <a:rPr lang="en-AU" sz="900" dirty="0"/>
                        <a:t>STF</a:t>
                      </a:r>
                    </a:p>
                    <a:p>
                      <a:pPr algn="ctr"/>
                      <a:r>
                        <a:rPr lang="en-AU" sz="900" dirty="0"/>
                        <a:t>(Target</a:t>
                      </a:r>
                    </a:p>
                    <a:p>
                      <a:pPr algn="ctr"/>
                      <a:r>
                        <a:rPr lang="en-AU" sz="900" dirty="0"/>
                        <a:t>Days)</a:t>
                      </a:r>
                    </a:p>
                  </a:txBody>
                  <a:tcPr marL="99060" marR="99060" anchor="ctr">
                    <a:solidFill>
                      <a:schemeClr val="accent5">
                        <a:lumMod val="50000"/>
                      </a:schemeClr>
                    </a:solidFill>
                  </a:tcPr>
                </a:tc>
                <a:tc>
                  <a:txBody>
                    <a:bodyPr/>
                    <a:lstStyle/>
                    <a:p>
                      <a:pPr algn="ctr"/>
                      <a:r>
                        <a:rPr lang="en-AU" sz="900" dirty="0"/>
                        <a:t>N/A </a:t>
                      </a:r>
                    </a:p>
                    <a:p>
                      <a:pPr algn="ctr"/>
                      <a:r>
                        <a:rPr lang="en-AU" sz="900" dirty="0"/>
                        <a:t>STF</a:t>
                      </a:r>
                    </a:p>
                  </a:txBody>
                  <a:tcPr marL="99060" marR="99060" anchor="ctr">
                    <a:solidFill>
                      <a:schemeClr val="bg1">
                        <a:lumMod val="85000"/>
                      </a:schemeClr>
                    </a:solidFill>
                  </a:tcPr>
                </a:tc>
                <a:tc>
                  <a:txBody>
                    <a:bodyPr/>
                    <a:lstStyle/>
                    <a:p>
                      <a:pPr algn="ctr"/>
                      <a:r>
                        <a:rPr lang="en-AU" sz="900" dirty="0"/>
                        <a:t>Over</a:t>
                      </a:r>
                    </a:p>
                    <a:p>
                      <a:pPr algn="ctr"/>
                      <a:r>
                        <a:rPr lang="en-AU" sz="900" dirty="0"/>
                        <a:t> STF</a:t>
                      </a:r>
                    </a:p>
                  </a:txBody>
                  <a:tcPr marL="99060" marR="99060" anchor="ctr">
                    <a:solidFill>
                      <a:srgbClr val="0070C0"/>
                    </a:solidFill>
                  </a:tcPr>
                </a:tc>
                <a:tc>
                  <a:txBody>
                    <a:bodyPr/>
                    <a:lstStyle/>
                    <a:p>
                      <a:pPr algn="ctr"/>
                      <a:r>
                        <a:rPr lang="en-AU" sz="900" dirty="0"/>
                        <a:t>Within </a:t>
                      </a:r>
                    </a:p>
                    <a:p>
                      <a:pPr algn="ctr"/>
                      <a:r>
                        <a:rPr lang="en-AU" sz="900" dirty="0"/>
                        <a:t>STF</a:t>
                      </a:r>
                    </a:p>
                  </a:txBody>
                  <a:tcPr marL="99060" marR="99060" anchor="ctr">
                    <a:solidFill>
                      <a:srgbClr val="0070C0"/>
                    </a:solidFill>
                  </a:tcPr>
                </a:tc>
                <a:tc>
                  <a:txBody>
                    <a:bodyPr/>
                    <a:lstStyle/>
                    <a:p>
                      <a:pPr algn="ctr"/>
                      <a:r>
                        <a:rPr lang="en-AU" sz="900" dirty="0"/>
                        <a:t>Total</a:t>
                      </a:r>
                    </a:p>
                    <a:p>
                      <a:pPr algn="ctr"/>
                      <a:r>
                        <a:rPr lang="en-AU" sz="800" dirty="0"/>
                        <a:t>(Over + Within</a:t>
                      </a:r>
                      <a:r>
                        <a:rPr lang="en-AU" sz="800" baseline="0" dirty="0"/>
                        <a:t> </a:t>
                      </a:r>
                      <a:r>
                        <a:rPr lang="en-AU" sz="800" dirty="0"/>
                        <a:t>STF)</a:t>
                      </a:r>
                    </a:p>
                  </a:txBody>
                  <a:tcPr marL="99060" marR="99060" anchor="ctr">
                    <a:solidFill>
                      <a:srgbClr val="0070C0"/>
                    </a:solidFill>
                  </a:tcPr>
                </a:tc>
                <a:tc>
                  <a:txBody>
                    <a:bodyPr/>
                    <a:lstStyle/>
                    <a:p>
                      <a:pPr algn="ctr"/>
                      <a:r>
                        <a:rPr lang="en-AU" sz="900" dirty="0"/>
                        <a:t>%</a:t>
                      </a:r>
                    </a:p>
                    <a:p>
                      <a:pPr algn="ctr"/>
                      <a:r>
                        <a:rPr lang="en-AU" sz="800" dirty="0"/>
                        <a:t>Within STF/</a:t>
                      </a:r>
                    </a:p>
                    <a:p>
                      <a:pPr algn="ctr"/>
                      <a:r>
                        <a:rPr lang="en-AU" sz="800" dirty="0"/>
                        <a:t> Total</a:t>
                      </a:r>
                      <a:endParaRPr lang="en-AU" sz="800" dirty="0">
                        <a:solidFill>
                          <a:schemeClr val="bg1"/>
                        </a:solidFill>
                      </a:endParaRPr>
                    </a:p>
                  </a:txBody>
                  <a:tcPr marL="99060" marR="99060" anchor="ctr">
                    <a:solidFill>
                      <a:srgbClr val="0070C0"/>
                    </a:solidFill>
                  </a:tcPr>
                </a:tc>
                <a:extLst>
                  <a:ext uri="{0D108BD9-81ED-4DB2-BD59-A6C34878D82A}">
                    <a16:rowId xmlns:a16="http://schemas.microsoft.com/office/drawing/2014/main" val="10000"/>
                  </a:ext>
                </a:extLst>
              </a:tr>
              <a:tr h="212570">
                <a:tc rowSpan="4">
                  <a:txBody>
                    <a:bodyPr/>
                    <a:lstStyle/>
                    <a:p>
                      <a:pPr algn="ctr" rtl="0" fontAlgn="ctr"/>
                      <a:r>
                        <a:rPr lang="en-AU" sz="900" u="none" strike="noStrike" dirty="0">
                          <a:effectLst/>
                        </a:rPr>
                        <a:t>FY 2018-19 Q4</a:t>
                      </a:r>
                      <a:endParaRPr lang="en-AU" sz="900" b="1" i="0" u="none" strike="noStrike" dirty="0">
                        <a:solidFill>
                          <a:schemeClr val="tx1"/>
                        </a:solidFill>
                        <a:effectLst/>
                        <a:latin typeface="Calibri" panose="020F0502020204030204" pitchFamily="34" charset="0"/>
                      </a:endParaRPr>
                    </a:p>
                  </a:txBody>
                  <a:tcPr marL="9525" marR="9525" marT="9525" marB="0" anchor="ctr">
                    <a:solidFill>
                      <a:schemeClr val="accent5">
                        <a:lumMod val="60000"/>
                        <a:lumOff val="40000"/>
                      </a:schemeClr>
                    </a:solidFill>
                  </a:tcPr>
                </a:tc>
                <a:tc>
                  <a:txBody>
                    <a:bodyPr/>
                    <a:lstStyle/>
                    <a:p>
                      <a:pPr algn="l" fontAlgn="b"/>
                      <a:r>
                        <a:rPr lang="en-AU" sz="900" u="none" strike="noStrike" dirty="0">
                          <a:effectLst/>
                        </a:rPr>
                        <a:t>Exploration Licence</a:t>
                      </a:r>
                      <a:endParaRPr lang="en-AU" sz="900" b="0" i="0" u="none" strike="noStrike" dirty="0">
                        <a:solidFill>
                          <a:srgbClr val="000000"/>
                        </a:solidFill>
                        <a:effectLst/>
                        <a:latin typeface="Calibri" panose="020F0502020204030204" pitchFamily="34" charset="0"/>
                      </a:endParaRPr>
                    </a:p>
                  </a:txBody>
                  <a:tcPr marL="86400" marR="7620" marT="7620" marB="0" anchor="ctr"/>
                </a:tc>
                <a:tc>
                  <a:txBody>
                    <a:bodyPr/>
                    <a:lstStyle/>
                    <a:p>
                      <a:pPr algn="ctr" fontAlgn="b"/>
                      <a:r>
                        <a:rPr lang="en-AU" sz="900" u="none" strike="noStrike" dirty="0">
                          <a:effectLst/>
                        </a:rPr>
                        <a:t>90</a:t>
                      </a:r>
                      <a:endParaRPr lang="en-AU" sz="900" b="0" i="0" u="none" strike="noStrike" dirty="0">
                        <a:solidFill>
                          <a:schemeClr val="bg1">
                            <a:lumMod val="50000"/>
                          </a:schemeClr>
                        </a:solidFill>
                        <a:effectLst/>
                        <a:latin typeface="Calibri" panose="020F0502020204030204" pitchFamily="34" charset="0"/>
                      </a:endParaRPr>
                    </a:p>
                  </a:txBody>
                  <a:tcPr marL="7620" marR="7620" marT="7620" marB="0" anchor="ctr"/>
                </a:tc>
                <a:tc>
                  <a:txBody>
                    <a:bodyPr/>
                    <a:lstStyle/>
                    <a:p>
                      <a:pPr algn="ctr" rtl="0" fontAlgn="ctr"/>
                      <a:r>
                        <a:rPr lang="en-AU" sz="900" u="none" strike="noStrike" dirty="0">
                          <a:solidFill>
                            <a:schemeClr val="bg1">
                              <a:lumMod val="50000"/>
                            </a:schemeClr>
                          </a:solidFill>
                          <a:effectLst/>
                        </a:rPr>
                        <a:t>N/A</a:t>
                      </a:r>
                      <a:endParaRPr lang="en-AU" sz="900" b="0" i="0" u="none" strike="noStrike" dirty="0">
                        <a:solidFill>
                          <a:schemeClr val="bg1">
                            <a:lumMod val="50000"/>
                          </a:schemeClr>
                        </a:solidFill>
                        <a:effectLst/>
                        <a:latin typeface="Calibri" panose="020F0502020204030204" pitchFamily="34" charset="0"/>
                      </a:endParaRPr>
                    </a:p>
                  </a:txBody>
                  <a:tcPr marL="9525" marR="9525" marT="9525" marB="0" anchor="ctr">
                    <a:solidFill>
                      <a:schemeClr val="bg1">
                        <a:lumMod val="85000"/>
                      </a:schemeClr>
                    </a:solidFill>
                  </a:tcPr>
                </a:tc>
                <a:tc>
                  <a:txBody>
                    <a:bodyPr/>
                    <a:lstStyle/>
                    <a:p>
                      <a:pPr algn="ctr" fontAlgn="b"/>
                      <a:r>
                        <a:rPr lang="en-AU" sz="900" u="none" strike="noStrike" dirty="0">
                          <a:effectLst/>
                        </a:rPr>
                        <a:t>3</a:t>
                      </a:r>
                      <a:endParaRPr lang="en-AU" sz="900" b="0" i="0" u="none" strike="noStrike" dirty="0">
                        <a:solidFill>
                          <a:srgbClr val="000000"/>
                        </a:solidFill>
                        <a:effectLst/>
                        <a:latin typeface="Calibri" panose="020F0502020204030204" pitchFamily="34" charset="0"/>
                      </a:endParaRPr>
                    </a:p>
                  </a:txBody>
                  <a:tcPr marL="7620" marR="7620" marT="7620" marB="0" anchor="ctr"/>
                </a:tc>
                <a:tc>
                  <a:txBody>
                    <a:bodyPr/>
                    <a:lstStyle/>
                    <a:p>
                      <a:pPr algn="ctr" fontAlgn="b"/>
                      <a:r>
                        <a:rPr lang="en-AU" sz="900" u="none" strike="noStrike" dirty="0">
                          <a:effectLst/>
                        </a:rPr>
                        <a:t>5</a:t>
                      </a:r>
                      <a:endParaRPr lang="en-AU" sz="900" b="0" i="0" u="none" strike="noStrike" dirty="0">
                        <a:solidFill>
                          <a:srgbClr val="000000"/>
                        </a:solidFill>
                        <a:effectLst/>
                        <a:latin typeface="Calibri" panose="020F0502020204030204" pitchFamily="34" charset="0"/>
                      </a:endParaRPr>
                    </a:p>
                  </a:txBody>
                  <a:tcPr marL="7620" marR="7620" marT="7620" marB="0" anchor="ctr"/>
                </a:tc>
                <a:tc>
                  <a:txBody>
                    <a:bodyPr/>
                    <a:lstStyle/>
                    <a:p>
                      <a:pPr algn="ctr" rtl="0" fontAlgn="ctr"/>
                      <a:r>
                        <a:rPr lang="en-AU" sz="900" u="none" strike="noStrike" dirty="0">
                          <a:effectLst/>
                        </a:rPr>
                        <a:t>8</a:t>
                      </a:r>
                      <a:endParaRPr lang="en-AU" sz="9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ctr" rtl="0" fontAlgn="ctr"/>
                      <a:r>
                        <a:rPr lang="en-AU" sz="900" u="none" strike="noStrike" dirty="0">
                          <a:effectLst/>
                        </a:rPr>
                        <a:t>63%</a:t>
                      </a:r>
                      <a:endParaRPr lang="en-AU" sz="900" b="0" i="0" u="none" strike="noStrike" dirty="0">
                        <a:solidFill>
                          <a:srgbClr val="00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10001"/>
                  </a:ext>
                </a:extLst>
              </a:tr>
              <a:tr h="212570">
                <a:tc vMerge="1">
                  <a:txBody>
                    <a:bodyPr/>
                    <a:lstStyle/>
                    <a:p>
                      <a:endParaRPr lang="en-AU"/>
                    </a:p>
                  </a:txBody>
                  <a:tcPr/>
                </a:tc>
                <a:tc>
                  <a:txBody>
                    <a:bodyPr/>
                    <a:lstStyle/>
                    <a:p>
                      <a:pPr marL="0" marR="0" lvl="0" indent="0" algn="l" defTabSz="914400" rtl="0" eaLnBrk="1" fontAlgn="b" latinLnBrk="0" hangingPunct="1">
                        <a:lnSpc>
                          <a:spcPct val="100000"/>
                        </a:lnSpc>
                        <a:spcBef>
                          <a:spcPts val="0"/>
                        </a:spcBef>
                        <a:spcAft>
                          <a:spcPts val="0"/>
                        </a:spcAft>
                        <a:buClrTx/>
                        <a:buSzTx/>
                        <a:buFontTx/>
                        <a:buNone/>
                        <a:tabLst/>
                        <a:defRPr/>
                      </a:pPr>
                      <a:r>
                        <a:rPr lang="en-AU" sz="900" u="none" strike="noStrike" dirty="0">
                          <a:effectLst/>
                        </a:rPr>
                        <a:t>Prospecting Licence</a:t>
                      </a:r>
                      <a:endParaRPr lang="en-AU" sz="900" b="0" i="0" u="none" strike="noStrike" dirty="0">
                        <a:solidFill>
                          <a:srgbClr val="000000"/>
                        </a:solidFill>
                        <a:effectLst/>
                        <a:latin typeface="Calibri" panose="020F0502020204030204" pitchFamily="34" charset="0"/>
                      </a:endParaRPr>
                    </a:p>
                  </a:txBody>
                  <a:tcPr marL="86400" marR="7620" marT="7620" marB="0" anchor="ctr"/>
                </a:tc>
                <a:tc>
                  <a:txBody>
                    <a:bodyPr/>
                    <a:lstStyle/>
                    <a:p>
                      <a:pPr algn="ctr" fontAlgn="b"/>
                      <a:r>
                        <a:rPr lang="en-AU" sz="900" u="none" strike="noStrike" dirty="0">
                          <a:effectLst/>
                        </a:rPr>
                        <a:t>90</a:t>
                      </a:r>
                      <a:endParaRPr lang="en-AU" sz="900" b="0" i="0" u="none" strike="noStrike" dirty="0">
                        <a:solidFill>
                          <a:schemeClr val="bg1">
                            <a:lumMod val="50000"/>
                          </a:schemeClr>
                        </a:solidFill>
                        <a:effectLst/>
                        <a:latin typeface="Calibri" panose="020F0502020204030204" pitchFamily="34" charset="0"/>
                      </a:endParaRPr>
                    </a:p>
                  </a:txBody>
                  <a:tcPr marL="7620" marR="7620" marT="7620" marB="0" anchor="ctr"/>
                </a:tc>
                <a:tc>
                  <a:txBody>
                    <a:bodyPr/>
                    <a:lstStyle/>
                    <a:p>
                      <a:pPr algn="ctr" rtl="0" fontAlgn="ctr"/>
                      <a:r>
                        <a:rPr lang="en-AU" sz="900" u="none" strike="noStrike" dirty="0">
                          <a:solidFill>
                            <a:schemeClr val="bg1">
                              <a:lumMod val="50000"/>
                            </a:schemeClr>
                          </a:solidFill>
                          <a:effectLst/>
                        </a:rPr>
                        <a:t>N/A</a:t>
                      </a:r>
                      <a:endParaRPr lang="en-AU" sz="900" b="0" i="0" u="none" strike="noStrike" dirty="0">
                        <a:solidFill>
                          <a:schemeClr val="bg1">
                            <a:lumMod val="50000"/>
                          </a:schemeClr>
                        </a:solidFill>
                        <a:effectLst/>
                        <a:latin typeface="Calibri" panose="020F0502020204030204" pitchFamily="34" charset="0"/>
                      </a:endParaRPr>
                    </a:p>
                  </a:txBody>
                  <a:tcPr marL="9525" marR="9525" marT="9525" marB="0" anchor="ctr">
                    <a:solidFill>
                      <a:schemeClr val="bg1">
                        <a:lumMod val="85000"/>
                      </a:schemeClr>
                    </a:solidFill>
                  </a:tcPr>
                </a:tc>
                <a:tc>
                  <a:txBody>
                    <a:bodyPr/>
                    <a:lstStyle/>
                    <a:p>
                      <a:pPr algn="ctr" fontAlgn="b"/>
                      <a:r>
                        <a:rPr lang="en-AU" sz="900" u="none" strike="noStrike" dirty="0">
                          <a:effectLst/>
                        </a:rPr>
                        <a:t>0</a:t>
                      </a:r>
                      <a:endParaRPr lang="en-AU" sz="900" b="0" i="0" u="none" strike="noStrike" dirty="0">
                        <a:solidFill>
                          <a:srgbClr val="000000"/>
                        </a:solidFill>
                        <a:effectLst/>
                        <a:latin typeface="Calibri" panose="020F0502020204030204" pitchFamily="34" charset="0"/>
                      </a:endParaRPr>
                    </a:p>
                  </a:txBody>
                  <a:tcPr marL="7620" marR="7620" marT="7620" marB="0" anchor="ctr"/>
                </a:tc>
                <a:tc>
                  <a:txBody>
                    <a:bodyPr/>
                    <a:lstStyle/>
                    <a:p>
                      <a:pPr algn="ctr" fontAlgn="b"/>
                      <a:r>
                        <a:rPr lang="en-AU" sz="900" u="none" strike="noStrike" dirty="0">
                          <a:effectLst/>
                        </a:rPr>
                        <a:t>2</a:t>
                      </a:r>
                      <a:endParaRPr lang="en-AU" sz="900" b="0" i="0" u="none" strike="noStrike" dirty="0">
                        <a:solidFill>
                          <a:srgbClr val="000000"/>
                        </a:solidFill>
                        <a:effectLst/>
                        <a:latin typeface="Calibri" panose="020F0502020204030204" pitchFamily="34" charset="0"/>
                      </a:endParaRPr>
                    </a:p>
                  </a:txBody>
                  <a:tcPr marL="7620" marR="7620" marT="7620" marB="0" anchor="ctr"/>
                </a:tc>
                <a:tc>
                  <a:txBody>
                    <a:bodyPr/>
                    <a:lstStyle/>
                    <a:p>
                      <a:pPr algn="ctr" rtl="0" fontAlgn="ctr"/>
                      <a:r>
                        <a:rPr lang="en-AU" sz="900" u="none" strike="noStrike" dirty="0">
                          <a:effectLst/>
                        </a:rPr>
                        <a:t>2</a:t>
                      </a:r>
                      <a:endParaRPr lang="en-AU" sz="9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ctr" rtl="0" fontAlgn="ctr"/>
                      <a:r>
                        <a:rPr lang="en-AU" sz="900" u="none" strike="noStrike" dirty="0">
                          <a:effectLst/>
                        </a:rPr>
                        <a:t>100%</a:t>
                      </a:r>
                      <a:endParaRPr lang="en-AU" sz="900" b="0" i="0" u="none" strike="noStrike" dirty="0">
                        <a:solidFill>
                          <a:srgbClr val="00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1480159998"/>
                  </a:ext>
                </a:extLst>
              </a:tr>
              <a:tr h="212570">
                <a:tc vMerge="1">
                  <a:txBody>
                    <a:bodyPr/>
                    <a:lstStyle/>
                    <a:p>
                      <a:endParaRPr lang="en-AU"/>
                    </a:p>
                  </a:txBody>
                  <a:tcPr/>
                </a:tc>
                <a:tc>
                  <a:txBody>
                    <a:bodyPr/>
                    <a:lstStyle/>
                    <a:p>
                      <a:pPr algn="l" fontAlgn="b"/>
                      <a:r>
                        <a:rPr lang="en-AU" sz="900" u="none" strike="noStrike" dirty="0">
                          <a:effectLst/>
                        </a:rPr>
                        <a:t>Work Authority</a:t>
                      </a:r>
                      <a:endParaRPr lang="en-AU" sz="900" b="0" i="0" u="none" strike="noStrike" dirty="0">
                        <a:solidFill>
                          <a:srgbClr val="000000"/>
                        </a:solidFill>
                        <a:effectLst/>
                        <a:latin typeface="Calibri" panose="020F0502020204030204" pitchFamily="34" charset="0"/>
                      </a:endParaRPr>
                    </a:p>
                  </a:txBody>
                  <a:tcPr marL="86400" marR="7620" marT="7620" marB="0" anchor="ctr"/>
                </a:tc>
                <a:tc>
                  <a:txBody>
                    <a:bodyPr/>
                    <a:lstStyle/>
                    <a:p>
                      <a:pPr algn="ctr" fontAlgn="b"/>
                      <a:r>
                        <a:rPr lang="en-AU" sz="900" u="none" strike="noStrike" dirty="0">
                          <a:effectLst/>
                        </a:rPr>
                        <a:t>N/A</a:t>
                      </a:r>
                      <a:endParaRPr lang="en-AU" sz="900" b="0" i="0" u="none" strike="noStrike" dirty="0">
                        <a:solidFill>
                          <a:schemeClr val="bg1">
                            <a:lumMod val="50000"/>
                          </a:schemeClr>
                        </a:solidFill>
                        <a:effectLst/>
                        <a:latin typeface="Calibri" panose="020F0502020204030204" pitchFamily="34" charset="0"/>
                      </a:endParaRPr>
                    </a:p>
                  </a:txBody>
                  <a:tcPr marL="7620" marR="7620" marT="7620" marB="0" anchor="ctr"/>
                </a:tc>
                <a:tc>
                  <a:txBody>
                    <a:bodyPr/>
                    <a:lstStyle/>
                    <a:p>
                      <a:pPr algn="ctr" rtl="0" fontAlgn="ctr"/>
                      <a:r>
                        <a:rPr lang="en-AU" sz="900" u="none" strike="noStrike" dirty="0">
                          <a:solidFill>
                            <a:schemeClr val="bg1">
                              <a:lumMod val="50000"/>
                            </a:schemeClr>
                          </a:solidFill>
                          <a:effectLst/>
                        </a:rPr>
                        <a:t>2</a:t>
                      </a:r>
                      <a:endParaRPr lang="en-AU" sz="900" b="0" i="0" u="none" strike="noStrike" dirty="0">
                        <a:solidFill>
                          <a:schemeClr val="bg1">
                            <a:lumMod val="50000"/>
                          </a:schemeClr>
                        </a:solidFill>
                        <a:effectLst/>
                        <a:latin typeface="Calibri" panose="020F0502020204030204" pitchFamily="34" charset="0"/>
                      </a:endParaRPr>
                    </a:p>
                  </a:txBody>
                  <a:tcPr marL="9525" marR="9525" marT="9525" marB="0" anchor="ctr">
                    <a:solidFill>
                      <a:schemeClr val="bg1">
                        <a:lumMod val="85000"/>
                      </a:schemeClr>
                    </a:solidFill>
                  </a:tcPr>
                </a:tc>
                <a:tc>
                  <a:txBody>
                    <a:bodyPr/>
                    <a:lstStyle/>
                    <a:p>
                      <a:pPr algn="ctr" fontAlgn="b"/>
                      <a:r>
                        <a:rPr lang="en-AU" sz="900" u="none" strike="noStrike" dirty="0">
                          <a:effectLst/>
                        </a:rPr>
                        <a:t>0</a:t>
                      </a:r>
                      <a:endParaRPr lang="en-AU" sz="900" b="0" i="0" u="none" strike="noStrike" dirty="0">
                        <a:solidFill>
                          <a:srgbClr val="000000"/>
                        </a:solidFill>
                        <a:effectLst/>
                        <a:latin typeface="Calibri" panose="020F0502020204030204" pitchFamily="34" charset="0"/>
                      </a:endParaRPr>
                    </a:p>
                  </a:txBody>
                  <a:tcPr marL="7620" marR="7620" marT="7620" marB="0" anchor="ctr"/>
                </a:tc>
                <a:tc>
                  <a:txBody>
                    <a:bodyPr/>
                    <a:lstStyle/>
                    <a:p>
                      <a:pPr algn="ctr" fontAlgn="b"/>
                      <a:r>
                        <a:rPr lang="en-AU" sz="900" u="none" strike="noStrike" dirty="0">
                          <a:effectLst/>
                        </a:rPr>
                        <a:t>0</a:t>
                      </a:r>
                      <a:endParaRPr lang="en-AU" sz="900" b="0" i="0" u="none" strike="noStrike" dirty="0">
                        <a:solidFill>
                          <a:srgbClr val="000000"/>
                        </a:solidFill>
                        <a:effectLst/>
                        <a:latin typeface="Calibri" panose="020F0502020204030204" pitchFamily="34" charset="0"/>
                      </a:endParaRPr>
                    </a:p>
                  </a:txBody>
                  <a:tcPr marL="7620" marR="7620" marT="7620" marB="0" anchor="ctr"/>
                </a:tc>
                <a:tc>
                  <a:txBody>
                    <a:bodyPr/>
                    <a:lstStyle/>
                    <a:p>
                      <a:pPr algn="ctr" rtl="0" fontAlgn="ctr"/>
                      <a:r>
                        <a:rPr lang="en-AU" sz="900" u="none" strike="noStrike" dirty="0">
                          <a:effectLst/>
                        </a:rPr>
                        <a:t>0</a:t>
                      </a:r>
                      <a:endParaRPr lang="en-AU" sz="900" b="0" i="0" u="none" strike="noStrike" dirty="0">
                        <a:solidFill>
                          <a:schemeClr val="bg1">
                            <a:lumMod val="50000"/>
                          </a:schemeClr>
                        </a:solidFill>
                        <a:effectLst/>
                        <a:latin typeface="Calibri" panose="020F0502020204030204" pitchFamily="34" charset="0"/>
                      </a:endParaRPr>
                    </a:p>
                  </a:txBody>
                  <a:tcPr marL="9525" marR="9525" marT="9525" marB="0" anchor="ctr"/>
                </a:tc>
                <a:tc>
                  <a:txBody>
                    <a:bodyPr/>
                    <a:lstStyle/>
                    <a:p>
                      <a:pPr algn="ctr" rtl="0" fontAlgn="ctr"/>
                      <a:r>
                        <a:rPr lang="en-AU" sz="900" u="none" strike="noStrike" dirty="0">
                          <a:effectLst/>
                        </a:rPr>
                        <a:t>N/A</a:t>
                      </a:r>
                      <a:endParaRPr lang="en-AU" sz="900" b="0" i="0" u="none" strike="noStrike" dirty="0">
                        <a:solidFill>
                          <a:srgbClr val="00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3207908762"/>
                  </a:ext>
                </a:extLst>
              </a:tr>
              <a:tr h="237307">
                <a:tc vMerge="1">
                  <a:txBody>
                    <a:bodyPr/>
                    <a:lstStyle/>
                    <a:p>
                      <a:endParaRPr lang="en-AU"/>
                    </a:p>
                  </a:txBody>
                  <a:tcPr/>
                </a:tc>
                <a:tc gridSpan="2">
                  <a:txBody>
                    <a:bodyPr/>
                    <a:lstStyle/>
                    <a:p>
                      <a:pPr algn="ctr" rtl="0" fontAlgn="ctr"/>
                      <a:r>
                        <a:rPr lang="en-AU" sz="900" b="1" u="none" strike="noStrike" dirty="0">
                          <a:effectLst/>
                        </a:rPr>
                        <a:t>Total</a:t>
                      </a:r>
                      <a:endParaRPr lang="en-AU" sz="900" b="1" i="0" u="none" strike="noStrike" dirty="0">
                        <a:solidFill>
                          <a:srgbClr val="000000"/>
                        </a:solidFill>
                        <a:effectLst/>
                        <a:latin typeface="Calibri" panose="020F0502020204030204" pitchFamily="34" charset="0"/>
                      </a:endParaRPr>
                    </a:p>
                  </a:txBody>
                  <a:tcPr marL="9525" marR="9525" marT="9525" marB="0" anchor="ctr">
                    <a:solidFill>
                      <a:schemeClr val="accent5">
                        <a:lumMod val="60000"/>
                        <a:lumOff val="40000"/>
                      </a:schemeClr>
                    </a:solidFill>
                  </a:tcPr>
                </a:tc>
                <a:tc hMerge="1">
                  <a:txBody>
                    <a:bodyPr/>
                    <a:lstStyle/>
                    <a:p>
                      <a:endParaRPr lang="en-AU"/>
                    </a:p>
                  </a:txBody>
                  <a:tcPr/>
                </a:tc>
                <a:tc>
                  <a:txBody>
                    <a:bodyPr/>
                    <a:lstStyle/>
                    <a:p>
                      <a:pPr algn="ctr" rtl="0" fontAlgn="ctr"/>
                      <a:r>
                        <a:rPr lang="en-AU" sz="900" b="1" i="0" u="none" strike="noStrike" dirty="0">
                          <a:solidFill>
                            <a:schemeClr val="bg1">
                              <a:lumMod val="50000"/>
                            </a:schemeClr>
                          </a:solidFill>
                          <a:effectLst/>
                          <a:latin typeface="Calibri" panose="020F0502020204030204" pitchFamily="34" charset="0"/>
                        </a:rPr>
                        <a:t>2</a:t>
                      </a:r>
                    </a:p>
                  </a:txBody>
                  <a:tcPr marL="9525" marR="9525" marT="9525" marB="0" anchor="ctr">
                    <a:solidFill>
                      <a:schemeClr val="bg1">
                        <a:lumMod val="85000"/>
                      </a:schemeClr>
                    </a:solidFill>
                  </a:tcPr>
                </a:tc>
                <a:tc>
                  <a:txBody>
                    <a:bodyPr/>
                    <a:lstStyle/>
                    <a:p>
                      <a:pPr algn="ctr" fontAlgn="b"/>
                      <a:r>
                        <a:rPr lang="en-AU" sz="900" b="1" u="none" strike="noStrike" dirty="0">
                          <a:effectLst/>
                        </a:rPr>
                        <a:t>3</a:t>
                      </a:r>
                      <a:endParaRPr lang="en-AU" sz="900" b="1" i="0" u="none" strike="noStrike" dirty="0">
                        <a:solidFill>
                          <a:srgbClr val="000000"/>
                        </a:solidFill>
                        <a:effectLst/>
                        <a:latin typeface="Calibri" panose="020F0502020204030204" pitchFamily="34" charset="0"/>
                      </a:endParaRPr>
                    </a:p>
                  </a:txBody>
                  <a:tcPr marL="7620" marR="7620" marT="7620" marB="0" anchor="ctr">
                    <a:solidFill>
                      <a:schemeClr val="accent5">
                        <a:lumMod val="60000"/>
                        <a:lumOff val="40000"/>
                      </a:schemeClr>
                    </a:solidFill>
                  </a:tcPr>
                </a:tc>
                <a:tc>
                  <a:txBody>
                    <a:bodyPr/>
                    <a:lstStyle/>
                    <a:p>
                      <a:pPr algn="ctr" fontAlgn="b"/>
                      <a:r>
                        <a:rPr lang="en-AU" sz="900" b="1" u="none" strike="noStrike" dirty="0">
                          <a:effectLst/>
                        </a:rPr>
                        <a:t>7</a:t>
                      </a:r>
                      <a:endParaRPr lang="en-AU" sz="900" b="1" i="0" u="none" strike="noStrike" dirty="0">
                        <a:solidFill>
                          <a:srgbClr val="000000"/>
                        </a:solidFill>
                        <a:effectLst/>
                        <a:latin typeface="Calibri" panose="020F0502020204030204" pitchFamily="34" charset="0"/>
                      </a:endParaRPr>
                    </a:p>
                  </a:txBody>
                  <a:tcPr marL="7620" marR="7620" marT="7620" marB="0" anchor="ctr">
                    <a:solidFill>
                      <a:schemeClr val="accent5">
                        <a:lumMod val="60000"/>
                        <a:lumOff val="40000"/>
                      </a:schemeClr>
                    </a:solidFill>
                  </a:tcPr>
                </a:tc>
                <a:tc>
                  <a:txBody>
                    <a:bodyPr/>
                    <a:lstStyle/>
                    <a:p>
                      <a:pPr algn="ctr" rtl="0" fontAlgn="ctr"/>
                      <a:r>
                        <a:rPr lang="en-AU" sz="900" b="1" u="none" strike="noStrike" dirty="0">
                          <a:effectLst/>
                        </a:rPr>
                        <a:t>10</a:t>
                      </a:r>
                      <a:endParaRPr lang="en-AU" sz="900" b="1" i="0" u="none" strike="noStrike" dirty="0">
                        <a:solidFill>
                          <a:srgbClr val="000000"/>
                        </a:solidFill>
                        <a:effectLst/>
                        <a:latin typeface="Calibri" panose="020F0502020204030204" pitchFamily="34" charset="0"/>
                      </a:endParaRPr>
                    </a:p>
                  </a:txBody>
                  <a:tcPr marL="9525" marR="9525" marT="9525" marB="0" anchor="ctr">
                    <a:solidFill>
                      <a:schemeClr val="accent5">
                        <a:lumMod val="60000"/>
                        <a:lumOff val="40000"/>
                      </a:schemeClr>
                    </a:solidFill>
                  </a:tcPr>
                </a:tc>
                <a:tc>
                  <a:txBody>
                    <a:bodyPr/>
                    <a:lstStyle/>
                    <a:p>
                      <a:pPr algn="ctr" rtl="0" fontAlgn="ctr"/>
                      <a:r>
                        <a:rPr lang="en-AU" sz="900" b="1" u="none" strike="noStrike" dirty="0">
                          <a:effectLst/>
                        </a:rPr>
                        <a:t>70%</a:t>
                      </a:r>
                      <a:endParaRPr lang="en-AU" sz="900" b="1" i="0" u="none" strike="noStrike" dirty="0">
                        <a:solidFill>
                          <a:srgbClr val="000000"/>
                        </a:solidFill>
                        <a:effectLst/>
                        <a:latin typeface="Calibri" panose="020F0502020204030204" pitchFamily="34" charset="0"/>
                      </a:endParaRPr>
                    </a:p>
                  </a:txBody>
                  <a:tcPr marL="9525" marR="9525" marT="9525" marB="0" anchor="ctr">
                    <a:solidFill>
                      <a:schemeClr val="accent5">
                        <a:lumMod val="60000"/>
                        <a:lumOff val="40000"/>
                      </a:schemeClr>
                    </a:solidFill>
                  </a:tcPr>
                </a:tc>
                <a:extLst>
                  <a:ext uri="{0D108BD9-81ED-4DB2-BD59-A6C34878D82A}">
                    <a16:rowId xmlns:a16="http://schemas.microsoft.com/office/drawing/2014/main" val="10004"/>
                  </a:ext>
                </a:extLst>
              </a:tr>
              <a:tr h="233391">
                <a:tc rowSpan="3">
                  <a:txBody>
                    <a:bodyPr/>
                    <a:lstStyle/>
                    <a:p>
                      <a:pPr algn="ctr" rtl="0" fontAlgn="ctr"/>
                      <a:r>
                        <a:rPr lang="en-AU" sz="900" u="none" strike="noStrike" dirty="0">
                          <a:effectLst/>
                        </a:rPr>
                        <a:t>FY 2018-19 Q3</a:t>
                      </a:r>
                      <a:endParaRPr lang="en-AU" sz="900" b="1" i="0" u="none" strike="noStrike" dirty="0">
                        <a:solidFill>
                          <a:schemeClr val="tx1"/>
                        </a:solidFill>
                        <a:effectLst/>
                        <a:latin typeface="Calibri" panose="020F0502020204030204" pitchFamily="34" charset="0"/>
                      </a:endParaRPr>
                    </a:p>
                  </a:txBody>
                  <a:tcPr marL="10800" marR="10800" marT="10800" marB="0" anchor="ctr">
                    <a:solidFill>
                      <a:schemeClr val="accent5">
                        <a:lumMod val="60000"/>
                        <a:lumOff val="40000"/>
                      </a:schemeClr>
                    </a:solidFill>
                  </a:tcPr>
                </a:tc>
                <a:tc>
                  <a:txBody>
                    <a:bodyPr/>
                    <a:lstStyle/>
                    <a:p>
                      <a:pPr algn="l" fontAlgn="b"/>
                      <a:r>
                        <a:rPr lang="en-AU" sz="900" u="none" strike="noStrike" dirty="0">
                          <a:effectLst/>
                        </a:rPr>
                        <a:t>Exploration Licence</a:t>
                      </a:r>
                      <a:endParaRPr lang="en-AU" sz="900" b="0" i="0" u="none" strike="noStrike" dirty="0">
                        <a:solidFill>
                          <a:srgbClr val="000000"/>
                        </a:solidFill>
                        <a:effectLst/>
                        <a:latin typeface="Calibri" panose="020F0502020204030204" pitchFamily="34" charset="0"/>
                      </a:endParaRPr>
                    </a:p>
                  </a:txBody>
                  <a:tcPr marL="86400" marR="7620" marT="7620" marB="0" anchor="ctr"/>
                </a:tc>
                <a:tc>
                  <a:txBody>
                    <a:bodyPr/>
                    <a:lstStyle/>
                    <a:p>
                      <a:pPr algn="ctr" fontAlgn="b"/>
                      <a:r>
                        <a:rPr lang="en-AU" sz="900" u="none" strike="noStrike" dirty="0">
                          <a:effectLst/>
                        </a:rPr>
                        <a:t>90</a:t>
                      </a:r>
                      <a:endParaRPr lang="en-AU" sz="900" b="0" i="0" u="none" strike="noStrike" dirty="0">
                        <a:solidFill>
                          <a:schemeClr val="bg1">
                            <a:lumMod val="50000"/>
                          </a:schemeClr>
                        </a:solidFill>
                        <a:effectLst/>
                        <a:latin typeface="Calibri" panose="020F0502020204030204" pitchFamily="34" charset="0"/>
                      </a:endParaRPr>
                    </a:p>
                  </a:txBody>
                  <a:tcPr marL="7620" marR="7620" marT="7620" marB="0" anchor="ctr"/>
                </a:tc>
                <a:tc>
                  <a:txBody>
                    <a:bodyPr/>
                    <a:lstStyle/>
                    <a:p>
                      <a:pPr algn="ctr" rtl="0" fontAlgn="ctr"/>
                      <a:r>
                        <a:rPr lang="en-AU" sz="900" u="none" strike="noStrike" dirty="0">
                          <a:solidFill>
                            <a:schemeClr val="bg1">
                              <a:lumMod val="50000"/>
                            </a:schemeClr>
                          </a:solidFill>
                          <a:effectLst/>
                        </a:rPr>
                        <a:t>N/A</a:t>
                      </a:r>
                      <a:endParaRPr lang="en-AU" sz="900" b="0" i="0" u="none" strike="noStrike" dirty="0">
                        <a:solidFill>
                          <a:schemeClr val="bg1">
                            <a:lumMod val="50000"/>
                          </a:schemeClr>
                        </a:solidFill>
                        <a:effectLst/>
                        <a:latin typeface="Calibri" panose="020F0502020204030204" pitchFamily="34" charset="0"/>
                      </a:endParaRPr>
                    </a:p>
                  </a:txBody>
                  <a:tcPr marL="9525" marR="9525" marT="9525" marB="0" anchor="ctr">
                    <a:solidFill>
                      <a:schemeClr val="bg1">
                        <a:lumMod val="85000"/>
                      </a:schemeClr>
                    </a:solidFill>
                  </a:tcPr>
                </a:tc>
                <a:tc>
                  <a:txBody>
                    <a:bodyPr/>
                    <a:lstStyle/>
                    <a:p>
                      <a:pPr algn="ctr" fontAlgn="b"/>
                      <a:r>
                        <a:rPr lang="en-AU" sz="900" u="none" strike="noStrike" dirty="0">
                          <a:effectLst/>
                        </a:rPr>
                        <a:t>0</a:t>
                      </a:r>
                      <a:endParaRPr lang="en-AU" sz="900" b="0" i="0" u="none" strike="noStrike" dirty="0">
                        <a:solidFill>
                          <a:srgbClr val="000000"/>
                        </a:solidFill>
                        <a:effectLst/>
                        <a:latin typeface="Calibri" panose="020F0502020204030204" pitchFamily="34" charset="0"/>
                      </a:endParaRPr>
                    </a:p>
                  </a:txBody>
                  <a:tcPr marL="7620" marR="7620" marT="7620" marB="0" anchor="ctr"/>
                </a:tc>
                <a:tc>
                  <a:txBody>
                    <a:bodyPr/>
                    <a:lstStyle/>
                    <a:p>
                      <a:pPr algn="ctr" fontAlgn="b"/>
                      <a:r>
                        <a:rPr lang="en-AU" sz="900" u="none" strike="noStrike" dirty="0">
                          <a:effectLst/>
                        </a:rPr>
                        <a:t>10</a:t>
                      </a:r>
                      <a:endParaRPr lang="en-AU" sz="900" b="0" i="0" u="none" strike="noStrike" dirty="0">
                        <a:solidFill>
                          <a:srgbClr val="000000"/>
                        </a:solidFill>
                        <a:effectLst/>
                        <a:latin typeface="Calibri" panose="020F0502020204030204" pitchFamily="34" charset="0"/>
                      </a:endParaRPr>
                    </a:p>
                  </a:txBody>
                  <a:tcPr marL="7620" marR="7620" marT="7620" marB="0" anchor="ctr"/>
                </a:tc>
                <a:tc>
                  <a:txBody>
                    <a:bodyPr/>
                    <a:lstStyle/>
                    <a:p>
                      <a:pPr algn="ctr" rtl="0" fontAlgn="ctr"/>
                      <a:r>
                        <a:rPr lang="en-AU" sz="900" u="none" strike="noStrike" dirty="0">
                          <a:effectLst/>
                        </a:rPr>
                        <a:t>10</a:t>
                      </a:r>
                      <a:endParaRPr lang="en-AU" sz="9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ctr" rtl="0" fontAlgn="ctr"/>
                      <a:r>
                        <a:rPr lang="en-AU" sz="900" u="none" strike="noStrike" dirty="0">
                          <a:effectLst/>
                        </a:rPr>
                        <a:t>100%</a:t>
                      </a:r>
                      <a:endParaRPr lang="en-AU" sz="900" b="0" i="0" u="none" strike="noStrike" dirty="0">
                        <a:solidFill>
                          <a:srgbClr val="00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2060374585"/>
                  </a:ext>
                </a:extLst>
              </a:tr>
              <a:tr h="233391">
                <a:tc vMerge="1">
                  <a:txBody>
                    <a:bodyPr/>
                    <a:lstStyle/>
                    <a:p>
                      <a:endParaRPr lang="en-AU"/>
                    </a:p>
                  </a:txBody>
                  <a:tcPr/>
                </a:tc>
                <a:tc>
                  <a:txBody>
                    <a:bodyPr/>
                    <a:lstStyle/>
                    <a:p>
                      <a:pPr algn="l" fontAlgn="b"/>
                      <a:r>
                        <a:rPr lang="en-AU" sz="900" u="none" strike="noStrike" dirty="0">
                          <a:effectLst/>
                        </a:rPr>
                        <a:t>Work Authority</a:t>
                      </a:r>
                      <a:endParaRPr lang="en-AU" sz="900" b="0" i="0" u="none" strike="noStrike" dirty="0">
                        <a:solidFill>
                          <a:srgbClr val="000000"/>
                        </a:solidFill>
                        <a:effectLst/>
                        <a:latin typeface="Calibri" panose="020F0502020204030204" pitchFamily="34" charset="0"/>
                      </a:endParaRPr>
                    </a:p>
                  </a:txBody>
                  <a:tcPr marL="86400" marR="7620" marT="7620" marB="0" anchor="ctr"/>
                </a:tc>
                <a:tc>
                  <a:txBody>
                    <a:bodyPr/>
                    <a:lstStyle/>
                    <a:p>
                      <a:pPr algn="ctr" fontAlgn="b"/>
                      <a:r>
                        <a:rPr lang="en-AU" sz="900" u="none" strike="noStrike" dirty="0">
                          <a:effectLst/>
                        </a:rPr>
                        <a:t>N/A</a:t>
                      </a:r>
                      <a:endParaRPr lang="en-AU" sz="900" b="0" i="0" u="none" strike="noStrike" dirty="0">
                        <a:solidFill>
                          <a:schemeClr val="bg1">
                            <a:lumMod val="50000"/>
                          </a:schemeClr>
                        </a:solidFill>
                        <a:effectLst/>
                        <a:latin typeface="Calibri" panose="020F0502020204030204" pitchFamily="34" charset="0"/>
                      </a:endParaRPr>
                    </a:p>
                  </a:txBody>
                  <a:tcPr marL="7620" marR="7620" marT="7620" marB="0" anchor="ctr"/>
                </a:tc>
                <a:tc>
                  <a:txBody>
                    <a:bodyPr/>
                    <a:lstStyle/>
                    <a:p>
                      <a:pPr algn="ctr" rtl="0" fontAlgn="ctr"/>
                      <a:r>
                        <a:rPr lang="en-AU" sz="900" u="none" strike="noStrike" dirty="0">
                          <a:solidFill>
                            <a:schemeClr val="bg1">
                              <a:lumMod val="50000"/>
                            </a:schemeClr>
                          </a:solidFill>
                          <a:effectLst/>
                        </a:rPr>
                        <a:t>1</a:t>
                      </a:r>
                      <a:endParaRPr lang="en-AU" sz="900" b="0" i="0" u="none" strike="noStrike" dirty="0">
                        <a:solidFill>
                          <a:schemeClr val="bg1">
                            <a:lumMod val="50000"/>
                          </a:schemeClr>
                        </a:solidFill>
                        <a:effectLst/>
                        <a:latin typeface="Calibri" panose="020F0502020204030204" pitchFamily="34" charset="0"/>
                      </a:endParaRPr>
                    </a:p>
                  </a:txBody>
                  <a:tcPr marL="9525" marR="9525" marT="9525" marB="0" anchor="ctr">
                    <a:solidFill>
                      <a:schemeClr val="bg1">
                        <a:lumMod val="85000"/>
                      </a:schemeClr>
                    </a:solidFill>
                  </a:tcPr>
                </a:tc>
                <a:tc>
                  <a:txBody>
                    <a:bodyPr/>
                    <a:lstStyle/>
                    <a:p>
                      <a:pPr algn="ctr" fontAlgn="b"/>
                      <a:r>
                        <a:rPr lang="en-AU" sz="900" u="none" strike="noStrike" dirty="0">
                          <a:effectLst/>
                        </a:rPr>
                        <a:t>0</a:t>
                      </a:r>
                      <a:endParaRPr lang="en-AU" sz="900" b="0" i="0" u="none" strike="noStrike" dirty="0">
                        <a:solidFill>
                          <a:srgbClr val="000000"/>
                        </a:solidFill>
                        <a:effectLst/>
                        <a:latin typeface="Calibri" panose="020F0502020204030204" pitchFamily="34" charset="0"/>
                      </a:endParaRPr>
                    </a:p>
                  </a:txBody>
                  <a:tcPr marL="7620" marR="7620" marT="7620" marB="0" anchor="ctr"/>
                </a:tc>
                <a:tc>
                  <a:txBody>
                    <a:bodyPr/>
                    <a:lstStyle/>
                    <a:p>
                      <a:pPr algn="ctr" fontAlgn="b"/>
                      <a:r>
                        <a:rPr lang="en-AU" sz="900" u="none" strike="noStrike" dirty="0">
                          <a:effectLst/>
                        </a:rPr>
                        <a:t>0</a:t>
                      </a:r>
                      <a:endParaRPr lang="en-AU" sz="900" b="0" i="0" u="none" strike="noStrike" dirty="0">
                        <a:solidFill>
                          <a:srgbClr val="000000"/>
                        </a:solidFill>
                        <a:effectLst/>
                        <a:latin typeface="Calibri" panose="020F0502020204030204" pitchFamily="34" charset="0"/>
                      </a:endParaRPr>
                    </a:p>
                  </a:txBody>
                  <a:tcPr marL="7620" marR="7620" marT="7620" marB="0" anchor="ctr"/>
                </a:tc>
                <a:tc>
                  <a:txBody>
                    <a:bodyPr/>
                    <a:lstStyle/>
                    <a:p>
                      <a:pPr algn="ctr" rtl="0" fontAlgn="ctr"/>
                      <a:r>
                        <a:rPr lang="en-AU" sz="900" u="none" strike="noStrike" dirty="0">
                          <a:effectLst/>
                        </a:rPr>
                        <a:t>0</a:t>
                      </a:r>
                      <a:endParaRPr lang="en-AU" sz="900" b="0" i="0" u="none" strike="noStrike" dirty="0">
                        <a:solidFill>
                          <a:schemeClr val="bg1">
                            <a:lumMod val="50000"/>
                          </a:schemeClr>
                        </a:solidFill>
                        <a:effectLst/>
                        <a:latin typeface="Calibri" panose="020F0502020204030204" pitchFamily="34" charset="0"/>
                      </a:endParaRPr>
                    </a:p>
                  </a:txBody>
                  <a:tcPr marL="9525" marR="9525" marT="9525" marB="0" anchor="ctr"/>
                </a:tc>
                <a:tc>
                  <a:txBody>
                    <a:bodyPr/>
                    <a:lstStyle/>
                    <a:p>
                      <a:pPr algn="ctr" rtl="0" fontAlgn="ctr"/>
                      <a:r>
                        <a:rPr lang="en-AU" sz="900" u="none" strike="noStrike" dirty="0">
                          <a:effectLst/>
                        </a:rPr>
                        <a:t>N/A</a:t>
                      </a:r>
                      <a:endParaRPr lang="en-AU" sz="900" b="0" i="0" u="none" strike="noStrike" dirty="0">
                        <a:solidFill>
                          <a:srgbClr val="00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10007"/>
                  </a:ext>
                </a:extLst>
              </a:tr>
              <a:tr h="233391">
                <a:tc vMerge="1">
                  <a:txBody>
                    <a:bodyPr/>
                    <a:lstStyle/>
                    <a:p>
                      <a:endParaRPr lang="en-AU"/>
                    </a:p>
                  </a:txBody>
                  <a:tcPr/>
                </a:tc>
                <a:tc gridSpan="2">
                  <a:txBody>
                    <a:bodyPr/>
                    <a:lstStyle/>
                    <a:p>
                      <a:pPr algn="ctr" rtl="0" fontAlgn="ctr"/>
                      <a:r>
                        <a:rPr lang="en-AU" sz="900" b="1" u="none" strike="noStrike" dirty="0">
                          <a:effectLst/>
                        </a:rPr>
                        <a:t>Total</a:t>
                      </a:r>
                      <a:endParaRPr lang="en-AU" sz="900" b="1" i="0" u="none" strike="noStrike" dirty="0">
                        <a:solidFill>
                          <a:srgbClr val="000000"/>
                        </a:solidFill>
                        <a:effectLst/>
                        <a:latin typeface="Calibri" panose="020F0502020204030204" pitchFamily="34" charset="0"/>
                      </a:endParaRPr>
                    </a:p>
                  </a:txBody>
                  <a:tcPr marL="9525" marR="9525" marT="9525" marB="0" anchor="ctr">
                    <a:solidFill>
                      <a:schemeClr val="accent5">
                        <a:lumMod val="60000"/>
                        <a:lumOff val="40000"/>
                      </a:schemeClr>
                    </a:solidFill>
                  </a:tcPr>
                </a:tc>
                <a:tc hMerge="1">
                  <a:txBody>
                    <a:bodyPr/>
                    <a:lstStyle/>
                    <a:p>
                      <a:endParaRPr lang="en-AU"/>
                    </a:p>
                  </a:txBody>
                  <a:tcPr/>
                </a:tc>
                <a:tc>
                  <a:txBody>
                    <a:bodyPr/>
                    <a:lstStyle/>
                    <a:p>
                      <a:pPr algn="ctr" rtl="0" fontAlgn="ctr"/>
                      <a:r>
                        <a:rPr lang="en-AU" sz="900" b="1" u="none" strike="noStrike" dirty="0">
                          <a:solidFill>
                            <a:schemeClr val="bg1">
                              <a:lumMod val="50000"/>
                            </a:schemeClr>
                          </a:solidFill>
                          <a:effectLst/>
                        </a:rPr>
                        <a:t>1</a:t>
                      </a:r>
                      <a:endParaRPr lang="en-AU" sz="900" b="1" i="0" u="none" strike="noStrike" dirty="0">
                        <a:solidFill>
                          <a:schemeClr val="bg1">
                            <a:lumMod val="50000"/>
                          </a:schemeClr>
                        </a:solidFill>
                        <a:effectLst/>
                        <a:latin typeface="Calibri" panose="020F0502020204030204" pitchFamily="34" charset="0"/>
                      </a:endParaRPr>
                    </a:p>
                  </a:txBody>
                  <a:tcPr marL="9525" marR="9525" marT="9525" marB="0" anchor="ctr">
                    <a:solidFill>
                      <a:schemeClr val="bg1">
                        <a:lumMod val="85000"/>
                      </a:schemeClr>
                    </a:solidFill>
                  </a:tcPr>
                </a:tc>
                <a:tc>
                  <a:txBody>
                    <a:bodyPr/>
                    <a:lstStyle/>
                    <a:p>
                      <a:pPr algn="ctr" fontAlgn="b"/>
                      <a:r>
                        <a:rPr lang="en-AU" sz="900" b="1" u="none" strike="noStrike" dirty="0">
                          <a:effectLst/>
                        </a:rPr>
                        <a:t>0</a:t>
                      </a:r>
                      <a:endParaRPr lang="en-AU" sz="900" b="1" i="0" u="none" strike="noStrike" dirty="0">
                        <a:solidFill>
                          <a:srgbClr val="000000"/>
                        </a:solidFill>
                        <a:effectLst/>
                        <a:latin typeface="Calibri" panose="020F0502020204030204" pitchFamily="34" charset="0"/>
                      </a:endParaRPr>
                    </a:p>
                  </a:txBody>
                  <a:tcPr marL="7620" marR="7620" marT="7620" marB="0" anchor="ctr">
                    <a:solidFill>
                      <a:schemeClr val="accent5">
                        <a:lumMod val="60000"/>
                        <a:lumOff val="40000"/>
                      </a:schemeClr>
                    </a:solidFill>
                  </a:tcPr>
                </a:tc>
                <a:tc>
                  <a:txBody>
                    <a:bodyPr/>
                    <a:lstStyle/>
                    <a:p>
                      <a:pPr algn="ctr" fontAlgn="b"/>
                      <a:r>
                        <a:rPr lang="en-AU" sz="900" b="1" u="none" strike="noStrike" dirty="0">
                          <a:effectLst/>
                        </a:rPr>
                        <a:t>10</a:t>
                      </a:r>
                      <a:endParaRPr lang="en-AU" sz="900" b="1" i="0" u="none" strike="noStrike" dirty="0">
                        <a:solidFill>
                          <a:srgbClr val="000000"/>
                        </a:solidFill>
                        <a:effectLst/>
                        <a:latin typeface="Calibri" panose="020F0502020204030204" pitchFamily="34" charset="0"/>
                      </a:endParaRPr>
                    </a:p>
                  </a:txBody>
                  <a:tcPr marL="7620" marR="7620" marT="7620" marB="0" anchor="ctr">
                    <a:solidFill>
                      <a:schemeClr val="accent5">
                        <a:lumMod val="60000"/>
                        <a:lumOff val="40000"/>
                      </a:schemeClr>
                    </a:solidFill>
                  </a:tcPr>
                </a:tc>
                <a:tc>
                  <a:txBody>
                    <a:bodyPr/>
                    <a:lstStyle/>
                    <a:p>
                      <a:pPr algn="ctr" rtl="0" fontAlgn="ctr"/>
                      <a:r>
                        <a:rPr lang="en-AU" sz="900" b="1" u="none" strike="noStrike" dirty="0">
                          <a:effectLst/>
                        </a:rPr>
                        <a:t>10</a:t>
                      </a:r>
                      <a:endParaRPr lang="en-AU" sz="900" b="1" i="0" u="none" strike="noStrike" dirty="0">
                        <a:solidFill>
                          <a:srgbClr val="000000"/>
                        </a:solidFill>
                        <a:effectLst/>
                        <a:latin typeface="Calibri" panose="020F0502020204030204" pitchFamily="34" charset="0"/>
                      </a:endParaRPr>
                    </a:p>
                  </a:txBody>
                  <a:tcPr marL="9525" marR="9525" marT="9525" marB="0" anchor="ctr">
                    <a:solidFill>
                      <a:schemeClr val="accent5">
                        <a:lumMod val="60000"/>
                        <a:lumOff val="40000"/>
                      </a:schemeClr>
                    </a:solidFill>
                  </a:tcPr>
                </a:tc>
                <a:tc>
                  <a:txBody>
                    <a:bodyPr/>
                    <a:lstStyle/>
                    <a:p>
                      <a:pPr algn="ctr" rtl="0" fontAlgn="ctr"/>
                      <a:r>
                        <a:rPr lang="en-AU" sz="900" b="1" u="none" strike="noStrike" dirty="0">
                          <a:effectLst/>
                        </a:rPr>
                        <a:t>100%</a:t>
                      </a:r>
                      <a:endParaRPr lang="en-AU" sz="900" b="1" i="0" u="none" strike="noStrike" dirty="0">
                        <a:solidFill>
                          <a:srgbClr val="000000"/>
                        </a:solidFill>
                        <a:effectLst/>
                        <a:latin typeface="Calibri" panose="020F0502020204030204" pitchFamily="34" charset="0"/>
                      </a:endParaRPr>
                    </a:p>
                  </a:txBody>
                  <a:tcPr marL="9525" marR="9525" marT="9525" marB="0" anchor="ctr">
                    <a:solidFill>
                      <a:schemeClr val="accent5">
                        <a:lumMod val="60000"/>
                        <a:lumOff val="40000"/>
                      </a:schemeClr>
                    </a:solidFill>
                  </a:tcPr>
                </a:tc>
                <a:extLst>
                  <a:ext uri="{0D108BD9-81ED-4DB2-BD59-A6C34878D82A}">
                    <a16:rowId xmlns:a16="http://schemas.microsoft.com/office/drawing/2014/main" val="10008"/>
                  </a:ext>
                </a:extLst>
              </a:tr>
            </a:tbl>
          </a:graphicData>
        </a:graphic>
      </p:graphicFrame>
      <p:sp>
        <p:nvSpPr>
          <p:cNvPr id="10" name="Slide Number Placeholder 9">
            <a:extLst>
              <a:ext uri="{FF2B5EF4-FFF2-40B4-BE49-F238E27FC236}">
                <a16:creationId xmlns:a16="http://schemas.microsoft.com/office/drawing/2014/main" id="{19AC0E1B-AE9D-4A93-8810-CB5DF46EAE36}"/>
              </a:ext>
            </a:extLst>
          </p:cNvPr>
          <p:cNvSpPr>
            <a:spLocks noGrp="1"/>
          </p:cNvSpPr>
          <p:nvPr>
            <p:ph type="sldNum" sz="quarter" idx="12"/>
          </p:nvPr>
        </p:nvSpPr>
        <p:spPr>
          <a:xfrm>
            <a:off x="8999728" y="194821"/>
            <a:ext cx="897328" cy="274042"/>
          </a:xfrm>
        </p:spPr>
        <p:txBody>
          <a:bodyPr/>
          <a:lstStyle/>
          <a:p>
            <a:r>
              <a:rPr lang="en-AU" dirty="0"/>
              <a:t> Page    </a:t>
            </a:r>
            <a:fld id="{BE4ABD5F-D626-4461-ADC9-85806A61CF0E}" type="slidenum">
              <a:rPr lang="en-AU" smtClean="0"/>
              <a:pPr/>
              <a:t>4</a:t>
            </a:fld>
            <a:endParaRPr lang="en-AU" dirty="0"/>
          </a:p>
        </p:txBody>
      </p:sp>
      <p:sp>
        <p:nvSpPr>
          <p:cNvPr id="11" name="TextBox 10">
            <a:extLst>
              <a:ext uri="{FF2B5EF4-FFF2-40B4-BE49-F238E27FC236}">
                <a16:creationId xmlns:a16="http://schemas.microsoft.com/office/drawing/2014/main" id="{10EFA746-6F27-473A-9214-3DDCCEA36DDF}"/>
              </a:ext>
            </a:extLst>
          </p:cNvPr>
          <p:cNvSpPr txBox="1"/>
          <p:nvPr/>
        </p:nvSpPr>
        <p:spPr>
          <a:xfrm>
            <a:off x="6465168" y="1000141"/>
            <a:ext cx="3137456" cy="1708160"/>
          </a:xfrm>
          <a:prstGeom prst="rect">
            <a:avLst/>
          </a:prstGeom>
          <a:noFill/>
        </p:spPr>
        <p:txBody>
          <a:bodyPr wrap="square" rtlCol="0">
            <a:spAutoFit/>
          </a:bodyPr>
          <a:lstStyle/>
          <a:p>
            <a:r>
              <a:rPr lang="en-AU" sz="900" b="1" dirty="0"/>
              <a:t>Explanation for the result: </a:t>
            </a:r>
            <a:endParaRPr lang="en-AU" sz="900" dirty="0"/>
          </a:p>
          <a:p>
            <a:endParaRPr lang="en-AU" sz="900" dirty="0"/>
          </a:p>
          <a:p>
            <a:pPr>
              <a:spcAft>
                <a:spcPts val="600"/>
              </a:spcAft>
            </a:pPr>
            <a:r>
              <a:rPr lang="en-AU" sz="900" dirty="0"/>
              <a:t>In Q4 seven out of ten applications were finalised within the Statutory Time Frame (STF).  Three exploration licences were granted after the statutory timeframe to provide more time for consultation with local community members and applicants.</a:t>
            </a:r>
          </a:p>
          <a:p>
            <a:pPr>
              <a:spcAft>
                <a:spcPts val="600"/>
              </a:spcAft>
            </a:pPr>
            <a:r>
              <a:rPr lang="en-AU" sz="900" dirty="0"/>
              <a:t>There were two Work Authority applications finalised during the quarter.</a:t>
            </a:r>
          </a:p>
          <a:p>
            <a:pPr>
              <a:spcAft>
                <a:spcPts val="600"/>
              </a:spcAft>
            </a:pPr>
            <a:endParaRPr lang="en-AU" sz="900" dirty="0">
              <a:solidFill>
                <a:schemeClr val="accent6">
                  <a:lumMod val="50000"/>
                </a:schemeClr>
              </a:solidFill>
            </a:endParaRPr>
          </a:p>
          <a:p>
            <a:endParaRPr lang="en-AU" sz="900" dirty="0">
              <a:solidFill>
                <a:schemeClr val="bg1">
                  <a:lumMod val="50000"/>
                </a:schemeClr>
              </a:solidFill>
            </a:endParaRPr>
          </a:p>
        </p:txBody>
      </p:sp>
      <p:sp>
        <p:nvSpPr>
          <p:cNvPr id="7" name="Footer Placeholder 6"/>
          <p:cNvSpPr>
            <a:spLocks noGrp="1"/>
          </p:cNvSpPr>
          <p:nvPr>
            <p:ph type="ftr" sz="quarter" idx="11"/>
          </p:nvPr>
        </p:nvSpPr>
        <p:spPr/>
        <p:txBody>
          <a:bodyPr/>
          <a:lstStyle/>
          <a:p>
            <a:r>
              <a:rPr lang="en-AU"/>
              <a:t>Earth Resources Regulation Quarterly Performance Report 2018-19 Q4</a:t>
            </a:r>
            <a:endParaRPr lang="en-AU" dirty="0"/>
          </a:p>
        </p:txBody>
      </p:sp>
      <p:graphicFrame>
        <p:nvGraphicFramePr>
          <p:cNvPr id="13" name="Chart 12">
            <a:extLst>
              <a:ext uri="{FF2B5EF4-FFF2-40B4-BE49-F238E27FC236}">
                <a16:creationId xmlns:a16="http://schemas.microsoft.com/office/drawing/2014/main" id="{B4781C14-F5AD-4620-A730-1B7182917AB8}"/>
              </a:ext>
            </a:extLst>
          </p:cNvPr>
          <p:cNvGraphicFramePr/>
          <p:nvPr>
            <p:extLst>
              <p:ext uri="{D42A27DB-BD31-4B8C-83A1-F6EECF244321}">
                <p14:modId xmlns:p14="http://schemas.microsoft.com/office/powerpoint/2010/main" val="2715948775"/>
              </p:ext>
            </p:extLst>
          </p:nvPr>
        </p:nvGraphicFramePr>
        <p:xfrm>
          <a:off x="776536" y="3573016"/>
          <a:ext cx="8424936" cy="2796766"/>
        </p:xfrm>
        <a:graphic>
          <a:graphicData uri="http://schemas.openxmlformats.org/drawingml/2006/chart">
            <c:chart xmlns:c="http://schemas.openxmlformats.org/drawingml/2006/chart" xmlns:r="http://schemas.openxmlformats.org/officeDocument/2006/relationships" r:id="rId3"/>
          </a:graphicData>
        </a:graphic>
      </p:graphicFrame>
      <p:sp>
        <p:nvSpPr>
          <p:cNvPr id="14" name="TextBox 13">
            <a:extLst>
              <a:ext uri="{FF2B5EF4-FFF2-40B4-BE49-F238E27FC236}">
                <a16:creationId xmlns:a16="http://schemas.microsoft.com/office/drawing/2014/main" id="{5A8C7C47-0C57-4234-AD06-664168DA85FB}"/>
              </a:ext>
            </a:extLst>
          </p:cNvPr>
          <p:cNvSpPr txBox="1"/>
          <p:nvPr/>
        </p:nvSpPr>
        <p:spPr>
          <a:xfrm>
            <a:off x="129767" y="678957"/>
            <a:ext cx="4134459" cy="276999"/>
          </a:xfrm>
          <a:prstGeom prst="rect">
            <a:avLst/>
          </a:prstGeom>
          <a:noFill/>
        </p:spPr>
        <p:txBody>
          <a:bodyPr wrap="square" rtlCol="0">
            <a:spAutoFit/>
          </a:bodyPr>
          <a:lstStyle/>
          <a:p>
            <a:r>
              <a:rPr lang="en-AU" sz="1200" dirty="0"/>
              <a:t>Licence Applications Finalised Within Statutory Timeframe</a:t>
            </a:r>
          </a:p>
        </p:txBody>
      </p:sp>
    </p:spTree>
    <p:extLst>
      <p:ext uri="{BB962C8B-B14F-4D97-AF65-F5344CB8AC3E}">
        <p14:creationId xmlns:p14="http://schemas.microsoft.com/office/powerpoint/2010/main" val="22482732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5300" y="242946"/>
            <a:ext cx="8915400" cy="274042"/>
          </a:xfrm>
        </p:spPr>
        <p:txBody>
          <a:bodyPr>
            <a:normAutofit fontScale="90000"/>
          </a:bodyPr>
          <a:lstStyle/>
          <a:p>
            <a:r>
              <a:rPr lang="en-AU" sz="1400" b="1" dirty="0">
                <a:solidFill>
                  <a:schemeClr val="bg1"/>
                </a:solidFill>
              </a:rPr>
              <a:t>KPI 1 Efficient Approvals Process – Licence Variations Finalised</a:t>
            </a:r>
          </a:p>
        </p:txBody>
      </p:sp>
      <p:graphicFrame>
        <p:nvGraphicFramePr>
          <p:cNvPr id="8" name="Table 7">
            <a:extLst>
              <a:ext uri="{FF2B5EF4-FFF2-40B4-BE49-F238E27FC236}">
                <a16:creationId xmlns:a16="http://schemas.microsoft.com/office/drawing/2014/main" id="{80C0D5FD-03A3-4BB0-BDB5-56EBEDEBF398}"/>
              </a:ext>
            </a:extLst>
          </p:cNvPr>
          <p:cNvGraphicFramePr>
            <a:graphicFrameLocks noGrp="1"/>
          </p:cNvGraphicFramePr>
          <p:nvPr>
            <p:extLst>
              <p:ext uri="{D42A27DB-BD31-4B8C-83A1-F6EECF244321}">
                <p14:modId xmlns:p14="http://schemas.microsoft.com/office/powerpoint/2010/main" val="2516020191"/>
              </p:ext>
            </p:extLst>
          </p:nvPr>
        </p:nvGraphicFramePr>
        <p:xfrm>
          <a:off x="92460" y="897495"/>
          <a:ext cx="5760639" cy="2858377"/>
        </p:xfrm>
        <a:graphic>
          <a:graphicData uri="http://schemas.openxmlformats.org/drawingml/2006/table">
            <a:tbl>
              <a:tblPr firstRow="1" bandRow="1">
                <a:tableStyleId>{7DF18680-E054-41AD-8BC1-D1AEF772440D}</a:tableStyleId>
              </a:tblPr>
              <a:tblGrid>
                <a:gridCol w="648072">
                  <a:extLst>
                    <a:ext uri="{9D8B030D-6E8A-4147-A177-3AD203B41FA5}">
                      <a16:colId xmlns:a16="http://schemas.microsoft.com/office/drawing/2014/main" val="20000"/>
                    </a:ext>
                  </a:extLst>
                </a:gridCol>
                <a:gridCol w="1605267">
                  <a:extLst>
                    <a:ext uri="{9D8B030D-6E8A-4147-A177-3AD203B41FA5}">
                      <a16:colId xmlns:a16="http://schemas.microsoft.com/office/drawing/2014/main" val="20001"/>
                    </a:ext>
                  </a:extLst>
                </a:gridCol>
                <a:gridCol w="673428">
                  <a:extLst>
                    <a:ext uri="{9D8B030D-6E8A-4147-A177-3AD203B41FA5}">
                      <a16:colId xmlns:a16="http://schemas.microsoft.com/office/drawing/2014/main" val="20002"/>
                    </a:ext>
                  </a:extLst>
                </a:gridCol>
                <a:gridCol w="673428">
                  <a:extLst>
                    <a:ext uri="{9D8B030D-6E8A-4147-A177-3AD203B41FA5}">
                      <a16:colId xmlns:a16="http://schemas.microsoft.com/office/drawing/2014/main" val="20003"/>
                    </a:ext>
                  </a:extLst>
                </a:gridCol>
                <a:gridCol w="673428">
                  <a:extLst>
                    <a:ext uri="{9D8B030D-6E8A-4147-A177-3AD203B41FA5}">
                      <a16:colId xmlns:a16="http://schemas.microsoft.com/office/drawing/2014/main" val="20004"/>
                    </a:ext>
                  </a:extLst>
                </a:gridCol>
                <a:gridCol w="721919">
                  <a:extLst>
                    <a:ext uri="{9D8B030D-6E8A-4147-A177-3AD203B41FA5}">
                      <a16:colId xmlns:a16="http://schemas.microsoft.com/office/drawing/2014/main" val="1226618478"/>
                    </a:ext>
                  </a:extLst>
                </a:gridCol>
                <a:gridCol w="765097">
                  <a:extLst>
                    <a:ext uri="{9D8B030D-6E8A-4147-A177-3AD203B41FA5}">
                      <a16:colId xmlns:a16="http://schemas.microsoft.com/office/drawing/2014/main" val="1921623172"/>
                    </a:ext>
                  </a:extLst>
                </a:gridCol>
              </a:tblGrid>
              <a:tr h="510581">
                <a:tc>
                  <a:txBody>
                    <a:bodyPr/>
                    <a:lstStyle/>
                    <a:p>
                      <a:pPr algn="ctr"/>
                      <a:r>
                        <a:rPr lang="en-AU" sz="900" dirty="0"/>
                        <a:t>Quarter</a:t>
                      </a:r>
                      <a:endParaRPr lang="en-AU" sz="900" dirty="0">
                        <a:latin typeface="+mn-lt"/>
                      </a:endParaRPr>
                    </a:p>
                  </a:txBody>
                  <a:tcPr marL="99060" marR="99060" anchor="ctr">
                    <a:solidFill>
                      <a:srgbClr val="002060"/>
                    </a:solidFill>
                  </a:tcPr>
                </a:tc>
                <a:tc>
                  <a:txBody>
                    <a:bodyPr/>
                    <a:lstStyle/>
                    <a:p>
                      <a:pPr algn="ctr"/>
                      <a:r>
                        <a:rPr lang="en-AU" sz="900" dirty="0"/>
                        <a:t>Licence Type</a:t>
                      </a:r>
                      <a:endParaRPr lang="en-AU" sz="900" dirty="0">
                        <a:latin typeface="+mn-lt"/>
                      </a:endParaRPr>
                    </a:p>
                  </a:txBody>
                  <a:tcPr marL="99060" marR="99060" anchor="ctr">
                    <a:solidFill>
                      <a:srgbClr val="002060"/>
                    </a:solidFill>
                  </a:tcPr>
                </a:tc>
                <a:tc>
                  <a:txBody>
                    <a:bodyPr/>
                    <a:lstStyle/>
                    <a:p>
                      <a:pPr algn="ctr"/>
                      <a:r>
                        <a:rPr lang="en-AU" sz="900" dirty="0"/>
                        <a:t>CSS</a:t>
                      </a:r>
                    </a:p>
                    <a:p>
                      <a:pPr algn="ctr"/>
                      <a:r>
                        <a:rPr lang="en-AU" sz="900" dirty="0"/>
                        <a:t>(Target Days)</a:t>
                      </a:r>
                      <a:endParaRPr lang="en-AU" sz="900" dirty="0">
                        <a:latin typeface="+mn-lt"/>
                      </a:endParaRPr>
                    </a:p>
                  </a:txBody>
                  <a:tcPr marL="99060" marR="99060" anchor="ctr">
                    <a:solidFill>
                      <a:srgbClr val="002060"/>
                    </a:solidFill>
                  </a:tcPr>
                </a:tc>
                <a:tc>
                  <a:txBody>
                    <a:bodyPr/>
                    <a:lstStyle/>
                    <a:p>
                      <a:pPr algn="ctr"/>
                      <a:r>
                        <a:rPr lang="en-AU" sz="900" dirty="0"/>
                        <a:t>Over</a:t>
                      </a:r>
                    </a:p>
                    <a:p>
                      <a:pPr algn="ctr"/>
                      <a:r>
                        <a:rPr lang="en-AU" sz="900" dirty="0"/>
                        <a:t>CSS</a:t>
                      </a:r>
                      <a:endParaRPr lang="en-AU" sz="900" dirty="0">
                        <a:latin typeface="+mn-lt"/>
                      </a:endParaRPr>
                    </a:p>
                  </a:txBody>
                  <a:tcPr marL="99060" marR="99060" anchor="ctr">
                    <a:solidFill>
                      <a:srgbClr val="002060"/>
                    </a:solidFill>
                  </a:tcPr>
                </a:tc>
                <a:tc>
                  <a:txBody>
                    <a:bodyPr/>
                    <a:lstStyle/>
                    <a:p>
                      <a:pPr algn="ctr"/>
                      <a:r>
                        <a:rPr lang="en-AU" sz="900" dirty="0"/>
                        <a:t>Within </a:t>
                      </a:r>
                    </a:p>
                    <a:p>
                      <a:pPr algn="ctr"/>
                      <a:r>
                        <a:rPr lang="en-AU" sz="900" dirty="0"/>
                        <a:t>CSS</a:t>
                      </a:r>
                      <a:endParaRPr lang="en-AU" sz="900" dirty="0">
                        <a:latin typeface="+mn-lt"/>
                      </a:endParaRPr>
                    </a:p>
                  </a:txBody>
                  <a:tcPr marL="99060" marR="99060" anchor="ctr">
                    <a:solidFill>
                      <a:srgbClr val="002060"/>
                    </a:solidFill>
                  </a:tcPr>
                </a:tc>
                <a:tc>
                  <a:txBody>
                    <a:bodyPr/>
                    <a:lstStyle/>
                    <a:p>
                      <a:pPr algn="ctr"/>
                      <a:r>
                        <a:rPr lang="en-AU" sz="900" dirty="0"/>
                        <a:t>Total</a:t>
                      </a:r>
                    </a:p>
                    <a:p>
                      <a:pPr algn="ctr"/>
                      <a:r>
                        <a:rPr lang="en-AU" sz="800" dirty="0"/>
                        <a:t>(Over + Within</a:t>
                      </a:r>
                      <a:r>
                        <a:rPr lang="en-AU" sz="800" baseline="0" dirty="0"/>
                        <a:t> CSS)</a:t>
                      </a:r>
                      <a:endParaRPr lang="en-AU" sz="800" dirty="0">
                        <a:latin typeface="+mn-lt"/>
                      </a:endParaRPr>
                    </a:p>
                  </a:txBody>
                  <a:tcPr marL="99060" marR="99060" anchor="ctr">
                    <a:solidFill>
                      <a:srgbClr val="002060"/>
                    </a:solidFill>
                  </a:tcPr>
                </a:tc>
                <a:tc>
                  <a:txBody>
                    <a:bodyPr/>
                    <a:lstStyle/>
                    <a:p>
                      <a:pPr algn="ctr"/>
                      <a:r>
                        <a:rPr lang="en-AU" sz="900" dirty="0"/>
                        <a:t>%</a:t>
                      </a:r>
                    </a:p>
                    <a:p>
                      <a:pPr marL="0" marR="0" indent="0" algn="ctr" defTabSz="914400" rtl="0" eaLnBrk="1" fontAlgn="auto" latinLnBrk="0" hangingPunct="1">
                        <a:lnSpc>
                          <a:spcPct val="100000"/>
                        </a:lnSpc>
                        <a:spcBef>
                          <a:spcPts val="0"/>
                        </a:spcBef>
                        <a:spcAft>
                          <a:spcPts val="0"/>
                        </a:spcAft>
                        <a:buClrTx/>
                        <a:buSzTx/>
                        <a:buFontTx/>
                        <a:buNone/>
                        <a:tabLst/>
                        <a:defRPr/>
                      </a:pPr>
                      <a:r>
                        <a:rPr lang="en-AU" sz="800" dirty="0"/>
                        <a:t>Within CSS/</a:t>
                      </a:r>
                    </a:p>
                    <a:p>
                      <a:pPr marL="0" marR="0" indent="0" algn="ctr" defTabSz="914400" rtl="0" eaLnBrk="1" fontAlgn="auto" latinLnBrk="0" hangingPunct="1">
                        <a:lnSpc>
                          <a:spcPct val="100000"/>
                        </a:lnSpc>
                        <a:spcBef>
                          <a:spcPts val="0"/>
                        </a:spcBef>
                        <a:spcAft>
                          <a:spcPts val="0"/>
                        </a:spcAft>
                        <a:buClrTx/>
                        <a:buSzTx/>
                        <a:buFontTx/>
                        <a:buNone/>
                        <a:tabLst/>
                        <a:defRPr/>
                      </a:pPr>
                      <a:r>
                        <a:rPr lang="en-AU" sz="800" dirty="0"/>
                        <a:t> Total</a:t>
                      </a:r>
                      <a:endParaRPr lang="en-AU" sz="800" dirty="0">
                        <a:solidFill>
                          <a:schemeClr val="bg1"/>
                        </a:solidFill>
                      </a:endParaRPr>
                    </a:p>
                  </a:txBody>
                  <a:tcPr marL="99060" marR="99060" anchor="ctr">
                    <a:solidFill>
                      <a:srgbClr val="002060"/>
                    </a:solidFill>
                  </a:tcPr>
                </a:tc>
                <a:extLst>
                  <a:ext uri="{0D108BD9-81ED-4DB2-BD59-A6C34878D82A}">
                    <a16:rowId xmlns:a16="http://schemas.microsoft.com/office/drawing/2014/main" val="10000"/>
                  </a:ext>
                </a:extLst>
              </a:tr>
              <a:tr h="213436">
                <a:tc rowSpan="6">
                  <a:txBody>
                    <a:bodyPr/>
                    <a:lstStyle/>
                    <a:p>
                      <a:pPr algn="ctr" rtl="0" fontAlgn="ctr"/>
                      <a:r>
                        <a:rPr lang="en-AU" sz="900" b="0" u="none" strike="noStrike" dirty="0">
                          <a:effectLst/>
                        </a:rPr>
                        <a:t>FY 2018-19 Q4</a:t>
                      </a:r>
                      <a:endParaRPr lang="en-AU" sz="900" b="0" i="0" u="none" strike="noStrike" dirty="0">
                        <a:solidFill>
                          <a:srgbClr val="000000"/>
                        </a:solidFill>
                        <a:effectLst/>
                        <a:latin typeface="Calibri" panose="020F0502020204030204" pitchFamily="34" charset="0"/>
                      </a:endParaRPr>
                    </a:p>
                  </a:txBody>
                  <a:tcPr marL="9525" marR="9525" marT="9525" marB="0" anchor="ctr">
                    <a:solidFill>
                      <a:schemeClr val="accent5">
                        <a:lumMod val="60000"/>
                        <a:lumOff val="40000"/>
                      </a:schemeClr>
                    </a:solidFill>
                  </a:tcPr>
                </a:tc>
                <a:tc>
                  <a:txBody>
                    <a:bodyPr/>
                    <a:lstStyle/>
                    <a:p>
                      <a:pPr algn="l" fontAlgn="b"/>
                      <a:r>
                        <a:rPr lang="en-AU" sz="900" u="none" strike="noStrike" dirty="0">
                          <a:effectLst/>
                        </a:rPr>
                        <a:t>Exploration Licence</a:t>
                      </a:r>
                      <a:endParaRPr lang="en-AU" sz="900" b="0" i="0" u="none" strike="noStrike" dirty="0">
                        <a:solidFill>
                          <a:srgbClr val="000000"/>
                        </a:solidFill>
                        <a:effectLst/>
                        <a:latin typeface="Calibri" panose="020F0502020204030204" pitchFamily="34" charset="0"/>
                      </a:endParaRPr>
                    </a:p>
                  </a:txBody>
                  <a:tcPr marL="86400" marR="9525" marT="9525" marB="0" anchor="ctr"/>
                </a:tc>
                <a:tc>
                  <a:txBody>
                    <a:bodyPr/>
                    <a:lstStyle/>
                    <a:p>
                      <a:pPr algn="ctr" fontAlgn="b"/>
                      <a:r>
                        <a:rPr lang="en-AU" sz="900" u="none" strike="noStrike" dirty="0">
                          <a:solidFill>
                            <a:schemeClr val="bg1">
                              <a:lumMod val="50000"/>
                            </a:schemeClr>
                          </a:solidFill>
                          <a:effectLst/>
                        </a:rPr>
                        <a:t>90</a:t>
                      </a:r>
                      <a:endParaRPr lang="en-AU" sz="900" b="0" i="0" u="none" strike="noStrike" dirty="0">
                        <a:solidFill>
                          <a:schemeClr val="bg1">
                            <a:lumMod val="50000"/>
                          </a:schemeClr>
                        </a:solidFill>
                        <a:effectLst/>
                        <a:latin typeface="Calibri" panose="020F0502020204030204" pitchFamily="34" charset="0"/>
                      </a:endParaRPr>
                    </a:p>
                  </a:txBody>
                  <a:tcPr marL="7620" marR="7620" marT="7620" marB="0" anchor="ctr"/>
                </a:tc>
                <a:tc>
                  <a:txBody>
                    <a:bodyPr/>
                    <a:lstStyle/>
                    <a:p>
                      <a:pPr algn="ctr" fontAlgn="b"/>
                      <a:r>
                        <a:rPr lang="en-AU" sz="900" u="none" strike="noStrike" dirty="0">
                          <a:effectLst/>
                        </a:rPr>
                        <a:t>3</a:t>
                      </a:r>
                      <a:endParaRPr lang="en-AU" sz="9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b"/>
                      <a:r>
                        <a:rPr lang="en-AU" sz="900" u="none" strike="noStrike" dirty="0">
                          <a:effectLst/>
                        </a:rPr>
                        <a:t>53</a:t>
                      </a:r>
                      <a:endParaRPr lang="en-AU" sz="9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b"/>
                      <a:r>
                        <a:rPr lang="en-AU" sz="900" u="none" strike="noStrike" dirty="0">
                          <a:effectLst/>
                        </a:rPr>
                        <a:t>56</a:t>
                      </a:r>
                      <a:endParaRPr lang="en-AU" sz="9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b"/>
                      <a:r>
                        <a:rPr lang="en-AU" sz="900" u="none" strike="noStrike" dirty="0">
                          <a:effectLst/>
                        </a:rPr>
                        <a:t>95%</a:t>
                      </a:r>
                      <a:endParaRPr lang="en-AU" sz="900" b="0" i="0" u="none" strike="noStrike" dirty="0">
                        <a:solidFill>
                          <a:srgbClr val="00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10001"/>
                  </a:ext>
                </a:extLst>
              </a:tr>
              <a:tr h="213436">
                <a:tc vMerge="1">
                  <a:txBody>
                    <a:bodyPr/>
                    <a:lstStyle/>
                    <a:p>
                      <a:endParaRPr lang="en-AU"/>
                    </a:p>
                  </a:txBody>
                  <a:tcPr/>
                </a:tc>
                <a:tc>
                  <a:txBody>
                    <a:bodyPr/>
                    <a:lstStyle/>
                    <a:p>
                      <a:pPr algn="l" fontAlgn="b"/>
                      <a:r>
                        <a:rPr lang="en-AU" sz="900" u="none" strike="noStrike" dirty="0">
                          <a:effectLst/>
                        </a:rPr>
                        <a:t>Mining Licence</a:t>
                      </a:r>
                      <a:endParaRPr lang="en-AU" sz="900" b="0" i="0" u="none" strike="noStrike" dirty="0">
                        <a:solidFill>
                          <a:srgbClr val="000000"/>
                        </a:solidFill>
                        <a:effectLst/>
                        <a:latin typeface="Calibri" panose="020F0502020204030204" pitchFamily="34" charset="0"/>
                      </a:endParaRPr>
                    </a:p>
                  </a:txBody>
                  <a:tcPr marL="86400" marR="9525" marT="9525" marB="0" anchor="ctr"/>
                </a:tc>
                <a:tc>
                  <a:txBody>
                    <a:bodyPr/>
                    <a:lstStyle/>
                    <a:p>
                      <a:pPr algn="ctr" fontAlgn="b"/>
                      <a:r>
                        <a:rPr lang="en-AU" sz="900" u="none" strike="noStrike" dirty="0">
                          <a:solidFill>
                            <a:schemeClr val="bg1">
                              <a:lumMod val="50000"/>
                            </a:schemeClr>
                          </a:solidFill>
                          <a:effectLst/>
                        </a:rPr>
                        <a:t>120</a:t>
                      </a:r>
                      <a:endParaRPr lang="en-AU" sz="900" b="0" i="0" u="none" strike="noStrike" dirty="0">
                        <a:solidFill>
                          <a:schemeClr val="bg1">
                            <a:lumMod val="50000"/>
                          </a:schemeClr>
                        </a:solidFill>
                        <a:effectLst/>
                        <a:latin typeface="Calibri" panose="020F0502020204030204" pitchFamily="34" charset="0"/>
                      </a:endParaRPr>
                    </a:p>
                  </a:txBody>
                  <a:tcPr marL="7620" marR="7620" marT="7620" marB="0" anchor="ctr"/>
                </a:tc>
                <a:tc>
                  <a:txBody>
                    <a:bodyPr/>
                    <a:lstStyle/>
                    <a:p>
                      <a:pPr algn="ctr" fontAlgn="b"/>
                      <a:r>
                        <a:rPr lang="en-AU" sz="900" u="none" strike="noStrike" dirty="0">
                          <a:effectLst/>
                        </a:rPr>
                        <a:t>1</a:t>
                      </a:r>
                      <a:endParaRPr lang="en-AU" sz="9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b"/>
                      <a:r>
                        <a:rPr lang="en-AU" sz="900" u="none" strike="noStrike" dirty="0">
                          <a:effectLst/>
                        </a:rPr>
                        <a:t>7</a:t>
                      </a:r>
                      <a:endParaRPr lang="en-AU" sz="9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b"/>
                      <a:r>
                        <a:rPr lang="en-AU" sz="900" u="none" strike="noStrike" dirty="0">
                          <a:effectLst/>
                        </a:rPr>
                        <a:t>8</a:t>
                      </a:r>
                      <a:endParaRPr lang="en-AU" sz="9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b"/>
                      <a:r>
                        <a:rPr lang="en-AU" sz="900" u="none" strike="noStrike" dirty="0">
                          <a:effectLst/>
                        </a:rPr>
                        <a:t>88%</a:t>
                      </a:r>
                      <a:endParaRPr lang="en-AU" sz="900" b="0" i="0" u="none" strike="noStrike" dirty="0">
                        <a:solidFill>
                          <a:srgbClr val="00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10002"/>
                  </a:ext>
                </a:extLst>
              </a:tr>
              <a:tr h="213436">
                <a:tc vMerge="1">
                  <a:txBody>
                    <a:bodyPr/>
                    <a:lstStyle/>
                    <a:p>
                      <a:endParaRPr lang="en-AU"/>
                    </a:p>
                  </a:txBody>
                  <a:tcPr/>
                </a:tc>
                <a:tc>
                  <a:txBody>
                    <a:bodyPr/>
                    <a:lstStyle/>
                    <a:p>
                      <a:pPr algn="l" fontAlgn="b"/>
                      <a:r>
                        <a:rPr lang="en-AU" sz="900" u="none" strike="noStrike" dirty="0">
                          <a:effectLst/>
                        </a:rPr>
                        <a:t>Prospecting Licence</a:t>
                      </a:r>
                      <a:endParaRPr lang="en-AU" sz="900" b="0" i="0" u="none" strike="noStrike" dirty="0">
                        <a:solidFill>
                          <a:srgbClr val="000000"/>
                        </a:solidFill>
                        <a:effectLst/>
                        <a:latin typeface="Calibri" panose="020F0502020204030204" pitchFamily="34" charset="0"/>
                      </a:endParaRPr>
                    </a:p>
                  </a:txBody>
                  <a:tcPr marL="86400" marR="9525" marT="9525" marB="0" anchor="ctr"/>
                </a:tc>
                <a:tc>
                  <a:txBody>
                    <a:bodyPr/>
                    <a:lstStyle/>
                    <a:p>
                      <a:pPr algn="ctr" fontAlgn="b"/>
                      <a:r>
                        <a:rPr lang="en-AU" sz="900" u="none" strike="noStrike" dirty="0">
                          <a:solidFill>
                            <a:schemeClr val="bg1">
                              <a:lumMod val="50000"/>
                            </a:schemeClr>
                          </a:solidFill>
                          <a:effectLst/>
                        </a:rPr>
                        <a:t>90</a:t>
                      </a:r>
                      <a:endParaRPr lang="en-AU" sz="900" b="0" i="0" u="none" strike="noStrike" dirty="0">
                        <a:solidFill>
                          <a:schemeClr val="bg1">
                            <a:lumMod val="50000"/>
                          </a:schemeClr>
                        </a:solidFill>
                        <a:effectLst/>
                        <a:latin typeface="Calibri" panose="020F0502020204030204" pitchFamily="34" charset="0"/>
                      </a:endParaRPr>
                    </a:p>
                  </a:txBody>
                  <a:tcPr marL="7620" marR="7620" marT="7620" marB="0" anchor="ctr"/>
                </a:tc>
                <a:tc>
                  <a:txBody>
                    <a:bodyPr/>
                    <a:lstStyle/>
                    <a:p>
                      <a:pPr algn="ctr" fontAlgn="b"/>
                      <a:r>
                        <a:rPr lang="en-AU" sz="900" u="none" strike="noStrike" dirty="0">
                          <a:effectLst/>
                        </a:rPr>
                        <a:t>0</a:t>
                      </a:r>
                      <a:endParaRPr lang="en-AU" sz="9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b"/>
                      <a:r>
                        <a:rPr lang="en-AU" sz="900" b="0" i="0" u="none" strike="noStrike" dirty="0">
                          <a:solidFill>
                            <a:srgbClr val="000000"/>
                          </a:solidFill>
                          <a:effectLst/>
                          <a:latin typeface="Calibri" panose="020F0502020204030204" pitchFamily="34" charset="0"/>
                        </a:rPr>
                        <a:t>5</a:t>
                      </a:r>
                    </a:p>
                  </a:txBody>
                  <a:tcPr marL="9525" marR="9525" marT="9525" marB="0" anchor="ctr"/>
                </a:tc>
                <a:tc>
                  <a:txBody>
                    <a:bodyPr/>
                    <a:lstStyle/>
                    <a:p>
                      <a:pPr algn="ctr" fontAlgn="b"/>
                      <a:r>
                        <a:rPr lang="en-AU" sz="900" b="0" i="0" u="none" strike="noStrike" dirty="0">
                          <a:solidFill>
                            <a:srgbClr val="000000"/>
                          </a:solidFill>
                          <a:effectLst/>
                          <a:latin typeface="Calibri" panose="020F0502020204030204" pitchFamily="34" charset="0"/>
                        </a:rPr>
                        <a:t>5</a:t>
                      </a:r>
                    </a:p>
                  </a:txBody>
                  <a:tcPr marL="9525" marR="9525" marT="9525" marB="0" anchor="ctr"/>
                </a:tc>
                <a:tc>
                  <a:txBody>
                    <a:bodyPr/>
                    <a:lstStyle/>
                    <a:p>
                      <a:pPr algn="ctr" fontAlgn="b"/>
                      <a:r>
                        <a:rPr lang="en-AU" sz="900" u="none" strike="noStrike" dirty="0">
                          <a:effectLst/>
                        </a:rPr>
                        <a:t>100%</a:t>
                      </a:r>
                      <a:endParaRPr lang="en-AU" sz="900" b="0" i="0" u="none" strike="noStrike" dirty="0">
                        <a:solidFill>
                          <a:srgbClr val="00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10003"/>
                  </a:ext>
                </a:extLst>
              </a:tr>
              <a:tr h="213436">
                <a:tc vMerge="1">
                  <a:txBody>
                    <a:bodyPr/>
                    <a:lstStyle/>
                    <a:p>
                      <a:endParaRPr lang="en-AU"/>
                    </a:p>
                  </a:txBody>
                  <a:tcPr/>
                </a:tc>
                <a:tc>
                  <a:txBody>
                    <a:bodyPr/>
                    <a:lstStyle/>
                    <a:p>
                      <a:pPr algn="l" fontAlgn="b"/>
                      <a:r>
                        <a:rPr lang="en-AU" sz="900" u="none" strike="noStrike" dirty="0">
                          <a:effectLst/>
                        </a:rPr>
                        <a:t>Retention Licence</a:t>
                      </a:r>
                      <a:endParaRPr lang="en-AU" sz="900" b="0" i="0" u="none" strike="noStrike" dirty="0">
                        <a:solidFill>
                          <a:srgbClr val="000000"/>
                        </a:solidFill>
                        <a:effectLst/>
                        <a:latin typeface="Calibri" panose="020F0502020204030204" pitchFamily="34" charset="0"/>
                      </a:endParaRPr>
                    </a:p>
                  </a:txBody>
                  <a:tcPr marL="86400" marR="9525" marT="9525" marB="0" anchor="ctr"/>
                </a:tc>
                <a:tc>
                  <a:txBody>
                    <a:bodyPr/>
                    <a:lstStyle/>
                    <a:p>
                      <a:pPr algn="ctr" fontAlgn="b"/>
                      <a:r>
                        <a:rPr lang="en-AU" sz="900" u="none" strike="noStrike" dirty="0">
                          <a:solidFill>
                            <a:schemeClr val="bg1">
                              <a:lumMod val="50000"/>
                            </a:schemeClr>
                          </a:solidFill>
                          <a:effectLst/>
                        </a:rPr>
                        <a:t>120</a:t>
                      </a:r>
                      <a:endParaRPr lang="en-AU" sz="900" b="0" i="0" u="none" strike="noStrike" dirty="0">
                        <a:solidFill>
                          <a:schemeClr val="bg1">
                            <a:lumMod val="50000"/>
                          </a:schemeClr>
                        </a:solidFill>
                        <a:effectLst/>
                        <a:latin typeface="Calibri" panose="020F0502020204030204" pitchFamily="34" charset="0"/>
                      </a:endParaRPr>
                    </a:p>
                  </a:txBody>
                  <a:tcPr marL="7620" marR="7620" marT="7620" marB="0" anchor="ctr"/>
                </a:tc>
                <a:tc>
                  <a:txBody>
                    <a:bodyPr/>
                    <a:lstStyle/>
                    <a:p>
                      <a:pPr algn="ctr" fontAlgn="b"/>
                      <a:r>
                        <a:rPr lang="en-AU" sz="900" u="none" strike="noStrike" dirty="0">
                          <a:effectLst/>
                        </a:rPr>
                        <a:t>0</a:t>
                      </a:r>
                      <a:endParaRPr lang="en-AU" sz="9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b"/>
                      <a:r>
                        <a:rPr lang="en-AU" sz="900" b="0" i="0" u="none" strike="noStrike" dirty="0">
                          <a:solidFill>
                            <a:srgbClr val="000000"/>
                          </a:solidFill>
                          <a:effectLst/>
                          <a:latin typeface="Calibri" panose="020F0502020204030204" pitchFamily="34" charset="0"/>
                        </a:rPr>
                        <a:t>2</a:t>
                      </a:r>
                    </a:p>
                  </a:txBody>
                  <a:tcPr marL="9525" marR="9525" marT="9525" marB="0" anchor="ctr"/>
                </a:tc>
                <a:tc>
                  <a:txBody>
                    <a:bodyPr/>
                    <a:lstStyle/>
                    <a:p>
                      <a:pPr algn="ctr" fontAlgn="b"/>
                      <a:r>
                        <a:rPr lang="en-AU" sz="900" b="0" i="0" u="none" strike="noStrike" dirty="0">
                          <a:solidFill>
                            <a:srgbClr val="000000"/>
                          </a:solidFill>
                          <a:effectLst/>
                          <a:latin typeface="Calibri" panose="020F0502020204030204" pitchFamily="34" charset="0"/>
                        </a:rPr>
                        <a:t>2</a:t>
                      </a:r>
                    </a:p>
                  </a:txBody>
                  <a:tcPr marL="9525" marR="9525" marT="9525" marB="0" anchor="ctr"/>
                </a:tc>
                <a:tc>
                  <a:txBody>
                    <a:bodyPr/>
                    <a:lstStyle/>
                    <a:p>
                      <a:pPr algn="ctr" fontAlgn="b"/>
                      <a:r>
                        <a:rPr lang="en-AU" sz="900" u="none" strike="noStrike" dirty="0">
                          <a:effectLst/>
                        </a:rPr>
                        <a:t>100%</a:t>
                      </a:r>
                      <a:endParaRPr lang="en-AU" sz="900" b="0" i="0" u="none" strike="noStrike" dirty="0">
                        <a:solidFill>
                          <a:srgbClr val="00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10004"/>
                  </a:ext>
                </a:extLst>
              </a:tr>
              <a:tr h="213436">
                <a:tc vMerge="1">
                  <a:txBody>
                    <a:bodyPr/>
                    <a:lstStyle/>
                    <a:p>
                      <a:endParaRPr lang="en-AU"/>
                    </a:p>
                  </a:txBody>
                  <a:tcPr/>
                </a:tc>
                <a:tc>
                  <a:txBody>
                    <a:bodyPr/>
                    <a:lstStyle/>
                    <a:p>
                      <a:pPr algn="l" fontAlgn="b"/>
                      <a:r>
                        <a:rPr lang="en-AU" sz="900" u="none" strike="noStrike" dirty="0">
                          <a:effectLst/>
                        </a:rPr>
                        <a:t>Work Authority</a:t>
                      </a:r>
                      <a:endParaRPr lang="en-AU" sz="900" b="0" i="0" u="none" strike="noStrike" dirty="0">
                        <a:solidFill>
                          <a:srgbClr val="000000"/>
                        </a:solidFill>
                        <a:effectLst/>
                        <a:latin typeface="Calibri" panose="020F0502020204030204" pitchFamily="34" charset="0"/>
                      </a:endParaRPr>
                    </a:p>
                  </a:txBody>
                  <a:tcPr marL="86400" marR="9525" marT="9525" marB="0" anchor="ctr"/>
                </a:tc>
                <a:tc>
                  <a:txBody>
                    <a:bodyPr/>
                    <a:lstStyle/>
                    <a:p>
                      <a:pPr algn="ctr" fontAlgn="b"/>
                      <a:r>
                        <a:rPr lang="en-AU" sz="900" u="none" strike="noStrike" dirty="0">
                          <a:solidFill>
                            <a:schemeClr val="bg1">
                              <a:lumMod val="50000"/>
                            </a:schemeClr>
                          </a:solidFill>
                          <a:effectLst/>
                        </a:rPr>
                        <a:t>30</a:t>
                      </a:r>
                      <a:endParaRPr lang="en-AU" sz="900" b="0" i="0" u="none" strike="noStrike" dirty="0">
                        <a:solidFill>
                          <a:schemeClr val="bg1">
                            <a:lumMod val="50000"/>
                          </a:schemeClr>
                        </a:solidFill>
                        <a:effectLst/>
                        <a:latin typeface="Calibri" panose="020F0502020204030204" pitchFamily="34" charset="0"/>
                      </a:endParaRPr>
                    </a:p>
                  </a:txBody>
                  <a:tcPr marL="7620" marR="7620" marT="7620" marB="0" anchor="ctr"/>
                </a:tc>
                <a:tc>
                  <a:txBody>
                    <a:bodyPr/>
                    <a:lstStyle/>
                    <a:p>
                      <a:pPr algn="ctr" fontAlgn="b"/>
                      <a:r>
                        <a:rPr lang="en-AU" sz="900" u="none" strike="noStrike" dirty="0">
                          <a:effectLst/>
                        </a:rPr>
                        <a:t>3</a:t>
                      </a:r>
                      <a:endParaRPr lang="en-AU" sz="9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b"/>
                      <a:r>
                        <a:rPr lang="en-AU" sz="900" u="none" strike="noStrike" dirty="0">
                          <a:effectLst/>
                        </a:rPr>
                        <a:t>9</a:t>
                      </a:r>
                      <a:endParaRPr lang="en-AU" sz="9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b"/>
                      <a:r>
                        <a:rPr lang="en-AU" sz="900" u="none" strike="noStrike" dirty="0">
                          <a:effectLst/>
                        </a:rPr>
                        <a:t>12</a:t>
                      </a:r>
                      <a:endParaRPr lang="en-AU" sz="9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b"/>
                      <a:r>
                        <a:rPr lang="en-AU" sz="900" u="none" strike="noStrike" dirty="0">
                          <a:effectLst/>
                        </a:rPr>
                        <a:t>75%</a:t>
                      </a:r>
                      <a:endParaRPr lang="en-AU" sz="900" b="0" i="0" u="none" strike="noStrike" dirty="0">
                        <a:solidFill>
                          <a:srgbClr val="00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908936987"/>
                  </a:ext>
                </a:extLst>
              </a:tr>
              <a:tr h="213436">
                <a:tc vMerge="1">
                  <a:txBody>
                    <a:bodyPr/>
                    <a:lstStyle/>
                    <a:p>
                      <a:endParaRPr lang="en-AU"/>
                    </a:p>
                  </a:txBody>
                  <a:tcPr/>
                </a:tc>
                <a:tc gridSpan="2">
                  <a:txBody>
                    <a:bodyPr/>
                    <a:lstStyle/>
                    <a:p>
                      <a:pPr algn="ctr" rtl="0" fontAlgn="ctr"/>
                      <a:r>
                        <a:rPr lang="en-AU" sz="900" b="1" u="none" strike="noStrike" dirty="0">
                          <a:effectLst/>
                        </a:rPr>
                        <a:t>Total</a:t>
                      </a:r>
                      <a:endParaRPr lang="en-AU" sz="900" b="1" i="0" u="none" strike="noStrike" dirty="0">
                        <a:solidFill>
                          <a:srgbClr val="000000"/>
                        </a:solidFill>
                        <a:effectLst/>
                        <a:latin typeface="Calibri" panose="020F0502020204030204" pitchFamily="34" charset="0"/>
                      </a:endParaRPr>
                    </a:p>
                  </a:txBody>
                  <a:tcPr marL="9525" marR="9525" marT="9525" marB="0" anchor="ctr">
                    <a:solidFill>
                      <a:schemeClr val="accent5">
                        <a:lumMod val="60000"/>
                        <a:lumOff val="40000"/>
                      </a:schemeClr>
                    </a:solidFill>
                  </a:tcPr>
                </a:tc>
                <a:tc hMerge="1">
                  <a:txBody>
                    <a:bodyPr/>
                    <a:lstStyle/>
                    <a:p>
                      <a:endParaRPr lang="en-AU"/>
                    </a:p>
                  </a:txBody>
                  <a:tcPr/>
                </a:tc>
                <a:tc>
                  <a:txBody>
                    <a:bodyPr/>
                    <a:lstStyle/>
                    <a:p>
                      <a:pPr algn="ctr" fontAlgn="b"/>
                      <a:r>
                        <a:rPr lang="en-AU" sz="900" b="1" u="none" strike="noStrike" dirty="0">
                          <a:effectLst/>
                        </a:rPr>
                        <a:t>7</a:t>
                      </a:r>
                      <a:endParaRPr lang="en-AU" sz="900" b="1" i="0" u="none" strike="noStrike" dirty="0">
                        <a:solidFill>
                          <a:srgbClr val="000000"/>
                        </a:solidFill>
                        <a:effectLst/>
                        <a:latin typeface="Calibri" panose="020F0502020204030204" pitchFamily="34" charset="0"/>
                      </a:endParaRPr>
                    </a:p>
                  </a:txBody>
                  <a:tcPr marL="9525" marR="9525" marT="9525" marB="0" anchor="ctr">
                    <a:solidFill>
                      <a:schemeClr val="accent5">
                        <a:lumMod val="60000"/>
                        <a:lumOff val="40000"/>
                      </a:schemeClr>
                    </a:solidFill>
                  </a:tcPr>
                </a:tc>
                <a:tc>
                  <a:txBody>
                    <a:bodyPr/>
                    <a:lstStyle/>
                    <a:p>
                      <a:pPr algn="ctr" fontAlgn="b"/>
                      <a:r>
                        <a:rPr lang="en-AU" sz="900" b="1" u="none" strike="noStrike" dirty="0">
                          <a:effectLst/>
                        </a:rPr>
                        <a:t>76</a:t>
                      </a:r>
                      <a:endParaRPr lang="en-AU" sz="900" b="1" i="0" u="none" strike="noStrike" dirty="0">
                        <a:solidFill>
                          <a:srgbClr val="000000"/>
                        </a:solidFill>
                        <a:effectLst/>
                        <a:latin typeface="Calibri" panose="020F0502020204030204" pitchFamily="34" charset="0"/>
                      </a:endParaRPr>
                    </a:p>
                  </a:txBody>
                  <a:tcPr marL="9525" marR="9525" marT="9525" marB="0" anchor="ctr">
                    <a:solidFill>
                      <a:schemeClr val="accent5">
                        <a:lumMod val="60000"/>
                        <a:lumOff val="40000"/>
                      </a:schemeClr>
                    </a:solidFill>
                  </a:tcPr>
                </a:tc>
                <a:tc>
                  <a:txBody>
                    <a:bodyPr/>
                    <a:lstStyle/>
                    <a:p>
                      <a:pPr algn="ctr" fontAlgn="b"/>
                      <a:r>
                        <a:rPr lang="en-AU" sz="900" b="1" u="none" strike="noStrike" dirty="0">
                          <a:effectLst/>
                        </a:rPr>
                        <a:t>83</a:t>
                      </a:r>
                      <a:endParaRPr lang="en-AU" sz="900" b="1" i="0" u="none" strike="noStrike" dirty="0">
                        <a:solidFill>
                          <a:srgbClr val="000000"/>
                        </a:solidFill>
                        <a:effectLst/>
                        <a:latin typeface="Calibri" panose="020F0502020204030204" pitchFamily="34" charset="0"/>
                      </a:endParaRPr>
                    </a:p>
                  </a:txBody>
                  <a:tcPr marL="9525" marR="9525" marT="9525" marB="0" anchor="ctr">
                    <a:solidFill>
                      <a:schemeClr val="accent5">
                        <a:lumMod val="60000"/>
                        <a:lumOff val="40000"/>
                      </a:schemeClr>
                    </a:solidFill>
                  </a:tcPr>
                </a:tc>
                <a:tc>
                  <a:txBody>
                    <a:bodyPr/>
                    <a:lstStyle/>
                    <a:p>
                      <a:pPr algn="ctr" fontAlgn="b"/>
                      <a:r>
                        <a:rPr lang="en-AU" sz="900" b="1" u="none" strike="noStrike" dirty="0">
                          <a:effectLst/>
                        </a:rPr>
                        <a:t>92%</a:t>
                      </a:r>
                      <a:endParaRPr lang="en-AU" sz="900" b="1" i="0" u="none" strike="noStrike" dirty="0">
                        <a:solidFill>
                          <a:srgbClr val="000000"/>
                        </a:solidFill>
                        <a:effectLst/>
                        <a:latin typeface="Calibri" panose="020F0502020204030204" pitchFamily="34" charset="0"/>
                      </a:endParaRPr>
                    </a:p>
                  </a:txBody>
                  <a:tcPr marL="9525" marR="9525" marT="9525" marB="0" anchor="ctr">
                    <a:solidFill>
                      <a:schemeClr val="accent5">
                        <a:lumMod val="60000"/>
                        <a:lumOff val="40000"/>
                      </a:schemeClr>
                    </a:solidFill>
                  </a:tcPr>
                </a:tc>
                <a:extLst>
                  <a:ext uri="{0D108BD9-81ED-4DB2-BD59-A6C34878D82A}">
                    <a16:rowId xmlns:a16="http://schemas.microsoft.com/office/drawing/2014/main" val="10009"/>
                  </a:ext>
                </a:extLst>
              </a:tr>
              <a:tr h="213436">
                <a:tc rowSpan="5">
                  <a:txBody>
                    <a:bodyPr/>
                    <a:lstStyle/>
                    <a:p>
                      <a:pPr algn="ctr" rtl="0" fontAlgn="ctr"/>
                      <a:r>
                        <a:rPr lang="en-AU" sz="900" b="0" u="none" strike="noStrike" dirty="0">
                          <a:effectLst/>
                        </a:rPr>
                        <a:t>FY 2018-19 Q3</a:t>
                      </a:r>
                      <a:endParaRPr lang="en-AU" sz="900" b="0" i="0" u="none" strike="noStrike" dirty="0">
                        <a:solidFill>
                          <a:srgbClr val="000000"/>
                        </a:solidFill>
                        <a:effectLst/>
                        <a:latin typeface="Calibri" panose="020F0502020204030204" pitchFamily="34" charset="0"/>
                      </a:endParaRPr>
                    </a:p>
                  </a:txBody>
                  <a:tcPr marL="9525" marR="9525" marT="9525" marB="0" anchor="ctr">
                    <a:solidFill>
                      <a:schemeClr val="accent5">
                        <a:lumMod val="60000"/>
                        <a:lumOff val="40000"/>
                      </a:schemeClr>
                    </a:solidFill>
                  </a:tcPr>
                </a:tc>
                <a:tc>
                  <a:txBody>
                    <a:bodyPr/>
                    <a:lstStyle/>
                    <a:p>
                      <a:pPr algn="l" fontAlgn="b"/>
                      <a:r>
                        <a:rPr lang="en-AU" sz="900" u="none" strike="noStrike" dirty="0">
                          <a:effectLst/>
                        </a:rPr>
                        <a:t>Exploration Licence</a:t>
                      </a:r>
                      <a:endParaRPr lang="en-AU" sz="900" b="0" i="0" u="none" strike="noStrike" dirty="0">
                        <a:solidFill>
                          <a:srgbClr val="000000"/>
                        </a:solidFill>
                        <a:effectLst/>
                        <a:latin typeface="Calibri" panose="020F0502020204030204" pitchFamily="34" charset="0"/>
                      </a:endParaRPr>
                    </a:p>
                  </a:txBody>
                  <a:tcPr marL="86400" marR="9525" marT="9525" marB="0" anchor="ctr"/>
                </a:tc>
                <a:tc>
                  <a:txBody>
                    <a:bodyPr/>
                    <a:lstStyle/>
                    <a:p>
                      <a:pPr algn="ctr" fontAlgn="b"/>
                      <a:r>
                        <a:rPr lang="en-AU" sz="900" u="none" strike="noStrike" dirty="0">
                          <a:solidFill>
                            <a:schemeClr val="bg1">
                              <a:lumMod val="50000"/>
                            </a:schemeClr>
                          </a:solidFill>
                          <a:effectLst/>
                        </a:rPr>
                        <a:t>90</a:t>
                      </a:r>
                      <a:endParaRPr lang="en-AU" sz="900" b="0" i="0" u="none" strike="noStrike" dirty="0">
                        <a:solidFill>
                          <a:schemeClr val="bg1">
                            <a:lumMod val="50000"/>
                          </a:schemeClr>
                        </a:solidFill>
                        <a:effectLst/>
                        <a:latin typeface="Calibri" panose="020F0502020204030204" pitchFamily="34" charset="0"/>
                      </a:endParaRPr>
                    </a:p>
                  </a:txBody>
                  <a:tcPr marL="7620" marR="7620" marT="7620" marB="0" anchor="ctr"/>
                </a:tc>
                <a:tc>
                  <a:txBody>
                    <a:bodyPr/>
                    <a:lstStyle/>
                    <a:p>
                      <a:pPr algn="ctr" fontAlgn="b"/>
                      <a:r>
                        <a:rPr lang="en-AU" sz="900" u="none" strike="noStrike" dirty="0">
                          <a:effectLst/>
                        </a:rPr>
                        <a:t>4</a:t>
                      </a:r>
                      <a:endParaRPr lang="en-AU" sz="9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b"/>
                      <a:r>
                        <a:rPr lang="en-AU" sz="900" u="none" strike="noStrike" dirty="0">
                          <a:effectLst/>
                        </a:rPr>
                        <a:t>67</a:t>
                      </a:r>
                      <a:endParaRPr lang="en-AU" sz="9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b"/>
                      <a:r>
                        <a:rPr lang="en-AU" sz="900" u="none" strike="noStrike" dirty="0">
                          <a:effectLst/>
                        </a:rPr>
                        <a:t>71</a:t>
                      </a:r>
                      <a:endParaRPr lang="en-AU" sz="9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b"/>
                      <a:r>
                        <a:rPr lang="en-AU" sz="900" u="none" strike="noStrike" dirty="0">
                          <a:effectLst/>
                        </a:rPr>
                        <a:t>94%</a:t>
                      </a:r>
                      <a:endParaRPr lang="en-AU" sz="900" b="0" i="0" u="none" strike="noStrike" dirty="0">
                        <a:solidFill>
                          <a:srgbClr val="00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10010"/>
                  </a:ext>
                </a:extLst>
              </a:tr>
              <a:tr h="213436">
                <a:tc vMerge="1">
                  <a:txBody>
                    <a:bodyPr/>
                    <a:lstStyle/>
                    <a:p>
                      <a:endParaRPr lang="en-AU"/>
                    </a:p>
                  </a:txBody>
                  <a:tcPr/>
                </a:tc>
                <a:tc>
                  <a:txBody>
                    <a:bodyPr/>
                    <a:lstStyle/>
                    <a:p>
                      <a:pPr algn="l" fontAlgn="b"/>
                      <a:r>
                        <a:rPr lang="en-AU" sz="900" u="none" strike="noStrike" dirty="0">
                          <a:effectLst/>
                        </a:rPr>
                        <a:t>Mining Licence</a:t>
                      </a:r>
                      <a:endParaRPr lang="en-AU" sz="900" b="0" i="0" u="none" strike="noStrike" dirty="0">
                        <a:solidFill>
                          <a:srgbClr val="000000"/>
                        </a:solidFill>
                        <a:effectLst/>
                        <a:latin typeface="Calibri" panose="020F0502020204030204" pitchFamily="34" charset="0"/>
                      </a:endParaRPr>
                    </a:p>
                  </a:txBody>
                  <a:tcPr marL="86400" marR="9525" marT="9525" marB="0" anchor="ctr"/>
                </a:tc>
                <a:tc>
                  <a:txBody>
                    <a:bodyPr/>
                    <a:lstStyle/>
                    <a:p>
                      <a:pPr algn="ctr" fontAlgn="b"/>
                      <a:r>
                        <a:rPr lang="en-AU" sz="900" u="none" strike="noStrike" dirty="0">
                          <a:solidFill>
                            <a:schemeClr val="bg1">
                              <a:lumMod val="50000"/>
                            </a:schemeClr>
                          </a:solidFill>
                          <a:effectLst/>
                        </a:rPr>
                        <a:t>120</a:t>
                      </a:r>
                      <a:endParaRPr lang="en-AU" sz="900" b="0" i="0" u="none" strike="noStrike" dirty="0">
                        <a:solidFill>
                          <a:schemeClr val="bg1">
                            <a:lumMod val="50000"/>
                          </a:schemeClr>
                        </a:solidFill>
                        <a:effectLst/>
                        <a:latin typeface="Calibri" panose="020F0502020204030204" pitchFamily="34" charset="0"/>
                      </a:endParaRPr>
                    </a:p>
                  </a:txBody>
                  <a:tcPr marL="7620" marR="7620" marT="7620" marB="0" anchor="ctr"/>
                </a:tc>
                <a:tc>
                  <a:txBody>
                    <a:bodyPr/>
                    <a:lstStyle/>
                    <a:p>
                      <a:pPr algn="ctr" fontAlgn="b"/>
                      <a:r>
                        <a:rPr lang="en-AU" sz="900" u="none" strike="noStrike" dirty="0">
                          <a:effectLst/>
                        </a:rPr>
                        <a:t>2</a:t>
                      </a:r>
                      <a:endParaRPr lang="en-AU" sz="9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b"/>
                      <a:r>
                        <a:rPr lang="en-AU" sz="900" u="none" strike="noStrike" dirty="0">
                          <a:effectLst/>
                        </a:rPr>
                        <a:t>17</a:t>
                      </a:r>
                      <a:endParaRPr lang="en-AU" sz="9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b"/>
                      <a:r>
                        <a:rPr lang="en-AU" sz="900" u="none" strike="noStrike" dirty="0">
                          <a:effectLst/>
                        </a:rPr>
                        <a:t>19</a:t>
                      </a:r>
                      <a:endParaRPr lang="en-AU" sz="9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b"/>
                      <a:r>
                        <a:rPr lang="en-AU" sz="900" u="none" strike="noStrike" dirty="0">
                          <a:effectLst/>
                        </a:rPr>
                        <a:t>89%</a:t>
                      </a:r>
                      <a:endParaRPr lang="en-AU" sz="900" b="0" i="0" u="none" strike="noStrike" dirty="0">
                        <a:solidFill>
                          <a:srgbClr val="00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10011"/>
                  </a:ext>
                </a:extLst>
              </a:tr>
              <a:tr h="213436">
                <a:tc vMerge="1">
                  <a:txBody>
                    <a:bodyPr/>
                    <a:lstStyle/>
                    <a:p>
                      <a:endParaRPr lang="en-AU"/>
                    </a:p>
                  </a:txBody>
                  <a:tcPr/>
                </a:tc>
                <a:tc>
                  <a:txBody>
                    <a:bodyPr/>
                    <a:lstStyle/>
                    <a:p>
                      <a:pPr algn="l" fontAlgn="b"/>
                      <a:r>
                        <a:rPr lang="en-AU" sz="900" u="none" strike="noStrike" dirty="0">
                          <a:effectLst/>
                        </a:rPr>
                        <a:t>Retention Licence</a:t>
                      </a:r>
                      <a:endParaRPr lang="en-AU" sz="900" b="0" i="0" u="none" strike="noStrike" dirty="0">
                        <a:solidFill>
                          <a:srgbClr val="000000"/>
                        </a:solidFill>
                        <a:effectLst/>
                        <a:latin typeface="Calibri" panose="020F0502020204030204" pitchFamily="34" charset="0"/>
                      </a:endParaRPr>
                    </a:p>
                  </a:txBody>
                  <a:tcPr marL="86400" marR="9525" marT="9525" marB="0" anchor="ctr"/>
                </a:tc>
                <a:tc>
                  <a:txBody>
                    <a:bodyPr/>
                    <a:lstStyle/>
                    <a:p>
                      <a:pPr algn="ctr" fontAlgn="b"/>
                      <a:r>
                        <a:rPr lang="en-AU" sz="900" u="none" strike="noStrike" dirty="0">
                          <a:solidFill>
                            <a:schemeClr val="bg1">
                              <a:lumMod val="50000"/>
                            </a:schemeClr>
                          </a:solidFill>
                          <a:effectLst/>
                        </a:rPr>
                        <a:t>120</a:t>
                      </a:r>
                      <a:endParaRPr lang="en-AU" sz="900" b="0" i="0" u="none" strike="noStrike" dirty="0">
                        <a:solidFill>
                          <a:schemeClr val="bg1">
                            <a:lumMod val="50000"/>
                          </a:schemeClr>
                        </a:solidFill>
                        <a:effectLst/>
                        <a:latin typeface="Calibri" panose="020F0502020204030204" pitchFamily="34" charset="0"/>
                      </a:endParaRPr>
                    </a:p>
                  </a:txBody>
                  <a:tcPr marL="7620" marR="7620" marT="7620" marB="0" anchor="ctr"/>
                </a:tc>
                <a:tc>
                  <a:txBody>
                    <a:bodyPr/>
                    <a:lstStyle/>
                    <a:p>
                      <a:pPr algn="ctr" fontAlgn="b"/>
                      <a:r>
                        <a:rPr lang="en-AU" sz="900" u="none" strike="noStrike" dirty="0">
                          <a:effectLst/>
                        </a:rPr>
                        <a:t>0</a:t>
                      </a:r>
                      <a:endParaRPr lang="en-AU" sz="9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b"/>
                      <a:r>
                        <a:rPr lang="en-AU" sz="900" u="none" strike="noStrike" dirty="0">
                          <a:effectLst/>
                        </a:rPr>
                        <a:t>3</a:t>
                      </a:r>
                      <a:endParaRPr lang="en-AU" sz="9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b"/>
                      <a:r>
                        <a:rPr lang="en-AU" sz="900" u="none" strike="noStrike" dirty="0">
                          <a:effectLst/>
                        </a:rPr>
                        <a:t>3</a:t>
                      </a:r>
                      <a:endParaRPr lang="en-AU" sz="9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b"/>
                      <a:r>
                        <a:rPr lang="en-AU" sz="900" u="none" strike="noStrike" dirty="0">
                          <a:effectLst/>
                        </a:rPr>
                        <a:t>100%</a:t>
                      </a:r>
                      <a:endParaRPr lang="en-AU" sz="900" b="0" i="0" u="none" strike="noStrike" dirty="0">
                        <a:solidFill>
                          <a:srgbClr val="00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10012"/>
                  </a:ext>
                </a:extLst>
              </a:tr>
              <a:tr h="213436">
                <a:tc vMerge="1">
                  <a:txBody>
                    <a:bodyPr/>
                    <a:lstStyle/>
                    <a:p>
                      <a:endParaRPr lang="en-AU"/>
                    </a:p>
                  </a:txBody>
                  <a:tcPr/>
                </a:tc>
                <a:tc>
                  <a:txBody>
                    <a:bodyPr/>
                    <a:lstStyle/>
                    <a:p>
                      <a:pPr algn="l" fontAlgn="b"/>
                      <a:r>
                        <a:rPr lang="en-AU" sz="900" u="none" strike="noStrike" dirty="0">
                          <a:effectLst/>
                        </a:rPr>
                        <a:t>Work Authority</a:t>
                      </a:r>
                      <a:endParaRPr lang="en-AU" sz="900" b="0" i="0" u="none" strike="noStrike" dirty="0">
                        <a:solidFill>
                          <a:srgbClr val="000000"/>
                        </a:solidFill>
                        <a:effectLst/>
                        <a:latin typeface="Calibri" panose="020F0502020204030204" pitchFamily="34" charset="0"/>
                      </a:endParaRPr>
                    </a:p>
                  </a:txBody>
                  <a:tcPr marL="86400" marR="9525" marT="9525" marB="0" anchor="ctr"/>
                </a:tc>
                <a:tc>
                  <a:txBody>
                    <a:bodyPr/>
                    <a:lstStyle/>
                    <a:p>
                      <a:pPr algn="ctr" fontAlgn="b"/>
                      <a:r>
                        <a:rPr lang="en-AU" sz="900" u="none" strike="noStrike" dirty="0">
                          <a:solidFill>
                            <a:schemeClr val="bg1">
                              <a:lumMod val="50000"/>
                            </a:schemeClr>
                          </a:solidFill>
                          <a:effectLst/>
                        </a:rPr>
                        <a:t>30</a:t>
                      </a:r>
                      <a:endParaRPr lang="en-AU" sz="900" b="0" i="0" u="none" strike="noStrike" dirty="0">
                        <a:solidFill>
                          <a:schemeClr val="bg1">
                            <a:lumMod val="50000"/>
                          </a:schemeClr>
                        </a:solidFill>
                        <a:effectLst/>
                        <a:latin typeface="Calibri" panose="020F0502020204030204" pitchFamily="34" charset="0"/>
                      </a:endParaRPr>
                    </a:p>
                  </a:txBody>
                  <a:tcPr marL="7620" marR="7620" marT="7620" marB="0" anchor="ctr"/>
                </a:tc>
                <a:tc>
                  <a:txBody>
                    <a:bodyPr/>
                    <a:lstStyle/>
                    <a:p>
                      <a:pPr algn="ctr" fontAlgn="b"/>
                      <a:r>
                        <a:rPr lang="en-AU" sz="900" u="none" strike="noStrike" dirty="0">
                          <a:effectLst/>
                        </a:rPr>
                        <a:t>4</a:t>
                      </a:r>
                      <a:endParaRPr lang="en-AU" sz="9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b"/>
                      <a:r>
                        <a:rPr lang="en-AU" sz="900" u="none" strike="noStrike" dirty="0">
                          <a:effectLst/>
                        </a:rPr>
                        <a:t>10</a:t>
                      </a:r>
                      <a:endParaRPr lang="en-AU" sz="9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b"/>
                      <a:r>
                        <a:rPr lang="en-AU" sz="900" u="none" strike="noStrike" dirty="0">
                          <a:effectLst/>
                        </a:rPr>
                        <a:t>14</a:t>
                      </a:r>
                      <a:endParaRPr lang="en-AU" sz="9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b"/>
                      <a:r>
                        <a:rPr lang="en-AU" sz="900" u="none" strike="noStrike" dirty="0">
                          <a:effectLst/>
                        </a:rPr>
                        <a:t>71%</a:t>
                      </a:r>
                      <a:endParaRPr lang="en-AU" sz="900" b="0" i="0" u="none" strike="noStrike" dirty="0">
                        <a:solidFill>
                          <a:srgbClr val="00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10014"/>
                  </a:ext>
                </a:extLst>
              </a:tr>
              <a:tr h="213436">
                <a:tc vMerge="1">
                  <a:txBody>
                    <a:bodyPr/>
                    <a:lstStyle/>
                    <a:p>
                      <a:endParaRPr lang="en-AU"/>
                    </a:p>
                  </a:txBody>
                  <a:tcPr/>
                </a:tc>
                <a:tc gridSpan="2">
                  <a:txBody>
                    <a:bodyPr/>
                    <a:lstStyle/>
                    <a:p>
                      <a:pPr algn="ctr" rtl="0" fontAlgn="ctr"/>
                      <a:r>
                        <a:rPr lang="en-AU" sz="900" b="1" u="none" strike="noStrike" dirty="0">
                          <a:effectLst/>
                        </a:rPr>
                        <a:t>Total</a:t>
                      </a:r>
                      <a:endParaRPr lang="en-AU" sz="900" b="1" i="0" u="none" strike="noStrike" dirty="0">
                        <a:solidFill>
                          <a:srgbClr val="000000"/>
                        </a:solidFill>
                        <a:effectLst/>
                        <a:latin typeface="Calibri" panose="020F0502020204030204" pitchFamily="34" charset="0"/>
                      </a:endParaRPr>
                    </a:p>
                  </a:txBody>
                  <a:tcPr marL="10800" marR="9525" marT="9525" marB="0" anchor="ctr">
                    <a:solidFill>
                      <a:schemeClr val="accent5">
                        <a:lumMod val="60000"/>
                        <a:lumOff val="40000"/>
                      </a:schemeClr>
                    </a:solidFill>
                  </a:tcPr>
                </a:tc>
                <a:tc hMerge="1">
                  <a:txBody>
                    <a:bodyPr/>
                    <a:lstStyle/>
                    <a:p>
                      <a:endParaRPr lang="en-AU"/>
                    </a:p>
                  </a:txBody>
                  <a:tcPr/>
                </a:tc>
                <a:tc>
                  <a:txBody>
                    <a:bodyPr/>
                    <a:lstStyle/>
                    <a:p>
                      <a:pPr algn="ctr" fontAlgn="b"/>
                      <a:r>
                        <a:rPr lang="en-AU" sz="900" b="1" u="none" strike="noStrike" dirty="0">
                          <a:effectLst/>
                        </a:rPr>
                        <a:t>10</a:t>
                      </a:r>
                      <a:endParaRPr lang="en-AU" sz="900" b="1" i="0" u="none" strike="noStrike" dirty="0">
                        <a:solidFill>
                          <a:srgbClr val="000000"/>
                        </a:solidFill>
                        <a:effectLst/>
                        <a:latin typeface="Calibri" panose="020F0502020204030204" pitchFamily="34" charset="0"/>
                      </a:endParaRPr>
                    </a:p>
                  </a:txBody>
                  <a:tcPr marL="9525" marR="9525" marT="9525" marB="0" anchor="ctr">
                    <a:solidFill>
                      <a:schemeClr val="accent5">
                        <a:lumMod val="60000"/>
                        <a:lumOff val="40000"/>
                      </a:schemeClr>
                    </a:solidFill>
                  </a:tcPr>
                </a:tc>
                <a:tc>
                  <a:txBody>
                    <a:bodyPr/>
                    <a:lstStyle/>
                    <a:p>
                      <a:pPr algn="ctr" fontAlgn="b"/>
                      <a:r>
                        <a:rPr lang="en-AU" sz="900" b="1" u="none" strike="noStrike" dirty="0">
                          <a:effectLst/>
                        </a:rPr>
                        <a:t>97</a:t>
                      </a:r>
                      <a:endParaRPr lang="en-AU" sz="900" b="1" i="0" u="none" strike="noStrike" dirty="0">
                        <a:solidFill>
                          <a:srgbClr val="000000"/>
                        </a:solidFill>
                        <a:effectLst/>
                        <a:latin typeface="Calibri" panose="020F0502020204030204" pitchFamily="34" charset="0"/>
                      </a:endParaRPr>
                    </a:p>
                  </a:txBody>
                  <a:tcPr marL="9525" marR="9525" marT="9525" marB="0" anchor="ctr">
                    <a:solidFill>
                      <a:schemeClr val="accent5">
                        <a:lumMod val="60000"/>
                        <a:lumOff val="40000"/>
                      </a:schemeClr>
                    </a:solidFill>
                  </a:tcPr>
                </a:tc>
                <a:tc>
                  <a:txBody>
                    <a:bodyPr/>
                    <a:lstStyle/>
                    <a:p>
                      <a:pPr algn="ctr" fontAlgn="b"/>
                      <a:r>
                        <a:rPr lang="en-AU" sz="900" b="1" u="none" strike="noStrike" dirty="0">
                          <a:effectLst/>
                        </a:rPr>
                        <a:t>107</a:t>
                      </a:r>
                      <a:endParaRPr lang="en-AU" sz="900" b="1" i="0" u="none" strike="noStrike" dirty="0">
                        <a:solidFill>
                          <a:srgbClr val="000000"/>
                        </a:solidFill>
                        <a:effectLst/>
                        <a:latin typeface="Calibri" panose="020F0502020204030204" pitchFamily="34" charset="0"/>
                      </a:endParaRPr>
                    </a:p>
                  </a:txBody>
                  <a:tcPr marL="9525" marR="9525" marT="9525" marB="0" anchor="ctr">
                    <a:solidFill>
                      <a:schemeClr val="accent5">
                        <a:lumMod val="60000"/>
                        <a:lumOff val="40000"/>
                      </a:schemeClr>
                    </a:solidFill>
                  </a:tcPr>
                </a:tc>
                <a:tc>
                  <a:txBody>
                    <a:bodyPr/>
                    <a:lstStyle/>
                    <a:p>
                      <a:pPr algn="ctr" fontAlgn="b"/>
                      <a:r>
                        <a:rPr lang="en-AU" sz="900" b="1" u="none" strike="noStrike" dirty="0">
                          <a:effectLst/>
                        </a:rPr>
                        <a:t>91%</a:t>
                      </a:r>
                      <a:endParaRPr lang="en-AU" sz="900" b="1" i="0" u="none" strike="noStrike" dirty="0">
                        <a:solidFill>
                          <a:srgbClr val="000000"/>
                        </a:solidFill>
                        <a:effectLst/>
                        <a:latin typeface="Calibri" panose="020F0502020204030204" pitchFamily="34" charset="0"/>
                      </a:endParaRPr>
                    </a:p>
                  </a:txBody>
                  <a:tcPr marL="7620" marR="7620" marT="7620" marB="0" anchor="ctr">
                    <a:solidFill>
                      <a:schemeClr val="accent5">
                        <a:lumMod val="60000"/>
                        <a:lumOff val="40000"/>
                      </a:schemeClr>
                    </a:solidFill>
                  </a:tcPr>
                </a:tc>
                <a:extLst>
                  <a:ext uri="{0D108BD9-81ED-4DB2-BD59-A6C34878D82A}">
                    <a16:rowId xmlns:a16="http://schemas.microsoft.com/office/drawing/2014/main" val="10015"/>
                  </a:ext>
                </a:extLst>
              </a:tr>
            </a:tbl>
          </a:graphicData>
        </a:graphic>
      </p:graphicFrame>
      <p:sp>
        <p:nvSpPr>
          <p:cNvPr id="9" name="TextBox 8">
            <a:extLst>
              <a:ext uri="{FF2B5EF4-FFF2-40B4-BE49-F238E27FC236}">
                <a16:creationId xmlns:a16="http://schemas.microsoft.com/office/drawing/2014/main" id="{85D26BA2-E83D-486A-843E-97354980C66D}"/>
              </a:ext>
            </a:extLst>
          </p:cNvPr>
          <p:cNvSpPr txBox="1"/>
          <p:nvPr/>
        </p:nvSpPr>
        <p:spPr>
          <a:xfrm>
            <a:off x="200471" y="568742"/>
            <a:ext cx="4134459" cy="276999"/>
          </a:xfrm>
          <a:prstGeom prst="rect">
            <a:avLst/>
          </a:prstGeom>
          <a:noFill/>
        </p:spPr>
        <p:txBody>
          <a:bodyPr wrap="square" rtlCol="0">
            <a:spAutoFit/>
          </a:bodyPr>
          <a:lstStyle/>
          <a:p>
            <a:r>
              <a:rPr lang="en-AU" sz="1200" dirty="0"/>
              <a:t>Licence Variations Finalised (Client Service Standard – CSS)</a:t>
            </a:r>
          </a:p>
        </p:txBody>
      </p:sp>
      <p:sp>
        <p:nvSpPr>
          <p:cNvPr id="10" name="Slide Number Placeholder 9">
            <a:extLst>
              <a:ext uri="{FF2B5EF4-FFF2-40B4-BE49-F238E27FC236}">
                <a16:creationId xmlns:a16="http://schemas.microsoft.com/office/drawing/2014/main" id="{19AC0E1B-AE9D-4A93-8810-CB5DF46EAE36}"/>
              </a:ext>
            </a:extLst>
          </p:cNvPr>
          <p:cNvSpPr>
            <a:spLocks noGrp="1"/>
          </p:cNvSpPr>
          <p:nvPr>
            <p:ph type="sldNum" sz="quarter" idx="12"/>
          </p:nvPr>
        </p:nvSpPr>
        <p:spPr>
          <a:xfrm>
            <a:off x="8962036" y="216047"/>
            <a:ext cx="897328" cy="274042"/>
          </a:xfrm>
        </p:spPr>
        <p:txBody>
          <a:bodyPr/>
          <a:lstStyle/>
          <a:p>
            <a:r>
              <a:rPr lang="en-AU" dirty="0"/>
              <a:t> Page    </a:t>
            </a:r>
            <a:fld id="{BE4ABD5F-D626-4461-ADC9-85806A61CF0E}" type="slidenum">
              <a:rPr lang="en-AU" smtClean="0"/>
              <a:pPr/>
              <a:t>5</a:t>
            </a:fld>
            <a:endParaRPr lang="en-AU" dirty="0"/>
          </a:p>
        </p:txBody>
      </p:sp>
      <p:sp>
        <p:nvSpPr>
          <p:cNvPr id="11" name="TextBox 10">
            <a:extLst>
              <a:ext uri="{FF2B5EF4-FFF2-40B4-BE49-F238E27FC236}">
                <a16:creationId xmlns:a16="http://schemas.microsoft.com/office/drawing/2014/main" id="{10EFA746-6F27-473A-9214-3DDCCEA36DDF}"/>
              </a:ext>
            </a:extLst>
          </p:cNvPr>
          <p:cNvSpPr txBox="1"/>
          <p:nvPr/>
        </p:nvSpPr>
        <p:spPr>
          <a:xfrm>
            <a:off x="5932872" y="980728"/>
            <a:ext cx="3898252" cy="1631216"/>
          </a:xfrm>
          <a:prstGeom prst="rect">
            <a:avLst/>
          </a:prstGeom>
          <a:noFill/>
        </p:spPr>
        <p:txBody>
          <a:bodyPr wrap="square" rtlCol="0">
            <a:spAutoFit/>
          </a:bodyPr>
          <a:lstStyle/>
          <a:p>
            <a:r>
              <a:rPr lang="en-AU" sz="900" b="1" dirty="0"/>
              <a:t>Explanation for the result: </a:t>
            </a:r>
            <a:endParaRPr lang="en-AU" sz="900" dirty="0"/>
          </a:p>
          <a:p>
            <a:endParaRPr lang="en-AU" sz="900" dirty="0"/>
          </a:p>
          <a:p>
            <a:pPr>
              <a:spcAft>
                <a:spcPts val="600"/>
              </a:spcAft>
            </a:pPr>
            <a:r>
              <a:rPr lang="en-AU" sz="900" dirty="0"/>
              <a:t>In Q4 92% of the licence variations were completed within the client service standard (CSS) (</a:t>
            </a:r>
            <a:r>
              <a:rPr lang="en-AU" sz="900" dirty="0" err="1"/>
              <a:t>ie</a:t>
            </a:r>
            <a:r>
              <a:rPr lang="en-AU" sz="900" dirty="0"/>
              <a:t> the measure where no statutory time frames exist). It is the highest percentage  of completion within client services standard in the last four quarters.  </a:t>
            </a:r>
          </a:p>
          <a:p>
            <a:pPr>
              <a:spcAft>
                <a:spcPts val="600"/>
              </a:spcAft>
            </a:pPr>
            <a:endParaRPr lang="en-AU" sz="900" dirty="0">
              <a:solidFill>
                <a:schemeClr val="accent6">
                  <a:lumMod val="50000"/>
                </a:schemeClr>
              </a:solidFill>
            </a:endParaRPr>
          </a:p>
          <a:p>
            <a:r>
              <a:rPr lang="en-AU" sz="900" dirty="0">
                <a:solidFill>
                  <a:schemeClr val="bg1">
                    <a:lumMod val="50000"/>
                  </a:schemeClr>
                </a:solidFill>
              </a:rPr>
              <a:t>Earth Resources Regulation began reporting on the client service standard in July 2017. This indicator measures how well the department meets its client service standard when processing licence variation approvals. </a:t>
            </a:r>
          </a:p>
        </p:txBody>
      </p:sp>
      <p:sp>
        <p:nvSpPr>
          <p:cNvPr id="7" name="Footer Placeholder 6"/>
          <p:cNvSpPr>
            <a:spLocks noGrp="1"/>
          </p:cNvSpPr>
          <p:nvPr>
            <p:ph type="ftr" sz="quarter" idx="11"/>
          </p:nvPr>
        </p:nvSpPr>
        <p:spPr/>
        <p:txBody>
          <a:bodyPr/>
          <a:lstStyle/>
          <a:p>
            <a:r>
              <a:rPr lang="en-AU"/>
              <a:t>Earth Resources Regulation Quarterly Performance Report 2018-19 Q4</a:t>
            </a:r>
            <a:endParaRPr lang="en-AU" dirty="0"/>
          </a:p>
        </p:txBody>
      </p:sp>
      <p:graphicFrame>
        <p:nvGraphicFramePr>
          <p:cNvPr id="12" name="Chart 11">
            <a:extLst>
              <a:ext uri="{FF2B5EF4-FFF2-40B4-BE49-F238E27FC236}">
                <a16:creationId xmlns:a16="http://schemas.microsoft.com/office/drawing/2014/main" id="{EEB944B9-F5E8-45E3-8379-87A0C0F815E8}"/>
              </a:ext>
            </a:extLst>
          </p:cNvPr>
          <p:cNvGraphicFramePr/>
          <p:nvPr>
            <p:extLst>
              <p:ext uri="{D42A27DB-BD31-4B8C-83A1-F6EECF244321}">
                <p14:modId xmlns:p14="http://schemas.microsoft.com/office/powerpoint/2010/main" val="2651280346"/>
              </p:ext>
            </p:extLst>
          </p:nvPr>
        </p:nvGraphicFramePr>
        <p:xfrm>
          <a:off x="776536" y="3803556"/>
          <a:ext cx="8339336" cy="2716704"/>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49841045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178729" y="226793"/>
            <a:ext cx="8915400" cy="274042"/>
          </a:xfrm>
        </p:spPr>
        <p:txBody>
          <a:bodyPr>
            <a:normAutofit fontScale="90000"/>
          </a:bodyPr>
          <a:lstStyle/>
          <a:p>
            <a:r>
              <a:rPr lang="en-AU" sz="1400" b="1" dirty="0">
                <a:solidFill>
                  <a:schemeClr val="bg1"/>
                </a:solidFill>
              </a:rPr>
              <a:t>KPI 1 Efficient Approvals Process – Work Plan Stage Performance</a:t>
            </a:r>
          </a:p>
        </p:txBody>
      </p:sp>
      <p:graphicFrame>
        <p:nvGraphicFramePr>
          <p:cNvPr id="5" name="Table 4"/>
          <p:cNvGraphicFramePr>
            <a:graphicFrameLocks noGrp="1"/>
          </p:cNvGraphicFramePr>
          <p:nvPr>
            <p:extLst>
              <p:ext uri="{D42A27DB-BD31-4B8C-83A1-F6EECF244321}">
                <p14:modId xmlns:p14="http://schemas.microsoft.com/office/powerpoint/2010/main" val="680771296"/>
              </p:ext>
            </p:extLst>
          </p:nvPr>
        </p:nvGraphicFramePr>
        <p:xfrm>
          <a:off x="94861" y="852628"/>
          <a:ext cx="5938260" cy="2867682"/>
        </p:xfrm>
        <a:graphic>
          <a:graphicData uri="http://schemas.openxmlformats.org/drawingml/2006/table">
            <a:tbl>
              <a:tblPr firstRow="1" bandRow="1">
                <a:tableStyleId>{7DF18680-E054-41AD-8BC1-D1AEF772440D}</a:tableStyleId>
              </a:tblPr>
              <a:tblGrid>
                <a:gridCol w="604339">
                  <a:extLst>
                    <a:ext uri="{9D8B030D-6E8A-4147-A177-3AD203B41FA5}">
                      <a16:colId xmlns:a16="http://schemas.microsoft.com/office/drawing/2014/main" val="20000"/>
                    </a:ext>
                  </a:extLst>
                </a:gridCol>
                <a:gridCol w="1200431">
                  <a:extLst>
                    <a:ext uri="{9D8B030D-6E8A-4147-A177-3AD203B41FA5}">
                      <a16:colId xmlns:a16="http://schemas.microsoft.com/office/drawing/2014/main" val="20001"/>
                    </a:ext>
                  </a:extLst>
                </a:gridCol>
                <a:gridCol w="647370">
                  <a:extLst>
                    <a:ext uri="{9D8B030D-6E8A-4147-A177-3AD203B41FA5}">
                      <a16:colId xmlns:a16="http://schemas.microsoft.com/office/drawing/2014/main" val="2951049663"/>
                    </a:ext>
                  </a:extLst>
                </a:gridCol>
                <a:gridCol w="726040">
                  <a:extLst>
                    <a:ext uri="{9D8B030D-6E8A-4147-A177-3AD203B41FA5}">
                      <a16:colId xmlns:a16="http://schemas.microsoft.com/office/drawing/2014/main" val="2161276873"/>
                    </a:ext>
                  </a:extLst>
                </a:gridCol>
                <a:gridCol w="611107">
                  <a:extLst>
                    <a:ext uri="{9D8B030D-6E8A-4147-A177-3AD203B41FA5}">
                      <a16:colId xmlns:a16="http://schemas.microsoft.com/office/drawing/2014/main" val="20002"/>
                    </a:ext>
                  </a:extLst>
                </a:gridCol>
                <a:gridCol w="504653">
                  <a:extLst>
                    <a:ext uri="{9D8B030D-6E8A-4147-A177-3AD203B41FA5}">
                      <a16:colId xmlns:a16="http://schemas.microsoft.com/office/drawing/2014/main" val="20004"/>
                    </a:ext>
                  </a:extLst>
                </a:gridCol>
                <a:gridCol w="545522">
                  <a:extLst>
                    <a:ext uri="{9D8B030D-6E8A-4147-A177-3AD203B41FA5}">
                      <a16:colId xmlns:a16="http://schemas.microsoft.com/office/drawing/2014/main" val="20005"/>
                    </a:ext>
                  </a:extLst>
                </a:gridCol>
                <a:gridCol w="537128">
                  <a:extLst>
                    <a:ext uri="{9D8B030D-6E8A-4147-A177-3AD203B41FA5}">
                      <a16:colId xmlns:a16="http://schemas.microsoft.com/office/drawing/2014/main" val="20006"/>
                    </a:ext>
                  </a:extLst>
                </a:gridCol>
                <a:gridCol w="561670">
                  <a:extLst>
                    <a:ext uri="{9D8B030D-6E8A-4147-A177-3AD203B41FA5}">
                      <a16:colId xmlns:a16="http://schemas.microsoft.com/office/drawing/2014/main" val="20007"/>
                    </a:ext>
                  </a:extLst>
                </a:gridCol>
              </a:tblGrid>
              <a:tr h="623873">
                <a:tc>
                  <a:txBody>
                    <a:bodyPr/>
                    <a:lstStyle/>
                    <a:p>
                      <a:pPr algn="ctr"/>
                      <a:r>
                        <a:rPr lang="en-AU" sz="900" dirty="0"/>
                        <a:t>Quarter</a:t>
                      </a:r>
                    </a:p>
                  </a:txBody>
                  <a:tcPr marL="99060" marR="99060" anchor="ctr">
                    <a:solidFill>
                      <a:srgbClr val="002060"/>
                    </a:solidFill>
                  </a:tcPr>
                </a:tc>
                <a:tc>
                  <a:txBody>
                    <a:bodyPr/>
                    <a:lstStyle/>
                    <a:p>
                      <a:pPr algn="ctr"/>
                      <a:r>
                        <a:rPr lang="en-AU" sz="900" dirty="0"/>
                        <a:t>Work Plan Type</a:t>
                      </a:r>
                    </a:p>
                  </a:txBody>
                  <a:tcPr marL="99060" marR="99060" anchor="ctr">
                    <a:solidFill>
                      <a:srgbClr val="002060"/>
                    </a:solidFill>
                  </a:tcPr>
                </a:tc>
                <a:tc>
                  <a:txBody>
                    <a:bodyPr/>
                    <a:lstStyle/>
                    <a:p>
                      <a:pPr algn="ctr"/>
                      <a:r>
                        <a:rPr lang="en-AU" sz="900" dirty="0"/>
                        <a:t>WP</a:t>
                      </a:r>
                    </a:p>
                    <a:p>
                      <a:pPr algn="ctr"/>
                      <a:r>
                        <a:rPr lang="en-AU" sz="900" dirty="0"/>
                        <a:t>Finalised</a:t>
                      </a:r>
                    </a:p>
                  </a:txBody>
                  <a:tcPr marL="99060" marR="99060" anchor="ctr">
                    <a:solidFill>
                      <a:srgbClr val="002060"/>
                    </a:solidFill>
                  </a:tcPr>
                </a:tc>
                <a:tc>
                  <a:txBody>
                    <a:bodyPr/>
                    <a:lstStyle/>
                    <a:p>
                      <a:pPr algn="ctr"/>
                      <a:r>
                        <a:rPr lang="en-AU" sz="900" dirty="0"/>
                        <a:t>Unique WP </a:t>
                      </a:r>
                    </a:p>
                    <a:p>
                      <a:pPr algn="ctr"/>
                      <a:r>
                        <a:rPr lang="en-AU" sz="800" dirty="0"/>
                        <a:t>under assessment</a:t>
                      </a:r>
                    </a:p>
                  </a:txBody>
                  <a:tcPr marL="99060" marR="99060" anchor="ctr">
                    <a:solidFill>
                      <a:srgbClr val="002060"/>
                    </a:solidFill>
                  </a:tcPr>
                </a:tc>
                <a:tc>
                  <a:txBody>
                    <a:bodyPr/>
                    <a:lstStyle/>
                    <a:p>
                      <a:pPr algn="ctr"/>
                      <a:r>
                        <a:rPr lang="en-AU" sz="900" dirty="0"/>
                        <a:t>Stage STF</a:t>
                      </a:r>
                    </a:p>
                    <a:p>
                      <a:pPr algn="ctr"/>
                      <a:r>
                        <a:rPr lang="en-AU" sz="900" dirty="0"/>
                        <a:t>(Target Days)</a:t>
                      </a:r>
                    </a:p>
                  </a:txBody>
                  <a:tcPr marL="99060" marR="99060" anchor="ctr">
                    <a:solidFill>
                      <a:srgbClr val="0070C0"/>
                    </a:solidFill>
                  </a:tcPr>
                </a:tc>
                <a:tc>
                  <a:txBody>
                    <a:bodyPr/>
                    <a:lstStyle/>
                    <a:p>
                      <a:pPr algn="ctr"/>
                      <a:r>
                        <a:rPr lang="en-AU" sz="900" dirty="0"/>
                        <a:t>Stages</a:t>
                      </a:r>
                      <a:r>
                        <a:rPr lang="en-AU" sz="900" baseline="0" dirty="0"/>
                        <a:t> </a:t>
                      </a:r>
                      <a:r>
                        <a:rPr lang="en-AU" sz="900" dirty="0"/>
                        <a:t>Over </a:t>
                      </a:r>
                    </a:p>
                    <a:p>
                      <a:pPr algn="ctr"/>
                      <a:r>
                        <a:rPr lang="en-AU" sz="900" dirty="0"/>
                        <a:t>STF</a:t>
                      </a:r>
                    </a:p>
                  </a:txBody>
                  <a:tcPr marL="99060" marR="99060" anchor="ctr">
                    <a:solidFill>
                      <a:srgbClr val="0070C0"/>
                    </a:solidFill>
                  </a:tcPr>
                </a:tc>
                <a:tc>
                  <a:txBody>
                    <a:bodyPr/>
                    <a:lstStyle/>
                    <a:p>
                      <a:pPr algn="ctr"/>
                      <a:r>
                        <a:rPr lang="en-AU" sz="900" dirty="0"/>
                        <a:t>Stages Within</a:t>
                      </a:r>
                    </a:p>
                    <a:p>
                      <a:pPr algn="ctr"/>
                      <a:r>
                        <a:rPr lang="en-AU" sz="900" dirty="0"/>
                        <a:t>STF</a:t>
                      </a:r>
                    </a:p>
                  </a:txBody>
                  <a:tcPr marL="99060" marR="99060" anchor="ctr">
                    <a:solidFill>
                      <a:srgbClr val="0070C0"/>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900" dirty="0"/>
                        <a:t>Total stages</a:t>
                      </a:r>
                    </a:p>
                  </a:txBody>
                  <a:tcPr marL="99060" marR="99060" anchor="ctr">
                    <a:solidFill>
                      <a:srgbClr val="0070C0"/>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900" dirty="0"/>
                        <a:t>%</a:t>
                      </a:r>
                    </a:p>
                    <a:p>
                      <a:pPr algn="ctr"/>
                      <a:r>
                        <a:rPr lang="en-AU" sz="800" dirty="0"/>
                        <a:t>(Within STF/</a:t>
                      </a:r>
                    </a:p>
                    <a:p>
                      <a:pPr algn="ctr"/>
                      <a:r>
                        <a:rPr lang="en-AU" sz="800" dirty="0"/>
                        <a:t> Total)</a:t>
                      </a:r>
                      <a:endParaRPr lang="en-AU" sz="800" dirty="0">
                        <a:solidFill>
                          <a:schemeClr val="bg1"/>
                        </a:solidFill>
                      </a:endParaRPr>
                    </a:p>
                  </a:txBody>
                  <a:tcPr marL="99060" marR="99060" anchor="ctr">
                    <a:solidFill>
                      <a:srgbClr val="0070C0"/>
                    </a:solidFill>
                  </a:tcPr>
                </a:tc>
                <a:extLst>
                  <a:ext uri="{0D108BD9-81ED-4DB2-BD59-A6C34878D82A}">
                    <a16:rowId xmlns:a16="http://schemas.microsoft.com/office/drawing/2014/main" val="10000"/>
                  </a:ext>
                </a:extLst>
              </a:tr>
              <a:tr h="276652">
                <a:tc rowSpan="4">
                  <a:txBody>
                    <a:bodyPr/>
                    <a:lstStyle/>
                    <a:p>
                      <a:pPr algn="ctr" rtl="0" fontAlgn="ctr"/>
                      <a:r>
                        <a:rPr lang="en-AU" sz="900" u="none" strike="noStrike" dirty="0">
                          <a:effectLst/>
                        </a:rPr>
                        <a:t>FY 2018-19 Q4</a:t>
                      </a:r>
                      <a:endParaRPr lang="en-AU" sz="900" b="1" i="0" u="none" strike="noStrike" dirty="0">
                        <a:solidFill>
                          <a:srgbClr val="000000"/>
                        </a:solidFill>
                        <a:effectLst/>
                        <a:latin typeface="Calibri" panose="020F0502020204030204" pitchFamily="34" charset="0"/>
                      </a:endParaRPr>
                    </a:p>
                  </a:txBody>
                  <a:tcPr marL="9525" marR="9525" marT="9525" marB="0" anchor="ctr">
                    <a:solidFill>
                      <a:schemeClr val="accent5">
                        <a:lumMod val="60000"/>
                        <a:lumOff val="40000"/>
                      </a:schemeClr>
                    </a:solidFill>
                  </a:tcPr>
                </a:tc>
                <a:tc>
                  <a:txBody>
                    <a:bodyPr/>
                    <a:lstStyle/>
                    <a:p>
                      <a:pPr algn="l" rtl="0" fontAlgn="ctr"/>
                      <a:r>
                        <a:rPr lang="en-AU" sz="900" u="none" strike="noStrike" dirty="0">
                          <a:effectLst/>
                        </a:rPr>
                        <a:t>Work Plan (Exploration)</a:t>
                      </a:r>
                      <a:endParaRPr lang="en-AU" sz="900" b="0" i="0" u="none" strike="noStrike" dirty="0">
                        <a:solidFill>
                          <a:srgbClr val="000000"/>
                        </a:solidFill>
                        <a:effectLst/>
                        <a:latin typeface="Calibri" panose="020F0502020204030204" pitchFamily="34" charset="0"/>
                      </a:endParaRPr>
                    </a:p>
                  </a:txBody>
                  <a:tcPr marL="85725" marR="9525" marT="9525" marB="0" anchor="ctr"/>
                </a:tc>
                <a:tc>
                  <a:txBody>
                    <a:bodyPr/>
                    <a:lstStyle/>
                    <a:p>
                      <a:pPr algn="ctr" fontAlgn="b"/>
                      <a:r>
                        <a:rPr lang="en-AU" sz="900" u="none" strike="noStrike" dirty="0">
                          <a:effectLst/>
                        </a:rPr>
                        <a:t>1</a:t>
                      </a:r>
                      <a:endParaRPr lang="en-AU" sz="900" b="0" i="0" u="none" strike="noStrike" dirty="0">
                        <a:solidFill>
                          <a:srgbClr val="000000"/>
                        </a:solidFill>
                        <a:effectLst/>
                        <a:latin typeface="+mn-lt"/>
                      </a:endParaRPr>
                    </a:p>
                  </a:txBody>
                  <a:tcPr marL="7620" marR="7620" marT="7620" marB="0" anchor="ctr"/>
                </a:tc>
                <a:tc>
                  <a:txBody>
                    <a:bodyPr/>
                    <a:lstStyle/>
                    <a:p>
                      <a:pPr algn="ctr" fontAlgn="b"/>
                      <a:r>
                        <a:rPr lang="en-AU" sz="900" u="none" strike="noStrike" dirty="0">
                          <a:effectLst/>
                        </a:rPr>
                        <a:t>2</a:t>
                      </a:r>
                      <a:endParaRPr lang="en-AU" sz="900" b="0" i="0" u="none" strike="noStrike" dirty="0">
                        <a:solidFill>
                          <a:srgbClr val="000000"/>
                        </a:solidFill>
                        <a:effectLst/>
                        <a:latin typeface="+mn-lt"/>
                      </a:endParaRPr>
                    </a:p>
                  </a:txBody>
                  <a:tcPr marL="7620" marR="7620" marT="7620" marB="0" anchor="ctr"/>
                </a:tc>
                <a:tc>
                  <a:txBody>
                    <a:bodyPr/>
                    <a:lstStyle/>
                    <a:p>
                      <a:pPr algn="ctr" rtl="0" fontAlgn="ctr"/>
                      <a:r>
                        <a:rPr lang="en-AU" sz="900" u="none" strike="noStrike" dirty="0">
                          <a:solidFill>
                            <a:schemeClr val="bg1">
                              <a:lumMod val="50000"/>
                            </a:schemeClr>
                          </a:solidFill>
                          <a:effectLst/>
                        </a:rPr>
                        <a:t>28</a:t>
                      </a:r>
                      <a:endParaRPr lang="en-AU" sz="900" b="0" i="0" u="none" strike="noStrike" dirty="0">
                        <a:solidFill>
                          <a:schemeClr val="bg1">
                            <a:lumMod val="50000"/>
                          </a:schemeClr>
                        </a:solidFill>
                        <a:effectLst/>
                        <a:latin typeface="+mn-lt"/>
                      </a:endParaRPr>
                    </a:p>
                  </a:txBody>
                  <a:tcPr marL="9525" marR="9525" marT="9525" marB="0" anchor="ctr"/>
                </a:tc>
                <a:tc>
                  <a:txBody>
                    <a:bodyPr/>
                    <a:lstStyle/>
                    <a:p>
                      <a:pPr algn="ctr" fontAlgn="b"/>
                      <a:r>
                        <a:rPr lang="en-AU" sz="900" u="none" strike="noStrike" dirty="0">
                          <a:effectLst/>
                        </a:rPr>
                        <a:t>0</a:t>
                      </a:r>
                      <a:endParaRPr lang="en-AU" sz="900" b="0" i="0" u="none" strike="noStrike" dirty="0">
                        <a:solidFill>
                          <a:srgbClr val="000000"/>
                        </a:solidFill>
                        <a:effectLst/>
                        <a:latin typeface="+mn-lt"/>
                      </a:endParaRPr>
                    </a:p>
                  </a:txBody>
                  <a:tcPr marL="7620" marR="7620" marT="7620" marB="0" anchor="ctr"/>
                </a:tc>
                <a:tc>
                  <a:txBody>
                    <a:bodyPr/>
                    <a:lstStyle/>
                    <a:p>
                      <a:pPr algn="ctr" fontAlgn="b"/>
                      <a:r>
                        <a:rPr lang="en-AU" sz="900" u="none" strike="noStrike" dirty="0">
                          <a:effectLst/>
                        </a:rPr>
                        <a:t>2</a:t>
                      </a:r>
                      <a:endParaRPr lang="en-AU" sz="900" b="0" i="0" u="none" strike="noStrike" dirty="0">
                        <a:solidFill>
                          <a:srgbClr val="000000"/>
                        </a:solidFill>
                        <a:effectLst/>
                        <a:latin typeface="+mn-lt"/>
                      </a:endParaRPr>
                    </a:p>
                  </a:txBody>
                  <a:tcPr marL="7620" marR="7620" marT="7620" marB="0" anchor="ctr"/>
                </a:tc>
                <a:tc>
                  <a:txBody>
                    <a:bodyPr/>
                    <a:lstStyle/>
                    <a:p>
                      <a:pPr algn="ctr" fontAlgn="b"/>
                      <a:r>
                        <a:rPr lang="en-AU" sz="900" u="none" strike="noStrike" dirty="0">
                          <a:effectLst/>
                        </a:rPr>
                        <a:t>2</a:t>
                      </a:r>
                      <a:endParaRPr lang="en-AU" sz="900" b="0" i="0" u="none" strike="noStrike" dirty="0">
                        <a:solidFill>
                          <a:srgbClr val="000000"/>
                        </a:solidFill>
                        <a:effectLst/>
                        <a:latin typeface="+mn-lt"/>
                      </a:endParaRPr>
                    </a:p>
                  </a:txBody>
                  <a:tcPr marL="7620" marR="7620" marT="7620" marB="0" anchor="ctr"/>
                </a:tc>
                <a:tc>
                  <a:txBody>
                    <a:bodyPr/>
                    <a:lstStyle/>
                    <a:p>
                      <a:pPr algn="ctr" fontAlgn="b"/>
                      <a:r>
                        <a:rPr lang="en-AU" sz="900" u="none" strike="noStrike" dirty="0">
                          <a:effectLst/>
                        </a:rPr>
                        <a:t>100%</a:t>
                      </a:r>
                      <a:endParaRPr lang="en-AU" sz="900" b="0" i="0" u="none" strike="noStrike" dirty="0">
                        <a:solidFill>
                          <a:srgbClr val="000000"/>
                        </a:solidFill>
                        <a:effectLst/>
                        <a:latin typeface="+mn-lt"/>
                      </a:endParaRPr>
                    </a:p>
                  </a:txBody>
                  <a:tcPr marL="7620" marR="7620" marT="7620" marB="0" anchor="ctr"/>
                </a:tc>
                <a:extLst>
                  <a:ext uri="{0D108BD9-81ED-4DB2-BD59-A6C34878D82A}">
                    <a16:rowId xmlns:a16="http://schemas.microsoft.com/office/drawing/2014/main" val="10001"/>
                  </a:ext>
                </a:extLst>
              </a:tr>
              <a:tr h="276652">
                <a:tc vMerge="1">
                  <a:txBody>
                    <a:bodyPr/>
                    <a:lstStyle/>
                    <a:p>
                      <a:endParaRPr lang="en-AU"/>
                    </a:p>
                  </a:txBody>
                  <a:tcPr/>
                </a:tc>
                <a:tc>
                  <a:txBody>
                    <a:bodyPr/>
                    <a:lstStyle/>
                    <a:p>
                      <a:pPr algn="l" rtl="0" fontAlgn="ctr"/>
                      <a:r>
                        <a:rPr lang="en-AU" sz="900" u="none" strike="noStrike" dirty="0">
                          <a:effectLst/>
                        </a:rPr>
                        <a:t>Work Plan (Minerals)</a:t>
                      </a:r>
                      <a:endParaRPr lang="en-AU" sz="900" b="0" i="0" u="none" strike="noStrike" dirty="0">
                        <a:solidFill>
                          <a:srgbClr val="000000"/>
                        </a:solidFill>
                        <a:effectLst/>
                        <a:latin typeface="Calibri" panose="020F0502020204030204" pitchFamily="34" charset="0"/>
                      </a:endParaRPr>
                    </a:p>
                  </a:txBody>
                  <a:tcPr marL="85725" marR="9525" marT="9525" marB="0" anchor="ctr"/>
                </a:tc>
                <a:tc>
                  <a:txBody>
                    <a:bodyPr/>
                    <a:lstStyle/>
                    <a:p>
                      <a:pPr algn="ctr" fontAlgn="b"/>
                      <a:r>
                        <a:rPr lang="en-AU" sz="900" b="0" i="0" u="none" strike="noStrike" dirty="0">
                          <a:solidFill>
                            <a:srgbClr val="000000"/>
                          </a:solidFill>
                          <a:effectLst/>
                          <a:latin typeface="+mn-lt"/>
                        </a:rPr>
                        <a:t>4</a:t>
                      </a:r>
                    </a:p>
                  </a:txBody>
                  <a:tcPr marL="7620" marR="7620" marT="7620" marB="0" anchor="ctr"/>
                </a:tc>
                <a:tc>
                  <a:txBody>
                    <a:bodyPr/>
                    <a:lstStyle/>
                    <a:p>
                      <a:pPr algn="ctr" fontAlgn="b"/>
                      <a:r>
                        <a:rPr lang="en-AU" sz="900" b="0" i="0" u="none" strike="noStrike" dirty="0">
                          <a:solidFill>
                            <a:srgbClr val="000000"/>
                          </a:solidFill>
                          <a:effectLst/>
                          <a:latin typeface="+mn-lt"/>
                        </a:rPr>
                        <a:t>6</a:t>
                      </a:r>
                    </a:p>
                  </a:txBody>
                  <a:tcPr marL="7620" marR="7620" marT="7620" marB="0" anchor="ctr"/>
                </a:tc>
                <a:tc>
                  <a:txBody>
                    <a:bodyPr/>
                    <a:lstStyle/>
                    <a:p>
                      <a:pPr algn="ctr" rtl="0" fontAlgn="ctr"/>
                      <a:r>
                        <a:rPr lang="en-AU" sz="900" u="none" strike="noStrike" dirty="0">
                          <a:solidFill>
                            <a:schemeClr val="bg1">
                              <a:lumMod val="50000"/>
                            </a:schemeClr>
                          </a:solidFill>
                          <a:effectLst/>
                        </a:rPr>
                        <a:t>28</a:t>
                      </a:r>
                      <a:endParaRPr lang="en-AU" sz="900" b="0" i="0" u="none" strike="noStrike" dirty="0">
                        <a:solidFill>
                          <a:schemeClr val="bg1">
                            <a:lumMod val="50000"/>
                          </a:schemeClr>
                        </a:solidFill>
                        <a:effectLst/>
                        <a:latin typeface="+mn-lt"/>
                      </a:endParaRPr>
                    </a:p>
                  </a:txBody>
                  <a:tcPr marL="9525" marR="9525" marT="9525" marB="0" anchor="ctr"/>
                </a:tc>
                <a:tc>
                  <a:txBody>
                    <a:bodyPr/>
                    <a:lstStyle/>
                    <a:p>
                      <a:pPr algn="ctr" fontAlgn="b"/>
                      <a:r>
                        <a:rPr lang="en-AU" sz="900" u="none" strike="noStrike" dirty="0">
                          <a:effectLst/>
                        </a:rPr>
                        <a:t>0</a:t>
                      </a:r>
                      <a:endParaRPr lang="en-AU" sz="900" b="0" i="0" u="none" strike="noStrike" dirty="0">
                        <a:solidFill>
                          <a:srgbClr val="000000"/>
                        </a:solidFill>
                        <a:effectLst/>
                        <a:latin typeface="+mn-lt"/>
                      </a:endParaRPr>
                    </a:p>
                  </a:txBody>
                  <a:tcPr marL="7620" marR="7620" marT="7620" marB="0" anchor="ctr"/>
                </a:tc>
                <a:tc>
                  <a:txBody>
                    <a:bodyPr/>
                    <a:lstStyle/>
                    <a:p>
                      <a:pPr algn="ctr" fontAlgn="b"/>
                      <a:r>
                        <a:rPr lang="en-AU" sz="900" u="none" strike="noStrike" dirty="0">
                          <a:effectLst/>
                        </a:rPr>
                        <a:t>13</a:t>
                      </a:r>
                      <a:endParaRPr lang="en-AU" sz="900" b="0" i="0" u="none" strike="noStrike" dirty="0">
                        <a:solidFill>
                          <a:srgbClr val="000000"/>
                        </a:solidFill>
                        <a:effectLst/>
                        <a:latin typeface="+mn-lt"/>
                      </a:endParaRPr>
                    </a:p>
                  </a:txBody>
                  <a:tcPr marL="7620" marR="7620" marT="7620" marB="0" anchor="ctr"/>
                </a:tc>
                <a:tc>
                  <a:txBody>
                    <a:bodyPr/>
                    <a:lstStyle/>
                    <a:p>
                      <a:pPr algn="ctr" fontAlgn="b"/>
                      <a:r>
                        <a:rPr lang="en-AU" sz="900" u="none" strike="noStrike" dirty="0">
                          <a:effectLst/>
                        </a:rPr>
                        <a:t>13</a:t>
                      </a:r>
                      <a:endParaRPr lang="en-AU" sz="900" b="0" i="0" u="none" strike="noStrike" dirty="0">
                        <a:solidFill>
                          <a:srgbClr val="000000"/>
                        </a:solidFill>
                        <a:effectLst/>
                        <a:latin typeface="+mn-lt"/>
                      </a:endParaRPr>
                    </a:p>
                  </a:txBody>
                  <a:tcPr marL="7620" marR="7620" marT="7620" marB="0" anchor="ctr"/>
                </a:tc>
                <a:tc>
                  <a:txBody>
                    <a:bodyPr/>
                    <a:lstStyle/>
                    <a:p>
                      <a:pPr algn="ctr" fontAlgn="b"/>
                      <a:r>
                        <a:rPr lang="en-AU" sz="900" u="none" strike="noStrike" dirty="0">
                          <a:effectLst/>
                        </a:rPr>
                        <a:t>100%</a:t>
                      </a:r>
                      <a:endParaRPr lang="en-AU" sz="900" b="0" i="0" u="none" strike="noStrike" dirty="0">
                        <a:solidFill>
                          <a:srgbClr val="000000"/>
                        </a:solidFill>
                        <a:effectLst/>
                        <a:latin typeface="+mn-lt"/>
                      </a:endParaRPr>
                    </a:p>
                  </a:txBody>
                  <a:tcPr marL="7620" marR="7620" marT="7620" marB="0" anchor="ctr"/>
                </a:tc>
                <a:extLst>
                  <a:ext uri="{0D108BD9-81ED-4DB2-BD59-A6C34878D82A}">
                    <a16:rowId xmlns:a16="http://schemas.microsoft.com/office/drawing/2014/main" val="10002"/>
                  </a:ext>
                </a:extLst>
              </a:tr>
              <a:tr h="276652">
                <a:tc vMerge="1">
                  <a:txBody>
                    <a:bodyPr/>
                    <a:lstStyle/>
                    <a:p>
                      <a:endParaRPr lang="en-AU"/>
                    </a:p>
                  </a:txBody>
                  <a:tcPr/>
                </a:tc>
                <a:tc>
                  <a:txBody>
                    <a:bodyPr/>
                    <a:lstStyle/>
                    <a:p>
                      <a:pPr algn="l" rtl="0" fontAlgn="ctr"/>
                      <a:r>
                        <a:rPr lang="en-AU" sz="900" u="none" strike="noStrike" dirty="0">
                          <a:effectLst/>
                        </a:rPr>
                        <a:t>Work Plan (WA)</a:t>
                      </a:r>
                      <a:endParaRPr lang="en-AU" sz="900" b="0" i="0" u="none" strike="noStrike" dirty="0">
                        <a:solidFill>
                          <a:srgbClr val="000000"/>
                        </a:solidFill>
                        <a:effectLst/>
                        <a:latin typeface="Calibri" panose="020F0502020204030204" pitchFamily="34" charset="0"/>
                      </a:endParaRPr>
                    </a:p>
                  </a:txBody>
                  <a:tcPr marL="85725" marR="9525" marT="9525" marB="0" anchor="ctr"/>
                </a:tc>
                <a:tc>
                  <a:txBody>
                    <a:bodyPr/>
                    <a:lstStyle/>
                    <a:p>
                      <a:pPr algn="ctr" fontAlgn="b"/>
                      <a:r>
                        <a:rPr lang="en-AU" sz="900" b="0" i="0" u="none" strike="noStrike" dirty="0">
                          <a:solidFill>
                            <a:srgbClr val="000000"/>
                          </a:solidFill>
                          <a:effectLst/>
                          <a:latin typeface="+mn-lt"/>
                        </a:rPr>
                        <a:t>2</a:t>
                      </a:r>
                    </a:p>
                  </a:txBody>
                  <a:tcPr marL="7620" marR="7620" marT="7620" marB="0" anchor="ctr"/>
                </a:tc>
                <a:tc>
                  <a:txBody>
                    <a:bodyPr/>
                    <a:lstStyle/>
                    <a:p>
                      <a:pPr algn="ctr" fontAlgn="b"/>
                      <a:r>
                        <a:rPr lang="en-AU" sz="900" b="0" i="0" u="none" strike="noStrike" dirty="0">
                          <a:solidFill>
                            <a:srgbClr val="000000"/>
                          </a:solidFill>
                          <a:effectLst/>
                          <a:latin typeface="+mn-lt"/>
                        </a:rPr>
                        <a:t>20</a:t>
                      </a:r>
                    </a:p>
                  </a:txBody>
                  <a:tcPr marL="7620" marR="7620" marT="7620" marB="0" anchor="ctr"/>
                </a:tc>
                <a:tc>
                  <a:txBody>
                    <a:bodyPr/>
                    <a:lstStyle/>
                    <a:p>
                      <a:pPr algn="ctr" rtl="0" fontAlgn="ctr"/>
                      <a:r>
                        <a:rPr lang="en-AU" sz="900" u="none" strike="noStrike" dirty="0">
                          <a:solidFill>
                            <a:schemeClr val="bg1">
                              <a:lumMod val="50000"/>
                            </a:schemeClr>
                          </a:solidFill>
                          <a:effectLst/>
                        </a:rPr>
                        <a:t>28</a:t>
                      </a:r>
                      <a:endParaRPr lang="en-AU" sz="900" b="0" i="0" u="none" strike="noStrike" dirty="0">
                        <a:solidFill>
                          <a:schemeClr val="bg1">
                            <a:lumMod val="50000"/>
                          </a:schemeClr>
                        </a:solidFill>
                        <a:effectLst/>
                        <a:latin typeface="+mn-lt"/>
                      </a:endParaRPr>
                    </a:p>
                  </a:txBody>
                  <a:tcPr marL="9525" marR="9525" marT="9525" marB="0" anchor="ctr"/>
                </a:tc>
                <a:tc>
                  <a:txBody>
                    <a:bodyPr/>
                    <a:lstStyle/>
                    <a:p>
                      <a:pPr algn="ctr" fontAlgn="b"/>
                      <a:r>
                        <a:rPr lang="en-AU" sz="900" u="none" strike="noStrike" dirty="0">
                          <a:effectLst/>
                        </a:rPr>
                        <a:t>0</a:t>
                      </a:r>
                      <a:endParaRPr lang="en-AU" sz="900" b="0" i="0" u="none" strike="noStrike" dirty="0">
                        <a:solidFill>
                          <a:srgbClr val="000000"/>
                        </a:solidFill>
                        <a:effectLst/>
                        <a:latin typeface="+mn-lt"/>
                      </a:endParaRPr>
                    </a:p>
                  </a:txBody>
                  <a:tcPr marL="7620" marR="7620" marT="7620" marB="0" anchor="ctr"/>
                </a:tc>
                <a:tc>
                  <a:txBody>
                    <a:bodyPr/>
                    <a:lstStyle/>
                    <a:p>
                      <a:pPr algn="ctr" fontAlgn="b"/>
                      <a:r>
                        <a:rPr lang="en-AU" sz="900" u="none" strike="noStrike" dirty="0">
                          <a:effectLst/>
                        </a:rPr>
                        <a:t>28</a:t>
                      </a:r>
                      <a:endParaRPr lang="en-AU" sz="900" b="0" i="0" u="none" strike="noStrike" dirty="0">
                        <a:solidFill>
                          <a:srgbClr val="000000"/>
                        </a:solidFill>
                        <a:effectLst/>
                        <a:latin typeface="+mn-lt"/>
                      </a:endParaRPr>
                    </a:p>
                  </a:txBody>
                  <a:tcPr marL="7620" marR="7620" marT="7620" marB="0" anchor="ctr"/>
                </a:tc>
                <a:tc>
                  <a:txBody>
                    <a:bodyPr/>
                    <a:lstStyle/>
                    <a:p>
                      <a:pPr algn="ctr" fontAlgn="b"/>
                      <a:r>
                        <a:rPr lang="en-AU" sz="900" u="none" strike="noStrike" dirty="0">
                          <a:effectLst/>
                        </a:rPr>
                        <a:t>28</a:t>
                      </a:r>
                      <a:endParaRPr lang="en-AU" sz="900" b="0" i="0" u="none" strike="noStrike" dirty="0">
                        <a:solidFill>
                          <a:srgbClr val="000000"/>
                        </a:solidFill>
                        <a:effectLst/>
                        <a:latin typeface="+mn-lt"/>
                      </a:endParaRPr>
                    </a:p>
                  </a:txBody>
                  <a:tcPr marL="7620" marR="7620" marT="7620" marB="0" anchor="ctr"/>
                </a:tc>
                <a:tc>
                  <a:txBody>
                    <a:bodyPr/>
                    <a:lstStyle/>
                    <a:p>
                      <a:pPr algn="ctr" fontAlgn="b"/>
                      <a:r>
                        <a:rPr lang="en-AU" sz="900" u="none" strike="noStrike" dirty="0">
                          <a:effectLst/>
                        </a:rPr>
                        <a:t>100%</a:t>
                      </a:r>
                      <a:endParaRPr lang="en-AU" sz="900" b="0" i="0" u="none" strike="noStrike" dirty="0">
                        <a:solidFill>
                          <a:srgbClr val="000000"/>
                        </a:solidFill>
                        <a:effectLst/>
                        <a:latin typeface="+mn-lt"/>
                      </a:endParaRPr>
                    </a:p>
                  </a:txBody>
                  <a:tcPr marL="7620" marR="7620" marT="7620" marB="0" anchor="ctr"/>
                </a:tc>
                <a:extLst>
                  <a:ext uri="{0D108BD9-81ED-4DB2-BD59-A6C34878D82A}">
                    <a16:rowId xmlns:a16="http://schemas.microsoft.com/office/drawing/2014/main" val="10003"/>
                  </a:ext>
                </a:extLst>
              </a:tr>
              <a:tr h="276652">
                <a:tc vMerge="1">
                  <a:txBody>
                    <a:bodyPr/>
                    <a:lstStyle/>
                    <a:p>
                      <a:endParaRPr lang="en-AU"/>
                    </a:p>
                  </a:txBody>
                  <a:tcPr/>
                </a:tc>
                <a:tc>
                  <a:txBody>
                    <a:bodyPr/>
                    <a:lstStyle/>
                    <a:p>
                      <a:pPr algn="ctr" rtl="0" fontAlgn="ctr"/>
                      <a:r>
                        <a:rPr lang="en-AU" sz="900" b="1" u="none" strike="noStrike" dirty="0">
                          <a:effectLst/>
                        </a:rPr>
                        <a:t>Total</a:t>
                      </a:r>
                      <a:endParaRPr lang="en-AU" sz="900" b="1" i="0" u="none" strike="noStrike" dirty="0">
                        <a:solidFill>
                          <a:srgbClr val="000000"/>
                        </a:solidFill>
                        <a:effectLst/>
                        <a:latin typeface="Calibri" panose="020F0502020204030204" pitchFamily="34" charset="0"/>
                      </a:endParaRPr>
                    </a:p>
                  </a:txBody>
                  <a:tcPr marL="9525" marR="9525" marT="9525" marB="0" anchor="ctr">
                    <a:solidFill>
                      <a:schemeClr val="accent5">
                        <a:lumMod val="60000"/>
                        <a:lumOff val="40000"/>
                      </a:schemeClr>
                    </a:solidFill>
                  </a:tcPr>
                </a:tc>
                <a:tc>
                  <a:txBody>
                    <a:bodyPr/>
                    <a:lstStyle/>
                    <a:p>
                      <a:pPr algn="ctr" fontAlgn="b"/>
                      <a:r>
                        <a:rPr lang="en-AU" sz="900" b="1" i="0" u="none" strike="noStrike" dirty="0">
                          <a:solidFill>
                            <a:srgbClr val="000000"/>
                          </a:solidFill>
                          <a:effectLst/>
                          <a:latin typeface="+mn-lt"/>
                        </a:rPr>
                        <a:t>7</a:t>
                      </a:r>
                    </a:p>
                  </a:txBody>
                  <a:tcPr marL="7620" marR="7620" marT="7620" marB="0" anchor="ctr">
                    <a:solidFill>
                      <a:schemeClr val="accent5">
                        <a:lumMod val="60000"/>
                        <a:lumOff val="40000"/>
                      </a:schemeClr>
                    </a:solidFill>
                  </a:tcPr>
                </a:tc>
                <a:tc>
                  <a:txBody>
                    <a:bodyPr/>
                    <a:lstStyle/>
                    <a:p>
                      <a:pPr algn="ctr" fontAlgn="b"/>
                      <a:r>
                        <a:rPr lang="en-AU" sz="900" b="1" u="none" strike="noStrike" dirty="0">
                          <a:effectLst/>
                        </a:rPr>
                        <a:t>28</a:t>
                      </a:r>
                      <a:endParaRPr lang="en-AU" sz="900" b="1" i="0" u="none" strike="noStrike" dirty="0">
                        <a:solidFill>
                          <a:srgbClr val="000000"/>
                        </a:solidFill>
                        <a:effectLst/>
                        <a:latin typeface="+mn-lt"/>
                      </a:endParaRPr>
                    </a:p>
                  </a:txBody>
                  <a:tcPr marL="7620" marR="7620" marT="7620" marB="0" anchor="ctr">
                    <a:solidFill>
                      <a:schemeClr val="accent5">
                        <a:lumMod val="60000"/>
                        <a:lumOff val="40000"/>
                      </a:schemeClr>
                    </a:solidFill>
                  </a:tcPr>
                </a:tc>
                <a:tc>
                  <a:txBody>
                    <a:bodyPr/>
                    <a:lstStyle/>
                    <a:p>
                      <a:pPr algn="ctr" fontAlgn="ctr"/>
                      <a:r>
                        <a:rPr lang="en-AU" sz="900" b="1" u="none" strike="noStrike" dirty="0">
                          <a:solidFill>
                            <a:schemeClr val="bg1">
                              <a:lumMod val="50000"/>
                            </a:schemeClr>
                          </a:solidFill>
                          <a:effectLst/>
                        </a:rPr>
                        <a:t> </a:t>
                      </a:r>
                      <a:endParaRPr lang="en-AU" sz="900" b="1" i="0" u="none" strike="noStrike" dirty="0">
                        <a:solidFill>
                          <a:schemeClr val="bg1">
                            <a:lumMod val="50000"/>
                          </a:schemeClr>
                        </a:solidFill>
                        <a:effectLst/>
                        <a:latin typeface="+mn-lt"/>
                      </a:endParaRPr>
                    </a:p>
                  </a:txBody>
                  <a:tcPr marL="85725" marR="9525" marT="9525" marB="0" anchor="ctr">
                    <a:solidFill>
                      <a:schemeClr val="accent5">
                        <a:lumMod val="60000"/>
                        <a:lumOff val="40000"/>
                      </a:schemeClr>
                    </a:solidFill>
                  </a:tcPr>
                </a:tc>
                <a:tc>
                  <a:txBody>
                    <a:bodyPr/>
                    <a:lstStyle/>
                    <a:p>
                      <a:pPr algn="ctr" fontAlgn="b"/>
                      <a:r>
                        <a:rPr lang="en-AU" sz="900" b="1" u="none" strike="noStrike" dirty="0">
                          <a:effectLst/>
                        </a:rPr>
                        <a:t>0</a:t>
                      </a:r>
                      <a:endParaRPr lang="en-AU" sz="900" b="1" i="0" u="none" strike="noStrike" dirty="0">
                        <a:solidFill>
                          <a:srgbClr val="000000"/>
                        </a:solidFill>
                        <a:effectLst/>
                        <a:latin typeface="+mn-lt"/>
                      </a:endParaRPr>
                    </a:p>
                  </a:txBody>
                  <a:tcPr marL="7620" marR="7620" marT="7620" marB="0" anchor="ctr">
                    <a:solidFill>
                      <a:schemeClr val="accent5">
                        <a:lumMod val="60000"/>
                        <a:lumOff val="40000"/>
                      </a:schemeClr>
                    </a:solidFill>
                  </a:tcPr>
                </a:tc>
                <a:tc>
                  <a:txBody>
                    <a:bodyPr/>
                    <a:lstStyle/>
                    <a:p>
                      <a:pPr algn="ctr" fontAlgn="b"/>
                      <a:r>
                        <a:rPr lang="en-AU" sz="900" b="1" u="none" strike="noStrike" dirty="0">
                          <a:effectLst/>
                        </a:rPr>
                        <a:t>43</a:t>
                      </a:r>
                      <a:endParaRPr lang="en-AU" sz="900" b="1" i="0" u="none" strike="noStrike" dirty="0">
                        <a:solidFill>
                          <a:srgbClr val="000000"/>
                        </a:solidFill>
                        <a:effectLst/>
                        <a:latin typeface="+mn-lt"/>
                      </a:endParaRPr>
                    </a:p>
                  </a:txBody>
                  <a:tcPr marL="7620" marR="7620" marT="7620" marB="0" anchor="ctr">
                    <a:solidFill>
                      <a:schemeClr val="accent5">
                        <a:lumMod val="60000"/>
                        <a:lumOff val="40000"/>
                      </a:schemeClr>
                    </a:solidFill>
                  </a:tcPr>
                </a:tc>
                <a:tc>
                  <a:txBody>
                    <a:bodyPr/>
                    <a:lstStyle/>
                    <a:p>
                      <a:pPr algn="ctr" fontAlgn="b"/>
                      <a:r>
                        <a:rPr lang="en-AU" sz="900" b="1" u="none" strike="noStrike" dirty="0">
                          <a:effectLst/>
                        </a:rPr>
                        <a:t>43</a:t>
                      </a:r>
                      <a:endParaRPr lang="en-AU" sz="900" b="1" i="0" u="none" strike="noStrike" dirty="0">
                        <a:solidFill>
                          <a:srgbClr val="000000"/>
                        </a:solidFill>
                        <a:effectLst/>
                        <a:latin typeface="+mn-lt"/>
                      </a:endParaRPr>
                    </a:p>
                  </a:txBody>
                  <a:tcPr marL="7620" marR="7620" marT="7620" marB="0" anchor="ctr">
                    <a:solidFill>
                      <a:schemeClr val="accent5">
                        <a:lumMod val="60000"/>
                        <a:lumOff val="40000"/>
                      </a:schemeClr>
                    </a:solidFill>
                  </a:tcPr>
                </a:tc>
                <a:tc>
                  <a:txBody>
                    <a:bodyPr/>
                    <a:lstStyle/>
                    <a:p>
                      <a:pPr algn="ctr" fontAlgn="b"/>
                      <a:r>
                        <a:rPr lang="en-AU" sz="900" b="1" u="none" strike="noStrike" dirty="0">
                          <a:effectLst/>
                        </a:rPr>
                        <a:t>100%</a:t>
                      </a:r>
                      <a:endParaRPr lang="en-AU" sz="900" b="1" i="0" u="none" strike="noStrike" dirty="0">
                        <a:solidFill>
                          <a:srgbClr val="000000"/>
                        </a:solidFill>
                        <a:effectLst/>
                        <a:latin typeface="+mn-lt"/>
                      </a:endParaRPr>
                    </a:p>
                  </a:txBody>
                  <a:tcPr marL="7620" marR="7620" marT="7620" marB="0" anchor="ctr">
                    <a:solidFill>
                      <a:schemeClr val="accent5">
                        <a:lumMod val="60000"/>
                        <a:lumOff val="40000"/>
                      </a:schemeClr>
                    </a:solidFill>
                  </a:tcPr>
                </a:tc>
                <a:extLst>
                  <a:ext uri="{0D108BD9-81ED-4DB2-BD59-A6C34878D82A}">
                    <a16:rowId xmlns:a16="http://schemas.microsoft.com/office/drawing/2014/main" val="10004"/>
                  </a:ext>
                </a:extLst>
              </a:tr>
              <a:tr h="276652">
                <a:tc rowSpan="4">
                  <a:txBody>
                    <a:bodyPr/>
                    <a:lstStyle/>
                    <a:p>
                      <a:pPr algn="ctr" rtl="0" fontAlgn="ctr"/>
                      <a:r>
                        <a:rPr lang="en-AU" sz="900" u="none" strike="noStrike" dirty="0">
                          <a:effectLst/>
                        </a:rPr>
                        <a:t>FY 2018-19 Q3</a:t>
                      </a:r>
                      <a:endParaRPr lang="en-AU" sz="900" b="1" i="0" u="none" strike="noStrike" dirty="0">
                        <a:solidFill>
                          <a:srgbClr val="000000"/>
                        </a:solidFill>
                        <a:effectLst/>
                        <a:latin typeface="Calibri" panose="020F0502020204030204" pitchFamily="34" charset="0"/>
                      </a:endParaRPr>
                    </a:p>
                  </a:txBody>
                  <a:tcPr marL="9525" marR="9525" marT="9525" marB="0" anchor="ctr">
                    <a:solidFill>
                      <a:schemeClr val="accent5">
                        <a:lumMod val="60000"/>
                        <a:lumOff val="40000"/>
                      </a:schemeClr>
                    </a:solidFill>
                  </a:tcPr>
                </a:tc>
                <a:tc>
                  <a:txBody>
                    <a:bodyPr/>
                    <a:lstStyle/>
                    <a:p>
                      <a:pPr algn="l" rtl="0" fontAlgn="ctr"/>
                      <a:r>
                        <a:rPr lang="en-AU" sz="900" u="none" strike="noStrike" dirty="0">
                          <a:effectLst/>
                        </a:rPr>
                        <a:t>Work Plan (Exploration)</a:t>
                      </a:r>
                      <a:endParaRPr lang="en-AU" sz="900" b="0" i="0" u="none" strike="noStrike" dirty="0">
                        <a:solidFill>
                          <a:srgbClr val="000000"/>
                        </a:solidFill>
                        <a:effectLst/>
                        <a:latin typeface="Calibri" panose="020F0502020204030204" pitchFamily="34" charset="0"/>
                      </a:endParaRPr>
                    </a:p>
                  </a:txBody>
                  <a:tcPr marL="85725" marR="9525" marT="9525" marB="0" anchor="ctr"/>
                </a:tc>
                <a:tc>
                  <a:txBody>
                    <a:bodyPr/>
                    <a:lstStyle/>
                    <a:p>
                      <a:pPr algn="ctr" fontAlgn="b"/>
                      <a:r>
                        <a:rPr lang="en-AU" sz="900" u="none" strike="noStrike" dirty="0">
                          <a:effectLst/>
                        </a:rPr>
                        <a:t>1</a:t>
                      </a:r>
                      <a:endParaRPr lang="en-AU" sz="900" b="0" i="0" u="none" strike="noStrike" dirty="0">
                        <a:solidFill>
                          <a:srgbClr val="000000"/>
                        </a:solidFill>
                        <a:effectLst/>
                        <a:latin typeface="+mn-lt"/>
                      </a:endParaRPr>
                    </a:p>
                  </a:txBody>
                  <a:tcPr marL="7620" marR="7620" marT="7620" marB="0" anchor="ctr"/>
                </a:tc>
                <a:tc>
                  <a:txBody>
                    <a:bodyPr/>
                    <a:lstStyle/>
                    <a:p>
                      <a:pPr algn="ctr" fontAlgn="b"/>
                      <a:r>
                        <a:rPr lang="en-AU" sz="900" u="none" strike="noStrike" dirty="0">
                          <a:effectLst/>
                        </a:rPr>
                        <a:t>2</a:t>
                      </a:r>
                      <a:endParaRPr lang="en-AU" sz="900" b="0" i="0" u="none" strike="noStrike" dirty="0">
                        <a:solidFill>
                          <a:srgbClr val="000000"/>
                        </a:solidFill>
                        <a:effectLst/>
                        <a:latin typeface="+mn-lt"/>
                      </a:endParaRPr>
                    </a:p>
                  </a:txBody>
                  <a:tcPr marL="7620" marR="7620" marT="7620" marB="0" anchor="ctr"/>
                </a:tc>
                <a:tc>
                  <a:txBody>
                    <a:bodyPr/>
                    <a:lstStyle/>
                    <a:p>
                      <a:pPr algn="ctr" rtl="0" fontAlgn="ctr"/>
                      <a:r>
                        <a:rPr lang="en-AU" sz="900" u="none" strike="noStrike" dirty="0">
                          <a:solidFill>
                            <a:schemeClr val="bg1">
                              <a:lumMod val="50000"/>
                            </a:schemeClr>
                          </a:solidFill>
                          <a:effectLst/>
                        </a:rPr>
                        <a:t>28</a:t>
                      </a:r>
                      <a:endParaRPr lang="en-AU" sz="900" b="0" i="0" u="none" strike="noStrike" dirty="0">
                        <a:solidFill>
                          <a:schemeClr val="bg1">
                            <a:lumMod val="50000"/>
                          </a:schemeClr>
                        </a:solidFill>
                        <a:effectLst/>
                        <a:latin typeface="+mn-lt"/>
                      </a:endParaRPr>
                    </a:p>
                  </a:txBody>
                  <a:tcPr marL="9525" marR="9525" marT="9525" marB="0" anchor="ctr"/>
                </a:tc>
                <a:tc>
                  <a:txBody>
                    <a:bodyPr/>
                    <a:lstStyle/>
                    <a:p>
                      <a:pPr algn="ctr" fontAlgn="b"/>
                      <a:r>
                        <a:rPr lang="en-AU" sz="900" u="none" strike="noStrike" dirty="0">
                          <a:effectLst/>
                        </a:rPr>
                        <a:t>0</a:t>
                      </a:r>
                      <a:endParaRPr lang="en-AU" sz="900" b="0" i="0" u="none" strike="noStrike" dirty="0">
                        <a:solidFill>
                          <a:srgbClr val="000000"/>
                        </a:solidFill>
                        <a:effectLst/>
                        <a:latin typeface="+mn-lt"/>
                      </a:endParaRPr>
                    </a:p>
                  </a:txBody>
                  <a:tcPr marL="7620" marR="7620" marT="7620" marB="0" anchor="ctr"/>
                </a:tc>
                <a:tc>
                  <a:txBody>
                    <a:bodyPr/>
                    <a:lstStyle/>
                    <a:p>
                      <a:pPr algn="ctr" fontAlgn="b"/>
                      <a:r>
                        <a:rPr lang="en-AU" sz="900" u="none" strike="noStrike" dirty="0">
                          <a:effectLst/>
                        </a:rPr>
                        <a:t>2</a:t>
                      </a:r>
                      <a:endParaRPr lang="en-AU" sz="900" b="0" i="0" u="none" strike="noStrike" dirty="0">
                        <a:solidFill>
                          <a:srgbClr val="000000"/>
                        </a:solidFill>
                        <a:effectLst/>
                        <a:latin typeface="+mn-lt"/>
                      </a:endParaRPr>
                    </a:p>
                  </a:txBody>
                  <a:tcPr marL="7620" marR="7620" marT="7620" marB="0" anchor="ctr"/>
                </a:tc>
                <a:tc>
                  <a:txBody>
                    <a:bodyPr/>
                    <a:lstStyle/>
                    <a:p>
                      <a:pPr algn="ctr" fontAlgn="b"/>
                      <a:r>
                        <a:rPr lang="en-AU" sz="900" u="none" strike="noStrike" dirty="0">
                          <a:effectLst/>
                        </a:rPr>
                        <a:t>2</a:t>
                      </a:r>
                      <a:endParaRPr lang="en-AU" sz="900" b="0" i="0" u="none" strike="noStrike" dirty="0">
                        <a:solidFill>
                          <a:srgbClr val="000000"/>
                        </a:solidFill>
                        <a:effectLst/>
                        <a:latin typeface="+mn-lt"/>
                      </a:endParaRPr>
                    </a:p>
                  </a:txBody>
                  <a:tcPr marL="7620" marR="7620" marT="7620" marB="0" anchor="ctr"/>
                </a:tc>
                <a:tc>
                  <a:txBody>
                    <a:bodyPr/>
                    <a:lstStyle/>
                    <a:p>
                      <a:pPr algn="ctr" fontAlgn="b"/>
                      <a:r>
                        <a:rPr lang="en-AU" sz="900" u="none" strike="noStrike" dirty="0">
                          <a:effectLst/>
                        </a:rPr>
                        <a:t>100%</a:t>
                      </a:r>
                      <a:endParaRPr lang="en-AU" sz="900" b="0" i="0" u="none" strike="noStrike" dirty="0">
                        <a:solidFill>
                          <a:srgbClr val="000000"/>
                        </a:solidFill>
                        <a:effectLst/>
                        <a:latin typeface="+mn-lt"/>
                      </a:endParaRPr>
                    </a:p>
                  </a:txBody>
                  <a:tcPr marL="7620" marR="7620" marT="7620" marB="0" anchor="ctr"/>
                </a:tc>
                <a:extLst>
                  <a:ext uri="{0D108BD9-81ED-4DB2-BD59-A6C34878D82A}">
                    <a16:rowId xmlns:a16="http://schemas.microsoft.com/office/drawing/2014/main" val="10005"/>
                  </a:ext>
                </a:extLst>
              </a:tr>
              <a:tr h="276652">
                <a:tc vMerge="1">
                  <a:txBody>
                    <a:bodyPr/>
                    <a:lstStyle/>
                    <a:p>
                      <a:endParaRPr lang="en-AU"/>
                    </a:p>
                  </a:txBody>
                  <a:tcPr/>
                </a:tc>
                <a:tc>
                  <a:txBody>
                    <a:bodyPr/>
                    <a:lstStyle/>
                    <a:p>
                      <a:pPr algn="l" rtl="0" fontAlgn="ctr"/>
                      <a:r>
                        <a:rPr lang="en-AU" sz="900" u="none" strike="noStrike" dirty="0">
                          <a:effectLst/>
                        </a:rPr>
                        <a:t>Work Plan (Minerals)</a:t>
                      </a:r>
                      <a:endParaRPr lang="en-AU" sz="900" b="0" i="0" u="none" strike="noStrike" dirty="0">
                        <a:solidFill>
                          <a:srgbClr val="000000"/>
                        </a:solidFill>
                        <a:effectLst/>
                        <a:latin typeface="Calibri" panose="020F0502020204030204" pitchFamily="34" charset="0"/>
                      </a:endParaRPr>
                    </a:p>
                  </a:txBody>
                  <a:tcPr marL="85725" marR="9525" marT="9525" marB="0" anchor="ctr"/>
                </a:tc>
                <a:tc>
                  <a:txBody>
                    <a:bodyPr/>
                    <a:lstStyle/>
                    <a:p>
                      <a:pPr algn="ctr" fontAlgn="b"/>
                      <a:r>
                        <a:rPr lang="en-AU" sz="900" u="none" strike="noStrike" dirty="0">
                          <a:effectLst/>
                        </a:rPr>
                        <a:t>2</a:t>
                      </a:r>
                      <a:endParaRPr lang="en-AU" sz="900" b="0" i="0" u="none" strike="noStrike" dirty="0">
                        <a:solidFill>
                          <a:srgbClr val="000000"/>
                        </a:solidFill>
                        <a:effectLst/>
                        <a:latin typeface="+mn-lt"/>
                      </a:endParaRPr>
                    </a:p>
                  </a:txBody>
                  <a:tcPr marL="7620" marR="7620" marT="7620" marB="0" anchor="ctr"/>
                </a:tc>
                <a:tc>
                  <a:txBody>
                    <a:bodyPr/>
                    <a:lstStyle/>
                    <a:p>
                      <a:pPr algn="ctr" fontAlgn="b"/>
                      <a:r>
                        <a:rPr lang="en-AU" sz="900" b="0" i="0" u="none" strike="noStrike" dirty="0">
                          <a:solidFill>
                            <a:srgbClr val="000000"/>
                          </a:solidFill>
                          <a:effectLst/>
                          <a:latin typeface="+mn-lt"/>
                        </a:rPr>
                        <a:t>7</a:t>
                      </a:r>
                    </a:p>
                  </a:txBody>
                  <a:tcPr marL="7620" marR="7620" marT="7620" marB="0" anchor="ctr"/>
                </a:tc>
                <a:tc>
                  <a:txBody>
                    <a:bodyPr/>
                    <a:lstStyle/>
                    <a:p>
                      <a:pPr algn="ctr" rtl="0" fontAlgn="ctr"/>
                      <a:r>
                        <a:rPr lang="en-AU" sz="900" u="none" strike="noStrike" dirty="0">
                          <a:solidFill>
                            <a:schemeClr val="bg1">
                              <a:lumMod val="50000"/>
                            </a:schemeClr>
                          </a:solidFill>
                          <a:effectLst/>
                        </a:rPr>
                        <a:t>28</a:t>
                      </a:r>
                      <a:endParaRPr lang="en-AU" sz="900" b="0" i="0" u="none" strike="noStrike" dirty="0">
                        <a:solidFill>
                          <a:schemeClr val="bg1">
                            <a:lumMod val="50000"/>
                          </a:schemeClr>
                        </a:solidFill>
                        <a:effectLst/>
                        <a:latin typeface="+mn-lt"/>
                      </a:endParaRPr>
                    </a:p>
                  </a:txBody>
                  <a:tcPr marL="9525" marR="9525" marT="9525" marB="0" anchor="ctr"/>
                </a:tc>
                <a:tc>
                  <a:txBody>
                    <a:bodyPr/>
                    <a:lstStyle/>
                    <a:p>
                      <a:pPr algn="ctr" fontAlgn="b"/>
                      <a:r>
                        <a:rPr lang="en-AU" sz="900" u="none" strike="noStrike" dirty="0">
                          <a:effectLst/>
                        </a:rPr>
                        <a:t>0</a:t>
                      </a:r>
                      <a:endParaRPr lang="en-AU" sz="900" b="0" i="0" u="none" strike="noStrike" dirty="0">
                        <a:solidFill>
                          <a:srgbClr val="000000"/>
                        </a:solidFill>
                        <a:effectLst/>
                        <a:latin typeface="+mn-lt"/>
                      </a:endParaRPr>
                    </a:p>
                  </a:txBody>
                  <a:tcPr marL="7620" marR="7620" marT="7620" marB="0" anchor="ctr"/>
                </a:tc>
                <a:tc>
                  <a:txBody>
                    <a:bodyPr/>
                    <a:lstStyle/>
                    <a:p>
                      <a:pPr algn="ctr" fontAlgn="b"/>
                      <a:r>
                        <a:rPr lang="en-AU" sz="900" u="none" strike="noStrike" dirty="0">
                          <a:effectLst/>
                        </a:rPr>
                        <a:t>11</a:t>
                      </a:r>
                      <a:endParaRPr lang="en-AU" sz="900" b="0" i="0" u="none" strike="noStrike" dirty="0">
                        <a:solidFill>
                          <a:srgbClr val="000000"/>
                        </a:solidFill>
                        <a:effectLst/>
                        <a:latin typeface="+mn-lt"/>
                      </a:endParaRPr>
                    </a:p>
                  </a:txBody>
                  <a:tcPr marL="7620" marR="7620" marT="7620" marB="0" anchor="ctr"/>
                </a:tc>
                <a:tc>
                  <a:txBody>
                    <a:bodyPr/>
                    <a:lstStyle/>
                    <a:p>
                      <a:pPr algn="ctr" fontAlgn="b"/>
                      <a:r>
                        <a:rPr lang="en-AU" sz="900" u="none" strike="noStrike" dirty="0">
                          <a:effectLst/>
                        </a:rPr>
                        <a:t>11</a:t>
                      </a:r>
                      <a:endParaRPr lang="en-AU" sz="900" b="0" i="0" u="none" strike="noStrike" dirty="0">
                        <a:solidFill>
                          <a:srgbClr val="000000"/>
                        </a:solidFill>
                        <a:effectLst/>
                        <a:latin typeface="+mn-lt"/>
                      </a:endParaRPr>
                    </a:p>
                  </a:txBody>
                  <a:tcPr marL="7620" marR="7620" marT="7620" marB="0" anchor="ctr"/>
                </a:tc>
                <a:tc>
                  <a:txBody>
                    <a:bodyPr/>
                    <a:lstStyle/>
                    <a:p>
                      <a:pPr algn="ctr" fontAlgn="b"/>
                      <a:r>
                        <a:rPr lang="en-AU" sz="900" u="none" strike="noStrike" dirty="0">
                          <a:effectLst/>
                        </a:rPr>
                        <a:t>100%</a:t>
                      </a:r>
                      <a:endParaRPr lang="en-AU" sz="900" b="0" i="0" u="none" strike="noStrike" dirty="0">
                        <a:solidFill>
                          <a:srgbClr val="000000"/>
                        </a:solidFill>
                        <a:effectLst/>
                        <a:latin typeface="+mn-lt"/>
                      </a:endParaRPr>
                    </a:p>
                  </a:txBody>
                  <a:tcPr marL="7620" marR="7620" marT="7620" marB="0" anchor="ctr"/>
                </a:tc>
                <a:extLst>
                  <a:ext uri="{0D108BD9-81ED-4DB2-BD59-A6C34878D82A}">
                    <a16:rowId xmlns:a16="http://schemas.microsoft.com/office/drawing/2014/main" val="10006"/>
                  </a:ext>
                </a:extLst>
              </a:tr>
              <a:tr h="276652">
                <a:tc vMerge="1">
                  <a:txBody>
                    <a:bodyPr/>
                    <a:lstStyle/>
                    <a:p>
                      <a:endParaRPr lang="en-AU"/>
                    </a:p>
                  </a:txBody>
                  <a:tcPr/>
                </a:tc>
                <a:tc>
                  <a:txBody>
                    <a:bodyPr/>
                    <a:lstStyle/>
                    <a:p>
                      <a:pPr algn="l" rtl="0" fontAlgn="ctr"/>
                      <a:r>
                        <a:rPr lang="en-AU" sz="900" u="none" strike="noStrike">
                          <a:effectLst/>
                        </a:rPr>
                        <a:t>Work Plan (WA)</a:t>
                      </a:r>
                      <a:endParaRPr lang="en-AU" sz="900" b="0" i="0" u="none" strike="noStrike">
                        <a:solidFill>
                          <a:srgbClr val="000000"/>
                        </a:solidFill>
                        <a:effectLst/>
                        <a:latin typeface="Calibri" panose="020F0502020204030204" pitchFamily="34" charset="0"/>
                      </a:endParaRPr>
                    </a:p>
                  </a:txBody>
                  <a:tcPr marL="85725" marR="9525" marT="9525" marB="0" anchor="ctr"/>
                </a:tc>
                <a:tc>
                  <a:txBody>
                    <a:bodyPr/>
                    <a:lstStyle/>
                    <a:p>
                      <a:pPr algn="ctr" fontAlgn="b"/>
                      <a:r>
                        <a:rPr lang="en-AU" sz="900" u="none" strike="noStrike" dirty="0">
                          <a:effectLst/>
                        </a:rPr>
                        <a:t>5</a:t>
                      </a:r>
                      <a:endParaRPr lang="en-AU" sz="900" b="0" i="0" u="none" strike="noStrike" dirty="0">
                        <a:solidFill>
                          <a:srgbClr val="000000"/>
                        </a:solidFill>
                        <a:effectLst/>
                        <a:latin typeface="+mn-lt"/>
                      </a:endParaRPr>
                    </a:p>
                  </a:txBody>
                  <a:tcPr marL="7620" marR="7620" marT="7620" marB="0" anchor="ctr"/>
                </a:tc>
                <a:tc>
                  <a:txBody>
                    <a:bodyPr/>
                    <a:lstStyle/>
                    <a:p>
                      <a:pPr algn="ctr" fontAlgn="b"/>
                      <a:r>
                        <a:rPr lang="en-AU" sz="900" u="none" strike="noStrike" dirty="0">
                          <a:effectLst/>
                        </a:rPr>
                        <a:t>19</a:t>
                      </a:r>
                      <a:endParaRPr lang="en-AU" sz="900" b="0" i="0" u="none" strike="noStrike" dirty="0">
                        <a:solidFill>
                          <a:srgbClr val="000000"/>
                        </a:solidFill>
                        <a:effectLst/>
                        <a:latin typeface="+mn-lt"/>
                      </a:endParaRPr>
                    </a:p>
                  </a:txBody>
                  <a:tcPr marL="7620" marR="7620" marT="7620" marB="0" anchor="ctr"/>
                </a:tc>
                <a:tc>
                  <a:txBody>
                    <a:bodyPr/>
                    <a:lstStyle/>
                    <a:p>
                      <a:pPr algn="ctr" rtl="0" fontAlgn="ctr"/>
                      <a:r>
                        <a:rPr lang="en-AU" sz="900" u="none" strike="noStrike" dirty="0">
                          <a:solidFill>
                            <a:schemeClr val="bg1">
                              <a:lumMod val="50000"/>
                            </a:schemeClr>
                          </a:solidFill>
                          <a:effectLst/>
                        </a:rPr>
                        <a:t>28</a:t>
                      </a:r>
                      <a:endParaRPr lang="en-AU" sz="900" b="0" i="0" u="none" strike="noStrike" dirty="0">
                        <a:solidFill>
                          <a:schemeClr val="bg1">
                            <a:lumMod val="50000"/>
                          </a:schemeClr>
                        </a:solidFill>
                        <a:effectLst/>
                        <a:latin typeface="+mn-lt"/>
                      </a:endParaRPr>
                    </a:p>
                  </a:txBody>
                  <a:tcPr marL="9525" marR="9525" marT="9525" marB="0" anchor="ctr"/>
                </a:tc>
                <a:tc>
                  <a:txBody>
                    <a:bodyPr/>
                    <a:lstStyle/>
                    <a:p>
                      <a:pPr algn="ctr" fontAlgn="b"/>
                      <a:r>
                        <a:rPr lang="en-AU" sz="900" u="none" strike="noStrike" dirty="0">
                          <a:effectLst/>
                        </a:rPr>
                        <a:t>0</a:t>
                      </a:r>
                      <a:endParaRPr lang="en-AU" sz="900" b="0" i="0" u="none" strike="noStrike" dirty="0">
                        <a:solidFill>
                          <a:srgbClr val="000000"/>
                        </a:solidFill>
                        <a:effectLst/>
                        <a:latin typeface="+mn-lt"/>
                      </a:endParaRPr>
                    </a:p>
                  </a:txBody>
                  <a:tcPr marL="7620" marR="7620" marT="7620" marB="0" anchor="ctr"/>
                </a:tc>
                <a:tc>
                  <a:txBody>
                    <a:bodyPr/>
                    <a:lstStyle/>
                    <a:p>
                      <a:pPr algn="ctr" fontAlgn="b"/>
                      <a:r>
                        <a:rPr lang="en-AU" sz="900" u="none" strike="noStrike" dirty="0">
                          <a:effectLst/>
                        </a:rPr>
                        <a:t>24</a:t>
                      </a:r>
                      <a:endParaRPr lang="en-AU" sz="900" b="0" i="0" u="none" strike="noStrike" dirty="0">
                        <a:solidFill>
                          <a:srgbClr val="000000"/>
                        </a:solidFill>
                        <a:effectLst/>
                        <a:latin typeface="+mn-lt"/>
                      </a:endParaRPr>
                    </a:p>
                  </a:txBody>
                  <a:tcPr marL="7620" marR="7620" marT="7620" marB="0" anchor="ctr"/>
                </a:tc>
                <a:tc>
                  <a:txBody>
                    <a:bodyPr/>
                    <a:lstStyle/>
                    <a:p>
                      <a:pPr algn="ctr" fontAlgn="b"/>
                      <a:r>
                        <a:rPr lang="en-AU" sz="900" u="none" strike="noStrike" dirty="0">
                          <a:effectLst/>
                        </a:rPr>
                        <a:t>24</a:t>
                      </a:r>
                      <a:endParaRPr lang="en-AU" sz="900" b="0" i="0" u="none" strike="noStrike" dirty="0">
                        <a:solidFill>
                          <a:srgbClr val="000000"/>
                        </a:solidFill>
                        <a:effectLst/>
                        <a:latin typeface="+mn-lt"/>
                      </a:endParaRPr>
                    </a:p>
                  </a:txBody>
                  <a:tcPr marL="7620" marR="7620" marT="7620" marB="0" anchor="ctr"/>
                </a:tc>
                <a:tc>
                  <a:txBody>
                    <a:bodyPr/>
                    <a:lstStyle/>
                    <a:p>
                      <a:pPr algn="ctr" fontAlgn="b"/>
                      <a:r>
                        <a:rPr lang="en-AU" sz="900" u="none" strike="noStrike" dirty="0">
                          <a:effectLst/>
                        </a:rPr>
                        <a:t>100%</a:t>
                      </a:r>
                      <a:endParaRPr lang="en-AU" sz="900" b="0" i="0" u="none" strike="noStrike" dirty="0">
                        <a:solidFill>
                          <a:srgbClr val="000000"/>
                        </a:solidFill>
                        <a:effectLst/>
                        <a:latin typeface="+mn-lt"/>
                      </a:endParaRPr>
                    </a:p>
                  </a:txBody>
                  <a:tcPr marL="7620" marR="7620" marT="7620" marB="0" anchor="ctr"/>
                </a:tc>
                <a:extLst>
                  <a:ext uri="{0D108BD9-81ED-4DB2-BD59-A6C34878D82A}">
                    <a16:rowId xmlns:a16="http://schemas.microsoft.com/office/drawing/2014/main" val="10007"/>
                  </a:ext>
                </a:extLst>
              </a:tr>
              <a:tr h="276652">
                <a:tc vMerge="1">
                  <a:txBody>
                    <a:bodyPr/>
                    <a:lstStyle/>
                    <a:p>
                      <a:endParaRPr lang="en-AU"/>
                    </a:p>
                  </a:txBody>
                  <a:tcPr/>
                </a:tc>
                <a:tc>
                  <a:txBody>
                    <a:bodyPr/>
                    <a:lstStyle/>
                    <a:p>
                      <a:pPr algn="ctr" rtl="0" fontAlgn="ctr"/>
                      <a:r>
                        <a:rPr lang="en-AU" sz="900" b="1" u="none" strike="noStrike" dirty="0">
                          <a:effectLst/>
                        </a:rPr>
                        <a:t>Total</a:t>
                      </a:r>
                      <a:endParaRPr lang="en-AU" sz="900" b="1" i="0" u="none" strike="noStrike" dirty="0">
                        <a:solidFill>
                          <a:srgbClr val="000000"/>
                        </a:solidFill>
                        <a:effectLst/>
                        <a:latin typeface="Calibri" panose="020F0502020204030204" pitchFamily="34" charset="0"/>
                      </a:endParaRPr>
                    </a:p>
                  </a:txBody>
                  <a:tcPr marL="9525" marR="9525" marT="9525" marB="0" anchor="ctr">
                    <a:solidFill>
                      <a:schemeClr val="accent5">
                        <a:lumMod val="60000"/>
                        <a:lumOff val="40000"/>
                      </a:schemeClr>
                    </a:solidFill>
                  </a:tcPr>
                </a:tc>
                <a:tc>
                  <a:txBody>
                    <a:bodyPr/>
                    <a:lstStyle/>
                    <a:p>
                      <a:pPr algn="ctr" fontAlgn="b"/>
                      <a:r>
                        <a:rPr lang="en-AU" sz="900" b="1" u="none" strike="noStrike" dirty="0">
                          <a:effectLst/>
                        </a:rPr>
                        <a:t>8</a:t>
                      </a:r>
                      <a:endParaRPr lang="en-AU" sz="900" b="1" i="0" u="none" strike="noStrike" dirty="0">
                        <a:solidFill>
                          <a:srgbClr val="000000"/>
                        </a:solidFill>
                        <a:effectLst/>
                        <a:latin typeface="+mn-lt"/>
                      </a:endParaRPr>
                    </a:p>
                  </a:txBody>
                  <a:tcPr marL="7620" marR="7620" marT="7620" marB="0" anchor="ctr">
                    <a:solidFill>
                      <a:schemeClr val="accent5">
                        <a:lumMod val="60000"/>
                        <a:lumOff val="40000"/>
                      </a:schemeClr>
                    </a:solidFill>
                  </a:tcPr>
                </a:tc>
                <a:tc>
                  <a:txBody>
                    <a:bodyPr/>
                    <a:lstStyle/>
                    <a:p>
                      <a:pPr algn="ctr" fontAlgn="b"/>
                      <a:r>
                        <a:rPr lang="en-AU" sz="900" b="1" u="none" strike="noStrike" dirty="0">
                          <a:effectLst/>
                        </a:rPr>
                        <a:t>28</a:t>
                      </a:r>
                      <a:endParaRPr lang="en-AU" sz="900" b="1" i="0" u="none" strike="noStrike" dirty="0">
                        <a:solidFill>
                          <a:srgbClr val="000000"/>
                        </a:solidFill>
                        <a:effectLst/>
                        <a:latin typeface="+mn-lt"/>
                      </a:endParaRPr>
                    </a:p>
                  </a:txBody>
                  <a:tcPr marL="7620" marR="7620" marT="7620" marB="0" anchor="ctr">
                    <a:solidFill>
                      <a:schemeClr val="accent5">
                        <a:lumMod val="60000"/>
                        <a:lumOff val="40000"/>
                      </a:schemeClr>
                    </a:solidFill>
                  </a:tcPr>
                </a:tc>
                <a:tc>
                  <a:txBody>
                    <a:bodyPr/>
                    <a:lstStyle/>
                    <a:p>
                      <a:pPr algn="ctr" fontAlgn="ctr"/>
                      <a:r>
                        <a:rPr lang="en-AU" sz="900" b="1" u="none" strike="noStrike" dirty="0">
                          <a:solidFill>
                            <a:schemeClr val="bg1">
                              <a:lumMod val="50000"/>
                            </a:schemeClr>
                          </a:solidFill>
                          <a:effectLst/>
                        </a:rPr>
                        <a:t> </a:t>
                      </a:r>
                      <a:endParaRPr lang="en-AU" sz="900" b="1" i="0" u="none" strike="noStrike" dirty="0">
                        <a:solidFill>
                          <a:schemeClr val="bg1">
                            <a:lumMod val="50000"/>
                          </a:schemeClr>
                        </a:solidFill>
                        <a:effectLst/>
                        <a:latin typeface="+mn-lt"/>
                      </a:endParaRPr>
                    </a:p>
                  </a:txBody>
                  <a:tcPr marL="85725" marR="9525" marT="9525" marB="0" anchor="ctr">
                    <a:solidFill>
                      <a:schemeClr val="accent5">
                        <a:lumMod val="60000"/>
                        <a:lumOff val="40000"/>
                      </a:schemeClr>
                    </a:solidFill>
                  </a:tcPr>
                </a:tc>
                <a:tc>
                  <a:txBody>
                    <a:bodyPr/>
                    <a:lstStyle/>
                    <a:p>
                      <a:pPr algn="ctr" fontAlgn="b"/>
                      <a:r>
                        <a:rPr lang="en-AU" sz="900" b="1" u="none" strike="noStrike" dirty="0">
                          <a:effectLst/>
                        </a:rPr>
                        <a:t>0</a:t>
                      </a:r>
                      <a:endParaRPr lang="en-AU" sz="900" b="1" i="0" u="none" strike="noStrike" dirty="0">
                        <a:solidFill>
                          <a:srgbClr val="000000"/>
                        </a:solidFill>
                        <a:effectLst/>
                        <a:latin typeface="+mn-lt"/>
                      </a:endParaRPr>
                    </a:p>
                  </a:txBody>
                  <a:tcPr marL="7620" marR="7620" marT="7620" marB="0" anchor="ctr">
                    <a:solidFill>
                      <a:schemeClr val="accent5">
                        <a:lumMod val="60000"/>
                        <a:lumOff val="40000"/>
                      </a:schemeClr>
                    </a:solidFill>
                  </a:tcPr>
                </a:tc>
                <a:tc>
                  <a:txBody>
                    <a:bodyPr/>
                    <a:lstStyle/>
                    <a:p>
                      <a:pPr algn="ctr" fontAlgn="b"/>
                      <a:r>
                        <a:rPr lang="en-AU" sz="900" b="1" u="none" strike="noStrike" dirty="0">
                          <a:effectLst/>
                        </a:rPr>
                        <a:t>37</a:t>
                      </a:r>
                      <a:endParaRPr lang="en-AU" sz="900" b="1" i="0" u="none" strike="noStrike" dirty="0">
                        <a:solidFill>
                          <a:srgbClr val="000000"/>
                        </a:solidFill>
                        <a:effectLst/>
                        <a:latin typeface="+mn-lt"/>
                      </a:endParaRPr>
                    </a:p>
                  </a:txBody>
                  <a:tcPr marL="7620" marR="7620" marT="7620" marB="0" anchor="ctr">
                    <a:solidFill>
                      <a:schemeClr val="accent5">
                        <a:lumMod val="60000"/>
                        <a:lumOff val="40000"/>
                      </a:schemeClr>
                    </a:solidFill>
                  </a:tcPr>
                </a:tc>
                <a:tc>
                  <a:txBody>
                    <a:bodyPr/>
                    <a:lstStyle/>
                    <a:p>
                      <a:pPr algn="ctr" fontAlgn="b"/>
                      <a:r>
                        <a:rPr lang="en-AU" sz="900" b="1" u="none" strike="noStrike" dirty="0">
                          <a:effectLst/>
                        </a:rPr>
                        <a:t>37</a:t>
                      </a:r>
                      <a:endParaRPr lang="en-AU" sz="900" b="1" i="0" u="none" strike="noStrike" dirty="0">
                        <a:solidFill>
                          <a:srgbClr val="000000"/>
                        </a:solidFill>
                        <a:effectLst/>
                        <a:latin typeface="+mn-lt"/>
                      </a:endParaRPr>
                    </a:p>
                  </a:txBody>
                  <a:tcPr marL="7620" marR="7620" marT="7620" marB="0" anchor="ctr">
                    <a:solidFill>
                      <a:schemeClr val="accent5">
                        <a:lumMod val="60000"/>
                        <a:lumOff val="40000"/>
                      </a:schemeClr>
                    </a:solidFill>
                  </a:tcPr>
                </a:tc>
                <a:tc>
                  <a:txBody>
                    <a:bodyPr/>
                    <a:lstStyle/>
                    <a:p>
                      <a:pPr algn="ctr" fontAlgn="b"/>
                      <a:r>
                        <a:rPr lang="en-AU" sz="900" b="1" u="none" strike="noStrike" dirty="0">
                          <a:effectLst/>
                        </a:rPr>
                        <a:t>100%</a:t>
                      </a:r>
                      <a:endParaRPr lang="en-AU" sz="900" b="1" i="0" u="none" strike="noStrike" dirty="0">
                        <a:solidFill>
                          <a:srgbClr val="000000"/>
                        </a:solidFill>
                        <a:effectLst/>
                        <a:latin typeface="+mn-lt"/>
                      </a:endParaRPr>
                    </a:p>
                  </a:txBody>
                  <a:tcPr marL="7620" marR="7620" marT="7620" marB="0" anchor="ctr">
                    <a:solidFill>
                      <a:schemeClr val="accent5">
                        <a:lumMod val="60000"/>
                        <a:lumOff val="40000"/>
                      </a:schemeClr>
                    </a:solidFill>
                  </a:tcPr>
                </a:tc>
                <a:extLst>
                  <a:ext uri="{0D108BD9-81ED-4DB2-BD59-A6C34878D82A}">
                    <a16:rowId xmlns:a16="http://schemas.microsoft.com/office/drawing/2014/main" val="10008"/>
                  </a:ext>
                </a:extLst>
              </a:tr>
            </a:tbl>
          </a:graphicData>
        </a:graphic>
      </p:graphicFrame>
      <p:sp>
        <p:nvSpPr>
          <p:cNvPr id="6" name="TextBox 5"/>
          <p:cNvSpPr txBox="1"/>
          <p:nvPr/>
        </p:nvSpPr>
        <p:spPr>
          <a:xfrm>
            <a:off x="130629" y="548011"/>
            <a:ext cx="4505800" cy="276999"/>
          </a:xfrm>
          <a:prstGeom prst="rect">
            <a:avLst/>
          </a:prstGeom>
          <a:noFill/>
        </p:spPr>
        <p:txBody>
          <a:bodyPr wrap="square" rtlCol="0">
            <a:spAutoFit/>
          </a:bodyPr>
          <a:lstStyle/>
          <a:p>
            <a:r>
              <a:rPr lang="en-AU" sz="1200" dirty="0"/>
              <a:t>Work Plans Stage Performance (Statutory Time Frame)</a:t>
            </a:r>
          </a:p>
        </p:txBody>
      </p:sp>
      <p:sp>
        <p:nvSpPr>
          <p:cNvPr id="8" name="TextBox 7">
            <a:extLst>
              <a:ext uri="{FF2B5EF4-FFF2-40B4-BE49-F238E27FC236}">
                <a16:creationId xmlns:a16="http://schemas.microsoft.com/office/drawing/2014/main" id="{DB8832FC-FFFC-424F-9FC3-27AB79C292BE}"/>
              </a:ext>
            </a:extLst>
          </p:cNvPr>
          <p:cNvSpPr txBox="1"/>
          <p:nvPr/>
        </p:nvSpPr>
        <p:spPr>
          <a:xfrm>
            <a:off x="6191178" y="825010"/>
            <a:ext cx="3339718" cy="923330"/>
          </a:xfrm>
          <a:prstGeom prst="rect">
            <a:avLst/>
          </a:prstGeom>
          <a:noFill/>
        </p:spPr>
        <p:txBody>
          <a:bodyPr wrap="square" rtlCol="0">
            <a:spAutoFit/>
          </a:bodyPr>
          <a:lstStyle/>
          <a:p>
            <a:r>
              <a:rPr lang="en-AU" sz="900" b="1" dirty="0"/>
              <a:t>Explanation for the result: </a:t>
            </a:r>
            <a:endParaRPr lang="en-AU" sz="900" dirty="0"/>
          </a:p>
          <a:p>
            <a:pPr>
              <a:spcAft>
                <a:spcPts val="600"/>
              </a:spcAft>
            </a:pPr>
            <a:br>
              <a:rPr lang="en-AU" sz="900" dirty="0"/>
            </a:br>
            <a:r>
              <a:rPr lang="en-AU" sz="900" dirty="0"/>
              <a:t>In Q4 Earth Resources Regulation assessed 43 work plan stages for 28 unique work plans, of which 100% were assessed within the stage’s statutory timeframe. Seven work plans were finalised in the quarter.</a:t>
            </a:r>
          </a:p>
        </p:txBody>
      </p:sp>
      <p:sp>
        <p:nvSpPr>
          <p:cNvPr id="10" name="TextBox 9">
            <a:extLst>
              <a:ext uri="{FF2B5EF4-FFF2-40B4-BE49-F238E27FC236}">
                <a16:creationId xmlns:a16="http://schemas.microsoft.com/office/drawing/2014/main" id="{C741BD5D-99F0-4DC8-880A-2BBA7BF38E71}"/>
              </a:ext>
            </a:extLst>
          </p:cNvPr>
          <p:cNvSpPr txBox="1"/>
          <p:nvPr/>
        </p:nvSpPr>
        <p:spPr>
          <a:xfrm>
            <a:off x="6249530" y="2786795"/>
            <a:ext cx="3559171" cy="923330"/>
          </a:xfrm>
          <a:prstGeom prst="rect">
            <a:avLst/>
          </a:prstGeom>
          <a:noFill/>
        </p:spPr>
        <p:txBody>
          <a:bodyPr wrap="square" rtlCol="0">
            <a:spAutoFit/>
          </a:bodyPr>
          <a:lstStyle/>
          <a:p>
            <a:r>
              <a:rPr lang="en-AU" sz="900" b="1" dirty="0"/>
              <a:t>Why are these measures important?</a:t>
            </a:r>
          </a:p>
          <a:p>
            <a:endParaRPr lang="en-AU" sz="900" dirty="0">
              <a:solidFill>
                <a:schemeClr val="bg1">
                  <a:lumMod val="50000"/>
                </a:schemeClr>
              </a:solidFill>
            </a:endParaRPr>
          </a:p>
          <a:p>
            <a:r>
              <a:rPr lang="en-AU" sz="900" dirty="0">
                <a:solidFill>
                  <a:schemeClr val="bg1">
                    <a:lumMod val="50000"/>
                  </a:schemeClr>
                </a:solidFill>
              </a:rPr>
              <a:t>Earth Resources Regulation strives for a consistent and transparent approvals process, balancing efficiency but maintaining the rigour required for comprehensive assessment, consistent with the legislation.</a:t>
            </a:r>
          </a:p>
          <a:p>
            <a:r>
              <a:rPr lang="en-AU" sz="900" dirty="0"/>
              <a:t> </a:t>
            </a:r>
          </a:p>
        </p:txBody>
      </p:sp>
      <p:sp>
        <p:nvSpPr>
          <p:cNvPr id="2" name="Slide Number Placeholder 1">
            <a:extLst>
              <a:ext uri="{FF2B5EF4-FFF2-40B4-BE49-F238E27FC236}">
                <a16:creationId xmlns:a16="http://schemas.microsoft.com/office/drawing/2014/main" id="{BF76BE4A-235E-4F96-B6AB-E88588FF3817}"/>
              </a:ext>
            </a:extLst>
          </p:cNvPr>
          <p:cNvSpPr>
            <a:spLocks noGrp="1"/>
          </p:cNvSpPr>
          <p:nvPr>
            <p:ph type="sldNum" sz="quarter" idx="12"/>
          </p:nvPr>
        </p:nvSpPr>
        <p:spPr>
          <a:xfrm>
            <a:off x="8878043" y="220007"/>
            <a:ext cx="897328" cy="274042"/>
          </a:xfrm>
        </p:spPr>
        <p:txBody>
          <a:bodyPr/>
          <a:lstStyle/>
          <a:p>
            <a:r>
              <a:rPr lang="en-AU" dirty="0"/>
              <a:t> Page    </a:t>
            </a:r>
            <a:fld id="{BE4ABD5F-D626-4461-ADC9-85806A61CF0E}" type="slidenum">
              <a:rPr lang="en-AU" smtClean="0"/>
              <a:pPr/>
              <a:t>6</a:t>
            </a:fld>
            <a:endParaRPr lang="en-AU" dirty="0"/>
          </a:p>
        </p:txBody>
      </p:sp>
      <p:sp>
        <p:nvSpPr>
          <p:cNvPr id="3" name="Footer Placeholder 2"/>
          <p:cNvSpPr>
            <a:spLocks noGrp="1"/>
          </p:cNvSpPr>
          <p:nvPr>
            <p:ph type="ftr" sz="quarter" idx="11"/>
          </p:nvPr>
        </p:nvSpPr>
        <p:spPr/>
        <p:txBody>
          <a:bodyPr/>
          <a:lstStyle/>
          <a:p>
            <a:r>
              <a:rPr lang="en-AU"/>
              <a:t>Earth Resources Regulation Quarterly Performance Report 2018-19 Q4</a:t>
            </a:r>
          </a:p>
        </p:txBody>
      </p:sp>
      <p:graphicFrame>
        <p:nvGraphicFramePr>
          <p:cNvPr id="12" name="Chart 11">
            <a:extLst>
              <a:ext uri="{FF2B5EF4-FFF2-40B4-BE49-F238E27FC236}">
                <a16:creationId xmlns:a16="http://schemas.microsoft.com/office/drawing/2014/main" id="{61A8D265-1BC3-4508-9BE1-473F388F5A73}"/>
              </a:ext>
            </a:extLst>
          </p:cNvPr>
          <p:cNvGraphicFramePr/>
          <p:nvPr>
            <p:extLst>
              <p:ext uri="{D42A27DB-BD31-4B8C-83A1-F6EECF244321}">
                <p14:modId xmlns:p14="http://schemas.microsoft.com/office/powerpoint/2010/main" val="2628592197"/>
              </p:ext>
            </p:extLst>
          </p:nvPr>
        </p:nvGraphicFramePr>
        <p:xfrm>
          <a:off x="704528" y="3933056"/>
          <a:ext cx="8496944" cy="2587203"/>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99705477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495300" y="222331"/>
            <a:ext cx="8915400" cy="274042"/>
          </a:xfrm>
        </p:spPr>
        <p:txBody>
          <a:bodyPr>
            <a:normAutofit fontScale="90000"/>
          </a:bodyPr>
          <a:lstStyle/>
          <a:p>
            <a:r>
              <a:rPr lang="en-AU" sz="1400" b="1" dirty="0">
                <a:solidFill>
                  <a:schemeClr val="bg1"/>
                </a:solidFill>
              </a:rPr>
              <a:t>KPI 1 Efficient Approvals Process – Non MRSDA Licence Variations</a:t>
            </a:r>
          </a:p>
        </p:txBody>
      </p:sp>
      <p:sp>
        <p:nvSpPr>
          <p:cNvPr id="6" name="TextBox 5"/>
          <p:cNvSpPr txBox="1"/>
          <p:nvPr/>
        </p:nvSpPr>
        <p:spPr>
          <a:xfrm>
            <a:off x="128465" y="618960"/>
            <a:ext cx="4505800" cy="276999"/>
          </a:xfrm>
          <a:prstGeom prst="rect">
            <a:avLst/>
          </a:prstGeom>
          <a:noFill/>
        </p:spPr>
        <p:txBody>
          <a:bodyPr wrap="square" rtlCol="0">
            <a:spAutoFit/>
          </a:bodyPr>
          <a:lstStyle/>
          <a:p>
            <a:r>
              <a:rPr lang="en-AU" sz="1200" dirty="0"/>
              <a:t>Non MRSDA Variations </a:t>
            </a:r>
          </a:p>
        </p:txBody>
      </p:sp>
      <p:sp>
        <p:nvSpPr>
          <p:cNvPr id="8" name="TextBox 7">
            <a:extLst>
              <a:ext uri="{FF2B5EF4-FFF2-40B4-BE49-F238E27FC236}">
                <a16:creationId xmlns:a16="http://schemas.microsoft.com/office/drawing/2014/main" id="{DB8832FC-FFFC-424F-9FC3-27AB79C292BE}"/>
              </a:ext>
            </a:extLst>
          </p:cNvPr>
          <p:cNvSpPr txBox="1"/>
          <p:nvPr/>
        </p:nvSpPr>
        <p:spPr>
          <a:xfrm>
            <a:off x="6296050" y="957117"/>
            <a:ext cx="3114650" cy="1000274"/>
          </a:xfrm>
          <a:prstGeom prst="rect">
            <a:avLst/>
          </a:prstGeom>
          <a:noFill/>
        </p:spPr>
        <p:txBody>
          <a:bodyPr wrap="square" rtlCol="0">
            <a:spAutoFit/>
          </a:bodyPr>
          <a:lstStyle/>
          <a:p>
            <a:r>
              <a:rPr lang="en-AU" sz="900" b="1" dirty="0"/>
              <a:t>Explanation for the result: </a:t>
            </a:r>
            <a:endParaRPr lang="en-AU" sz="900" dirty="0"/>
          </a:p>
          <a:p>
            <a:pPr>
              <a:spcAft>
                <a:spcPts val="600"/>
              </a:spcAft>
            </a:pPr>
            <a:br>
              <a:rPr lang="en-AU" sz="900" dirty="0">
                <a:solidFill>
                  <a:srgbClr val="FF0000"/>
                </a:solidFill>
              </a:rPr>
            </a:br>
            <a:r>
              <a:rPr lang="en-AU" sz="900" dirty="0"/>
              <a:t>There were eight Non MRSDA licence variations finalised in Q4, six for Registration of Dealing and two for Suspension and Extension. </a:t>
            </a:r>
          </a:p>
          <a:p>
            <a:pPr>
              <a:spcAft>
                <a:spcPts val="600"/>
              </a:spcAft>
            </a:pPr>
            <a:endParaRPr lang="en-AU" sz="900" dirty="0">
              <a:solidFill>
                <a:srgbClr val="FF0000"/>
              </a:solidFill>
            </a:endParaRPr>
          </a:p>
        </p:txBody>
      </p:sp>
      <p:sp>
        <p:nvSpPr>
          <p:cNvPr id="2" name="Slide Number Placeholder 1">
            <a:extLst>
              <a:ext uri="{FF2B5EF4-FFF2-40B4-BE49-F238E27FC236}">
                <a16:creationId xmlns:a16="http://schemas.microsoft.com/office/drawing/2014/main" id="{BF76BE4A-235E-4F96-B6AB-E88588FF3817}"/>
              </a:ext>
            </a:extLst>
          </p:cNvPr>
          <p:cNvSpPr>
            <a:spLocks noGrp="1"/>
          </p:cNvSpPr>
          <p:nvPr>
            <p:ph type="sldNum" sz="quarter" idx="12"/>
          </p:nvPr>
        </p:nvSpPr>
        <p:spPr>
          <a:xfrm>
            <a:off x="8878043" y="222331"/>
            <a:ext cx="897328" cy="274042"/>
          </a:xfrm>
        </p:spPr>
        <p:txBody>
          <a:bodyPr/>
          <a:lstStyle/>
          <a:p>
            <a:r>
              <a:rPr lang="en-AU" dirty="0"/>
              <a:t> Page    </a:t>
            </a:r>
            <a:fld id="{BE4ABD5F-D626-4461-ADC9-85806A61CF0E}" type="slidenum">
              <a:rPr lang="en-AU" smtClean="0"/>
              <a:pPr/>
              <a:t>7</a:t>
            </a:fld>
            <a:endParaRPr lang="en-AU" dirty="0"/>
          </a:p>
        </p:txBody>
      </p:sp>
      <p:sp>
        <p:nvSpPr>
          <p:cNvPr id="3" name="Footer Placeholder 2"/>
          <p:cNvSpPr>
            <a:spLocks noGrp="1"/>
          </p:cNvSpPr>
          <p:nvPr>
            <p:ph type="ftr" sz="quarter" idx="11"/>
          </p:nvPr>
        </p:nvSpPr>
        <p:spPr/>
        <p:txBody>
          <a:bodyPr/>
          <a:lstStyle/>
          <a:p>
            <a:r>
              <a:rPr lang="en-AU"/>
              <a:t>Earth Resources Regulation Quarterly Performance Report 2018-19 Q4</a:t>
            </a:r>
            <a:endParaRPr lang="en-AU" dirty="0"/>
          </a:p>
        </p:txBody>
      </p:sp>
      <p:graphicFrame>
        <p:nvGraphicFramePr>
          <p:cNvPr id="7" name="Table 6">
            <a:extLst>
              <a:ext uri="{FF2B5EF4-FFF2-40B4-BE49-F238E27FC236}">
                <a16:creationId xmlns:a16="http://schemas.microsoft.com/office/drawing/2014/main" id="{64E25F87-6A28-450C-8CDE-91B8E86AD864}"/>
              </a:ext>
            </a:extLst>
          </p:cNvPr>
          <p:cNvGraphicFramePr>
            <a:graphicFrameLocks noGrp="1"/>
          </p:cNvGraphicFramePr>
          <p:nvPr>
            <p:extLst>
              <p:ext uri="{D42A27DB-BD31-4B8C-83A1-F6EECF244321}">
                <p14:modId xmlns:p14="http://schemas.microsoft.com/office/powerpoint/2010/main" val="3616415161"/>
              </p:ext>
            </p:extLst>
          </p:nvPr>
        </p:nvGraphicFramePr>
        <p:xfrm>
          <a:off x="128465" y="957117"/>
          <a:ext cx="5904656" cy="2420158"/>
        </p:xfrm>
        <a:graphic>
          <a:graphicData uri="http://schemas.openxmlformats.org/drawingml/2006/table">
            <a:tbl>
              <a:tblPr firstRow="1" bandRow="1">
                <a:tableStyleId>{7DF18680-E054-41AD-8BC1-D1AEF772440D}</a:tableStyleId>
              </a:tblPr>
              <a:tblGrid>
                <a:gridCol w="593096">
                  <a:extLst>
                    <a:ext uri="{9D8B030D-6E8A-4147-A177-3AD203B41FA5}">
                      <a16:colId xmlns:a16="http://schemas.microsoft.com/office/drawing/2014/main" val="2376388484"/>
                    </a:ext>
                  </a:extLst>
                </a:gridCol>
                <a:gridCol w="1793582">
                  <a:extLst>
                    <a:ext uri="{9D8B030D-6E8A-4147-A177-3AD203B41FA5}">
                      <a16:colId xmlns:a16="http://schemas.microsoft.com/office/drawing/2014/main" val="4200533478"/>
                    </a:ext>
                  </a:extLst>
                </a:gridCol>
                <a:gridCol w="568214">
                  <a:extLst>
                    <a:ext uri="{9D8B030D-6E8A-4147-A177-3AD203B41FA5}">
                      <a16:colId xmlns:a16="http://schemas.microsoft.com/office/drawing/2014/main" val="2323367504"/>
                    </a:ext>
                  </a:extLst>
                </a:gridCol>
                <a:gridCol w="625267">
                  <a:extLst>
                    <a:ext uri="{9D8B030D-6E8A-4147-A177-3AD203B41FA5}">
                      <a16:colId xmlns:a16="http://schemas.microsoft.com/office/drawing/2014/main" val="1695493834"/>
                    </a:ext>
                  </a:extLst>
                </a:gridCol>
                <a:gridCol w="625267">
                  <a:extLst>
                    <a:ext uri="{9D8B030D-6E8A-4147-A177-3AD203B41FA5}">
                      <a16:colId xmlns:a16="http://schemas.microsoft.com/office/drawing/2014/main" val="2727225259"/>
                    </a:ext>
                  </a:extLst>
                </a:gridCol>
                <a:gridCol w="694742">
                  <a:extLst>
                    <a:ext uri="{9D8B030D-6E8A-4147-A177-3AD203B41FA5}">
                      <a16:colId xmlns:a16="http://schemas.microsoft.com/office/drawing/2014/main" val="3332295679"/>
                    </a:ext>
                  </a:extLst>
                </a:gridCol>
                <a:gridCol w="518169">
                  <a:extLst>
                    <a:ext uri="{9D8B030D-6E8A-4147-A177-3AD203B41FA5}">
                      <a16:colId xmlns:a16="http://schemas.microsoft.com/office/drawing/2014/main" val="4244462468"/>
                    </a:ext>
                  </a:extLst>
                </a:gridCol>
                <a:gridCol w="486319">
                  <a:extLst>
                    <a:ext uri="{9D8B030D-6E8A-4147-A177-3AD203B41FA5}">
                      <a16:colId xmlns:a16="http://schemas.microsoft.com/office/drawing/2014/main" val="652042232"/>
                    </a:ext>
                  </a:extLst>
                </a:gridCol>
              </a:tblGrid>
              <a:tr h="473338">
                <a:tc>
                  <a:txBody>
                    <a:bodyPr/>
                    <a:lstStyle/>
                    <a:p>
                      <a:pPr algn="ctr"/>
                      <a:r>
                        <a:rPr lang="en-AU" sz="900" dirty="0">
                          <a:latin typeface="+mn-lt"/>
                        </a:rPr>
                        <a:t>Quarter</a:t>
                      </a:r>
                    </a:p>
                  </a:txBody>
                  <a:tcPr marL="99060" marR="99060" anchor="ctr">
                    <a:solidFill>
                      <a:srgbClr val="002060"/>
                    </a:solidFill>
                  </a:tcPr>
                </a:tc>
                <a:tc>
                  <a:txBody>
                    <a:bodyPr/>
                    <a:lstStyle/>
                    <a:p>
                      <a:pPr algn="ctr"/>
                      <a:r>
                        <a:rPr lang="en-AU" sz="900" dirty="0">
                          <a:latin typeface="+mn-lt"/>
                        </a:rPr>
                        <a:t>Licence Type</a:t>
                      </a:r>
                    </a:p>
                  </a:txBody>
                  <a:tcPr marL="99060" marR="99060" anchor="ctr">
                    <a:solidFill>
                      <a:srgbClr val="002060"/>
                    </a:solidFill>
                  </a:tcPr>
                </a:tc>
                <a:tc>
                  <a:txBody>
                    <a:bodyPr/>
                    <a:lstStyle/>
                    <a:p>
                      <a:pPr algn="ctr" fontAlgn="b"/>
                      <a:r>
                        <a:rPr lang="en-AU" sz="900" u="none" strike="noStrike" dirty="0">
                          <a:effectLst/>
                          <a:latin typeface="+mn-lt"/>
                        </a:rPr>
                        <a:t>Full Surrender</a:t>
                      </a:r>
                      <a:endParaRPr lang="en-AU" sz="900" b="1" i="0" u="none" strike="noStrike" dirty="0">
                        <a:solidFill>
                          <a:schemeClr val="bg1"/>
                        </a:solidFill>
                        <a:effectLst/>
                        <a:latin typeface="+mn-lt"/>
                      </a:endParaRPr>
                    </a:p>
                  </a:txBody>
                  <a:tcPr marL="9525" marR="9525" marT="9525" marB="0" anchor="ctr">
                    <a:solidFill>
                      <a:srgbClr val="002060"/>
                    </a:solidFill>
                  </a:tcPr>
                </a:tc>
                <a:tc>
                  <a:txBody>
                    <a:bodyPr/>
                    <a:lstStyle/>
                    <a:p>
                      <a:pPr algn="ctr" fontAlgn="b"/>
                      <a:r>
                        <a:rPr lang="en-AU" sz="800" u="none" strike="noStrike" dirty="0">
                          <a:effectLst/>
                          <a:latin typeface="+mn-lt"/>
                        </a:rPr>
                        <a:t>Registration of Dealing</a:t>
                      </a:r>
                      <a:endParaRPr lang="en-AU" sz="800" b="1" i="0" u="none" strike="noStrike" dirty="0">
                        <a:solidFill>
                          <a:schemeClr val="bg1"/>
                        </a:solidFill>
                        <a:effectLst/>
                        <a:latin typeface="+mn-lt"/>
                      </a:endParaRPr>
                    </a:p>
                  </a:txBody>
                  <a:tcPr marL="9525" marR="9525" marT="9525" marB="0" anchor="ctr">
                    <a:solidFill>
                      <a:srgbClr val="002060"/>
                    </a:solidFill>
                  </a:tcPr>
                </a:tc>
                <a:tc>
                  <a:txBody>
                    <a:bodyPr/>
                    <a:lstStyle/>
                    <a:p>
                      <a:pPr algn="ctr" fontAlgn="b"/>
                      <a:r>
                        <a:rPr lang="en-AU" sz="900" u="none" strike="noStrike" dirty="0">
                          <a:effectLst/>
                          <a:latin typeface="+mn-lt"/>
                        </a:rPr>
                        <a:t>Renewal</a:t>
                      </a:r>
                      <a:endParaRPr lang="en-AU" sz="900" b="1" i="0" u="none" strike="noStrike" dirty="0">
                        <a:solidFill>
                          <a:schemeClr val="bg1"/>
                        </a:solidFill>
                        <a:effectLst/>
                        <a:latin typeface="+mn-lt"/>
                      </a:endParaRPr>
                    </a:p>
                  </a:txBody>
                  <a:tcPr marL="9525" marR="9525" marT="9525" marB="0" anchor="ctr">
                    <a:solidFill>
                      <a:srgbClr val="002060"/>
                    </a:solidFill>
                  </a:tcPr>
                </a:tc>
                <a:tc>
                  <a:txBody>
                    <a:bodyPr/>
                    <a:lstStyle/>
                    <a:p>
                      <a:pPr algn="ctr" fontAlgn="b"/>
                      <a:r>
                        <a:rPr lang="en-AU" sz="900" u="none" strike="noStrike" dirty="0">
                          <a:effectLst/>
                          <a:latin typeface="+mn-lt"/>
                        </a:rPr>
                        <a:t>Suspension &amp; Extension</a:t>
                      </a:r>
                      <a:endParaRPr lang="en-AU" sz="900" b="1" i="0" u="none" strike="noStrike" dirty="0">
                        <a:solidFill>
                          <a:schemeClr val="bg1"/>
                        </a:solidFill>
                        <a:effectLst/>
                        <a:latin typeface="+mn-lt"/>
                      </a:endParaRPr>
                    </a:p>
                  </a:txBody>
                  <a:tcPr marL="9525" marR="9525" marT="9525" marB="0" anchor="ctr">
                    <a:solidFill>
                      <a:srgbClr val="002060"/>
                    </a:solidFill>
                  </a:tcPr>
                </a:tc>
                <a:tc>
                  <a:txBody>
                    <a:bodyPr/>
                    <a:lstStyle/>
                    <a:p>
                      <a:pPr algn="ctr" fontAlgn="b"/>
                      <a:r>
                        <a:rPr lang="en-AU" sz="900" u="none" strike="noStrike" dirty="0">
                          <a:effectLst/>
                          <a:latin typeface="+mn-lt"/>
                        </a:rPr>
                        <a:t>Transfer</a:t>
                      </a:r>
                      <a:endParaRPr lang="en-AU" sz="900" b="1" i="0" u="none" strike="noStrike" dirty="0">
                        <a:solidFill>
                          <a:schemeClr val="bg1"/>
                        </a:solidFill>
                        <a:effectLst/>
                        <a:latin typeface="+mn-lt"/>
                      </a:endParaRPr>
                    </a:p>
                  </a:txBody>
                  <a:tcPr marL="9525" marR="9525" marT="9525" marB="0" anchor="ctr">
                    <a:solidFill>
                      <a:srgbClr val="002060"/>
                    </a:solidFill>
                  </a:tcPr>
                </a:tc>
                <a:tc>
                  <a:txBody>
                    <a:bodyPr/>
                    <a:lstStyle/>
                    <a:p>
                      <a:pPr algn="ctr" fontAlgn="b"/>
                      <a:r>
                        <a:rPr lang="en-AU" sz="900" u="none" strike="noStrike" dirty="0">
                          <a:effectLst/>
                          <a:latin typeface="+mn-lt"/>
                        </a:rPr>
                        <a:t>Total</a:t>
                      </a:r>
                      <a:endParaRPr lang="en-AU" sz="900" b="1" i="0" u="none" strike="noStrike" dirty="0">
                        <a:solidFill>
                          <a:schemeClr val="bg1"/>
                        </a:solidFill>
                        <a:effectLst/>
                        <a:latin typeface="+mn-lt"/>
                      </a:endParaRPr>
                    </a:p>
                  </a:txBody>
                  <a:tcPr marL="9525" marR="9525" marT="9525" marB="0" anchor="ctr">
                    <a:solidFill>
                      <a:srgbClr val="002060"/>
                    </a:solidFill>
                  </a:tcPr>
                </a:tc>
                <a:extLst>
                  <a:ext uri="{0D108BD9-81ED-4DB2-BD59-A6C34878D82A}">
                    <a16:rowId xmlns:a16="http://schemas.microsoft.com/office/drawing/2014/main" val="3127611711"/>
                  </a:ext>
                </a:extLst>
              </a:tr>
              <a:tr h="239702">
                <a:tc rowSpan="7">
                  <a:txBody>
                    <a:bodyPr/>
                    <a:lstStyle/>
                    <a:p>
                      <a:pPr algn="ctr" fontAlgn="b"/>
                      <a:r>
                        <a:rPr lang="en-AU" sz="900" u="none" strike="noStrike" dirty="0">
                          <a:effectLst/>
                          <a:latin typeface="+mn-lt"/>
                        </a:rPr>
                        <a:t>FY 2018-19 Q4</a:t>
                      </a:r>
                      <a:endParaRPr lang="en-AU" sz="900" b="1" i="0" u="none" strike="noStrike" dirty="0">
                        <a:solidFill>
                          <a:srgbClr val="000000"/>
                        </a:solidFill>
                        <a:effectLst/>
                        <a:latin typeface="+mn-lt"/>
                      </a:endParaRPr>
                    </a:p>
                  </a:txBody>
                  <a:tcPr marL="6581" marR="6581" marT="6581" marB="0" anchor="ctr">
                    <a:solidFill>
                      <a:schemeClr val="accent5">
                        <a:lumMod val="60000"/>
                        <a:lumOff val="40000"/>
                      </a:schemeClr>
                    </a:solidFill>
                  </a:tcPr>
                </a:tc>
                <a:tc>
                  <a:txBody>
                    <a:bodyPr/>
                    <a:lstStyle/>
                    <a:p>
                      <a:pPr algn="l" fontAlgn="b"/>
                      <a:r>
                        <a:rPr lang="en-AU" sz="900" u="none" strike="noStrike" dirty="0">
                          <a:effectLst/>
                          <a:latin typeface="+mn-lt"/>
                        </a:rPr>
                        <a:t>Offshore Petroleum Access Authority</a:t>
                      </a:r>
                      <a:endParaRPr lang="en-AU" sz="900" b="0" i="0" u="none" strike="noStrike" dirty="0">
                        <a:solidFill>
                          <a:srgbClr val="000000"/>
                        </a:solidFill>
                        <a:effectLst/>
                        <a:latin typeface="+mn-lt"/>
                      </a:endParaRPr>
                    </a:p>
                  </a:txBody>
                  <a:tcPr marL="86400" marR="6581" marT="6581" marB="0" anchor="ct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0" lang="en-AU" sz="900" b="0" i="0" u="none" strike="noStrike" kern="1200" cap="none" spc="0" normalizeH="0" baseline="0" noProof="0">
                          <a:ln>
                            <a:noFill/>
                          </a:ln>
                          <a:solidFill>
                            <a:srgbClr val="000000"/>
                          </a:solidFill>
                          <a:effectLst/>
                          <a:uLnTx/>
                          <a:uFillTx/>
                          <a:latin typeface="Calibri"/>
                          <a:ea typeface="+mn-ea"/>
                          <a:cs typeface="+mn-cs"/>
                        </a:rPr>
                        <a:t>0</a:t>
                      </a:r>
                      <a:endParaRPr kumimoji="0" lang="en-AU" sz="900" b="0" i="0" u="none" strike="noStrike" kern="1200" cap="none" spc="0" normalizeH="0" baseline="0" noProof="0" dirty="0">
                        <a:ln>
                          <a:noFill/>
                        </a:ln>
                        <a:solidFill>
                          <a:srgbClr val="000000"/>
                        </a:solidFill>
                        <a:effectLst/>
                        <a:uLnTx/>
                        <a:uFillTx/>
                        <a:latin typeface="Calibri"/>
                        <a:ea typeface="+mn-ea"/>
                        <a:cs typeface="+mn-cs"/>
                      </a:endParaRPr>
                    </a:p>
                  </a:txBody>
                  <a:tcPr marL="6581" marR="6581" marT="6581" marB="0" anchor="ctr"/>
                </a:tc>
                <a:tc>
                  <a:txBody>
                    <a:bodyPr/>
                    <a:lstStyle/>
                    <a:p>
                      <a:pPr algn="ctr" fontAlgn="b"/>
                      <a:r>
                        <a:rPr lang="en-AU" sz="900" u="none" strike="noStrike" dirty="0">
                          <a:effectLst/>
                          <a:latin typeface="+mn-lt"/>
                        </a:rPr>
                        <a:t>1</a:t>
                      </a:r>
                      <a:endParaRPr lang="en-AU" sz="900" b="0" i="0" u="none" strike="noStrike" dirty="0">
                        <a:solidFill>
                          <a:srgbClr val="000000"/>
                        </a:solidFill>
                        <a:effectLst/>
                        <a:latin typeface="+mn-lt"/>
                      </a:endParaRPr>
                    </a:p>
                  </a:txBody>
                  <a:tcPr marL="6581" marR="6581" marT="6581" marB="0" anchor="ctr"/>
                </a:tc>
                <a:tc>
                  <a:txBody>
                    <a:bodyPr/>
                    <a:lstStyle/>
                    <a:p>
                      <a:pPr algn="ctr" fontAlgn="b"/>
                      <a:r>
                        <a:rPr lang="en-AU" sz="900" b="0" i="0" u="none" strike="noStrike" dirty="0">
                          <a:solidFill>
                            <a:srgbClr val="000000"/>
                          </a:solidFill>
                          <a:effectLst/>
                          <a:latin typeface="+mn-lt"/>
                        </a:rPr>
                        <a:t>0</a:t>
                      </a:r>
                    </a:p>
                  </a:txBody>
                  <a:tcPr marL="6581" marR="6581" marT="6581" marB="0" anchor="ct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0" lang="en-AU" sz="900" b="0" i="0" u="none" strike="noStrike" kern="1200" cap="none" spc="0" normalizeH="0" baseline="0" noProof="0">
                          <a:ln>
                            <a:noFill/>
                          </a:ln>
                          <a:solidFill>
                            <a:srgbClr val="000000"/>
                          </a:solidFill>
                          <a:effectLst/>
                          <a:uLnTx/>
                          <a:uFillTx/>
                          <a:latin typeface="Calibri"/>
                          <a:ea typeface="+mn-ea"/>
                          <a:cs typeface="+mn-cs"/>
                        </a:rPr>
                        <a:t>0</a:t>
                      </a:r>
                      <a:endParaRPr kumimoji="0" lang="en-AU" sz="900" b="0" i="0" u="none" strike="noStrike" kern="1200" cap="none" spc="0" normalizeH="0" baseline="0" noProof="0" dirty="0">
                        <a:ln>
                          <a:noFill/>
                        </a:ln>
                        <a:solidFill>
                          <a:srgbClr val="000000"/>
                        </a:solidFill>
                        <a:effectLst/>
                        <a:uLnTx/>
                        <a:uFillTx/>
                        <a:latin typeface="Calibri"/>
                        <a:ea typeface="+mn-ea"/>
                        <a:cs typeface="+mn-cs"/>
                      </a:endParaRPr>
                    </a:p>
                  </a:txBody>
                  <a:tcPr marL="6581" marR="6581" marT="6581" marB="0" anchor="ct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0" lang="en-AU" sz="900" b="0" i="0" u="none" strike="noStrike" kern="1200" cap="none" spc="0" normalizeH="0" baseline="0" noProof="0" dirty="0">
                          <a:ln>
                            <a:noFill/>
                          </a:ln>
                          <a:solidFill>
                            <a:srgbClr val="000000"/>
                          </a:solidFill>
                          <a:effectLst/>
                          <a:uLnTx/>
                          <a:uFillTx/>
                          <a:latin typeface="Calibri"/>
                          <a:ea typeface="+mn-ea"/>
                          <a:cs typeface="+mn-cs"/>
                        </a:rPr>
                        <a:t>0</a:t>
                      </a:r>
                    </a:p>
                  </a:txBody>
                  <a:tcPr marL="6581" marR="6581" marT="6581" marB="0" anchor="ctr"/>
                </a:tc>
                <a:tc>
                  <a:txBody>
                    <a:bodyPr/>
                    <a:lstStyle/>
                    <a:p>
                      <a:pPr algn="ctr" fontAlgn="b"/>
                      <a:r>
                        <a:rPr lang="en-AU" sz="900" b="1" u="none" strike="noStrike" dirty="0">
                          <a:effectLst/>
                          <a:latin typeface="+mn-lt"/>
                        </a:rPr>
                        <a:t>1</a:t>
                      </a:r>
                      <a:endParaRPr lang="en-AU" sz="900" b="1" i="0" u="none" strike="noStrike" dirty="0">
                        <a:solidFill>
                          <a:srgbClr val="000000"/>
                        </a:solidFill>
                        <a:effectLst/>
                        <a:latin typeface="+mn-lt"/>
                      </a:endParaRPr>
                    </a:p>
                  </a:txBody>
                  <a:tcPr marL="6581" marR="6581" marT="6581" marB="0" anchor="ctr"/>
                </a:tc>
                <a:extLst>
                  <a:ext uri="{0D108BD9-81ED-4DB2-BD59-A6C34878D82A}">
                    <a16:rowId xmlns:a16="http://schemas.microsoft.com/office/drawing/2014/main" val="1440829027"/>
                  </a:ext>
                </a:extLst>
              </a:tr>
              <a:tr h="239702">
                <a:tc vMerge="1">
                  <a:txBody>
                    <a:bodyPr/>
                    <a:lstStyle/>
                    <a:p>
                      <a:pPr algn="l" fontAlgn="b"/>
                      <a:endParaRPr lang="en-AU" sz="900" b="1" i="0" u="none" strike="noStrike" dirty="0">
                        <a:solidFill>
                          <a:srgbClr val="000000"/>
                        </a:solidFill>
                        <a:effectLst/>
                        <a:latin typeface="+mn-lt"/>
                      </a:endParaRPr>
                    </a:p>
                  </a:txBody>
                  <a:tcPr marL="6581" marR="6581" marT="6581" marB="0" anchor="b"/>
                </a:tc>
                <a:tc>
                  <a:txBody>
                    <a:bodyPr/>
                    <a:lstStyle/>
                    <a:p>
                      <a:pPr algn="l" fontAlgn="b"/>
                      <a:r>
                        <a:rPr lang="en-AU" sz="900" u="none" strike="noStrike">
                          <a:effectLst/>
                          <a:latin typeface="+mn-lt"/>
                        </a:rPr>
                        <a:t>Offshore Petroleum Exploration Permit</a:t>
                      </a:r>
                      <a:endParaRPr lang="en-AU" sz="900" b="0" i="0" u="none" strike="noStrike">
                        <a:solidFill>
                          <a:srgbClr val="000000"/>
                        </a:solidFill>
                        <a:effectLst/>
                        <a:latin typeface="+mn-lt"/>
                      </a:endParaRPr>
                    </a:p>
                  </a:txBody>
                  <a:tcPr marL="86400" marR="6581" marT="6581" marB="0" anchor="ct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0" lang="en-AU" sz="900" b="0" i="0" u="none" strike="noStrike" kern="1200" cap="none" spc="0" normalizeH="0" baseline="0" noProof="0" dirty="0">
                          <a:ln>
                            <a:noFill/>
                          </a:ln>
                          <a:solidFill>
                            <a:srgbClr val="000000"/>
                          </a:solidFill>
                          <a:effectLst/>
                          <a:uLnTx/>
                          <a:uFillTx/>
                          <a:latin typeface="Calibri"/>
                          <a:ea typeface="+mn-ea"/>
                          <a:cs typeface="+mn-cs"/>
                        </a:rPr>
                        <a:t>0</a:t>
                      </a:r>
                    </a:p>
                  </a:txBody>
                  <a:tcPr marL="6581" marR="6581" marT="6581" marB="0" anchor="ctr"/>
                </a:tc>
                <a:tc>
                  <a:txBody>
                    <a:bodyPr/>
                    <a:lstStyle/>
                    <a:p>
                      <a:pPr algn="ctr" fontAlgn="b"/>
                      <a:r>
                        <a:rPr lang="en-AU" sz="900" u="none" strike="noStrike">
                          <a:effectLst/>
                          <a:latin typeface="+mn-lt"/>
                        </a:rPr>
                        <a:t>1</a:t>
                      </a:r>
                      <a:endParaRPr lang="en-AU" sz="900" b="0" i="0" u="none" strike="noStrike">
                        <a:solidFill>
                          <a:srgbClr val="000000"/>
                        </a:solidFill>
                        <a:effectLst/>
                        <a:latin typeface="+mn-lt"/>
                      </a:endParaRPr>
                    </a:p>
                  </a:txBody>
                  <a:tcPr marL="6581" marR="6581" marT="6581" marB="0" anchor="ct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0" lang="en-AU" sz="900" b="0" i="0" u="none" strike="noStrike" kern="1200" cap="none" spc="0" normalizeH="0" baseline="0" noProof="0">
                          <a:ln>
                            <a:noFill/>
                          </a:ln>
                          <a:solidFill>
                            <a:srgbClr val="000000"/>
                          </a:solidFill>
                          <a:effectLst/>
                          <a:uLnTx/>
                          <a:uFillTx/>
                          <a:latin typeface="Calibri"/>
                          <a:ea typeface="+mn-ea"/>
                          <a:cs typeface="+mn-cs"/>
                        </a:rPr>
                        <a:t>0</a:t>
                      </a:r>
                      <a:endParaRPr kumimoji="0" lang="en-AU" sz="900" b="0" i="0" u="none" strike="noStrike" kern="1200" cap="none" spc="0" normalizeH="0" baseline="0" noProof="0" dirty="0">
                        <a:ln>
                          <a:noFill/>
                        </a:ln>
                        <a:solidFill>
                          <a:srgbClr val="000000"/>
                        </a:solidFill>
                        <a:effectLst/>
                        <a:uLnTx/>
                        <a:uFillTx/>
                        <a:latin typeface="Calibri"/>
                        <a:ea typeface="+mn-ea"/>
                        <a:cs typeface="+mn-cs"/>
                      </a:endParaRPr>
                    </a:p>
                  </a:txBody>
                  <a:tcPr marL="6581" marR="6581" marT="6581" marB="0" anchor="ct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0" lang="en-AU" sz="900" b="0" i="0" u="none" strike="noStrike" kern="1200" cap="none" spc="0" normalizeH="0" baseline="0" noProof="0">
                          <a:ln>
                            <a:noFill/>
                          </a:ln>
                          <a:solidFill>
                            <a:srgbClr val="000000"/>
                          </a:solidFill>
                          <a:effectLst/>
                          <a:uLnTx/>
                          <a:uFillTx/>
                          <a:latin typeface="Calibri"/>
                          <a:ea typeface="+mn-ea"/>
                          <a:cs typeface="+mn-cs"/>
                        </a:rPr>
                        <a:t>0</a:t>
                      </a:r>
                      <a:endParaRPr kumimoji="0" lang="en-AU" sz="900" b="0" i="0" u="none" strike="noStrike" kern="1200" cap="none" spc="0" normalizeH="0" baseline="0" noProof="0" dirty="0">
                        <a:ln>
                          <a:noFill/>
                        </a:ln>
                        <a:solidFill>
                          <a:srgbClr val="000000"/>
                        </a:solidFill>
                        <a:effectLst/>
                        <a:uLnTx/>
                        <a:uFillTx/>
                        <a:latin typeface="Calibri"/>
                        <a:ea typeface="+mn-ea"/>
                        <a:cs typeface="+mn-cs"/>
                      </a:endParaRPr>
                    </a:p>
                  </a:txBody>
                  <a:tcPr marL="6581" marR="6581" marT="6581" marB="0" anchor="ct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0" lang="en-AU" sz="900" b="0" i="0" u="none" strike="noStrike" kern="1200" cap="none" spc="0" normalizeH="0" baseline="0" noProof="0">
                          <a:ln>
                            <a:noFill/>
                          </a:ln>
                          <a:solidFill>
                            <a:srgbClr val="000000"/>
                          </a:solidFill>
                          <a:effectLst/>
                          <a:uLnTx/>
                          <a:uFillTx/>
                          <a:latin typeface="Calibri"/>
                          <a:ea typeface="+mn-ea"/>
                          <a:cs typeface="+mn-cs"/>
                        </a:rPr>
                        <a:t>0</a:t>
                      </a:r>
                      <a:endParaRPr kumimoji="0" lang="en-AU" sz="900" b="0" i="0" u="none" strike="noStrike" kern="1200" cap="none" spc="0" normalizeH="0" baseline="0" noProof="0" dirty="0">
                        <a:ln>
                          <a:noFill/>
                        </a:ln>
                        <a:solidFill>
                          <a:srgbClr val="000000"/>
                        </a:solidFill>
                        <a:effectLst/>
                        <a:uLnTx/>
                        <a:uFillTx/>
                        <a:latin typeface="Calibri"/>
                        <a:ea typeface="+mn-ea"/>
                        <a:cs typeface="+mn-cs"/>
                      </a:endParaRPr>
                    </a:p>
                  </a:txBody>
                  <a:tcPr marL="6581" marR="6581" marT="6581" marB="0" anchor="ctr"/>
                </a:tc>
                <a:tc>
                  <a:txBody>
                    <a:bodyPr/>
                    <a:lstStyle/>
                    <a:p>
                      <a:pPr algn="ctr" fontAlgn="b"/>
                      <a:r>
                        <a:rPr lang="en-AU" sz="900" b="1" u="none" strike="noStrike">
                          <a:effectLst/>
                          <a:latin typeface="+mn-lt"/>
                        </a:rPr>
                        <a:t>1</a:t>
                      </a:r>
                      <a:endParaRPr lang="en-AU" sz="900" b="1" i="0" u="none" strike="noStrike">
                        <a:solidFill>
                          <a:srgbClr val="000000"/>
                        </a:solidFill>
                        <a:effectLst/>
                        <a:latin typeface="+mn-lt"/>
                      </a:endParaRPr>
                    </a:p>
                  </a:txBody>
                  <a:tcPr marL="6581" marR="6581" marT="6581" marB="0" anchor="ctr"/>
                </a:tc>
                <a:extLst>
                  <a:ext uri="{0D108BD9-81ED-4DB2-BD59-A6C34878D82A}">
                    <a16:rowId xmlns:a16="http://schemas.microsoft.com/office/drawing/2014/main" val="600232853"/>
                  </a:ext>
                </a:extLst>
              </a:tr>
              <a:tr h="239702">
                <a:tc vMerge="1">
                  <a:txBody>
                    <a:bodyPr/>
                    <a:lstStyle/>
                    <a:p>
                      <a:pPr algn="l" fontAlgn="b"/>
                      <a:endParaRPr lang="en-AU" sz="900" b="1" i="0" u="none" strike="noStrike" dirty="0">
                        <a:solidFill>
                          <a:srgbClr val="000000"/>
                        </a:solidFill>
                        <a:effectLst/>
                        <a:latin typeface="+mn-lt"/>
                      </a:endParaRPr>
                    </a:p>
                  </a:txBody>
                  <a:tcPr marL="6581" marR="6581" marT="6581" marB="0" anchor="b"/>
                </a:tc>
                <a:tc>
                  <a:txBody>
                    <a:bodyPr/>
                    <a:lstStyle/>
                    <a:p>
                      <a:pPr algn="l" fontAlgn="b"/>
                      <a:r>
                        <a:rPr lang="en-AU" sz="900" u="none" strike="noStrike" dirty="0">
                          <a:effectLst/>
                          <a:latin typeface="+mn-lt"/>
                        </a:rPr>
                        <a:t>Offshore Petroleum Production Licence</a:t>
                      </a:r>
                      <a:endParaRPr lang="en-AU" sz="900" b="0" i="0" u="none" strike="noStrike" dirty="0">
                        <a:solidFill>
                          <a:srgbClr val="000000"/>
                        </a:solidFill>
                        <a:effectLst/>
                        <a:latin typeface="+mn-lt"/>
                      </a:endParaRPr>
                    </a:p>
                  </a:txBody>
                  <a:tcPr marL="86400" marR="6581" marT="6581" marB="0" anchor="ct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0" lang="en-AU" sz="900" b="0" i="0" u="none" strike="noStrike" kern="1200" cap="none" spc="0" normalizeH="0" baseline="0" noProof="0">
                          <a:ln>
                            <a:noFill/>
                          </a:ln>
                          <a:solidFill>
                            <a:srgbClr val="000000"/>
                          </a:solidFill>
                          <a:effectLst/>
                          <a:uLnTx/>
                          <a:uFillTx/>
                          <a:latin typeface="Calibri"/>
                          <a:ea typeface="+mn-ea"/>
                          <a:cs typeface="+mn-cs"/>
                        </a:rPr>
                        <a:t>0</a:t>
                      </a:r>
                      <a:endParaRPr kumimoji="0" lang="en-AU" sz="900" b="0" i="0" u="none" strike="noStrike" kern="1200" cap="none" spc="0" normalizeH="0" baseline="0" noProof="0" dirty="0">
                        <a:ln>
                          <a:noFill/>
                        </a:ln>
                        <a:solidFill>
                          <a:srgbClr val="000000"/>
                        </a:solidFill>
                        <a:effectLst/>
                        <a:uLnTx/>
                        <a:uFillTx/>
                        <a:latin typeface="Calibri"/>
                        <a:ea typeface="+mn-ea"/>
                        <a:cs typeface="+mn-cs"/>
                      </a:endParaRPr>
                    </a:p>
                  </a:txBody>
                  <a:tcPr marL="6581" marR="6581" marT="6581" marB="0" anchor="ctr"/>
                </a:tc>
                <a:tc>
                  <a:txBody>
                    <a:bodyPr/>
                    <a:lstStyle/>
                    <a:p>
                      <a:pPr algn="ctr" fontAlgn="b"/>
                      <a:r>
                        <a:rPr lang="en-AU" sz="900" u="none" strike="noStrike">
                          <a:effectLst/>
                          <a:latin typeface="+mn-lt"/>
                        </a:rPr>
                        <a:t>1</a:t>
                      </a:r>
                      <a:endParaRPr lang="en-AU" sz="900" b="0" i="0" u="none" strike="noStrike">
                        <a:solidFill>
                          <a:srgbClr val="000000"/>
                        </a:solidFill>
                        <a:effectLst/>
                        <a:latin typeface="+mn-lt"/>
                      </a:endParaRPr>
                    </a:p>
                  </a:txBody>
                  <a:tcPr marL="6581" marR="6581" marT="6581" marB="0" anchor="ct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0" lang="en-AU" sz="900" b="0" i="0" u="none" strike="noStrike" kern="1200" cap="none" spc="0" normalizeH="0" baseline="0" noProof="0">
                          <a:ln>
                            <a:noFill/>
                          </a:ln>
                          <a:solidFill>
                            <a:srgbClr val="000000"/>
                          </a:solidFill>
                          <a:effectLst/>
                          <a:uLnTx/>
                          <a:uFillTx/>
                          <a:latin typeface="Calibri"/>
                          <a:ea typeface="+mn-ea"/>
                          <a:cs typeface="+mn-cs"/>
                        </a:rPr>
                        <a:t>0</a:t>
                      </a:r>
                      <a:endParaRPr kumimoji="0" lang="en-AU" sz="900" b="0" i="0" u="none" strike="noStrike" kern="1200" cap="none" spc="0" normalizeH="0" baseline="0" noProof="0" dirty="0">
                        <a:ln>
                          <a:noFill/>
                        </a:ln>
                        <a:solidFill>
                          <a:srgbClr val="000000"/>
                        </a:solidFill>
                        <a:effectLst/>
                        <a:uLnTx/>
                        <a:uFillTx/>
                        <a:latin typeface="Calibri"/>
                        <a:ea typeface="+mn-ea"/>
                        <a:cs typeface="+mn-cs"/>
                      </a:endParaRPr>
                    </a:p>
                  </a:txBody>
                  <a:tcPr marL="6581" marR="6581" marT="6581" marB="0" anchor="ct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0" lang="en-AU" sz="900" b="0" i="0" u="none" strike="noStrike" kern="1200" cap="none" spc="0" normalizeH="0" baseline="0" noProof="0">
                          <a:ln>
                            <a:noFill/>
                          </a:ln>
                          <a:solidFill>
                            <a:srgbClr val="000000"/>
                          </a:solidFill>
                          <a:effectLst/>
                          <a:uLnTx/>
                          <a:uFillTx/>
                          <a:latin typeface="Calibri"/>
                          <a:ea typeface="+mn-ea"/>
                          <a:cs typeface="+mn-cs"/>
                        </a:rPr>
                        <a:t>0</a:t>
                      </a:r>
                      <a:endParaRPr kumimoji="0" lang="en-AU" sz="900" b="0" i="0" u="none" strike="noStrike" kern="1200" cap="none" spc="0" normalizeH="0" baseline="0" noProof="0" dirty="0">
                        <a:ln>
                          <a:noFill/>
                        </a:ln>
                        <a:solidFill>
                          <a:srgbClr val="000000"/>
                        </a:solidFill>
                        <a:effectLst/>
                        <a:uLnTx/>
                        <a:uFillTx/>
                        <a:latin typeface="Calibri"/>
                        <a:ea typeface="+mn-ea"/>
                        <a:cs typeface="+mn-cs"/>
                      </a:endParaRPr>
                    </a:p>
                  </a:txBody>
                  <a:tcPr marL="6581" marR="6581" marT="6581" marB="0" anchor="ct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0" lang="en-AU" sz="900" b="0" i="0" u="none" strike="noStrike" kern="1200" cap="none" spc="0" normalizeH="0" baseline="0" noProof="0">
                          <a:ln>
                            <a:noFill/>
                          </a:ln>
                          <a:solidFill>
                            <a:srgbClr val="000000"/>
                          </a:solidFill>
                          <a:effectLst/>
                          <a:uLnTx/>
                          <a:uFillTx/>
                          <a:latin typeface="Calibri"/>
                          <a:ea typeface="+mn-ea"/>
                          <a:cs typeface="+mn-cs"/>
                        </a:rPr>
                        <a:t>0</a:t>
                      </a:r>
                      <a:endParaRPr kumimoji="0" lang="en-AU" sz="900" b="0" i="0" u="none" strike="noStrike" kern="1200" cap="none" spc="0" normalizeH="0" baseline="0" noProof="0" dirty="0">
                        <a:ln>
                          <a:noFill/>
                        </a:ln>
                        <a:solidFill>
                          <a:srgbClr val="000000"/>
                        </a:solidFill>
                        <a:effectLst/>
                        <a:uLnTx/>
                        <a:uFillTx/>
                        <a:latin typeface="Calibri"/>
                        <a:ea typeface="+mn-ea"/>
                        <a:cs typeface="+mn-cs"/>
                      </a:endParaRPr>
                    </a:p>
                  </a:txBody>
                  <a:tcPr marL="6581" marR="6581" marT="6581" marB="0" anchor="ctr"/>
                </a:tc>
                <a:tc>
                  <a:txBody>
                    <a:bodyPr/>
                    <a:lstStyle/>
                    <a:p>
                      <a:pPr algn="ctr" fontAlgn="b"/>
                      <a:r>
                        <a:rPr lang="en-AU" sz="900" b="1" u="none" strike="noStrike" dirty="0">
                          <a:effectLst/>
                          <a:latin typeface="+mn-lt"/>
                        </a:rPr>
                        <a:t>1</a:t>
                      </a:r>
                      <a:endParaRPr lang="en-AU" sz="900" b="1" i="0" u="none" strike="noStrike" dirty="0">
                        <a:solidFill>
                          <a:srgbClr val="000000"/>
                        </a:solidFill>
                        <a:effectLst/>
                        <a:latin typeface="+mn-lt"/>
                      </a:endParaRPr>
                    </a:p>
                  </a:txBody>
                  <a:tcPr marL="6581" marR="6581" marT="6581" marB="0" anchor="ctr"/>
                </a:tc>
                <a:extLst>
                  <a:ext uri="{0D108BD9-81ED-4DB2-BD59-A6C34878D82A}">
                    <a16:rowId xmlns:a16="http://schemas.microsoft.com/office/drawing/2014/main" val="3140546958"/>
                  </a:ext>
                </a:extLst>
              </a:tr>
              <a:tr h="239702">
                <a:tc vMerge="1">
                  <a:txBody>
                    <a:bodyPr/>
                    <a:lstStyle/>
                    <a:p>
                      <a:pPr algn="l" fontAlgn="b"/>
                      <a:endParaRPr lang="en-AU" sz="900" b="1" i="0" u="none" strike="noStrike" dirty="0">
                        <a:solidFill>
                          <a:srgbClr val="000000"/>
                        </a:solidFill>
                        <a:effectLst/>
                        <a:latin typeface="+mn-lt"/>
                      </a:endParaRPr>
                    </a:p>
                  </a:txBody>
                  <a:tcPr marL="6581" marR="6581" marT="6581" marB="0" anchor="b"/>
                </a:tc>
                <a:tc>
                  <a:txBody>
                    <a:bodyPr/>
                    <a:lstStyle/>
                    <a:p>
                      <a:pPr algn="l" fontAlgn="b"/>
                      <a:r>
                        <a:rPr lang="en-AU" sz="900" u="none" strike="noStrike">
                          <a:effectLst/>
                          <a:latin typeface="+mn-lt"/>
                        </a:rPr>
                        <a:t>Offshore Pipeline Licence</a:t>
                      </a:r>
                      <a:endParaRPr lang="en-AU" sz="900" b="0" i="0" u="none" strike="noStrike">
                        <a:solidFill>
                          <a:srgbClr val="000000"/>
                        </a:solidFill>
                        <a:effectLst/>
                        <a:latin typeface="+mn-lt"/>
                      </a:endParaRPr>
                    </a:p>
                  </a:txBody>
                  <a:tcPr marL="86400" marR="6581" marT="6581" marB="0" anchor="ct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0" lang="en-AU" sz="900" b="0" i="0" u="none" strike="noStrike" kern="1200" cap="none" spc="0" normalizeH="0" baseline="0" noProof="0">
                          <a:ln>
                            <a:noFill/>
                          </a:ln>
                          <a:solidFill>
                            <a:srgbClr val="000000"/>
                          </a:solidFill>
                          <a:effectLst/>
                          <a:uLnTx/>
                          <a:uFillTx/>
                          <a:latin typeface="Calibri"/>
                          <a:ea typeface="+mn-ea"/>
                          <a:cs typeface="+mn-cs"/>
                        </a:rPr>
                        <a:t>0</a:t>
                      </a:r>
                      <a:endParaRPr kumimoji="0" lang="en-AU" sz="900" b="0" i="0" u="none" strike="noStrike" kern="1200" cap="none" spc="0" normalizeH="0" baseline="0" noProof="0" dirty="0">
                        <a:ln>
                          <a:noFill/>
                        </a:ln>
                        <a:solidFill>
                          <a:srgbClr val="000000"/>
                        </a:solidFill>
                        <a:effectLst/>
                        <a:uLnTx/>
                        <a:uFillTx/>
                        <a:latin typeface="Calibri"/>
                        <a:ea typeface="+mn-ea"/>
                        <a:cs typeface="+mn-cs"/>
                      </a:endParaRPr>
                    </a:p>
                  </a:txBody>
                  <a:tcPr marL="6581" marR="6581" marT="6581" marB="0" anchor="ctr"/>
                </a:tc>
                <a:tc>
                  <a:txBody>
                    <a:bodyPr/>
                    <a:lstStyle/>
                    <a:p>
                      <a:pPr algn="ctr" fontAlgn="b"/>
                      <a:r>
                        <a:rPr lang="en-AU" sz="900" u="none" strike="noStrike">
                          <a:effectLst/>
                          <a:latin typeface="+mn-lt"/>
                        </a:rPr>
                        <a:t>1</a:t>
                      </a:r>
                      <a:endParaRPr lang="en-AU" sz="900" b="0" i="0" u="none" strike="noStrike">
                        <a:solidFill>
                          <a:srgbClr val="000000"/>
                        </a:solidFill>
                        <a:effectLst/>
                        <a:latin typeface="+mn-lt"/>
                      </a:endParaRPr>
                    </a:p>
                  </a:txBody>
                  <a:tcPr marL="6581" marR="6581" marT="6581" marB="0" anchor="ct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0" lang="en-AU" sz="900" b="0" i="0" u="none" strike="noStrike" kern="1200" cap="none" spc="0" normalizeH="0" baseline="0" noProof="0">
                          <a:ln>
                            <a:noFill/>
                          </a:ln>
                          <a:solidFill>
                            <a:srgbClr val="000000"/>
                          </a:solidFill>
                          <a:effectLst/>
                          <a:uLnTx/>
                          <a:uFillTx/>
                          <a:latin typeface="Calibri"/>
                          <a:ea typeface="+mn-ea"/>
                          <a:cs typeface="+mn-cs"/>
                        </a:rPr>
                        <a:t>0</a:t>
                      </a:r>
                      <a:endParaRPr kumimoji="0" lang="en-AU" sz="900" b="0" i="0" u="none" strike="noStrike" kern="1200" cap="none" spc="0" normalizeH="0" baseline="0" noProof="0" dirty="0">
                        <a:ln>
                          <a:noFill/>
                        </a:ln>
                        <a:solidFill>
                          <a:srgbClr val="000000"/>
                        </a:solidFill>
                        <a:effectLst/>
                        <a:uLnTx/>
                        <a:uFillTx/>
                        <a:latin typeface="Calibri"/>
                        <a:ea typeface="+mn-ea"/>
                        <a:cs typeface="+mn-cs"/>
                      </a:endParaRPr>
                    </a:p>
                  </a:txBody>
                  <a:tcPr marL="6581" marR="6581" marT="6581" marB="0" anchor="ct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0" lang="en-AU" sz="900" b="0" i="0" u="none" strike="noStrike" kern="1200" cap="none" spc="0" normalizeH="0" baseline="0" noProof="0">
                          <a:ln>
                            <a:noFill/>
                          </a:ln>
                          <a:solidFill>
                            <a:srgbClr val="000000"/>
                          </a:solidFill>
                          <a:effectLst/>
                          <a:uLnTx/>
                          <a:uFillTx/>
                          <a:latin typeface="Calibri"/>
                          <a:ea typeface="+mn-ea"/>
                          <a:cs typeface="+mn-cs"/>
                        </a:rPr>
                        <a:t>0</a:t>
                      </a:r>
                      <a:endParaRPr kumimoji="0" lang="en-AU" sz="900" b="0" i="0" u="none" strike="noStrike" kern="1200" cap="none" spc="0" normalizeH="0" baseline="0" noProof="0" dirty="0">
                        <a:ln>
                          <a:noFill/>
                        </a:ln>
                        <a:solidFill>
                          <a:srgbClr val="000000"/>
                        </a:solidFill>
                        <a:effectLst/>
                        <a:uLnTx/>
                        <a:uFillTx/>
                        <a:latin typeface="Calibri"/>
                        <a:ea typeface="+mn-ea"/>
                        <a:cs typeface="+mn-cs"/>
                      </a:endParaRPr>
                    </a:p>
                  </a:txBody>
                  <a:tcPr marL="6581" marR="6581" marT="6581" marB="0" anchor="ct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0" lang="en-AU" sz="900" b="0" i="0" u="none" strike="noStrike" kern="1200" cap="none" spc="0" normalizeH="0" baseline="0" noProof="0" dirty="0">
                          <a:ln>
                            <a:noFill/>
                          </a:ln>
                          <a:solidFill>
                            <a:srgbClr val="000000"/>
                          </a:solidFill>
                          <a:effectLst/>
                          <a:uLnTx/>
                          <a:uFillTx/>
                          <a:latin typeface="Calibri"/>
                          <a:ea typeface="+mn-ea"/>
                          <a:cs typeface="+mn-cs"/>
                        </a:rPr>
                        <a:t>0</a:t>
                      </a:r>
                    </a:p>
                  </a:txBody>
                  <a:tcPr marL="6581" marR="6581" marT="6581" marB="0" anchor="ctr"/>
                </a:tc>
                <a:tc>
                  <a:txBody>
                    <a:bodyPr/>
                    <a:lstStyle/>
                    <a:p>
                      <a:pPr algn="ctr" fontAlgn="b"/>
                      <a:r>
                        <a:rPr lang="en-AU" sz="900" b="1" u="none" strike="noStrike">
                          <a:effectLst/>
                          <a:latin typeface="+mn-lt"/>
                        </a:rPr>
                        <a:t>1</a:t>
                      </a:r>
                      <a:endParaRPr lang="en-AU" sz="900" b="1" i="0" u="none" strike="noStrike">
                        <a:solidFill>
                          <a:srgbClr val="000000"/>
                        </a:solidFill>
                        <a:effectLst/>
                        <a:latin typeface="+mn-lt"/>
                      </a:endParaRPr>
                    </a:p>
                  </a:txBody>
                  <a:tcPr marL="6581" marR="6581" marT="6581" marB="0" anchor="ctr"/>
                </a:tc>
                <a:extLst>
                  <a:ext uri="{0D108BD9-81ED-4DB2-BD59-A6C34878D82A}">
                    <a16:rowId xmlns:a16="http://schemas.microsoft.com/office/drawing/2014/main" val="1236718078"/>
                  </a:ext>
                </a:extLst>
              </a:tr>
              <a:tr h="239702">
                <a:tc vMerge="1">
                  <a:txBody>
                    <a:bodyPr/>
                    <a:lstStyle/>
                    <a:p>
                      <a:pPr algn="l" fontAlgn="b"/>
                      <a:endParaRPr lang="en-AU" sz="900" b="1" i="0" u="none" strike="noStrike" dirty="0">
                        <a:solidFill>
                          <a:srgbClr val="000000"/>
                        </a:solidFill>
                        <a:effectLst/>
                        <a:latin typeface="+mn-lt"/>
                      </a:endParaRPr>
                    </a:p>
                  </a:txBody>
                  <a:tcPr marL="6581" marR="6581" marT="6581" marB="0" anchor="b"/>
                </a:tc>
                <a:tc>
                  <a:txBody>
                    <a:bodyPr/>
                    <a:lstStyle/>
                    <a:p>
                      <a:pPr algn="l" fontAlgn="b"/>
                      <a:r>
                        <a:rPr lang="en-AU" sz="900" u="none" strike="noStrike" dirty="0">
                          <a:effectLst/>
                          <a:latin typeface="+mn-lt"/>
                        </a:rPr>
                        <a:t>Onshore Petroleum Exploration Permit</a:t>
                      </a:r>
                      <a:endParaRPr lang="en-AU" sz="900" b="0" i="0" u="none" strike="noStrike" dirty="0">
                        <a:solidFill>
                          <a:srgbClr val="000000"/>
                        </a:solidFill>
                        <a:effectLst/>
                        <a:latin typeface="+mn-lt"/>
                      </a:endParaRPr>
                    </a:p>
                  </a:txBody>
                  <a:tcPr marL="86400" marR="6581" marT="6581" marB="0" anchor="ct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0" lang="en-AU" sz="900" b="0" i="0" u="none" strike="noStrike" kern="1200" cap="none" spc="0" normalizeH="0" baseline="0" noProof="0">
                          <a:ln>
                            <a:noFill/>
                          </a:ln>
                          <a:solidFill>
                            <a:srgbClr val="000000"/>
                          </a:solidFill>
                          <a:effectLst/>
                          <a:uLnTx/>
                          <a:uFillTx/>
                          <a:latin typeface="Calibri"/>
                          <a:ea typeface="+mn-ea"/>
                          <a:cs typeface="+mn-cs"/>
                        </a:rPr>
                        <a:t>0</a:t>
                      </a:r>
                      <a:endParaRPr kumimoji="0" lang="en-AU" sz="900" b="0" i="0" u="none" strike="noStrike" kern="1200" cap="none" spc="0" normalizeH="0" baseline="0" noProof="0" dirty="0">
                        <a:ln>
                          <a:noFill/>
                        </a:ln>
                        <a:solidFill>
                          <a:srgbClr val="000000"/>
                        </a:solidFill>
                        <a:effectLst/>
                        <a:uLnTx/>
                        <a:uFillTx/>
                        <a:latin typeface="Calibri"/>
                        <a:ea typeface="+mn-ea"/>
                        <a:cs typeface="+mn-cs"/>
                      </a:endParaRPr>
                    </a:p>
                  </a:txBody>
                  <a:tcPr marL="6581" marR="6581" marT="6581" marB="0" anchor="ctr"/>
                </a:tc>
                <a:tc>
                  <a:txBody>
                    <a:bodyPr/>
                    <a:lstStyle/>
                    <a:p>
                      <a:pPr algn="ctr" fontAlgn="b"/>
                      <a:r>
                        <a:rPr lang="en-AU" sz="900" u="none" strike="noStrike">
                          <a:effectLst/>
                          <a:latin typeface="+mn-lt"/>
                        </a:rPr>
                        <a:t>1</a:t>
                      </a:r>
                      <a:endParaRPr lang="en-AU" sz="900" b="0" i="0" u="none" strike="noStrike">
                        <a:solidFill>
                          <a:srgbClr val="000000"/>
                        </a:solidFill>
                        <a:effectLst/>
                        <a:latin typeface="+mn-lt"/>
                      </a:endParaRPr>
                    </a:p>
                  </a:txBody>
                  <a:tcPr marL="6581" marR="6581" marT="6581" marB="0" anchor="ct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0" lang="en-AU" sz="900" b="0" i="0" u="none" strike="noStrike" kern="1200" cap="none" spc="0" normalizeH="0" baseline="0" noProof="0">
                          <a:ln>
                            <a:noFill/>
                          </a:ln>
                          <a:solidFill>
                            <a:srgbClr val="000000"/>
                          </a:solidFill>
                          <a:effectLst/>
                          <a:uLnTx/>
                          <a:uFillTx/>
                          <a:latin typeface="Calibri"/>
                          <a:ea typeface="+mn-ea"/>
                          <a:cs typeface="+mn-cs"/>
                        </a:rPr>
                        <a:t>0</a:t>
                      </a:r>
                      <a:endParaRPr kumimoji="0" lang="en-AU" sz="900" b="0" i="0" u="none" strike="noStrike" kern="1200" cap="none" spc="0" normalizeH="0" baseline="0" noProof="0" dirty="0">
                        <a:ln>
                          <a:noFill/>
                        </a:ln>
                        <a:solidFill>
                          <a:srgbClr val="000000"/>
                        </a:solidFill>
                        <a:effectLst/>
                        <a:uLnTx/>
                        <a:uFillTx/>
                        <a:latin typeface="Calibri"/>
                        <a:ea typeface="+mn-ea"/>
                        <a:cs typeface="+mn-cs"/>
                      </a:endParaRPr>
                    </a:p>
                  </a:txBody>
                  <a:tcPr marL="6581" marR="6581" marT="6581" marB="0" anchor="ctr"/>
                </a:tc>
                <a:tc>
                  <a:txBody>
                    <a:bodyPr/>
                    <a:lstStyle/>
                    <a:p>
                      <a:pPr algn="ctr" fontAlgn="b"/>
                      <a:r>
                        <a:rPr lang="en-AU" sz="900" u="none" strike="noStrike" dirty="0">
                          <a:effectLst/>
                          <a:latin typeface="+mn-lt"/>
                        </a:rPr>
                        <a:t>2</a:t>
                      </a:r>
                      <a:endParaRPr lang="en-AU" sz="900" b="0" i="0" u="none" strike="noStrike" dirty="0">
                        <a:solidFill>
                          <a:srgbClr val="000000"/>
                        </a:solidFill>
                        <a:effectLst/>
                        <a:latin typeface="+mn-lt"/>
                      </a:endParaRPr>
                    </a:p>
                  </a:txBody>
                  <a:tcPr marL="6581" marR="6581" marT="6581" marB="0" anchor="ctr"/>
                </a:tc>
                <a:tc>
                  <a:txBody>
                    <a:bodyPr/>
                    <a:lstStyle/>
                    <a:p>
                      <a:pPr algn="ctr" fontAlgn="b"/>
                      <a:r>
                        <a:rPr lang="en-AU" sz="900" b="0" i="0" u="none" strike="noStrike" dirty="0">
                          <a:solidFill>
                            <a:srgbClr val="000000"/>
                          </a:solidFill>
                          <a:effectLst/>
                          <a:latin typeface="+mn-lt"/>
                        </a:rPr>
                        <a:t>0</a:t>
                      </a:r>
                    </a:p>
                  </a:txBody>
                  <a:tcPr marL="6581" marR="6581" marT="6581" marB="0" anchor="ctr"/>
                </a:tc>
                <a:tc>
                  <a:txBody>
                    <a:bodyPr/>
                    <a:lstStyle/>
                    <a:p>
                      <a:pPr algn="ctr" fontAlgn="b"/>
                      <a:r>
                        <a:rPr lang="en-AU" sz="900" b="1" u="none" strike="noStrike">
                          <a:effectLst/>
                          <a:latin typeface="+mn-lt"/>
                        </a:rPr>
                        <a:t>3</a:t>
                      </a:r>
                      <a:endParaRPr lang="en-AU" sz="900" b="1" i="0" u="none" strike="noStrike">
                        <a:solidFill>
                          <a:srgbClr val="000000"/>
                        </a:solidFill>
                        <a:effectLst/>
                        <a:latin typeface="+mn-lt"/>
                      </a:endParaRPr>
                    </a:p>
                  </a:txBody>
                  <a:tcPr marL="6581" marR="6581" marT="6581" marB="0" anchor="ctr"/>
                </a:tc>
                <a:extLst>
                  <a:ext uri="{0D108BD9-81ED-4DB2-BD59-A6C34878D82A}">
                    <a16:rowId xmlns:a16="http://schemas.microsoft.com/office/drawing/2014/main" val="189712907"/>
                  </a:ext>
                </a:extLst>
              </a:tr>
              <a:tr h="343812">
                <a:tc vMerge="1">
                  <a:txBody>
                    <a:bodyPr/>
                    <a:lstStyle/>
                    <a:p>
                      <a:pPr algn="l" fontAlgn="b"/>
                      <a:endParaRPr lang="en-AU" sz="900" b="1" i="0" u="none" strike="noStrike" dirty="0">
                        <a:solidFill>
                          <a:srgbClr val="000000"/>
                        </a:solidFill>
                        <a:effectLst/>
                        <a:latin typeface="+mn-lt"/>
                      </a:endParaRPr>
                    </a:p>
                  </a:txBody>
                  <a:tcPr marL="6581" marR="6581" marT="6581" marB="0" anchor="b"/>
                </a:tc>
                <a:tc>
                  <a:txBody>
                    <a:bodyPr/>
                    <a:lstStyle/>
                    <a:p>
                      <a:pPr algn="l" fontAlgn="b"/>
                      <a:r>
                        <a:rPr lang="en-AU" sz="900" u="none" strike="noStrike" dirty="0">
                          <a:effectLst/>
                          <a:latin typeface="+mn-lt"/>
                        </a:rPr>
                        <a:t>Onshore Petroleum Special Drilling Authorisation</a:t>
                      </a:r>
                      <a:endParaRPr lang="en-AU" sz="900" b="0" i="0" u="none" strike="noStrike" dirty="0">
                        <a:solidFill>
                          <a:srgbClr val="000000"/>
                        </a:solidFill>
                        <a:effectLst/>
                        <a:latin typeface="+mn-lt"/>
                      </a:endParaRPr>
                    </a:p>
                  </a:txBody>
                  <a:tcPr marL="86400" marR="6581" marT="6581" marB="0" anchor="ct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0" lang="en-AU" sz="900" b="0" i="0" u="none" strike="noStrike" kern="1200" cap="none" spc="0" normalizeH="0" baseline="0" noProof="0">
                          <a:ln>
                            <a:noFill/>
                          </a:ln>
                          <a:solidFill>
                            <a:srgbClr val="000000"/>
                          </a:solidFill>
                          <a:effectLst/>
                          <a:uLnTx/>
                          <a:uFillTx/>
                          <a:latin typeface="Calibri"/>
                          <a:ea typeface="+mn-ea"/>
                          <a:cs typeface="+mn-cs"/>
                        </a:rPr>
                        <a:t>0</a:t>
                      </a:r>
                      <a:endParaRPr kumimoji="0" lang="en-AU" sz="900" b="0" i="0" u="none" strike="noStrike" kern="1200" cap="none" spc="0" normalizeH="0" baseline="0" noProof="0" dirty="0">
                        <a:ln>
                          <a:noFill/>
                        </a:ln>
                        <a:solidFill>
                          <a:srgbClr val="000000"/>
                        </a:solidFill>
                        <a:effectLst/>
                        <a:uLnTx/>
                        <a:uFillTx/>
                        <a:latin typeface="Calibri"/>
                        <a:ea typeface="+mn-ea"/>
                        <a:cs typeface="+mn-cs"/>
                      </a:endParaRPr>
                    </a:p>
                  </a:txBody>
                  <a:tcPr marL="6581" marR="6581" marT="6581" marB="0" anchor="ctr"/>
                </a:tc>
                <a:tc>
                  <a:txBody>
                    <a:bodyPr/>
                    <a:lstStyle/>
                    <a:p>
                      <a:pPr algn="ctr" fontAlgn="b"/>
                      <a:r>
                        <a:rPr lang="en-AU" sz="900" u="none" strike="noStrike">
                          <a:effectLst/>
                          <a:latin typeface="+mn-lt"/>
                        </a:rPr>
                        <a:t>1</a:t>
                      </a:r>
                      <a:endParaRPr lang="en-AU" sz="900" b="0" i="0" u="none" strike="noStrike">
                        <a:solidFill>
                          <a:srgbClr val="000000"/>
                        </a:solidFill>
                        <a:effectLst/>
                        <a:latin typeface="+mn-lt"/>
                      </a:endParaRPr>
                    </a:p>
                  </a:txBody>
                  <a:tcPr marL="6581" marR="6581" marT="6581" marB="0" anchor="ct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0" lang="en-AU" sz="900" b="0" i="0" u="none" strike="noStrike" kern="1200" cap="none" spc="0" normalizeH="0" baseline="0" noProof="0">
                          <a:ln>
                            <a:noFill/>
                          </a:ln>
                          <a:solidFill>
                            <a:srgbClr val="000000"/>
                          </a:solidFill>
                          <a:effectLst/>
                          <a:uLnTx/>
                          <a:uFillTx/>
                          <a:latin typeface="Calibri"/>
                          <a:ea typeface="+mn-ea"/>
                          <a:cs typeface="+mn-cs"/>
                        </a:rPr>
                        <a:t>0</a:t>
                      </a:r>
                      <a:endParaRPr kumimoji="0" lang="en-AU" sz="900" b="0" i="0" u="none" strike="noStrike" kern="1200" cap="none" spc="0" normalizeH="0" baseline="0" noProof="0" dirty="0">
                        <a:ln>
                          <a:noFill/>
                        </a:ln>
                        <a:solidFill>
                          <a:srgbClr val="000000"/>
                        </a:solidFill>
                        <a:effectLst/>
                        <a:uLnTx/>
                        <a:uFillTx/>
                        <a:latin typeface="Calibri"/>
                        <a:ea typeface="+mn-ea"/>
                        <a:cs typeface="+mn-cs"/>
                      </a:endParaRPr>
                    </a:p>
                  </a:txBody>
                  <a:tcPr marL="6581" marR="6581" marT="6581" marB="0" anchor="ct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0" lang="en-AU" sz="900" b="0" i="0" u="none" strike="noStrike" kern="1200" cap="none" spc="0" normalizeH="0" baseline="0" noProof="0">
                          <a:ln>
                            <a:noFill/>
                          </a:ln>
                          <a:solidFill>
                            <a:srgbClr val="000000"/>
                          </a:solidFill>
                          <a:effectLst/>
                          <a:uLnTx/>
                          <a:uFillTx/>
                          <a:latin typeface="Calibri"/>
                          <a:ea typeface="+mn-ea"/>
                          <a:cs typeface="+mn-cs"/>
                        </a:rPr>
                        <a:t>0</a:t>
                      </a:r>
                      <a:endParaRPr kumimoji="0" lang="en-AU" sz="900" b="0" i="0" u="none" strike="noStrike" kern="1200" cap="none" spc="0" normalizeH="0" baseline="0" noProof="0" dirty="0">
                        <a:ln>
                          <a:noFill/>
                        </a:ln>
                        <a:solidFill>
                          <a:srgbClr val="000000"/>
                        </a:solidFill>
                        <a:effectLst/>
                        <a:uLnTx/>
                        <a:uFillTx/>
                        <a:latin typeface="Calibri"/>
                        <a:ea typeface="+mn-ea"/>
                        <a:cs typeface="+mn-cs"/>
                      </a:endParaRPr>
                    </a:p>
                  </a:txBody>
                  <a:tcPr marL="6581" marR="6581" marT="6581" marB="0" anchor="ct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0" lang="en-AU" sz="900" b="0" i="0" u="none" strike="noStrike" kern="1200" cap="none" spc="0" normalizeH="0" baseline="0" noProof="0" dirty="0">
                          <a:ln>
                            <a:noFill/>
                          </a:ln>
                          <a:solidFill>
                            <a:srgbClr val="000000"/>
                          </a:solidFill>
                          <a:effectLst/>
                          <a:uLnTx/>
                          <a:uFillTx/>
                          <a:latin typeface="Calibri"/>
                          <a:ea typeface="+mn-ea"/>
                          <a:cs typeface="+mn-cs"/>
                        </a:rPr>
                        <a:t>0</a:t>
                      </a:r>
                    </a:p>
                  </a:txBody>
                  <a:tcPr marL="6581" marR="6581" marT="6581" marB="0" anchor="ctr"/>
                </a:tc>
                <a:tc>
                  <a:txBody>
                    <a:bodyPr/>
                    <a:lstStyle/>
                    <a:p>
                      <a:pPr algn="ctr" fontAlgn="b"/>
                      <a:r>
                        <a:rPr lang="en-AU" sz="900" b="1" u="none" strike="noStrike">
                          <a:effectLst/>
                          <a:latin typeface="+mn-lt"/>
                        </a:rPr>
                        <a:t>1</a:t>
                      </a:r>
                      <a:endParaRPr lang="en-AU" sz="900" b="1" i="0" u="none" strike="noStrike">
                        <a:solidFill>
                          <a:srgbClr val="000000"/>
                        </a:solidFill>
                        <a:effectLst/>
                        <a:latin typeface="+mn-lt"/>
                      </a:endParaRPr>
                    </a:p>
                  </a:txBody>
                  <a:tcPr marL="6581" marR="6581" marT="6581" marB="0" anchor="ctr"/>
                </a:tc>
                <a:extLst>
                  <a:ext uri="{0D108BD9-81ED-4DB2-BD59-A6C34878D82A}">
                    <a16:rowId xmlns:a16="http://schemas.microsoft.com/office/drawing/2014/main" val="1993192104"/>
                  </a:ext>
                </a:extLst>
              </a:tr>
              <a:tr h="239702">
                <a:tc vMerge="1">
                  <a:txBody>
                    <a:bodyPr/>
                    <a:lstStyle/>
                    <a:p>
                      <a:pPr algn="l" fontAlgn="b"/>
                      <a:endParaRPr lang="en-AU" sz="900" b="1" i="0" u="none" strike="noStrike" dirty="0">
                        <a:solidFill>
                          <a:srgbClr val="000000"/>
                        </a:solidFill>
                        <a:effectLst/>
                        <a:latin typeface="+mn-lt"/>
                      </a:endParaRPr>
                    </a:p>
                  </a:txBody>
                  <a:tcPr marL="6581" marR="6581" marT="6581" marB="0" anchor="b"/>
                </a:tc>
                <a:tc>
                  <a:txBody>
                    <a:bodyPr/>
                    <a:lstStyle/>
                    <a:p>
                      <a:pPr algn="l" fontAlgn="b"/>
                      <a:endParaRPr lang="en-AU" sz="900" b="1" i="0" u="none" strike="noStrike" dirty="0">
                        <a:solidFill>
                          <a:srgbClr val="000000"/>
                        </a:solidFill>
                        <a:effectLst/>
                        <a:latin typeface="+mn-lt"/>
                      </a:endParaRPr>
                    </a:p>
                  </a:txBody>
                  <a:tcPr marL="6581" marR="6581" marT="6581" marB="0" anchor="ctr">
                    <a:solidFill>
                      <a:schemeClr val="accent5">
                        <a:lumMod val="60000"/>
                        <a:lumOff val="40000"/>
                      </a:schemeClr>
                    </a:solid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0" lang="en-AU" sz="900" b="0" i="0" u="none" strike="noStrike" kern="1200" cap="none" spc="0" normalizeH="0" baseline="0" noProof="0">
                          <a:ln>
                            <a:noFill/>
                          </a:ln>
                          <a:solidFill>
                            <a:srgbClr val="000000"/>
                          </a:solidFill>
                          <a:effectLst/>
                          <a:uLnTx/>
                          <a:uFillTx/>
                          <a:latin typeface="Calibri"/>
                          <a:ea typeface="+mn-ea"/>
                          <a:cs typeface="+mn-cs"/>
                        </a:rPr>
                        <a:t>0</a:t>
                      </a:r>
                      <a:endParaRPr kumimoji="0" lang="en-AU" sz="900" b="0" i="0" u="none" strike="noStrike" kern="1200" cap="none" spc="0" normalizeH="0" baseline="0" noProof="0" dirty="0">
                        <a:ln>
                          <a:noFill/>
                        </a:ln>
                        <a:solidFill>
                          <a:srgbClr val="000000"/>
                        </a:solidFill>
                        <a:effectLst/>
                        <a:uLnTx/>
                        <a:uFillTx/>
                        <a:latin typeface="Calibri"/>
                        <a:ea typeface="+mn-ea"/>
                        <a:cs typeface="+mn-cs"/>
                      </a:endParaRPr>
                    </a:p>
                  </a:txBody>
                  <a:tcPr marL="6581" marR="6581" marT="6581" marB="0" anchor="ctr">
                    <a:solidFill>
                      <a:schemeClr val="accent5">
                        <a:lumMod val="60000"/>
                        <a:lumOff val="40000"/>
                      </a:schemeClr>
                    </a:solidFill>
                  </a:tcPr>
                </a:tc>
                <a:tc>
                  <a:txBody>
                    <a:bodyPr/>
                    <a:lstStyle/>
                    <a:p>
                      <a:pPr algn="ctr" fontAlgn="b"/>
                      <a:r>
                        <a:rPr lang="en-AU" sz="900" b="1" u="none" strike="noStrike" dirty="0">
                          <a:effectLst/>
                          <a:latin typeface="+mn-lt"/>
                        </a:rPr>
                        <a:t>6</a:t>
                      </a:r>
                      <a:endParaRPr lang="en-AU" sz="900" b="1" i="0" u="none" strike="noStrike" dirty="0">
                        <a:solidFill>
                          <a:srgbClr val="000000"/>
                        </a:solidFill>
                        <a:effectLst/>
                        <a:latin typeface="+mn-lt"/>
                      </a:endParaRPr>
                    </a:p>
                  </a:txBody>
                  <a:tcPr marL="6581" marR="6581" marT="6581" marB="0" anchor="ctr">
                    <a:solidFill>
                      <a:schemeClr val="accent5">
                        <a:lumMod val="60000"/>
                        <a:lumOff val="40000"/>
                      </a:schemeClr>
                    </a:solid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0" lang="en-AU" sz="900" b="0" i="0" u="none" strike="noStrike" kern="1200" cap="none" spc="0" normalizeH="0" baseline="0" noProof="0" dirty="0">
                          <a:ln>
                            <a:noFill/>
                          </a:ln>
                          <a:solidFill>
                            <a:srgbClr val="000000"/>
                          </a:solidFill>
                          <a:effectLst/>
                          <a:uLnTx/>
                          <a:uFillTx/>
                          <a:latin typeface="Calibri"/>
                          <a:ea typeface="+mn-ea"/>
                          <a:cs typeface="+mn-cs"/>
                        </a:rPr>
                        <a:t>0</a:t>
                      </a:r>
                    </a:p>
                  </a:txBody>
                  <a:tcPr marL="6581" marR="6581" marT="6581" marB="0" anchor="ctr">
                    <a:solidFill>
                      <a:schemeClr val="accent5">
                        <a:lumMod val="60000"/>
                        <a:lumOff val="40000"/>
                      </a:schemeClr>
                    </a:solidFill>
                  </a:tcPr>
                </a:tc>
                <a:tc>
                  <a:txBody>
                    <a:bodyPr/>
                    <a:lstStyle/>
                    <a:p>
                      <a:pPr algn="ctr" fontAlgn="b"/>
                      <a:r>
                        <a:rPr lang="en-AU" sz="900" b="1" u="none" strike="noStrike" dirty="0">
                          <a:effectLst/>
                          <a:latin typeface="+mn-lt"/>
                        </a:rPr>
                        <a:t>2</a:t>
                      </a:r>
                      <a:endParaRPr lang="en-AU" sz="900" b="1" i="0" u="none" strike="noStrike" dirty="0">
                        <a:solidFill>
                          <a:srgbClr val="000000"/>
                        </a:solidFill>
                        <a:effectLst/>
                        <a:latin typeface="+mn-lt"/>
                      </a:endParaRPr>
                    </a:p>
                  </a:txBody>
                  <a:tcPr marL="6581" marR="6581" marT="6581" marB="0" anchor="ctr">
                    <a:solidFill>
                      <a:schemeClr val="accent5">
                        <a:lumMod val="60000"/>
                        <a:lumOff val="40000"/>
                      </a:schemeClr>
                    </a:solid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AU" sz="900" b="0" i="0" u="none" strike="noStrike" dirty="0">
                          <a:solidFill>
                            <a:srgbClr val="000000"/>
                          </a:solidFill>
                          <a:effectLst/>
                          <a:latin typeface="+mn-lt"/>
                        </a:rPr>
                        <a:t>0</a:t>
                      </a:r>
                    </a:p>
                  </a:txBody>
                  <a:tcPr marL="6581" marR="6581" marT="6581" marB="0" anchor="ctr">
                    <a:solidFill>
                      <a:schemeClr val="accent5">
                        <a:lumMod val="60000"/>
                        <a:lumOff val="40000"/>
                      </a:schemeClr>
                    </a:solidFill>
                  </a:tcPr>
                </a:tc>
                <a:tc>
                  <a:txBody>
                    <a:bodyPr/>
                    <a:lstStyle/>
                    <a:p>
                      <a:pPr algn="ctr" fontAlgn="b"/>
                      <a:r>
                        <a:rPr lang="en-AU" sz="900" b="1" u="none" strike="noStrike" dirty="0">
                          <a:effectLst/>
                          <a:latin typeface="+mn-lt"/>
                        </a:rPr>
                        <a:t>8</a:t>
                      </a:r>
                      <a:endParaRPr lang="en-AU" sz="900" b="1" i="0" u="none" strike="noStrike" dirty="0">
                        <a:solidFill>
                          <a:srgbClr val="000000"/>
                        </a:solidFill>
                        <a:effectLst/>
                        <a:latin typeface="+mn-lt"/>
                      </a:endParaRPr>
                    </a:p>
                  </a:txBody>
                  <a:tcPr marL="6581" marR="6581" marT="6581" marB="0" anchor="ctr">
                    <a:solidFill>
                      <a:schemeClr val="accent5">
                        <a:lumMod val="60000"/>
                        <a:lumOff val="40000"/>
                      </a:schemeClr>
                    </a:solidFill>
                  </a:tcPr>
                </a:tc>
                <a:extLst>
                  <a:ext uri="{0D108BD9-81ED-4DB2-BD59-A6C34878D82A}">
                    <a16:rowId xmlns:a16="http://schemas.microsoft.com/office/drawing/2014/main" val="1942856818"/>
                  </a:ext>
                </a:extLst>
              </a:tr>
            </a:tbl>
          </a:graphicData>
        </a:graphic>
      </p:graphicFrame>
      <p:graphicFrame>
        <p:nvGraphicFramePr>
          <p:cNvPr id="14" name="Chart 13">
            <a:extLst>
              <a:ext uri="{FF2B5EF4-FFF2-40B4-BE49-F238E27FC236}">
                <a16:creationId xmlns:a16="http://schemas.microsoft.com/office/drawing/2014/main" id="{EE203E80-6FBD-40D5-90F2-E06A5257F8CB}"/>
              </a:ext>
            </a:extLst>
          </p:cNvPr>
          <p:cNvGraphicFramePr/>
          <p:nvPr>
            <p:extLst>
              <p:ext uri="{D42A27DB-BD31-4B8C-83A1-F6EECF244321}">
                <p14:modId xmlns:p14="http://schemas.microsoft.com/office/powerpoint/2010/main" val="2324811892"/>
              </p:ext>
            </p:extLst>
          </p:nvPr>
        </p:nvGraphicFramePr>
        <p:xfrm>
          <a:off x="502096" y="3838019"/>
          <a:ext cx="8915400" cy="2615317"/>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91631176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495300" y="222331"/>
            <a:ext cx="8915400" cy="274042"/>
          </a:xfrm>
        </p:spPr>
        <p:txBody>
          <a:bodyPr>
            <a:normAutofit fontScale="90000"/>
          </a:bodyPr>
          <a:lstStyle/>
          <a:p>
            <a:r>
              <a:rPr lang="en-AU" sz="1400" b="1" dirty="0">
                <a:solidFill>
                  <a:schemeClr val="bg1"/>
                </a:solidFill>
              </a:rPr>
              <a:t>KPI 1 Efficient Approvals Process</a:t>
            </a:r>
          </a:p>
        </p:txBody>
      </p:sp>
      <p:graphicFrame>
        <p:nvGraphicFramePr>
          <p:cNvPr id="5" name="Table 4"/>
          <p:cNvGraphicFramePr>
            <a:graphicFrameLocks noGrp="1"/>
          </p:cNvGraphicFramePr>
          <p:nvPr>
            <p:extLst>
              <p:ext uri="{D42A27DB-BD31-4B8C-83A1-F6EECF244321}">
                <p14:modId xmlns:p14="http://schemas.microsoft.com/office/powerpoint/2010/main" val="1751666244"/>
              </p:ext>
            </p:extLst>
          </p:nvPr>
        </p:nvGraphicFramePr>
        <p:xfrm>
          <a:off x="128464" y="830528"/>
          <a:ext cx="6118515" cy="3277675"/>
        </p:xfrm>
        <a:graphic>
          <a:graphicData uri="http://schemas.openxmlformats.org/drawingml/2006/table">
            <a:tbl>
              <a:tblPr firstRow="1" bandRow="1">
                <a:tableStyleId>{7DF18680-E054-41AD-8BC1-D1AEF772440D}</a:tableStyleId>
              </a:tblPr>
              <a:tblGrid>
                <a:gridCol w="618722">
                  <a:extLst>
                    <a:ext uri="{9D8B030D-6E8A-4147-A177-3AD203B41FA5}">
                      <a16:colId xmlns:a16="http://schemas.microsoft.com/office/drawing/2014/main" val="20000"/>
                    </a:ext>
                  </a:extLst>
                </a:gridCol>
                <a:gridCol w="1793411">
                  <a:extLst>
                    <a:ext uri="{9D8B030D-6E8A-4147-A177-3AD203B41FA5}">
                      <a16:colId xmlns:a16="http://schemas.microsoft.com/office/drawing/2014/main" val="20001"/>
                    </a:ext>
                  </a:extLst>
                </a:gridCol>
                <a:gridCol w="677649">
                  <a:extLst>
                    <a:ext uri="{9D8B030D-6E8A-4147-A177-3AD203B41FA5}">
                      <a16:colId xmlns:a16="http://schemas.microsoft.com/office/drawing/2014/main" val="2951049663"/>
                    </a:ext>
                  </a:extLst>
                </a:gridCol>
                <a:gridCol w="819054">
                  <a:extLst>
                    <a:ext uri="{9D8B030D-6E8A-4147-A177-3AD203B41FA5}">
                      <a16:colId xmlns:a16="http://schemas.microsoft.com/office/drawing/2014/main" val="2161276873"/>
                    </a:ext>
                  </a:extLst>
                </a:gridCol>
                <a:gridCol w="697511">
                  <a:extLst>
                    <a:ext uri="{9D8B030D-6E8A-4147-A177-3AD203B41FA5}">
                      <a16:colId xmlns:a16="http://schemas.microsoft.com/office/drawing/2014/main" val="20002"/>
                    </a:ext>
                  </a:extLst>
                </a:gridCol>
                <a:gridCol w="644466">
                  <a:extLst>
                    <a:ext uri="{9D8B030D-6E8A-4147-A177-3AD203B41FA5}">
                      <a16:colId xmlns:a16="http://schemas.microsoft.com/office/drawing/2014/main" val="20004"/>
                    </a:ext>
                  </a:extLst>
                </a:gridCol>
                <a:gridCol w="867702">
                  <a:extLst>
                    <a:ext uri="{9D8B030D-6E8A-4147-A177-3AD203B41FA5}">
                      <a16:colId xmlns:a16="http://schemas.microsoft.com/office/drawing/2014/main" val="20005"/>
                    </a:ext>
                  </a:extLst>
                </a:gridCol>
              </a:tblGrid>
              <a:tr h="445013">
                <a:tc>
                  <a:txBody>
                    <a:bodyPr/>
                    <a:lstStyle/>
                    <a:p>
                      <a:pPr algn="ctr"/>
                      <a:r>
                        <a:rPr lang="en-AU" sz="900" dirty="0"/>
                        <a:t>Quarter</a:t>
                      </a:r>
                    </a:p>
                  </a:txBody>
                  <a:tcPr marL="99060" marR="99060" anchor="ctr">
                    <a:solidFill>
                      <a:srgbClr val="002060"/>
                    </a:solidFill>
                  </a:tcPr>
                </a:tc>
                <a:tc>
                  <a:txBody>
                    <a:bodyPr/>
                    <a:lstStyle/>
                    <a:p>
                      <a:pPr algn="ctr"/>
                      <a:r>
                        <a:rPr lang="en-AU" sz="900" dirty="0"/>
                        <a:t>Licence Type</a:t>
                      </a:r>
                    </a:p>
                  </a:txBody>
                  <a:tcPr marL="99060" marR="99060" anchor="ctr">
                    <a:solidFill>
                      <a:srgbClr val="002060"/>
                    </a:solidFill>
                  </a:tcPr>
                </a:tc>
                <a:tc>
                  <a:txBody>
                    <a:bodyPr/>
                    <a:lstStyle/>
                    <a:p>
                      <a:pPr algn="ctr"/>
                      <a:r>
                        <a:rPr lang="en-AU" sz="900" dirty="0"/>
                        <a:t>Plans</a:t>
                      </a:r>
                    </a:p>
                    <a:p>
                      <a:pPr algn="ctr"/>
                      <a:r>
                        <a:rPr lang="en-AU" sz="900" dirty="0"/>
                        <a:t>Finalised</a:t>
                      </a:r>
                    </a:p>
                  </a:txBody>
                  <a:tcPr marL="99060" marR="99060" anchor="ctr">
                    <a:solidFill>
                      <a:srgbClr val="002060"/>
                    </a:solidFill>
                  </a:tcPr>
                </a:tc>
                <a:tc>
                  <a:txBody>
                    <a:bodyPr/>
                    <a:lstStyle/>
                    <a:p>
                      <a:pPr algn="ctr"/>
                      <a:r>
                        <a:rPr lang="en-AU" sz="900" dirty="0"/>
                        <a:t>Unique Plans </a:t>
                      </a:r>
                      <a:r>
                        <a:rPr lang="en-AU" sz="800" dirty="0"/>
                        <a:t>under assessment</a:t>
                      </a:r>
                    </a:p>
                  </a:txBody>
                  <a:tcPr marL="99060" marR="99060" anchor="ctr">
                    <a:solidFill>
                      <a:srgbClr val="002060"/>
                    </a:solidFill>
                  </a:tcPr>
                </a:tc>
                <a:tc>
                  <a:txBody>
                    <a:bodyPr/>
                    <a:lstStyle/>
                    <a:p>
                      <a:pPr algn="ctr" fontAlgn="b"/>
                      <a:r>
                        <a:rPr lang="en-AU" sz="900" u="none" strike="noStrike" dirty="0">
                          <a:effectLst/>
                        </a:rPr>
                        <a:t>Environment Plan Stages</a:t>
                      </a:r>
                      <a:endParaRPr lang="en-AU" sz="900" b="1" i="0" u="none" strike="noStrike" dirty="0">
                        <a:solidFill>
                          <a:schemeClr val="bg1"/>
                        </a:solidFill>
                        <a:effectLst/>
                        <a:latin typeface="+mn-lt"/>
                      </a:endParaRPr>
                    </a:p>
                  </a:txBody>
                  <a:tcPr marL="9525" marR="9525" marT="9525" marB="0" anchor="ctr">
                    <a:solidFill>
                      <a:srgbClr val="0070C0"/>
                    </a:solidFill>
                  </a:tcPr>
                </a:tc>
                <a:tc>
                  <a:txBody>
                    <a:bodyPr/>
                    <a:lstStyle/>
                    <a:p>
                      <a:pPr algn="ctr" fontAlgn="b"/>
                      <a:r>
                        <a:rPr lang="en-AU" sz="900" u="none" strike="noStrike" dirty="0">
                          <a:effectLst/>
                        </a:rPr>
                        <a:t>Operation Plan Stages</a:t>
                      </a:r>
                      <a:endParaRPr lang="en-AU" sz="900" b="1" i="0" u="none" strike="noStrike" dirty="0">
                        <a:solidFill>
                          <a:schemeClr val="bg1"/>
                        </a:solidFill>
                        <a:effectLst/>
                        <a:latin typeface="+mn-lt"/>
                      </a:endParaRPr>
                    </a:p>
                  </a:txBody>
                  <a:tcPr marL="9525" marR="9525" marT="9525" marB="0" anchor="ctr">
                    <a:solidFill>
                      <a:srgbClr val="0070C0"/>
                    </a:solidFill>
                  </a:tcPr>
                </a:tc>
                <a:tc>
                  <a:txBody>
                    <a:bodyPr/>
                    <a:lstStyle/>
                    <a:p>
                      <a:pPr algn="ctr" fontAlgn="b"/>
                      <a:r>
                        <a:rPr lang="en-AU" sz="900" u="none" strike="noStrike" dirty="0">
                          <a:effectLst/>
                        </a:rPr>
                        <a:t>Total Stage Assessed</a:t>
                      </a:r>
                      <a:endParaRPr lang="en-AU" sz="900" b="1" i="0" u="none" strike="noStrike" dirty="0">
                        <a:solidFill>
                          <a:schemeClr val="bg1"/>
                        </a:solidFill>
                        <a:effectLst/>
                        <a:latin typeface="+mn-lt"/>
                      </a:endParaRPr>
                    </a:p>
                  </a:txBody>
                  <a:tcPr marL="9525" marR="9525" marT="9525" marB="0" anchor="ctr">
                    <a:solidFill>
                      <a:srgbClr val="0070C0"/>
                    </a:solidFill>
                  </a:tcPr>
                </a:tc>
                <a:extLst>
                  <a:ext uri="{0D108BD9-81ED-4DB2-BD59-A6C34878D82A}">
                    <a16:rowId xmlns:a16="http://schemas.microsoft.com/office/drawing/2014/main" val="10000"/>
                  </a:ext>
                </a:extLst>
              </a:tr>
              <a:tr h="249112">
                <a:tc rowSpan="5">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AU" sz="900" u="none" strike="noStrike" dirty="0">
                          <a:effectLst/>
                        </a:rPr>
                        <a:t>FY 2018-19 Q4</a:t>
                      </a:r>
                    </a:p>
                    <a:p>
                      <a:pPr algn="ctr" rtl="0" fontAlgn="ctr"/>
                      <a:endParaRPr lang="en-AU" sz="900" b="0" i="0" u="none" strike="noStrike" dirty="0">
                        <a:solidFill>
                          <a:srgbClr val="000000"/>
                        </a:solidFill>
                        <a:effectLst/>
                        <a:latin typeface="Calibri" panose="020F0502020204030204" pitchFamily="34" charset="0"/>
                        <a:cs typeface="Calibri" panose="020F0502020204030204" pitchFamily="34" charset="0"/>
                      </a:endParaRPr>
                    </a:p>
                  </a:txBody>
                  <a:tcPr marL="10800" marR="10800" marT="10800" marB="0" anchor="ctr">
                    <a:solidFill>
                      <a:schemeClr val="accent5">
                        <a:lumMod val="60000"/>
                        <a:lumOff val="40000"/>
                      </a:schemeClr>
                    </a:solidFill>
                  </a:tcPr>
                </a:tc>
                <a:tc>
                  <a:txBody>
                    <a:bodyPr/>
                    <a:lstStyle/>
                    <a:p>
                      <a:pPr algn="l" fontAlgn="b"/>
                      <a:r>
                        <a:rPr lang="en-AU" sz="900" u="none" strike="noStrike" dirty="0">
                          <a:effectLst/>
                        </a:rPr>
                        <a:t>Offshore Petroleum Production Licence</a:t>
                      </a:r>
                      <a:endParaRPr lang="en-AU" sz="900" b="0" i="0" u="none" strike="noStrike" dirty="0">
                        <a:solidFill>
                          <a:srgbClr val="000000"/>
                        </a:solidFill>
                        <a:effectLst/>
                        <a:latin typeface="Calibri" panose="020F0502020204030204" pitchFamily="34" charset="0"/>
                      </a:endParaRPr>
                    </a:p>
                  </a:txBody>
                  <a:tcPr marL="85725" marR="9525" marT="9525" marB="0" anchor="ctr"/>
                </a:tc>
                <a:tc>
                  <a:txBody>
                    <a:bodyPr/>
                    <a:lstStyle/>
                    <a:p>
                      <a:pPr algn="ctr" fontAlgn="b"/>
                      <a:r>
                        <a:rPr lang="en-AU" sz="1000" u="none" strike="noStrike" dirty="0">
                          <a:effectLst/>
                        </a:rPr>
                        <a:t>1</a:t>
                      </a:r>
                      <a:endParaRPr lang="en-AU" sz="1000" b="0" i="0" u="none" strike="noStrike" dirty="0">
                        <a:solidFill>
                          <a:schemeClr val="tx1"/>
                        </a:solidFill>
                        <a:effectLst/>
                        <a:latin typeface="+mn-lt"/>
                      </a:endParaRPr>
                    </a:p>
                  </a:txBody>
                  <a:tcPr marL="9525" marR="9525" marT="9525" marB="0" anchor="ctr"/>
                </a:tc>
                <a:tc>
                  <a:txBody>
                    <a:bodyPr/>
                    <a:lstStyle/>
                    <a:p>
                      <a:pPr algn="ctr" fontAlgn="b"/>
                      <a:r>
                        <a:rPr lang="en-AU" sz="1000" u="none" strike="noStrike" dirty="0">
                          <a:effectLst/>
                        </a:rPr>
                        <a:t>1</a:t>
                      </a:r>
                      <a:endParaRPr lang="en-AU" sz="1000" b="0" i="0" u="none" strike="noStrike" dirty="0">
                        <a:solidFill>
                          <a:schemeClr val="tx1"/>
                        </a:solidFill>
                        <a:effectLst/>
                        <a:latin typeface="+mn-lt"/>
                      </a:endParaRPr>
                    </a:p>
                  </a:txBody>
                  <a:tcPr marL="9525" marR="9525" marT="9525" marB="0" anchor="ctr"/>
                </a:tc>
                <a:tc>
                  <a:txBody>
                    <a:bodyPr/>
                    <a:lstStyle/>
                    <a:p>
                      <a:pPr algn="ctr" fontAlgn="b"/>
                      <a:r>
                        <a:rPr lang="en-AU" sz="1000" u="none" strike="noStrike" dirty="0">
                          <a:effectLst/>
                        </a:rPr>
                        <a:t>1</a:t>
                      </a:r>
                      <a:endParaRPr lang="en-AU" sz="1000" b="0" i="0" u="none" strike="noStrike" dirty="0">
                        <a:solidFill>
                          <a:srgbClr val="000000"/>
                        </a:solidFill>
                        <a:effectLst/>
                        <a:latin typeface="+mn-lt"/>
                      </a:endParaRPr>
                    </a:p>
                  </a:txBody>
                  <a:tcPr marL="9525" marR="9525" marT="9525" marB="0" anchor="ctr"/>
                </a:tc>
                <a:tc>
                  <a:txBody>
                    <a:bodyPr/>
                    <a:lstStyle/>
                    <a:p>
                      <a:pPr algn="ctr" fontAlgn="b"/>
                      <a:r>
                        <a:rPr lang="en-AU" sz="1000" u="none" strike="noStrike" dirty="0">
                          <a:effectLst/>
                        </a:rPr>
                        <a:t>0</a:t>
                      </a:r>
                      <a:endParaRPr lang="en-AU" sz="1000" b="0" i="0" u="none" strike="noStrike" dirty="0">
                        <a:solidFill>
                          <a:srgbClr val="000000"/>
                        </a:solidFill>
                        <a:effectLst/>
                        <a:latin typeface="+mn-lt"/>
                      </a:endParaRPr>
                    </a:p>
                  </a:txBody>
                  <a:tcPr marL="9525" marR="9525" marT="9525" marB="0" anchor="ctr"/>
                </a:tc>
                <a:tc>
                  <a:txBody>
                    <a:bodyPr/>
                    <a:lstStyle/>
                    <a:p>
                      <a:pPr algn="ctr" fontAlgn="b"/>
                      <a:r>
                        <a:rPr lang="en-AU" sz="1000" u="none" strike="noStrike">
                          <a:effectLst/>
                        </a:rPr>
                        <a:t>1</a:t>
                      </a:r>
                      <a:endParaRPr lang="en-AU" sz="1000" b="0" i="0" u="none" strike="noStrike">
                        <a:solidFill>
                          <a:srgbClr val="000000"/>
                        </a:solidFill>
                        <a:effectLst/>
                        <a:latin typeface="+mn-lt"/>
                      </a:endParaRPr>
                    </a:p>
                  </a:txBody>
                  <a:tcPr marL="9525" marR="9525" marT="9525" marB="0" anchor="ctr"/>
                </a:tc>
                <a:extLst>
                  <a:ext uri="{0D108BD9-81ED-4DB2-BD59-A6C34878D82A}">
                    <a16:rowId xmlns:a16="http://schemas.microsoft.com/office/drawing/2014/main" val="3160980535"/>
                  </a:ext>
                </a:extLst>
              </a:tr>
              <a:tr h="217385">
                <a:tc vMerge="1">
                  <a:txBody>
                    <a:bodyPr/>
                    <a:lstStyle/>
                    <a:p>
                      <a:pPr algn="ctr" rtl="0" fontAlgn="ctr"/>
                      <a:endParaRPr lang="en-AU" sz="900" b="0" i="0" u="none" strike="noStrike" dirty="0">
                        <a:solidFill>
                          <a:srgbClr val="000000"/>
                        </a:solidFill>
                        <a:effectLst/>
                        <a:latin typeface="Calibri" panose="020F0502020204030204" pitchFamily="34" charset="0"/>
                        <a:cs typeface="Calibri" panose="020F0502020204030204" pitchFamily="34" charset="0"/>
                      </a:endParaRPr>
                    </a:p>
                  </a:txBody>
                  <a:tcPr anchor="ctr">
                    <a:solidFill>
                      <a:schemeClr val="accent5">
                        <a:lumMod val="60000"/>
                        <a:lumOff val="40000"/>
                      </a:schemeClr>
                    </a:solidFill>
                  </a:tcPr>
                </a:tc>
                <a:tc>
                  <a:txBody>
                    <a:bodyPr/>
                    <a:lstStyle/>
                    <a:p>
                      <a:pPr algn="l" fontAlgn="b"/>
                      <a:r>
                        <a:rPr lang="en-AU" sz="900" u="none" strike="noStrike" dirty="0">
                          <a:effectLst/>
                        </a:rPr>
                        <a:t>Offshore Petroleum Retention Lease</a:t>
                      </a:r>
                      <a:endParaRPr lang="en-AU" sz="900" b="0" i="0" u="none" strike="noStrike" dirty="0">
                        <a:solidFill>
                          <a:srgbClr val="000000"/>
                        </a:solidFill>
                        <a:effectLst/>
                        <a:latin typeface="Calibri" panose="020F0502020204030204" pitchFamily="34" charset="0"/>
                      </a:endParaRPr>
                    </a:p>
                  </a:txBody>
                  <a:tcPr marL="85725" marR="9525" marT="9525" marB="0" anchor="ctr"/>
                </a:tc>
                <a:tc>
                  <a:txBody>
                    <a:bodyPr/>
                    <a:lstStyle/>
                    <a:p>
                      <a:pPr algn="ctr" fontAlgn="b"/>
                      <a:r>
                        <a:rPr lang="en-AU" sz="1000" u="none" strike="noStrike" dirty="0">
                          <a:effectLst/>
                        </a:rPr>
                        <a:t>1</a:t>
                      </a:r>
                      <a:endParaRPr lang="en-AU" sz="1000" b="0" i="0" u="none" strike="noStrike" dirty="0">
                        <a:solidFill>
                          <a:schemeClr val="tx1"/>
                        </a:solidFill>
                        <a:effectLst/>
                        <a:latin typeface="+mn-lt"/>
                      </a:endParaRPr>
                    </a:p>
                  </a:txBody>
                  <a:tcPr marL="9525" marR="9525" marT="9525" marB="0" anchor="ctr"/>
                </a:tc>
                <a:tc>
                  <a:txBody>
                    <a:bodyPr/>
                    <a:lstStyle/>
                    <a:p>
                      <a:pPr algn="ctr" fontAlgn="b"/>
                      <a:r>
                        <a:rPr lang="en-AU" sz="1000" u="none" strike="noStrike" dirty="0">
                          <a:effectLst/>
                        </a:rPr>
                        <a:t>1</a:t>
                      </a:r>
                      <a:endParaRPr lang="en-AU" sz="1000" b="0" i="0" u="none" strike="noStrike" dirty="0">
                        <a:solidFill>
                          <a:schemeClr val="tx1"/>
                        </a:solidFill>
                        <a:effectLst/>
                        <a:latin typeface="+mn-lt"/>
                      </a:endParaRPr>
                    </a:p>
                  </a:txBody>
                  <a:tcPr marL="9525" marR="9525" marT="9525" marB="0" anchor="ctr"/>
                </a:tc>
                <a:tc>
                  <a:txBody>
                    <a:bodyPr/>
                    <a:lstStyle/>
                    <a:p>
                      <a:pPr algn="ctr" fontAlgn="b"/>
                      <a:r>
                        <a:rPr lang="en-AU" sz="1000" u="none" strike="noStrike" dirty="0">
                          <a:effectLst/>
                        </a:rPr>
                        <a:t>1</a:t>
                      </a:r>
                      <a:endParaRPr lang="en-AU" sz="1000" b="0" i="0" u="none" strike="noStrike" dirty="0">
                        <a:solidFill>
                          <a:srgbClr val="000000"/>
                        </a:solidFill>
                        <a:effectLst/>
                        <a:latin typeface="+mn-lt"/>
                      </a:endParaRPr>
                    </a:p>
                  </a:txBody>
                  <a:tcPr marL="9525" marR="9525" marT="9525" marB="0" anchor="ctr"/>
                </a:tc>
                <a:tc>
                  <a:txBody>
                    <a:bodyPr/>
                    <a:lstStyle/>
                    <a:p>
                      <a:pPr algn="ctr" fontAlgn="b"/>
                      <a:r>
                        <a:rPr lang="en-AU" sz="1000" u="none" strike="noStrike" dirty="0">
                          <a:effectLst/>
                        </a:rPr>
                        <a:t>0</a:t>
                      </a:r>
                      <a:endParaRPr lang="en-AU" sz="1000" b="0" i="0" u="none" strike="noStrike" dirty="0">
                        <a:solidFill>
                          <a:srgbClr val="000000"/>
                        </a:solidFill>
                        <a:effectLst/>
                        <a:latin typeface="+mn-lt"/>
                      </a:endParaRPr>
                    </a:p>
                  </a:txBody>
                  <a:tcPr marL="9525" marR="9525" marT="9525" marB="0" anchor="ctr"/>
                </a:tc>
                <a:tc>
                  <a:txBody>
                    <a:bodyPr/>
                    <a:lstStyle/>
                    <a:p>
                      <a:pPr algn="ctr" fontAlgn="b"/>
                      <a:r>
                        <a:rPr lang="en-AU" sz="1000" u="none" strike="noStrike" dirty="0">
                          <a:effectLst/>
                        </a:rPr>
                        <a:t>1</a:t>
                      </a:r>
                      <a:endParaRPr lang="en-AU" sz="1000" b="0" i="0" u="none" strike="noStrike" dirty="0">
                        <a:solidFill>
                          <a:srgbClr val="000000"/>
                        </a:solidFill>
                        <a:effectLst/>
                        <a:latin typeface="+mn-lt"/>
                      </a:endParaRPr>
                    </a:p>
                  </a:txBody>
                  <a:tcPr marL="9525" marR="9525" marT="9525" marB="0" anchor="ctr"/>
                </a:tc>
                <a:extLst>
                  <a:ext uri="{0D108BD9-81ED-4DB2-BD59-A6C34878D82A}">
                    <a16:rowId xmlns:a16="http://schemas.microsoft.com/office/drawing/2014/main" val="4089539895"/>
                  </a:ext>
                </a:extLst>
              </a:tr>
              <a:tr h="249112">
                <a:tc vMerge="1">
                  <a:txBody>
                    <a:bodyPr/>
                    <a:lstStyle/>
                    <a:p>
                      <a:pPr algn="ctr" rtl="0" fontAlgn="ctr"/>
                      <a:endParaRPr lang="en-AU" sz="900" b="0" i="0" u="none" strike="noStrike" dirty="0">
                        <a:solidFill>
                          <a:srgbClr val="000000"/>
                        </a:solidFill>
                        <a:effectLst/>
                        <a:latin typeface="Calibri" panose="020F0502020204030204" pitchFamily="34" charset="0"/>
                        <a:cs typeface="Calibri" panose="020F0502020204030204" pitchFamily="34" charset="0"/>
                      </a:endParaRPr>
                    </a:p>
                  </a:txBody>
                  <a:tcPr anchor="ctr">
                    <a:solidFill>
                      <a:schemeClr val="accent5">
                        <a:lumMod val="60000"/>
                        <a:lumOff val="40000"/>
                      </a:schemeClr>
                    </a:solidFill>
                  </a:tcPr>
                </a:tc>
                <a:tc>
                  <a:txBody>
                    <a:bodyPr/>
                    <a:lstStyle/>
                    <a:p>
                      <a:pPr algn="l" fontAlgn="b"/>
                      <a:r>
                        <a:rPr lang="en-AU" sz="900" u="none" strike="noStrike" dirty="0">
                          <a:effectLst/>
                        </a:rPr>
                        <a:t>Onshore Petroleum Production Licence</a:t>
                      </a:r>
                      <a:endParaRPr lang="en-AU" sz="900" b="0" i="0" u="none" strike="noStrike" dirty="0">
                        <a:solidFill>
                          <a:srgbClr val="000000"/>
                        </a:solidFill>
                        <a:effectLst/>
                        <a:latin typeface="Calibri" panose="020F0502020204030204" pitchFamily="34" charset="0"/>
                      </a:endParaRPr>
                    </a:p>
                  </a:txBody>
                  <a:tcPr marL="85725" marR="9525" marT="9525" marB="0" anchor="ctr"/>
                </a:tc>
                <a:tc>
                  <a:txBody>
                    <a:bodyPr/>
                    <a:lstStyle/>
                    <a:p>
                      <a:pPr algn="ctr" fontAlgn="b"/>
                      <a:r>
                        <a:rPr lang="en-AU" sz="1000" u="none" strike="noStrike" dirty="0">
                          <a:effectLst/>
                        </a:rPr>
                        <a:t>0</a:t>
                      </a:r>
                      <a:endParaRPr lang="en-AU" sz="1000" b="0" i="0" u="none" strike="noStrike" dirty="0">
                        <a:solidFill>
                          <a:schemeClr val="tx1"/>
                        </a:solidFill>
                        <a:effectLst/>
                        <a:latin typeface="+mn-lt"/>
                      </a:endParaRPr>
                    </a:p>
                  </a:txBody>
                  <a:tcPr marL="9525" marR="9525" marT="9525" marB="0" anchor="ctr"/>
                </a:tc>
                <a:tc>
                  <a:txBody>
                    <a:bodyPr/>
                    <a:lstStyle/>
                    <a:p>
                      <a:pPr algn="ctr" fontAlgn="b"/>
                      <a:r>
                        <a:rPr lang="en-AU" sz="1000" u="none" strike="noStrike" dirty="0">
                          <a:effectLst/>
                        </a:rPr>
                        <a:t>8</a:t>
                      </a:r>
                      <a:endParaRPr lang="en-AU" sz="1000" b="0" i="0" u="none" strike="noStrike" dirty="0">
                        <a:solidFill>
                          <a:schemeClr val="tx1"/>
                        </a:solidFill>
                        <a:effectLst/>
                        <a:latin typeface="+mn-lt"/>
                      </a:endParaRPr>
                    </a:p>
                  </a:txBody>
                  <a:tcPr marL="9525" marR="9525" marT="9525" marB="0" anchor="ctr"/>
                </a:tc>
                <a:tc>
                  <a:txBody>
                    <a:bodyPr/>
                    <a:lstStyle/>
                    <a:p>
                      <a:pPr algn="ctr" fontAlgn="b"/>
                      <a:r>
                        <a:rPr lang="en-AU" sz="1000" u="none" strike="noStrike" dirty="0">
                          <a:effectLst/>
                        </a:rPr>
                        <a:t>0</a:t>
                      </a:r>
                      <a:endParaRPr lang="en-AU" sz="1000" b="0" i="0" u="none" strike="noStrike" dirty="0">
                        <a:solidFill>
                          <a:srgbClr val="000000"/>
                        </a:solidFill>
                        <a:effectLst/>
                        <a:latin typeface="+mn-lt"/>
                      </a:endParaRPr>
                    </a:p>
                  </a:txBody>
                  <a:tcPr marL="9525" marR="9525" marT="9525" marB="0" anchor="ctr"/>
                </a:tc>
                <a:tc>
                  <a:txBody>
                    <a:bodyPr/>
                    <a:lstStyle/>
                    <a:p>
                      <a:pPr algn="ctr" fontAlgn="b"/>
                      <a:r>
                        <a:rPr lang="en-AU" sz="1000" u="none" strike="noStrike" dirty="0">
                          <a:effectLst/>
                        </a:rPr>
                        <a:t>9</a:t>
                      </a:r>
                      <a:endParaRPr lang="en-AU" sz="1000" b="0" i="0" u="none" strike="noStrike" dirty="0">
                        <a:solidFill>
                          <a:srgbClr val="000000"/>
                        </a:solidFill>
                        <a:effectLst/>
                        <a:latin typeface="+mn-lt"/>
                      </a:endParaRPr>
                    </a:p>
                  </a:txBody>
                  <a:tcPr marL="9525" marR="9525" marT="9525" marB="0" anchor="ctr"/>
                </a:tc>
                <a:tc>
                  <a:txBody>
                    <a:bodyPr/>
                    <a:lstStyle/>
                    <a:p>
                      <a:pPr algn="ctr" fontAlgn="b"/>
                      <a:r>
                        <a:rPr lang="en-AU" sz="1000" u="none" strike="noStrike" dirty="0">
                          <a:effectLst/>
                        </a:rPr>
                        <a:t>9</a:t>
                      </a:r>
                      <a:endParaRPr lang="en-AU" sz="1000" b="0" i="0" u="none" strike="noStrike" dirty="0">
                        <a:solidFill>
                          <a:srgbClr val="000000"/>
                        </a:solidFill>
                        <a:effectLst/>
                        <a:latin typeface="+mn-lt"/>
                      </a:endParaRPr>
                    </a:p>
                  </a:txBody>
                  <a:tcPr marL="9525" marR="9525" marT="9525" marB="0" anchor="ctr"/>
                </a:tc>
                <a:extLst>
                  <a:ext uri="{0D108BD9-81ED-4DB2-BD59-A6C34878D82A}">
                    <a16:rowId xmlns:a16="http://schemas.microsoft.com/office/drawing/2014/main" val="2792750016"/>
                  </a:ext>
                </a:extLst>
              </a:tr>
              <a:tr h="249112">
                <a:tc vMerge="1">
                  <a:txBody>
                    <a:bodyPr/>
                    <a:lstStyle/>
                    <a:p>
                      <a:pPr algn="ctr" rtl="0" fontAlgn="ctr"/>
                      <a:endParaRPr lang="en-AU" sz="900" b="0" i="0" u="none" strike="noStrike" dirty="0">
                        <a:solidFill>
                          <a:srgbClr val="000000"/>
                        </a:solidFill>
                        <a:effectLst/>
                        <a:latin typeface="Calibri" panose="020F0502020204030204" pitchFamily="34" charset="0"/>
                        <a:cs typeface="Calibri" panose="020F0502020204030204" pitchFamily="34" charset="0"/>
                      </a:endParaRPr>
                    </a:p>
                  </a:txBody>
                  <a:tcPr anchor="ctr">
                    <a:solidFill>
                      <a:schemeClr val="accent5">
                        <a:lumMod val="60000"/>
                        <a:lumOff val="40000"/>
                      </a:schemeClr>
                    </a:solidFill>
                  </a:tcPr>
                </a:tc>
                <a:tc>
                  <a:txBody>
                    <a:bodyPr/>
                    <a:lstStyle/>
                    <a:p>
                      <a:pPr algn="l" fontAlgn="b"/>
                      <a:r>
                        <a:rPr lang="en-AU" sz="900" u="none" strike="noStrike" dirty="0">
                          <a:effectLst/>
                        </a:rPr>
                        <a:t>Onshore Petroleum Special Drilling Authorisation</a:t>
                      </a:r>
                      <a:endParaRPr lang="en-AU" sz="900" b="0" i="0" u="none" strike="noStrike" dirty="0">
                        <a:solidFill>
                          <a:srgbClr val="000000"/>
                        </a:solidFill>
                        <a:effectLst/>
                        <a:latin typeface="Calibri" panose="020F0502020204030204" pitchFamily="34" charset="0"/>
                      </a:endParaRPr>
                    </a:p>
                  </a:txBody>
                  <a:tcPr marL="85725" marR="9525" marT="9525" marB="0" anchor="ctr"/>
                </a:tc>
                <a:tc>
                  <a:txBody>
                    <a:bodyPr/>
                    <a:lstStyle/>
                    <a:p>
                      <a:pPr algn="ctr" fontAlgn="b"/>
                      <a:r>
                        <a:rPr lang="en-AU" sz="1000" u="none" strike="noStrike" dirty="0">
                          <a:effectLst/>
                        </a:rPr>
                        <a:t>0</a:t>
                      </a:r>
                      <a:endParaRPr lang="en-AU" sz="1000" b="0" i="0" u="none" strike="noStrike" dirty="0">
                        <a:solidFill>
                          <a:schemeClr val="tx1"/>
                        </a:solidFill>
                        <a:effectLst/>
                        <a:latin typeface="+mn-lt"/>
                      </a:endParaRPr>
                    </a:p>
                  </a:txBody>
                  <a:tcPr marL="9525" marR="9525" marT="9525" marB="0" anchor="ctr"/>
                </a:tc>
                <a:tc>
                  <a:txBody>
                    <a:bodyPr/>
                    <a:lstStyle/>
                    <a:p>
                      <a:pPr algn="ctr" fontAlgn="b"/>
                      <a:r>
                        <a:rPr lang="en-AU" sz="1000" u="none" strike="noStrike" dirty="0">
                          <a:effectLst/>
                        </a:rPr>
                        <a:t>1</a:t>
                      </a:r>
                      <a:endParaRPr lang="en-AU" sz="1000" b="0" i="0" u="none" strike="noStrike" dirty="0">
                        <a:solidFill>
                          <a:schemeClr val="tx1"/>
                        </a:solidFill>
                        <a:effectLst/>
                        <a:latin typeface="+mn-lt"/>
                      </a:endParaRPr>
                    </a:p>
                  </a:txBody>
                  <a:tcPr marL="9525" marR="9525" marT="9525" marB="0" anchor="ctr"/>
                </a:tc>
                <a:tc>
                  <a:txBody>
                    <a:bodyPr/>
                    <a:lstStyle/>
                    <a:p>
                      <a:pPr algn="ctr" fontAlgn="b"/>
                      <a:r>
                        <a:rPr lang="en-AU" sz="1000" u="none" strike="noStrike" dirty="0">
                          <a:effectLst/>
                        </a:rPr>
                        <a:t>0</a:t>
                      </a:r>
                      <a:endParaRPr lang="en-AU" sz="1000" b="0" i="0" u="none" strike="noStrike" dirty="0">
                        <a:solidFill>
                          <a:srgbClr val="000000"/>
                        </a:solidFill>
                        <a:effectLst/>
                        <a:latin typeface="+mn-lt"/>
                      </a:endParaRPr>
                    </a:p>
                  </a:txBody>
                  <a:tcPr marL="9525" marR="9525" marT="9525" marB="0" anchor="ctr"/>
                </a:tc>
                <a:tc>
                  <a:txBody>
                    <a:bodyPr/>
                    <a:lstStyle/>
                    <a:p>
                      <a:pPr algn="ctr" fontAlgn="b"/>
                      <a:r>
                        <a:rPr lang="en-AU" sz="1000" u="none" strike="noStrike" dirty="0">
                          <a:effectLst/>
                        </a:rPr>
                        <a:t>1</a:t>
                      </a:r>
                      <a:endParaRPr lang="en-AU" sz="1000" b="0" i="0" u="none" strike="noStrike" dirty="0">
                        <a:solidFill>
                          <a:srgbClr val="000000"/>
                        </a:solidFill>
                        <a:effectLst/>
                        <a:latin typeface="+mn-lt"/>
                      </a:endParaRPr>
                    </a:p>
                  </a:txBody>
                  <a:tcPr marL="9525" marR="9525" marT="9525" marB="0" anchor="ctr"/>
                </a:tc>
                <a:tc>
                  <a:txBody>
                    <a:bodyPr/>
                    <a:lstStyle/>
                    <a:p>
                      <a:pPr algn="ctr" fontAlgn="b"/>
                      <a:r>
                        <a:rPr lang="en-AU" sz="1000" u="none" strike="noStrike" dirty="0">
                          <a:effectLst/>
                        </a:rPr>
                        <a:t>1</a:t>
                      </a:r>
                      <a:endParaRPr lang="en-AU" sz="1000" b="0" i="0" u="none" strike="noStrike" dirty="0">
                        <a:solidFill>
                          <a:srgbClr val="000000"/>
                        </a:solidFill>
                        <a:effectLst/>
                        <a:latin typeface="+mn-lt"/>
                      </a:endParaRPr>
                    </a:p>
                  </a:txBody>
                  <a:tcPr marL="9525" marR="9525" marT="9525" marB="0" anchor="ctr"/>
                </a:tc>
                <a:extLst>
                  <a:ext uri="{0D108BD9-81ED-4DB2-BD59-A6C34878D82A}">
                    <a16:rowId xmlns:a16="http://schemas.microsoft.com/office/drawing/2014/main" val="1898222855"/>
                  </a:ext>
                </a:extLst>
              </a:tr>
              <a:tr h="217385">
                <a:tc vMerge="1">
                  <a:txBody>
                    <a:bodyPr/>
                    <a:lstStyle/>
                    <a:p>
                      <a:pPr algn="ctr" rtl="0" fontAlgn="ctr"/>
                      <a:endParaRPr lang="en-AU" sz="900" b="0" i="0" u="none" strike="noStrike" dirty="0">
                        <a:solidFill>
                          <a:srgbClr val="000000"/>
                        </a:solidFill>
                        <a:effectLst/>
                        <a:latin typeface="Calibri" panose="020F0502020204030204" pitchFamily="34" charset="0"/>
                        <a:cs typeface="Calibri" panose="020F0502020204030204" pitchFamily="34" charset="0"/>
                      </a:endParaRPr>
                    </a:p>
                  </a:txBody>
                  <a:tcPr anchor="ctr">
                    <a:solidFill>
                      <a:schemeClr val="accent5">
                        <a:lumMod val="60000"/>
                        <a:lumOff val="40000"/>
                      </a:schemeClr>
                    </a:solidFill>
                  </a:tcPr>
                </a:tc>
                <a:tc>
                  <a:txBody>
                    <a:bodyPr/>
                    <a:lstStyle/>
                    <a:p>
                      <a:pPr marL="0" algn="ctr" defTabSz="914400" rtl="0" eaLnBrk="1" fontAlgn="b" latinLnBrk="0" hangingPunct="1"/>
                      <a:r>
                        <a:rPr lang="en-AU" sz="900" b="1" u="none" strike="noStrike" kern="1200" dirty="0">
                          <a:effectLst/>
                        </a:rPr>
                        <a:t>Total</a:t>
                      </a:r>
                      <a:endParaRPr lang="en-AU" sz="900" b="1" u="none" strike="noStrike" kern="1200" dirty="0">
                        <a:solidFill>
                          <a:schemeClr val="dk1"/>
                        </a:solidFill>
                        <a:effectLst/>
                        <a:latin typeface="+mn-lt"/>
                        <a:ea typeface="+mn-ea"/>
                        <a:cs typeface="+mn-cs"/>
                      </a:endParaRPr>
                    </a:p>
                  </a:txBody>
                  <a:tcPr marL="9525" marR="9525" marT="9525" marB="0" anchor="ctr">
                    <a:solidFill>
                      <a:schemeClr val="accent5">
                        <a:lumMod val="60000"/>
                        <a:lumOff val="40000"/>
                      </a:schemeClr>
                    </a:solidFill>
                  </a:tcPr>
                </a:tc>
                <a:tc>
                  <a:txBody>
                    <a:bodyPr/>
                    <a:lstStyle/>
                    <a:p>
                      <a:pPr marL="0" algn="ctr" defTabSz="914400" rtl="0" eaLnBrk="1" fontAlgn="b" latinLnBrk="0" hangingPunct="1"/>
                      <a:r>
                        <a:rPr lang="en-AU" sz="1000" b="1" u="none" strike="noStrike" kern="1200" dirty="0">
                          <a:effectLst/>
                        </a:rPr>
                        <a:t>2</a:t>
                      </a:r>
                      <a:endParaRPr lang="en-AU" sz="1000" b="1" u="none" strike="noStrike" kern="1200" dirty="0">
                        <a:solidFill>
                          <a:schemeClr val="dk1"/>
                        </a:solidFill>
                        <a:effectLst/>
                        <a:latin typeface="+mn-lt"/>
                        <a:ea typeface="+mn-ea"/>
                        <a:cs typeface="+mn-cs"/>
                      </a:endParaRPr>
                    </a:p>
                  </a:txBody>
                  <a:tcPr marL="9525" marR="9525" marT="9525" marB="0" anchor="ctr">
                    <a:solidFill>
                      <a:schemeClr val="accent5">
                        <a:lumMod val="60000"/>
                        <a:lumOff val="40000"/>
                      </a:schemeClr>
                    </a:solidFill>
                  </a:tcPr>
                </a:tc>
                <a:tc>
                  <a:txBody>
                    <a:bodyPr/>
                    <a:lstStyle/>
                    <a:p>
                      <a:pPr marL="0" algn="ctr" defTabSz="914400" rtl="0" eaLnBrk="1" fontAlgn="b" latinLnBrk="0" hangingPunct="1"/>
                      <a:r>
                        <a:rPr lang="en-AU" sz="1000" b="1" u="none" strike="noStrike" kern="1200" dirty="0">
                          <a:effectLst/>
                        </a:rPr>
                        <a:t>11</a:t>
                      </a:r>
                      <a:endParaRPr lang="en-AU" sz="1000" b="1" u="none" strike="noStrike" kern="1200" dirty="0">
                        <a:solidFill>
                          <a:schemeClr val="dk1"/>
                        </a:solidFill>
                        <a:effectLst/>
                        <a:latin typeface="+mn-lt"/>
                        <a:ea typeface="+mn-ea"/>
                        <a:cs typeface="+mn-cs"/>
                      </a:endParaRPr>
                    </a:p>
                  </a:txBody>
                  <a:tcPr marL="9525" marR="9525" marT="9525" marB="0" anchor="ctr">
                    <a:solidFill>
                      <a:schemeClr val="accent5">
                        <a:lumMod val="60000"/>
                        <a:lumOff val="40000"/>
                      </a:schemeClr>
                    </a:solidFill>
                  </a:tcPr>
                </a:tc>
                <a:tc>
                  <a:txBody>
                    <a:bodyPr/>
                    <a:lstStyle/>
                    <a:p>
                      <a:pPr marL="0" algn="ctr" defTabSz="914400" rtl="0" eaLnBrk="1" fontAlgn="b" latinLnBrk="0" hangingPunct="1"/>
                      <a:r>
                        <a:rPr lang="en-AU" sz="1000" b="1" u="none" strike="noStrike" kern="1200" dirty="0">
                          <a:effectLst/>
                        </a:rPr>
                        <a:t>2</a:t>
                      </a:r>
                      <a:endParaRPr lang="en-AU" sz="1000" b="1" u="none" strike="noStrike" kern="1200" dirty="0">
                        <a:solidFill>
                          <a:schemeClr val="dk1"/>
                        </a:solidFill>
                        <a:effectLst/>
                        <a:latin typeface="+mn-lt"/>
                        <a:ea typeface="+mn-ea"/>
                        <a:cs typeface="+mn-cs"/>
                      </a:endParaRPr>
                    </a:p>
                  </a:txBody>
                  <a:tcPr marL="7620" marR="7620" marT="7620" marB="0" anchor="ctr">
                    <a:solidFill>
                      <a:schemeClr val="accent5">
                        <a:lumMod val="60000"/>
                        <a:lumOff val="40000"/>
                      </a:schemeClr>
                    </a:solidFill>
                  </a:tcPr>
                </a:tc>
                <a:tc>
                  <a:txBody>
                    <a:bodyPr/>
                    <a:lstStyle/>
                    <a:p>
                      <a:pPr marL="0" algn="ctr" defTabSz="914400" rtl="0" eaLnBrk="1" fontAlgn="b" latinLnBrk="0" hangingPunct="1"/>
                      <a:r>
                        <a:rPr lang="en-AU" sz="1000" b="1" u="none" strike="noStrike" kern="1200" dirty="0">
                          <a:effectLst/>
                        </a:rPr>
                        <a:t>10</a:t>
                      </a:r>
                      <a:endParaRPr lang="en-AU" sz="1000" b="1" u="none" strike="noStrike" kern="1200" dirty="0">
                        <a:solidFill>
                          <a:schemeClr val="dk1"/>
                        </a:solidFill>
                        <a:effectLst/>
                        <a:latin typeface="+mn-lt"/>
                        <a:ea typeface="+mn-ea"/>
                        <a:cs typeface="+mn-cs"/>
                      </a:endParaRPr>
                    </a:p>
                  </a:txBody>
                  <a:tcPr marL="7620" marR="7620" marT="7620" marB="0" anchor="ctr">
                    <a:solidFill>
                      <a:schemeClr val="accent5">
                        <a:lumMod val="60000"/>
                        <a:lumOff val="40000"/>
                      </a:schemeClr>
                    </a:solidFill>
                  </a:tcPr>
                </a:tc>
                <a:tc>
                  <a:txBody>
                    <a:bodyPr/>
                    <a:lstStyle/>
                    <a:p>
                      <a:pPr marL="0" algn="ctr" defTabSz="914400" rtl="0" eaLnBrk="1" fontAlgn="b" latinLnBrk="0" hangingPunct="1"/>
                      <a:r>
                        <a:rPr lang="en-AU" sz="1000" b="1" u="none" strike="noStrike" kern="1200" dirty="0">
                          <a:effectLst/>
                        </a:rPr>
                        <a:t>12</a:t>
                      </a:r>
                      <a:endParaRPr lang="en-AU" sz="1000" b="1" u="none" strike="noStrike" kern="1200" dirty="0">
                        <a:solidFill>
                          <a:schemeClr val="dk1"/>
                        </a:solidFill>
                        <a:effectLst/>
                        <a:latin typeface="+mn-lt"/>
                        <a:ea typeface="+mn-ea"/>
                        <a:cs typeface="+mn-cs"/>
                      </a:endParaRPr>
                    </a:p>
                  </a:txBody>
                  <a:tcPr marL="7620" marR="7620" marT="7620" marB="0" anchor="ctr">
                    <a:solidFill>
                      <a:schemeClr val="accent5">
                        <a:lumMod val="60000"/>
                        <a:lumOff val="40000"/>
                      </a:schemeClr>
                    </a:solidFill>
                  </a:tcPr>
                </a:tc>
                <a:extLst>
                  <a:ext uri="{0D108BD9-81ED-4DB2-BD59-A6C34878D82A}">
                    <a16:rowId xmlns:a16="http://schemas.microsoft.com/office/drawing/2014/main" val="2544453860"/>
                  </a:ext>
                </a:extLst>
              </a:tr>
              <a:tr h="249112">
                <a:tc rowSpan="6">
                  <a:txBody>
                    <a:bodyPr/>
                    <a:lstStyle/>
                    <a:p>
                      <a:pPr algn="ctr" rtl="0" fontAlgn="ctr"/>
                      <a:r>
                        <a:rPr lang="en-AU" sz="900" u="none" strike="noStrike" dirty="0">
                          <a:effectLst/>
                        </a:rPr>
                        <a:t>FY 2018-19 Q2</a:t>
                      </a:r>
                      <a:endParaRPr lang="en-AU" sz="900" b="0" i="0" u="none" strike="noStrike" dirty="0">
                        <a:solidFill>
                          <a:srgbClr val="000000"/>
                        </a:solidFill>
                        <a:effectLst/>
                        <a:latin typeface="Calibri" panose="020F0502020204030204" pitchFamily="34" charset="0"/>
                        <a:cs typeface="Calibri" panose="020F0502020204030204" pitchFamily="34" charset="0"/>
                      </a:endParaRPr>
                    </a:p>
                  </a:txBody>
                  <a:tcPr marL="10800" marR="10800" marT="10800" marB="0" anchor="ctr">
                    <a:solidFill>
                      <a:schemeClr val="accent5">
                        <a:lumMod val="60000"/>
                        <a:lumOff val="40000"/>
                      </a:schemeClr>
                    </a:solidFill>
                  </a:tcPr>
                </a:tc>
                <a:tc>
                  <a:txBody>
                    <a:bodyPr/>
                    <a:lstStyle/>
                    <a:p>
                      <a:pPr algn="l" fontAlgn="b"/>
                      <a:r>
                        <a:rPr lang="en-AU" sz="900" u="none" strike="noStrike" dirty="0">
                          <a:effectLst/>
                        </a:rPr>
                        <a:t>Offshore Petroleum Production Licence</a:t>
                      </a:r>
                      <a:endParaRPr lang="en-AU" sz="900" b="0" i="0" u="none" strike="noStrike" dirty="0">
                        <a:solidFill>
                          <a:srgbClr val="000000"/>
                        </a:solidFill>
                        <a:effectLst/>
                        <a:latin typeface="Calibri" panose="020F0502020204030204" pitchFamily="34" charset="0"/>
                      </a:endParaRPr>
                    </a:p>
                  </a:txBody>
                  <a:tcPr marL="85725" marR="9525" marT="9525" marB="0" anchor="ctr"/>
                </a:tc>
                <a:tc>
                  <a:txBody>
                    <a:bodyPr/>
                    <a:lstStyle/>
                    <a:p>
                      <a:pPr algn="ctr" fontAlgn="b"/>
                      <a:r>
                        <a:rPr lang="en-AU" sz="1000" u="none" strike="noStrike" dirty="0">
                          <a:effectLst/>
                        </a:rPr>
                        <a:t>0</a:t>
                      </a:r>
                      <a:endParaRPr lang="en-AU" sz="1000" b="0" i="0" u="none" strike="noStrike" dirty="0">
                        <a:solidFill>
                          <a:schemeClr val="tx1"/>
                        </a:solidFill>
                        <a:effectLst/>
                        <a:latin typeface="+mn-lt"/>
                      </a:endParaRPr>
                    </a:p>
                  </a:txBody>
                  <a:tcPr marL="9525" marR="9525" marT="9525" marB="0" anchor="ctr"/>
                </a:tc>
                <a:tc>
                  <a:txBody>
                    <a:bodyPr/>
                    <a:lstStyle/>
                    <a:p>
                      <a:pPr algn="ctr" fontAlgn="b"/>
                      <a:r>
                        <a:rPr lang="en-AU" sz="1000" u="none" strike="noStrike" dirty="0">
                          <a:effectLst/>
                        </a:rPr>
                        <a:t>1</a:t>
                      </a:r>
                      <a:endParaRPr lang="en-AU" sz="1000" b="0" i="0" u="none" strike="noStrike" dirty="0">
                        <a:solidFill>
                          <a:schemeClr val="tx1"/>
                        </a:solidFill>
                        <a:effectLst/>
                        <a:latin typeface="+mn-lt"/>
                      </a:endParaRPr>
                    </a:p>
                  </a:txBody>
                  <a:tcPr marL="9525" marR="9525" marT="9525" marB="0" anchor="ctr"/>
                </a:tc>
                <a:tc>
                  <a:txBody>
                    <a:bodyPr/>
                    <a:lstStyle/>
                    <a:p>
                      <a:pPr algn="ctr" fontAlgn="b"/>
                      <a:r>
                        <a:rPr lang="en-AU" sz="1000" u="none" strike="noStrike" dirty="0">
                          <a:effectLst/>
                        </a:rPr>
                        <a:t>1</a:t>
                      </a:r>
                      <a:endParaRPr lang="en-AU" sz="1000" b="0" i="0" u="none" strike="noStrike" dirty="0">
                        <a:solidFill>
                          <a:srgbClr val="000000"/>
                        </a:solidFill>
                        <a:effectLst/>
                        <a:latin typeface="+mn-lt"/>
                      </a:endParaRPr>
                    </a:p>
                  </a:txBody>
                  <a:tcPr marL="9525" marR="9525" marT="9525" marB="0" anchor="ctr"/>
                </a:tc>
                <a:tc>
                  <a:txBody>
                    <a:bodyPr/>
                    <a:lstStyle/>
                    <a:p>
                      <a:pPr algn="ctr" fontAlgn="b"/>
                      <a:r>
                        <a:rPr lang="en-AU" sz="1000" u="none" strike="noStrike" dirty="0">
                          <a:effectLst/>
                        </a:rPr>
                        <a:t>0</a:t>
                      </a:r>
                      <a:endParaRPr lang="en-AU" sz="1000" b="0" i="0" u="none" strike="noStrike" dirty="0">
                        <a:solidFill>
                          <a:srgbClr val="000000"/>
                        </a:solidFill>
                        <a:effectLst/>
                        <a:latin typeface="+mn-lt"/>
                      </a:endParaRPr>
                    </a:p>
                  </a:txBody>
                  <a:tcPr marL="9525" marR="9525" marT="9525" marB="0" anchor="ctr"/>
                </a:tc>
                <a:tc>
                  <a:txBody>
                    <a:bodyPr/>
                    <a:lstStyle/>
                    <a:p>
                      <a:pPr algn="ctr" fontAlgn="b"/>
                      <a:r>
                        <a:rPr lang="en-AU" sz="1000" u="none" strike="noStrike">
                          <a:effectLst/>
                        </a:rPr>
                        <a:t>1</a:t>
                      </a:r>
                      <a:endParaRPr lang="en-AU" sz="1000" b="0" i="0" u="none" strike="noStrike">
                        <a:solidFill>
                          <a:srgbClr val="000000"/>
                        </a:solidFill>
                        <a:effectLst/>
                        <a:latin typeface="+mn-lt"/>
                      </a:endParaRPr>
                    </a:p>
                  </a:txBody>
                  <a:tcPr marL="9525" marR="9525" marT="9525" marB="0" anchor="ctr"/>
                </a:tc>
                <a:extLst>
                  <a:ext uri="{0D108BD9-81ED-4DB2-BD59-A6C34878D82A}">
                    <a16:rowId xmlns:a16="http://schemas.microsoft.com/office/drawing/2014/main" val="10002"/>
                  </a:ext>
                </a:extLst>
              </a:tr>
              <a:tr h="217385">
                <a:tc vMerge="1">
                  <a:txBody>
                    <a:bodyPr/>
                    <a:lstStyle/>
                    <a:p>
                      <a:endParaRPr lang="en-AU"/>
                    </a:p>
                  </a:txBody>
                  <a:tcPr/>
                </a:tc>
                <a:tc>
                  <a:txBody>
                    <a:bodyPr/>
                    <a:lstStyle/>
                    <a:p>
                      <a:pPr algn="l" fontAlgn="b"/>
                      <a:r>
                        <a:rPr lang="en-AU" sz="900" u="none" strike="noStrike" dirty="0">
                          <a:effectLst/>
                        </a:rPr>
                        <a:t>Offshore Petroleum Retention Lease</a:t>
                      </a:r>
                      <a:endParaRPr lang="en-AU" sz="900" b="0" i="0" u="none" strike="noStrike" dirty="0">
                        <a:solidFill>
                          <a:srgbClr val="000000"/>
                        </a:solidFill>
                        <a:effectLst/>
                        <a:latin typeface="Calibri" panose="020F0502020204030204" pitchFamily="34" charset="0"/>
                      </a:endParaRPr>
                    </a:p>
                  </a:txBody>
                  <a:tcPr marL="85725" marR="9525" marT="9525" marB="0" anchor="ctr"/>
                </a:tc>
                <a:tc>
                  <a:txBody>
                    <a:bodyPr/>
                    <a:lstStyle/>
                    <a:p>
                      <a:pPr algn="ctr" fontAlgn="b"/>
                      <a:r>
                        <a:rPr lang="en-AU" sz="1000" u="none" strike="noStrike" dirty="0">
                          <a:effectLst/>
                        </a:rPr>
                        <a:t>1</a:t>
                      </a:r>
                      <a:endParaRPr lang="en-AU" sz="1000" b="0" i="0" u="none" strike="noStrike" dirty="0">
                        <a:solidFill>
                          <a:schemeClr val="tx1"/>
                        </a:solidFill>
                        <a:effectLst/>
                        <a:latin typeface="+mn-lt"/>
                      </a:endParaRPr>
                    </a:p>
                  </a:txBody>
                  <a:tcPr marL="9525" marR="9525" marT="9525" marB="0" anchor="ctr"/>
                </a:tc>
                <a:tc>
                  <a:txBody>
                    <a:bodyPr/>
                    <a:lstStyle/>
                    <a:p>
                      <a:pPr algn="ctr" fontAlgn="b"/>
                      <a:r>
                        <a:rPr lang="en-AU" sz="1000" u="none" strike="noStrike" dirty="0">
                          <a:effectLst/>
                        </a:rPr>
                        <a:t>1</a:t>
                      </a:r>
                      <a:endParaRPr lang="en-AU" sz="1000" b="0" i="0" u="none" strike="noStrike" dirty="0">
                        <a:solidFill>
                          <a:schemeClr val="tx1"/>
                        </a:solidFill>
                        <a:effectLst/>
                        <a:latin typeface="+mn-lt"/>
                      </a:endParaRPr>
                    </a:p>
                  </a:txBody>
                  <a:tcPr marL="9525" marR="9525" marT="9525" marB="0" anchor="ctr"/>
                </a:tc>
                <a:tc>
                  <a:txBody>
                    <a:bodyPr/>
                    <a:lstStyle/>
                    <a:p>
                      <a:pPr algn="ctr" fontAlgn="b"/>
                      <a:r>
                        <a:rPr lang="en-AU" sz="1000" u="none" strike="noStrike" dirty="0">
                          <a:effectLst/>
                        </a:rPr>
                        <a:t>2</a:t>
                      </a:r>
                      <a:endParaRPr lang="en-AU" sz="1000" b="0" i="0" u="none" strike="noStrike" dirty="0">
                        <a:solidFill>
                          <a:srgbClr val="000000"/>
                        </a:solidFill>
                        <a:effectLst/>
                        <a:latin typeface="+mn-lt"/>
                      </a:endParaRPr>
                    </a:p>
                  </a:txBody>
                  <a:tcPr marL="9525" marR="9525" marT="9525" marB="0" anchor="ctr"/>
                </a:tc>
                <a:tc>
                  <a:txBody>
                    <a:bodyPr/>
                    <a:lstStyle/>
                    <a:p>
                      <a:pPr algn="ctr" fontAlgn="b"/>
                      <a:r>
                        <a:rPr lang="en-AU" sz="1000" u="none" strike="noStrike" dirty="0">
                          <a:effectLst/>
                        </a:rPr>
                        <a:t>0</a:t>
                      </a:r>
                      <a:endParaRPr lang="en-AU" sz="1000" b="0" i="0" u="none" strike="noStrike" dirty="0">
                        <a:solidFill>
                          <a:srgbClr val="000000"/>
                        </a:solidFill>
                        <a:effectLst/>
                        <a:latin typeface="+mn-lt"/>
                      </a:endParaRPr>
                    </a:p>
                  </a:txBody>
                  <a:tcPr marL="9525" marR="9525" marT="9525" marB="0" anchor="ctr"/>
                </a:tc>
                <a:tc>
                  <a:txBody>
                    <a:bodyPr/>
                    <a:lstStyle/>
                    <a:p>
                      <a:pPr algn="ctr" fontAlgn="b"/>
                      <a:r>
                        <a:rPr lang="en-AU" sz="1000" u="none" strike="noStrike">
                          <a:effectLst/>
                        </a:rPr>
                        <a:t>2</a:t>
                      </a:r>
                      <a:endParaRPr lang="en-AU" sz="1000" b="0" i="0" u="none" strike="noStrike">
                        <a:solidFill>
                          <a:srgbClr val="000000"/>
                        </a:solidFill>
                        <a:effectLst/>
                        <a:latin typeface="+mn-lt"/>
                      </a:endParaRPr>
                    </a:p>
                  </a:txBody>
                  <a:tcPr marL="9525" marR="9525" marT="9525" marB="0" anchor="ctr"/>
                </a:tc>
                <a:extLst>
                  <a:ext uri="{0D108BD9-81ED-4DB2-BD59-A6C34878D82A}">
                    <a16:rowId xmlns:a16="http://schemas.microsoft.com/office/drawing/2014/main" val="10003"/>
                  </a:ext>
                </a:extLst>
              </a:tr>
              <a:tr h="217385">
                <a:tc vMerge="1">
                  <a:txBody>
                    <a:bodyPr/>
                    <a:lstStyle/>
                    <a:p>
                      <a:endParaRPr lang="en-AU"/>
                    </a:p>
                  </a:txBody>
                  <a:tcPr/>
                </a:tc>
                <a:tc>
                  <a:txBody>
                    <a:bodyPr/>
                    <a:lstStyle/>
                    <a:p>
                      <a:pPr algn="l" fontAlgn="b"/>
                      <a:r>
                        <a:rPr lang="en-AU" sz="900" u="none" strike="noStrike" dirty="0">
                          <a:effectLst/>
                        </a:rPr>
                        <a:t>Offshore Pipeline Licence</a:t>
                      </a:r>
                      <a:endParaRPr lang="en-AU" sz="900" b="0" i="0" u="none" strike="noStrike" dirty="0">
                        <a:solidFill>
                          <a:srgbClr val="000000"/>
                        </a:solidFill>
                        <a:effectLst/>
                        <a:latin typeface="Calibri" panose="020F0502020204030204" pitchFamily="34" charset="0"/>
                      </a:endParaRPr>
                    </a:p>
                  </a:txBody>
                  <a:tcPr marL="85725" marR="9525" marT="9525" marB="0" anchor="ctr"/>
                </a:tc>
                <a:tc>
                  <a:txBody>
                    <a:bodyPr/>
                    <a:lstStyle/>
                    <a:p>
                      <a:pPr algn="ctr" fontAlgn="b"/>
                      <a:r>
                        <a:rPr lang="en-AU" sz="1000" u="none" strike="noStrike" dirty="0">
                          <a:effectLst/>
                        </a:rPr>
                        <a:t>2</a:t>
                      </a:r>
                      <a:endParaRPr lang="en-AU" sz="1000" b="0" i="0" u="none" strike="noStrike" dirty="0">
                        <a:solidFill>
                          <a:schemeClr val="tx1"/>
                        </a:solidFill>
                        <a:effectLst/>
                        <a:latin typeface="+mn-lt"/>
                      </a:endParaRPr>
                    </a:p>
                  </a:txBody>
                  <a:tcPr marL="9525" marR="9525" marT="9525" marB="0" anchor="ctr"/>
                </a:tc>
                <a:tc>
                  <a:txBody>
                    <a:bodyPr/>
                    <a:lstStyle/>
                    <a:p>
                      <a:pPr algn="ctr" fontAlgn="b"/>
                      <a:r>
                        <a:rPr lang="en-AU" sz="1000" u="none" strike="noStrike" dirty="0">
                          <a:effectLst/>
                        </a:rPr>
                        <a:t>2</a:t>
                      </a:r>
                      <a:endParaRPr lang="en-AU" sz="1000" b="0" i="0" u="none" strike="noStrike" dirty="0">
                        <a:solidFill>
                          <a:schemeClr val="tx1"/>
                        </a:solidFill>
                        <a:effectLst/>
                        <a:latin typeface="+mn-lt"/>
                      </a:endParaRPr>
                    </a:p>
                  </a:txBody>
                  <a:tcPr marL="9525" marR="9525" marT="9525" marB="0" anchor="ctr"/>
                </a:tc>
                <a:tc>
                  <a:txBody>
                    <a:bodyPr/>
                    <a:lstStyle/>
                    <a:p>
                      <a:pPr algn="ctr" fontAlgn="b"/>
                      <a:r>
                        <a:rPr lang="en-AU" sz="1000" u="none" strike="noStrike" dirty="0">
                          <a:effectLst/>
                        </a:rPr>
                        <a:t>2</a:t>
                      </a:r>
                      <a:endParaRPr lang="en-AU" sz="1000" b="0" i="0" u="none" strike="noStrike" dirty="0">
                        <a:solidFill>
                          <a:srgbClr val="000000"/>
                        </a:solidFill>
                        <a:effectLst/>
                        <a:latin typeface="+mn-lt"/>
                      </a:endParaRPr>
                    </a:p>
                  </a:txBody>
                  <a:tcPr marL="9525" marR="9525" marT="9525" marB="0" anchor="ctr"/>
                </a:tc>
                <a:tc>
                  <a:txBody>
                    <a:bodyPr/>
                    <a:lstStyle/>
                    <a:p>
                      <a:pPr algn="ctr" fontAlgn="b"/>
                      <a:r>
                        <a:rPr lang="en-AU" sz="1000" u="none" strike="noStrike" dirty="0">
                          <a:effectLst/>
                        </a:rPr>
                        <a:t>0</a:t>
                      </a:r>
                      <a:endParaRPr lang="en-AU" sz="1000" b="0" i="0" u="none" strike="noStrike" dirty="0">
                        <a:solidFill>
                          <a:srgbClr val="000000"/>
                        </a:solidFill>
                        <a:effectLst/>
                        <a:latin typeface="+mn-lt"/>
                      </a:endParaRPr>
                    </a:p>
                  </a:txBody>
                  <a:tcPr marL="9525" marR="9525" marT="9525" marB="0" anchor="ctr"/>
                </a:tc>
                <a:tc>
                  <a:txBody>
                    <a:bodyPr/>
                    <a:lstStyle/>
                    <a:p>
                      <a:pPr algn="ctr" fontAlgn="b"/>
                      <a:r>
                        <a:rPr lang="en-AU" sz="1000" u="none" strike="noStrike">
                          <a:effectLst/>
                        </a:rPr>
                        <a:t>2</a:t>
                      </a:r>
                      <a:endParaRPr lang="en-AU" sz="1000" b="0" i="0" u="none" strike="noStrike">
                        <a:solidFill>
                          <a:srgbClr val="000000"/>
                        </a:solidFill>
                        <a:effectLst/>
                        <a:latin typeface="+mn-lt"/>
                      </a:endParaRPr>
                    </a:p>
                  </a:txBody>
                  <a:tcPr marL="9525" marR="9525" marT="9525" marB="0" anchor="ctr"/>
                </a:tc>
                <a:extLst>
                  <a:ext uri="{0D108BD9-81ED-4DB2-BD59-A6C34878D82A}">
                    <a16:rowId xmlns:a16="http://schemas.microsoft.com/office/drawing/2014/main" val="295625151"/>
                  </a:ext>
                </a:extLst>
              </a:tr>
              <a:tr h="249112">
                <a:tc vMerge="1">
                  <a:txBody>
                    <a:bodyPr/>
                    <a:lstStyle/>
                    <a:p>
                      <a:endParaRPr lang="en-AU"/>
                    </a:p>
                  </a:txBody>
                  <a:tcPr/>
                </a:tc>
                <a:tc>
                  <a:txBody>
                    <a:bodyPr/>
                    <a:lstStyle/>
                    <a:p>
                      <a:pPr algn="l" fontAlgn="b"/>
                      <a:r>
                        <a:rPr lang="en-AU" sz="900" u="none" strike="noStrike" dirty="0">
                          <a:effectLst/>
                        </a:rPr>
                        <a:t>Onshore Petroleum Exploration Permit</a:t>
                      </a:r>
                      <a:endParaRPr lang="en-AU" sz="900" b="0" i="0" u="none" strike="noStrike" dirty="0">
                        <a:solidFill>
                          <a:srgbClr val="000000"/>
                        </a:solidFill>
                        <a:effectLst/>
                        <a:latin typeface="Calibri" panose="020F0502020204030204" pitchFamily="34" charset="0"/>
                      </a:endParaRPr>
                    </a:p>
                  </a:txBody>
                  <a:tcPr marL="85725" marR="9525" marT="9525" marB="0" anchor="ctr"/>
                </a:tc>
                <a:tc>
                  <a:txBody>
                    <a:bodyPr/>
                    <a:lstStyle/>
                    <a:p>
                      <a:pPr algn="ctr" fontAlgn="b"/>
                      <a:r>
                        <a:rPr lang="en-AU" sz="1000" u="none" strike="noStrike" dirty="0">
                          <a:effectLst/>
                        </a:rPr>
                        <a:t>1</a:t>
                      </a:r>
                      <a:endParaRPr lang="en-AU" sz="1000" b="0" i="0" u="none" strike="noStrike" dirty="0">
                        <a:solidFill>
                          <a:schemeClr val="tx1"/>
                        </a:solidFill>
                        <a:effectLst/>
                        <a:latin typeface="+mn-lt"/>
                      </a:endParaRPr>
                    </a:p>
                  </a:txBody>
                  <a:tcPr marL="9525" marR="9525" marT="9525" marB="0" anchor="ctr"/>
                </a:tc>
                <a:tc>
                  <a:txBody>
                    <a:bodyPr/>
                    <a:lstStyle/>
                    <a:p>
                      <a:pPr algn="ctr" fontAlgn="b"/>
                      <a:r>
                        <a:rPr lang="en-AU" sz="1000" u="none" strike="noStrike" dirty="0">
                          <a:effectLst/>
                        </a:rPr>
                        <a:t>1</a:t>
                      </a:r>
                      <a:endParaRPr lang="en-AU" sz="1000" b="0" i="0" u="none" strike="noStrike" dirty="0">
                        <a:solidFill>
                          <a:schemeClr val="tx1"/>
                        </a:solidFill>
                        <a:effectLst/>
                        <a:latin typeface="+mn-lt"/>
                      </a:endParaRPr>
                    </a:p>
                  </a:txBody>
                  <a:tcPr marL="9525" marR="9525" marT="9525" marB="0" anchor="ctr"/>
                </a:tc>
                <a:tc>
                  <a:txBody>
                    <a:bodyPr/>
                    <a:lstStyle/>
                    <a:p>
                      <a:pPr algn="ctr" fontAlgn="b"/>
                      <a:r>
                        <a:rPr lang="en-AU" sz="1000" u="none" strike="noStrike" dirty="0">
                          <a:effectLst/>
                        </a:rPr>
                        <a:t>0</a:t>
                      </a:r>
                      <a:endParaRPr lang="en-AU" sz="1000" b="0" i="0" u="none" strike="noStrike" dirty="0">
                        <a:solidFill>
                          <a:srgbClr val="000000"/>
                        </a:solidFill>
                        <a:effectLst/>
                        <a:latin typeface="+mn-lt"/>
                      </a:endParaRPr>
                    </a:p>
                  </a:txBody>
                  <a:tcPr marL="9525" marR="9525" marT="9525" marB="0" anchor="ctr"/>
                </a:tc>
                <a:tc>
                  <a:txBody>
                    <a:bodyPr/>
                    <a:lstStyle/>
                    <a:p>
                      <a:pPr algn="ctr" fontAlgn="b"/>
                      <a:r>
                        <a:rPr lang="en-AU" sz="1000" u="none" strike="noStrike" dirty="0">
                          <a:effectLst/>
                        </a:rPr>
                        <a:t>2</a:t>
                      </a:r>
                      <a:endParaRPr lang="en-AU" sz="1000" b="0" i="0" u="none" strike="noStrike" dirty="0">
                        <a:solidFill>
                          <a:srgbClr val="000000"/>
                        </a:solidFill>
                        <a:effectLst/>
                        <a:latin typeface="+mn-lt"/>
                      </a:endParaRPr>
                    </a:p>
                  </a:txBody>
                  <a:tcPr marL="9525" marR="9525" marT="9525" marB="0" anchor="ctr"/>
                </a:tc>
                <a:tc>
                  <a:txBody>
                    <a:bodyPr/>
                    <a:lstStyle/>
                    <a:p>
                      <a:pPr algn="ctr" fontAlgn="b"/>
                      <a:r>
                        <a:rPr lang="en-AU" sz="1000" u="none" strike="noStrike" dirty="0">
                          <a:effectLst/>
                        </a:rPr>
                        <a:t>2</a:t>
                      </a:r>
                      <a:endParaRPr lang="en-AU" sz="1000" b="0" i="0" u="none" strike="noStrike" dirty="0">
                        <a:solidFill>
                          <a:srgbClr val="000000"/>
                        </a:solidFill>
                        <a:effectLst/>
                        <a:latin typeface="+mn-lt"/>
                      </a:endParaRPr>
                    </a:p>
                  </a:txBody>
                  <a:tcPr marL="9525" marR="9525" marT="9525" marB="0" anchor="ctr"/>
                </a:tc>
                <a:extLst>
                  <a:ext uri="{0D108BD9-81ED-4DB2-BD59-A6C34878D82A}">
                    <a16:rowId xmlns:a16="http://schemas.microsoft.com/office/drawing/2014/main" val="3964397997"/>
                  </a:ext>
                </a:extLst>
              </a:tr>
              <a:tr h="249112">
                <a:tc vMerge="1">
                  <a:txBody>
                    <a:bodyPr/>
                    <a:lstStyle/>
                    <a:p>
                      <a:endParaRPr lang="en-AU"/>
                    </a:p>
                  </a:txBody>
                  <a:tcPr/>
                </a:tc>
                <a:tc>
                  <a:txBody>
                    <a:bodyPr/>
                    <a:lstStyle/>
                    <a:p>
                      <a:pPr algn="l" fontAlgn="b"/>
                      <a:r>
                        <a:rPr lang="en-AU" sz="900" u="none" strike="noStrike" dirty="0">
                          <a:effectLst/>
                        </a:rPr>
                        <a:t>Onshore Petroleum Special Drilling Authorisation</a:t>
                      </a:r>
                      <a:endParaRPr lang="en-AU" sz="900" b="0" i="0" u="none" strike="noStrike" dirty="0">
                        <a:solidFill>
                          <a:srgbClr val="000000"/>
                        </a:solidFill>
                        <a:effectLst/>
                        <a:latin typeface="Calibri" panose="020F0502020204030204" pitchFamily="34" charset="0"/>
                      </a:endParaRPr>
                    </a:p>
                  </a:txBody>
                  <a:tcPr marL="85725" marR="9525" marT="9525" marB="0" anchor="ctr"/>
                </a:tc>
                <a:tc>
                  <a:txBody>
                    <a:bodyPr/>
                    <a:lstStyle/>
                    <a:p>
                      <a:pPr algn="ctr" fontAlgn="b"/>
                      <a:r>
                        <a:rPr lang="en-AU" sz="1000" u="none" strike="noStrike" dirty="0">
                          <a:effectLst/>
                        </a:rPr>
                        <a:t>0</a:t>
                      </a:r>
                      <a:endParaRPr lang="en-AU" sz="1000" b="0" i="0" u="none" strike="noStrike" dirty="0">
                        <a:solidFill>
                          <a:schemeClr val="tx1"/>
                        </a:solidFill>
                        <a:effectLst/>
                        <a:latin typeface="+mn-lt"/>
                      </a:endParaRPr>
                    </a:p>
                  </a:txBody>
                  <a:tcPr marL="9525" marR="9525" marT="9525" marB="0" anchor="ctr"/>
                </a:tc>
                <a:tc>
                  <a:txBody>
                    <a:bodyPr/>
                    <a:lstStyle/>
                    <a:p>
                      <a:pPr algn="ctr" fontAlgn="b"/>
                      <a:r>
                        <a:rPr lang="en-AU" sz="1000" u="none" strike="noStrike" dirty="0">
                          <a:effectLst/>
                        </a:rPr>
                        <a:t>1</a:t>
                      </a:r>
                      <a:endParaRPr lang="en-AU" sz="1000" b="0" i="0" u="none" strike="noStrike" dirty="0">
                        <a:solidFill>
                          <a:schemeClr val="tx1"/>
                        </a:solidFill>
                        <a:effectLst/>
                        <a:latin typeface="+mn-lt"/>
                      </a:endParaRPr>
                    </a:p>
                  </a:txBody>
                  <a:tcPr marL="9525" marR="9525" marT="9525" marB="0" anchor="ctr"/>
                </a:tc>
                <a:tc>
                  <a:txBody>
                    <a:bodyPr/>
                    <a:lstStyle/>
                    <a:p>
                      <a:pPr algn="ctr" fontAlgn="b"/>
                      <a:r>
                        <a:rPr lang="en-AU" sz="1000" u="none" strike="noStrike" dirty="0">
                          <a:effectLst/>
                        </a:rPr>
                        <a:t>0</a:t>
                      </a:r>
                      <a:endParaRPr lang="en-AU" sz="1000" b="0" i="0" u="none" strike="noStrike" dirty="0">
                        <a:solidFill>
                          <a:srgbClr val="000000"/>
                        </a:solidFill>
                        <a:effectLst/>
                        <a:latin typeface="+mn-lt"/>
                      </a:endParaRPr>
                    </a:p>
                  </a:txBody>
                  <a:tcPr marL="9525" marR="9525" marT="9525" marB="0" anchor="ctr"/>
                </a:tc>
                <a:tc>
                  <a:txBody>
                    <a:bodyPr/>
                    <a:lstStyle/>
                    <a:p>
                      <a:pPr algn="ctr" fontAlgn="b"/>
                      <a:r>
                        <a:rPr lang="en-AU" sz="1000" u="none" strike="noStrike" dirty="0">
                          <a:effectLst/>
                        </a:rPr>
                        <a:t>1</a:t>
                      </a:r>
                      <a:endParaRPr lang="en-AU" sz="1000" b="0" i="0" u="none" strike="noStrike" dirty="0">
                        <a:solidFill>
                          <a:srgbClr val="000000"/>
                        </a:solidFill>
                        <a:effectLst/>
                        <a:latin typeface="+mn-lt"/>
                      </a:endParaRPr>
                    </a:p>
                  </a:txBody>
                  <a:tcPr marL="9525" marR="9525" marT="9525" marB="0" anchor="ctr"/>
                </a:tc>
                <a:tc>
                  <a:txBody>
                    <a:bodyPr/>
                    <a:lstStyle/>
                    <a:p>
                      <a:pPr algn="ctr" fontAlgn="b"/>
                      <a:r>
                        <a:rPr lang="en-AU" sz="1000" u="none" strike="noStrike" dirty="0">
                          <a:effectLst/>
                        </a:rPr>
                        <a:t>1</a:t>
                      </a:r>
                      <a:endParaRPr lang="en-AU" sz="1000" b="0" i="0" u="none" strike="noStrike" dirty="0">
                        <a:solidFill>
                          <a:srgbClr val="000000"/>
                        </a:solidFill>
                        <a:effectLst/>
                        <a:latin typeface="+mn-lt"/>
                      </a:endParaRPr>
                    </a:p>
                  </a:txBody>
                  <a:tcPr marL="9525" marR="9525" marT="9525" marB="0" anchor="ctr"/>
                </a:tc>
                <a:extLst>
                  <a:ext uri="{0D108BD9-81ED-4DB2-BD59-A6C34878D82A}">
                    <a16:rowId xmlns:a16="http://schemas.microsoft.com/office/drawing/2014/main" val="236930771"/>
                  </a:ext>
                </a:extLst>
              </a:tr>
              <a:tr h="217385">
                <a:tc vMerge="1">
                  <a:txBody>
                    <a:bodyPr/>
                    <a:lstStyle/>
                    <a:p>
                      <a:endParaRPr lang="en-AU"/>
                    </a:p>
                  </a:txBody>
                  <a:tcPr/>
                </a:tc>
                <a:tc>
                  <a:txBody>
                    <a:bodyPr/>
                    <a:lstStyle/>
                    <a:p>
                      <a:pPr marL="0" algn="ctr" defTabSz="914400" rtl="0" eaLnBrk="1" fontAlgn="b" latinLnBrk="0" hangingPunct="1"/>
                      <a:r>
                        <a:rPr lang="en-AU" sz="900" b="1" u="none" strike="noStrike" kern="1200" dirty="0">
                          <a:effectLst/>
                        </a:rPr>
                        <a:t>Total</a:t>
                      </a:r>
                      <a:endParaRPr lang="en-AU" sz="900" b="1" u="none" strike="noStrike" kern="1200" dirty="0">
                        <a:solidFill>
                          <a:schemeClr val="dk1"/>
                        </a:solidFill>
                        <a:effectLst/>
                        <a:latin typeface="+mn-lt"/>
                        <a:ea typeface="+mn-ea"/>
                        <a:cs typeface="+mn-cs"/>
                      </a:endParaRPr>
                    </a:p>
                  </a:txBody>
                  <a:tcPr marL="9525" marR="9525" marT="9525" marB="0" anchor="ctr">
                    <a:solidFill>
                      <a:schemeClr val="accent5">
                        <a:lumMod val="60000"/>
                        <a:lumOff val="40000"/>
                      </a:schemeClr>
                    </a:solidFill>
                  </a:tcPr>
                </a:tc>
                <a:tc>
                  <a:txBody>
                    <a:bodyPr/>
                    <a:lstStyle/>
                    <a:p>
                      <a:pPr marL="0" algn="ctr" defTabSz="914400" rtl="0" eaLnBrk="1" fontAlgn="b" latinLnBrk="0" hangingPunct="1"/>
                      <a:r>
                        <a:rPr lang="en-AU" sz="1000" b="1" u="none" strike="noStrike" kern="1200" dirty="0">
                          <a:effectLst/>
                        </a:rPr>
                        <a:t>4</a:t>
                      </a:r>
                      <a:endParaRPr lang="en-AU" sz="1000" b="1" u="none" strike="noStrike" kern="1200" dirty="0">
                        <a:solidFill>
                          <a:schemeClr val="dk1"/>
                        </a:solidFill>
                        <a:effectLst/>
                        <a:latin typeface="+mn-lt"/>
                        <a:ea typeface="+mn-ea"/>
                        <a:cs typeface="+mn-cs"/>
                      </a:endParaRPr>
                    </a:p>
                  </a:txBody>
                  <a:tcPr marL="9525" marR="9525" marT="9525" marB="0" anchor="ctr">
                    <a:solidFill>
                      <a:schemeClr val="accent5">
                        <a:lumMod val="60000"/>
                        <a:lumOff val="40000"/>
                      </a:schemeClr>
                    </a:solidFill>
                  </a:tcPr>
                </a:tc>
                <a:tc>
                  <a:txBody>
                    <a:bodyPr/>
                    <a:lstStyle/>
                    <a:p>
                      <a:pPr marL="0" algn="ctr" defTabSz="914400" rtl="0" eaLnBrk="1" fontAlgn="b" latinLnBrk="0" hangingPunct="1"/>
                      <a:r>
                        <a:rPr lang="en-AU" sz="1000" b="1" u="none" strike="noStrike" kern="1200" dirty="0">
                          <a:effectLst/>
                        </a:rPr>
                        <a:t>6</a:t>
                      </a:r>
                      <a:endParaRPr lang="en-AU" sz="1000" b="1" u="none" strike="noStrike" kern="1200" dirty="0">
                        <a:solidFill>
                          <a:schemeClr val="dk1"/>
                        </a:solidFill>
                        <a:effectLst/>
                        <a:latin typeface="+mn-lt"/>
                        <a:ea typeface="+mn-ea"/>
                        <a:cs typeface="+mn-cs"/>
                      </a:endParaRPr>
                    </a:p>
                  </a:txBody>
                  <a:tcPr marL="9525" marR="9525" marT="9525" marB="0" anchor="ctr">
                    <a:solidFill>
                      <a:schemeClr val="accent5">
                        <a:lumMod val="60000"/>
                        <a:lumOff val="40000"/>
                      </a:schemeClr>
                    </a:solidFill>
                  </a:tcPr>
                </a:tc>
                <a:tc>
                  <a:txBody>
                    <a:bodyPr/>
                    <a:lstStyle/>
                    <a:p>
                      <a:pPr marL="0" algn="ctr" defTabSz="914400" rtl="0" eaLnBrk="1" fontAlgn="b" latinLnBrk="0" hangingPunct="1"/>
                      <a:r>
                        <a:rPr lang="en-AU" sz="900" b="1" u="none" strike="noStrike" kern="1200" dirty="0">
                          <a:effectLst/>
                        </a:rPr>
                        <a:t>5</a:t>
                      </a:r>
                      <a:endParaRPr lang="en-AU" sz="900" b="1" u="none" strike="noStrike" kern="1200" dirty="0">
                        <a:solidFill>
                          <a:schemeClr val="dk1"/>
                        </a:solidFill>
                        <a:effectLst/>
                        <a:latin typeface="+mn-lt"/>
                        <a:ea typeface="+mn-ea"/>
                        <a:cs typeface="+mn-cs"/>
                      </a:endParaRPr>
                    </a:p>
                  </a:txBody>
                  <a:tcPr marL="7620" marR="7620" marT="7620" marB="0" anchor="ctr">
                    <a:solidFill>
                      <a:schemeClr val="accent5">
                        <a:lumMod val="60000"/>
                        <a:lumOff val="40000"/>
                      </a:schemeClr>
                    </a:solidFill>
                  </a:tcPr>
                </a:tc>
                <a:tc>
                  <a:txBody>
                    <a:bodyPr/>
                    <a:lstStyle/>
                    <a:p>
                      <a:pPr marL="0" algn="ctr" defTabSz="914400" rtl="0" eaLnBrk="1" fontAlgn="b" latinLnBrk="0" hangingPunct="1"/>
                      <a:r>
                        <a:rPr lang="en-AU" sz="900" b="1" u="none" strike="noStrike" kern="1200" dirty="0">
                          <a:effectLst/>
                        </a:rPr>
                        <a:t>3</a:t>
                      </a:r>
                      <a:endParaRPr lang="en-AU" sz="900" b="1" u="none" strike="noStrike" kern="1200" dirty="0">
                        <a:solidFill>
                          <a:schemeClr val="dk1"/>
                        </a:solidFill>
                        <a:effectLst/>
                        <a:latin typeface="+mn-lt"/>
                        <a:ea typeface="+mn-ea"/>
                        <a:cs typeface="+mn-cs"/>
                      </a:endParaRPr>
                    </a:p>
                  </a:txBody>
                  <a:tcPr marL="7620" marR="7620" marT="7620" marB="0" anchor="ctr">
                    <a:solidFill>
                      <a:schemeClr val="accent5">
                        <a:lumMod val="60000"/>
                        <a:lumOff val="40000"/>
                      </a:schemeClr>
                    </a:solidFill>
                  </a:tcPr>
                </a:tc>
                <a:tc>
                  <a:txBody>
                    <a:bodyPr/>
                    <a:lstStyle/>
                    <a:p>
                      <a:pPr marL="0" algn="ctr" defTabSz="914400" rtl="0" eaLnBrk="1" fontAlgn="b" latinLnBrk="0" hangingPunct="1"/>
                      <a:r>
                        <a:rPr lang="en-AU" sz="900" b="1" u="none" strike="noStrike" kern="1200" dirty="0">
                          <a:effectLst/>
                        </a:rPr>
                        <a:t>8</a:t>
                      </a:r>
                      <a:endParaRPr lang="en-AU" sz="900" b="1" u="none" strike="noStrike" kern="1200" dirty="0">
                        <a:solidFill>
                          <a:schemeClr val="dk1"/>
                        </a:solidFill>
                        <a:effectLst/>
                        <a:latin typeface="+mn-lt"/>
                        <a:ea typeface="+mn-ea"/>
                        <a:cs typeface="+mn-cs"/>
                      </a:endParaRPr>
                    </a:p>
                  </a:txBody>
                  <a:tcPr marL="7620" marR="7620" marT="7620" marB="0" anchor="ctr">
                    <a:solidFill>
                      <a:schemeClr val="accent5">
                        <a:lumMod val="60000"/>
                        <a:lumOff val="40000"/>
                      </a:schemeClr>
                    </a:solidFill>
                  </a:tcPr>
                </a:tc>
                <a:extLst>
                  <a:ext uri="{0D108BD9-81ED-4DB2-BD59-A6C34878D82A}">
                    <a16:rowId xmlns:a16="http://schemas.microsoft.com/office/drawing/2014/main" val="10004"/>
                  </a:ext>
                </a:extLst>
              </a:tr>
            </a:tbl>
          </a:graphicData>
        </a:graphic>
      </p:graphicFrame>
      <p:sp>
        <p:nvSpPr>
          <p:cNvPr id="2" name="Slide Number Placeholder 1">
            <a:extLst>
              <a:ext uri="{FF2B5EF4-FFF2-40B4-BE49-F238E27FC236}">
                <a16:creationId xmlns:a16="http://schemas.microsoft.com/office/drawing/2014/main" id="{BF76BE4A-235E-4F96-B6AB-E88588FF3817}"/>
              </a:ext>
            </a:extLst>
          </p:cNvPr>
          <p:cNvSpPr>
            <a:spLocks noGrp="1"/>
          </p:cNvSpPr>
          <p:nvPr>
            <p:ph type="sldNum" sz="quarter" idx="12"/>
          </p:nvPr>
        </p:nvSpPr>
        <p:spPr>
          <a:xfrm>
            <a:off x="8878043" y="222331"/>
            <a:ext cx="897328" cy="274042"/>
          </a:xfrm>
        </p:spPr>
        <p:txBody>
          <a:bodyPr/>
          <a:lstStyle/>
          <a:p>
            <a:r>
              <a:rPr lang="en-AU" dirty="0"/>
              <a:t> Page    </a:t>
            </a:r>
            <a:fld id="{BE4ABD5F-D626-4461-ADC9-85806A61CF0E}" type="slidenum">
              <a:rPr lang="en-AU" smtClean="0"/>
              <a:pPr/>
              <a:t>8</a:t>
            </a:fld>
            <a:endParaRPr lang="en-AU" dirty="0"/>
          </a:p>
        </p:txBody>
      </p:sp>
      <p:sp>
        <p:nvSpPr>
          <p:cNvPr id="3" name="Footer Placeholder 2"/>
          <p:cNvSpPr>
            <a:spLocks noGrp="1"/>
          </p:cNvSpPr>
          <p:nvPr>
            <p:ph type="ftr" sz="quarter" idx="11"/>
          </p:nvPr>
        </p:nvSpPr>
        <p:spPr/>
        <p:txBody>
          <a:bodyPr/>
          <a:lstStyle/>
          <a:p>
            <a:r>
              <a:rPr lang="en-AU"/>
              <a:t>Earth Resources Regulation Quarterly Performance Report 2018-19 Q4</a:t>
            </a:r>
            <a:endParaRPr lang="en-AU" dirty="0"/>
          </a:p>
        </p:txBody>
      </p:sp>
      <p:sp>
        <p:nvSpPr>
          <p:cNvPr id="11" name="TextBox 10">
            <a:extLst>
              <a:ext uri="{FF2B5EF4-FFF2-40B4-BE49-F238E27FC236}">
                <a16:creationId xmlns:a16="http://schemas.microsoft.com/office/drawing/2014/main" id="{B7C3E93D-7348-49A9-A61D-C1D6293B9E1D}"/>
              </a:ext>
            </a:extLst>
          </p:cNvPr>
          <p:cNvSpPr txBox="1"/>
          <p:nvPr/>
        </p:nvSpPr>
        <p:spPr>
          <a:xfrm>
            <a:off x="200472" y="569647"/>
            <a:ext cx="4505800" cy="276999"/>
          </a:xfrm>
          <a:prstGeom prst="rect">
            <a:avLst/>
          </a:prstGeom>
          <a:noFill/>
        </p:spPr>
        <p:txBody>
          <a:bodyPr wrap="square" rtlCol="0">
            <a:spAutoFit/>
          </a:bodyPr>
          <a:lstStyle/>
          <a:p>
            <a:r>
              <a:rPr lang="en-AU" sz="1200" dirty="0"/>
              <a:t>Non MRSDA Plans</a:t>
            </a:r>
          </a:p>
        </p:txBody>
      </p:sp>
      <p:sp>
        <p:nvSpPr>
          <p:cNvPr id="12" name="TextBox 11">
            <a:extLst>
              <a:ext uri="{FF2B5EF4-FFF2-40B4-BE49-F238E27FC236}">
                <a16:creationId xmlns:a16="http://schemas.microsoft.com/office/drawing/2014/main" id="{9835EBA3-41C1-44C9-9EB8-AA20F912D5CA}"/>
              </a:ext>
            </a:extLst>
          </p:cNvPr>
          <p:cNvSpPr txBox="1"/>
          <p:nvPr/>
        </p:nvSpPr>
        <p:spPr>
          <a:xfrm>
            <a:off x="6394180" y="830528"/>
            <a:ext cx="2932527" cy="1769715"/>
          </a:xfrm>
          <a:prstGeom prst="rect">
            <a:avLst/>
          </a:prstGeom>
          <a:noFill/>
        </p:spPr>
        <p:txBody>
          <a:bodyPr wrap="square" rtlCol="0">
            <a:spAutoFit/>
          </a:bodyPr>
          <a:lstStyle/>
          <a:p>
            <a:r>
              <a:rPr lang="en-AU" sz="900" b="1" dirty="0"/>
              <a:t>Explanation for the result: </a:t>
            </a:r>
            <a:endParaRPr lang="en-AU" sz="900" dirty="0"/>
          </a:p>
          <a:p>
            <a:pPr>
              <a:spcAft>
                <a:spcPts val="600"/>
              </a:spcAft>
            </a:pPr>
            <a:br>
              <a:rPr lang="en-AU" sz="900" dirty="0"/>
            </a:br>
            <a:br>
              <a:rPr lang="en-AU" sz="900" dirty="0"/>
            </a:br>
            <a:r>
              <a:rPr lang="en-AU" sz="900" dirty="0"/>
              <a:t>In Q4 12 Non- MRSDA work plan stages were assessed from 11 unique work plans with two work plans finalised in the quarter.</a:t>
            </a:r>
          </a:p>
          <a:p>
            <a:pPr>
              <a:spcAft>
                <a:spcPts val="600"/>
              </a:spcAft>
            </a:pPr>
            <a:r>
              <a:rPr lang="en-AU" altLang="en-US" sz="900" dirty="0">
                <a:cs typeface="Segoe UI" panose="020B0502040204020203" pitchFamily="34" charset="0"/>
              </a:rPr>
              <a:t>Offshore petroleum activities included assessment of operating pipelines and new drilling works while onshore petroleum activities included assessment of the closure of an existing well.</a:t>
            </a:r>
          </a:p>
          <a:p>
            <a:pPr>
              <a:spcAft>
                <a:spcPts val="600"/>
              </a:spcAft>
            </a:pPr>
            <a:endParaRPr lang="en-AU" sz="900" dirty="0"/>
          </a:p>
        </p:txBody>
      </p:sp>
      <p:graphicFrame>
        <p:nvGraphicFramePr>
          <p:cNvPr id="14" name="Chart 13">
            <a:extLst>
              <a:ext uri="{FF2B5EF4-FFF2-40B4-BE49-F238E27FC236}">
                <a16:creationId xmlns:a16="http://schemas.microsoft.com/office/drawing/2014/main" id="{B8B37FB4-FCA2-4FA8-8681-A6836BEDA439}"/>
              </a:ext>
            </a:extLst>
          </p:cNvPr>
          <p:cNvGraphicFramePr/>
          <p:nvPr>
            <p:extLst>
              <p:ext uri="{D42A27DB-BD31-4B8C-83A1-F6EECF244321}">
                <p14:modId xmlns:p14="http://schemas.microsoft.com/office/powerpoint/2010/main" val="1738726698"/>
              </p:ext>
            </p:extLst>
          </p:nvPr>
        </p:nvGraphicFramePr>
        <p:xfrm>
          <a:off x="488504" y="4149080"/>
          <a:ext cx="8928991" cy="2371179"/>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50303335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Content Placeholder 5">
            <a:extLst>
              <a:ext uri="{FF2B5EF4-FFF2-40B4-BE49-F238E27FC236}">
                <a16:creationId xmlns:a16="http://schemas.microsoft.com/office/drawing/2014/main" id="{5CCB7160-89C1-499D-AE9D-023FA2EE9CC4}"/>
              </a:ext>
            </a:extLst>
          </p:cNvPr>
          <p:cNvGraphicFramePr>
            <a:graphicFrameLocks noGrp="1"/>
          </p:cNvGraphicFramePr>
          <p:nvPr>
            <p:ph idx="1"/>
            <p:extLst>
              <p:ext uri="{D42A27DB-BD31-4B8C-83A1-F6EECF244321}">
                <p14:modId xmlns:p14="http://schemas.microsoft.com/office/powerpoint/2010/main" val="1699804238"/>
              </p:ext>
            </p:extLst>
          </p:nvPr>
        </p:nvGraphicFramePr>
        <p:xfrm>
          <a:off x="456206" y="638307"/>
          <a:ext cx="8673259" cy="1256573"/>
        </p:xfrm>
        <a:graphic>
          <a:graphicData uri="http://schemas.openxmlformats.org/drawingml/2006/table">
            <a:tbl>
              <a:tblPr firstRow="1" bandRow="1">
                <a:tableStyleId>{5C22544A-7EE6-4342-B048-85BDC9FD1C3A}</a:tableStyleId>
              </a:tblPr>
              <a:tblGrid>
                <a:gridCol w="1761609">
                  <a:extLst>
                    <a:ext uri="{9D8B030D-6E8A-4147-A177-3AD203B41FA5}">
                      <a16:colId xmlns:a16="http://schemas.microsoft.com/office/drawing/2014/main" val="2786803150"/>
                    </a:ext>
                  </a:extLst>
                </a:gridCol>
                <a:gridCol w="1380543">
                  <a:extLst>
                    <a:ext uri="{9D8B030D-6E8A-4147-A177-3AD203B41FA5}">
                      <a16:colId xmlns:a16="http://schemas.microsoft.com/office/drawing/2014/main" val="2389065643"/>
                    </a:ext>
                  </a:extLst>
                </a:gridCol>
                <a:gridCol w="1432459">
                  <a:extLst>
                    <a:ext uri="{9D8B030D-6E8A-4147-A177-3AD203B41FA5}">
                      <a16:colId xmlns:a16="http://schemas.microsoft.com/office/drawing/2014/main" val="1379497888"/>
                    </a:ext>
                  </a:extLst>
                </a:gridCol>
                <a:gridCol w="1432459">
                  <a:extLst>
                    <a:ext uri="{9D8B030D-6E8A-4147-A177-3AD203B41FA5}">
                      <a16:colId xmlns:a16="http://schemas.microsoft.com/office/drawing/2014/main" val="4115191129"/>
                    </a:ext>
                  </a:extLst>
                </a:gridCol>
                <a:gridCol w="1432459">
                  <a:extLst>
                    <a:ext uri="{9D8B030D-6E8A-4147-A177-3AD203B41FA5}">
                      <a16:colId xmlns:a16="http://schemas.microsoft.com/office/drawing/2014/main" val="1480359423"/>
                    </a:ext>
                  </a:extLst>
                </a:gridCol>
                <a:gridCol w="1233730">
                  <a:extLst>
                    <a:ext uri="{9D8B030D-6E8A-4147-A177-3AD203B41FA5}">
                      <a16:colId xmlns:a16="http://schemas.microsoft.com/office/drawing/2014/main" val="2974822121"/>
                    </a:ext>
                  </a:extLst>
                </a:gridCol>
              </a:tblGrid>
              <a:tr h="352465">
                <a:tc>
                  <a:txBody>
                    <a:bodyPr/>
                    <a:lstStyle/>
                    <a:p>
                      <a:pPr algn="ctr"/>
                      <a:r>
                        <a:rPr lang="en-AU" sz="1100" dirty="0"/>
                        <a:t>Mining</a:t>
                      </a:r>
                    </a:p>
                  </a:txBody>
                  <a:tcPr anchor="ctr">
                    <a:solidFill>
                      <a:srgbClr val="002060"/>
                    </a:solidFill>
                  </a:tcPr>
                </a:tc>
                <a:tc>
                  <a:txBody>
                    <a:bodyPr/>
                    <a:lstStyle/>
                    <a:p>
                      <a:pPr algn="ctr"/>
                      <a:r>
                        <a:rPr lang="en-AU" sz="1100" dirty="0"/>
                        <a:t>2018-19 Q1</a:t>
                      </a:r>
                    </a:p>
                  </a:txBody>
                  <a:tcPr anchor="ctr">
                    <a:solidFill>
                      <a:srgbClr val="00206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100" dirty="0"/>
                        <a:t>2018-19 Q2</a:t>
                      </a:r>
                    </a:p>
                  </a:txBody>
                  <a:tcPr anchor="ctr">
                    <a:solidFill>
                      <a:srgbClr val="00206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100" dirty="0"/>
                        <a:t>2018-19 Q3</a:t>
                      </a:r>
                    </a:p>
                  </a:txBody>
                  <a:tcPr anchor="ctr">
                    <a:solidFill>
                      <a:srgbClr val="00206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100" dirty="0"/>
                        <a:t>2018-19 Q4</a:t>
                      </a:r>
                    </a:p>
                  </a:txBody>
                  <a:tcPr anchor="ctr">
                    <a:solidFill>
                      <a:srgbClr val="00206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100" b="1" dirty="0"/>
                        <a:t>Total</a:t>
                      </a:r>
                    </a:p>
                  </a:txBody>
                  <a:tcPr anchor="ctr">
                    <a:solidFill>
                      <a:srgbClr val="002060"/>
                    </a:solidFill>
                  </a:tcPr>
                </a:tc>
                <a:extLst>
                  <a:ext uri="{0D108BD9-81ED-4DB2-BD59-A6C34878D82A}">
                    <a16:rowId xmlns:a16="http://schemas.microsoft.com/office/drawing/2014/main" val="1307410339"/>
                  </a:ext>
                </a:extLst>
              </a:tr>
              <a:tr h="452054">
                <a:tc>
                  <a:txBody>
                    <a:bodyPr/>
                    <a:lstStyle/>
                    <a:p>
                      <a:pPr algn="l"/>
                      <a:r>
                        <a:rPr lang="en-AU" sz="1100" dirty="0"/>
                        <a:t>Notification Received </a:t>
                      </a:r>
                    </a:p>
                  </a:txBody>
                  <a:tcPr anchor="ctr">
                    <a:solidFill>
                      <a:schemeClr val="accent5">
                        <a:lumMod val="20000"/>
                        <a:lumOff val="80000"/>
                      </a:schemeClr>
                    </a:solidFill>
                  </a:tcPr>
                </a:tc>
                <a:tc>
                  <a:txBody>
                    <a:bodyPr/>
                    <a:lstStyle/>
                    <a:p>
                      <a:pPr algn="ctr"/>
                      <a:r>
                        <a:rPr lang="en-AU" sz="1100" dirty="0"/>
                        <a:t>2</a:t>
                      </a:r>
                    </a:p>
                  </a:txBody>
                  <a:tcPr anchor="ctr">
                    <a:solidFill>
                      <a:schemeClr val="accent5">
                        <a:lumMod val="20000"/>
                        <a:lumOff val="80000"/>
                      </a:schemeClr>
                    </a:solidFill>
                  </a:tcPr>
                </a:tc>
                <a:tc>
                  <a:txBody>
                    <a:bodyPr/>
                    <a:lstStyle/>
                    <a:p>
                      <a:pPr algn="ctr"/>
                      <a:r>
                        <a:rPr lang="en-AU" sz="1100" dirty="0"/>
                        <a:t>2</a:t>
                      </a:r>
                    </a:p>
                  </a:txBody>
                  <a:tcPr anchor="ctr">
                    <a:solidFill>
                      <a:schemeClr val="accent5">
                        <a:lumMod val="20000"/>
                        <a:lumOff val="80000"/>
                      </a:schemeClr>
                    </a:solidFill>
                  </a:tcPr>
                </a:tc>
                <a:tc>
                  <a:txBody>
                    <a:bodyPr/>
                    <a:lstStyle/>
                    <a:p>
                      <a:pPr algn="ctr"/>
                      <a:r>
                        <a:rPr lang="en-AU" sz="1100" dirty="0"/>
                        <a:t>3</a:t>
                      </a:r>
                    </a:p>
                  </a:txBody>
                  <a:tcPr anchor="ctr">
                    <a:solidFill>
                      <a:schemeClr val="accent5">
                        <a:lumMod val="20000"/>
                        <a:lumOff val="80000"/>
                      </a:schemeClr>
                    </a:solidFill>
                  </a:tcPr>
                </a:tc>
                <a:tc>
                  <a:txBody>
                    <a:bodyPr/>
                    <a:lstStyle/>
                    <a:p>
                      <a:pPr algn="ctr"/>
                      <a:r>
                        <a:rPr lang="en-AU" sz="1100" dirty="0"/>
                        <a:t>5</a:t>
                      </a:r>
                    </a:p>
                  </a:txBody>
                  <a:tcPr anchor="ctr">
                    <a:solidFill>
                      <a:schemeClr val="accent5">
                        <a:lumMod val="20000"/>
                        <a:lumOff val="80000"/>
                      </a:schemeClr>
                    </a:solidFill>
                  </a:tcPr>
                </a:tc>
                <a:tc>
                  <a:txBody>
                    <a:bodyPr/>
                    <a:lstStyle/>
                    <a:p>
                      <a:pPr algn="ctr"/>
                      <a:r>
                        <a:rPr lang="en-AU" sz="1100" b="1" dirty="0"/>
                        <a:t>12</a:t>
                      </a:r>
                    </a:p>
                  </a:txBody>
                  <a:tcPr anchor="ctr">
                    <a:solidFill>
                      <a:schemeClr val="accent5">
                        <a:lumMod val="20000"/>
                        <a:lumOff val="80000"/>
                      </a:schemeClr>
                    </a:solidFill>
                  </a:tcPr>
                </a:tc>
                <a:extLst>
                  <a:ext uri="{0D108BD9-81ED-4DB2-BD59-A6C34878D82A}">
                    <a16:rowId xmlns:a16="http://schemas.microsoft.com/office/drawing/2014/main" val="2832516542"/>
                  </a:ext>
                </a:extLst>
              </a:tr>
              <a:tr h="452054">
                <a:tc>
                  <a:txBody>
                    <a:bodyPr/>
                    <a:lstStyle/>
                    <a:p>
                      <a:pPr algn="l"/>
                      <a:r>
                        <a:rPr lang="en-AU" sz="1100" dirty="0"/>
                        <a:t>Notification Acknowledged</a:t>
                      </a:r>
                    </a:p>
                  </a:txBody>
                  <a:tcPr anchor="ctr">
                    <a:solidFill>
                      <a:schemeClr val="accent6">
                        <a:lumMod val="20000"/>
                        <a:lumOff val="80000"/>
                      </a:schemeClr>
                    </a:solidFill>
                  </a:tcPr>
                </a:tc>
                <a:tc>
                  <a:txBody>
                    <a:bodyPr/>
                    <a:lstStyle/>
                    <a:p>
                      <a:pPr algn="ctr"/>
                      <a:r>
                        <a:rPr lang="en-AU" sz="1100" dirty="0"/>
                        <a:t>0</a:t>
                      </a:r>
                    </a:p>
                  </a:txBody>
                  <a:tcPr anchor="ctr">
                    <a:solidFill>
                      <a:schemeClr val="accent6">
                        <a:lumMod val="20000"/>
                        <a:lumOff val="80000"/>
                      </a:schemeClr>
                    </a:solidFill>
                  </a:tcPr>
                </a:tc>
                <a:tc>
                  <a:txBody>
                    <a:bodyPr/>
                    <a:lstStyle/>
                    <a:p>
                      <a:pPr algn="ctr"/>
                      <a:r>
                        <a:rPr lang="en-AU" sz="1100" dirty="0"/>
                        <a:t>3</a:t>
                      </a:r>
                    </a:p>
                  </a:txBody>
                  <a:tcPr anchor="ctr">
                    <a:solidFill>
                      <a:schemeClr val="accent6">
                        <a:lumMod val="20000"/>
                        <a:lumOff val="80000"/>
                      </a:schemeClr>
                    </a:solidFill>
                  </a:tcPr>
                </a:tc>
                <a:tc>
                  <a:txBody>
                    <a:bodyPr/>
                    <a:lstStyle/>
                    <a:p>
                      <a:pPr algn="ctr"/>
                      <a:r>
                        <a:rPr lang="en-AU" sz="1100" dirty="0"/>
                        <a:t>3</a:t>
                      </a:r>
                    </a:p>
                  </a:txBody>
                  <a:tcPr anchor="ctr">
                    <a:solidFill>
                      <a:schemeClr val="accent6">
                        <a:lumMod val="20000"/>
                        <a:lumOff val="80000"/>
                      </a:schemeClr>
                    </a:solidFill>
                  </a:tcPr>
                </a:tc>
                <a:tc>
                  <a:txBody>
                    <a:bodyPr/>
                    <a:lstStyle/>
                    <a:p>
                      <a:pPr algn="ctr"/>
                      <a:r>
                        <a:rPr lang="en-AU" sz="1100" dirty="0"/>
                        <a:t>4</a:t>
                      </a:r>
                    </a:p>
                  </a:txBody>
                  <a:tcPr anchor="ctr">
                    <a:solidFill>
                      <a:schemeClr val="accent6">
                        <a:lumMod val="20000"/>
                        <a:lumOff val="80000"/>
                      </a:schemeClr>
                    </a:solidFill>
                  </a:tcPr>
                </a:tc>
                <a:tc>
                  <a:txBody>
                    <a:bodyPr/>
                    <a:lstStyle/>
                    <a:p>
                      <a:pPr algn="ctr"/>
                      <a:r>
                        <a:rPr lang="en-AU" sz="1100" b="1" dirty="0"/>
                        <a:t>10</a:t>
                      </a:r>
                    </a:p>
                  </a:txBody>
                  <a:tcPr anchor="ctr">
                    <a:solidFill>
                      <a:schemeClr val="accent6">
                        <a:lumMod val="20000"/>
                        <a:lumOff val="80000"/>
                      </a:schemeClr>
                    </a:solidFill>
                  </a:tcPr>
                </a:tc>
                <a:extLst>
                  <a:ext uri="{0D108BD9-81ED-4DB2-BD59-A6C34878D82A}">
                    <a16:rowId xmlns:a16="http://schemas.microsoft.com/office/drawing/2014/main" val="4214412118"/>
                  </a:ext>
                </a:extLst>
              </a:tr>
            </a:tbl>
          </a:graphicData>
        </a:graphic>
      </p:graphicFrame>
      <p:sp>
        <p:nvSpPr>
          <p:cNvPr id="4" name="Footer Placeholder 3">
            <a:extLst>
              <a:ext uri="{FF2B5EF4-FFF2-40B4-BE49-F238E27FC236}">
                <a16:creationId xmlns:a16="http://schemas.microsoft.com/office/drawing/2014/main" id="{15B53A04-AAEA-4D11-85DC-FBB07F729FA6}"/>
              </a:ext>
            </a:extLst>
          </p:cNvPr>
          <p:cNvSpPr>
            <a:spLocks noGrp="1"/>
          </p:cNvSpPr>
          <p:nvPr>
            <p:ph type="ftr" sz="quarter" idx="11"/>
          </p:nvPr>
        </p:nvSpPr>
        <p:spPr/>
        <p:txBody>
          <a:bodyPr/>
          <a:lstStyle/>
          <a:p>
            <a:r>
              <a:rPr lang="en-AU"/>
              <a:t>Earth Resources Regulation Quarterly Performance Report 2018-19 Q4</a:t>
            </a:r>
            <a:endParaRPr lang="en-AU" dirty="0"/>
          </a:p>
        </p:txBody>
      </p:sp>
      <p:sp>
        <p:nvSpPr>
          <p:cNvPr id="5" name="Slide Number Placeholder 4">
            <a:extLst>
              <a:ext uri="{FF2B5EF4-FFF2-40B4-BE49-F238E27FC236}">
                <a16:creationId xmlns:a16="http://schemas.microsoft.com/office/drawing/2014/main" id="{F236AB54-0B2E-4525-8367-F1646F1471A5}"/>
              </a:ext>
            </a:extLst>
          </p:cNvPr>
          <p:cNvSpPr>
            <a:spLocks noGrp="1"/>
          </p:cNvSpPr>
          <p:nvPr>
            <p:ph type="sldNum" sz="quarter" idx="12"/>
          </p:nvPr>
        </p:nvSpPr>
        <p:spPr/>
        <p:txBody>
          <a:bodyPr/>
          <a:lstStyle/>
          <a:p>
            <a:r>
              <a:rPr lang="en-AU" dirty="0"/>
              <a:t> Page    </a:t>
            </a:r>
            <a:fld id="{BE4ABD5F-D626-4461-ADC9-85806A61CF0E}" type="slidenum">
              <a:rPr lang="en-AU" smtClean="0"/>
              <a:pPr/>
              <a:t>9</a:t>
            </a:fld>
            <a:endParaRPr lang="en-AU" dirty="0"/>
          </a:p>
        </p:txBody>
      </p:sp>
      <p:graphicFrame>
        <p:nvGraphicFramePr>
          <p:cNvPr id="7" name="Content Placeholder 5">
            <a:extLst>
              <a:ext uri="{FF2B5EF4-FFF2-40B4-BE49-F238E27FC236}">
                <a16:creationId xmlns:a16="http://schemas.microsoft.com/office/drawing/2014/main" id="{0C817DE1-12B3-45F1-9A18-868B11EF611A}"/>
              </a:ext>
            </a:extLst>
          </p:cNvPr>
          <p:cNvGraphicFramePr>
            <a:graphicFrameLocks/>
          </p:cNvGraphicFramePr>
          <p:nvPr>
            <p:extLst>
              <p:ext uri="{D42A27DB-BD31-4B8C-83A1-F6EECF244321}">
                <p14:modId xmlns:p14="http://schemas.microsoft.com/office/powerpoint/2010/main" val="3444678537"/>
              </p:ext>
            </p:extLst>
          </p:nvPr>
        </p:nvGraphicFramePr>
        <p:xfrm>
          <a:off x="456206" y="1973963"/>
          <a:ext cx="8673257" cy="1265237"/>
        </p:xfrm>
        <a:graphic>
          <a:graphicData uri="http://schemas.openxmlformats.org/drawingml/2006/table">
            <a:tbl>
              <a:tblPr firstRow="1" bandRow="1">
                <a:tableStyleId>{5C22544A-7EE6-4342-B048-85BDC9FD1C3A}</a:tableStyleId>
              </a:tblPr>
              <a:tblGrid>
                <a:gridCol w="1761609">
                  <a:extLst>
                    <a:ext uri="{9D8B030D-6E8A-4147-A177-3AD203B41FA5}">
                      <a16:colId xmlns:a16="http://schemas.microsoft.com/office/drawing/2014/main" val="2786803150"/>
                    </a:ext>
                  </a:extLst>
                </a:gridCol>
                <a:gridCol w="1387137">
                  <a:extLst>
                    <a:ext uri="{9D8B030D-6E8A-4147-A177-3AD203B41FA5}">
                      <a16:colId xmlns:a16="http://schemas.microsoft.com/office/drawing/2014/main" val="2389065643"/>
                    </a:ext>
                  </a:extLst>
                </a:gridCol>
                <a:gridCol w="1436071">
                  <a:extLst>
                    <a:ext uri="{9D8B030D-6E8A-4147-A177-3AD203B41FA5}">
                      <a16:colId xmlns:a16="http://schemas.microsoft.com/office/drawing/2014/main" val="1379497888"/>
                    </a:ext>
                  </a:extLst>
                </a:gridCol>
                <a:gridCol w="1436071">
                  <a:extLst>
                    <a:ext uri="{9D8B030D-6E8A-4147-A177-3AD203B41FA5}">
                      <a16:colId xmlns:a16="http://schemas.microsoft.com/office/drawing/2014/main" val="4115191129"/>
                    </a:ext>
                  </a:extLst>
                </a:gridCol>
                <a:gridCol w="1436071">
                  <a:extLst>
                    <a:ext uri="{9D8B030D-6E8A-4147-A177-3AD203B41FA5}">
                      <a16:colId xmlns:a16="http://schemas.microsoft.com/office/drawing/2014/main" val="1480359423"/>
                    </a:ext>
                  </a:extLst>
                </a:gridCol>
                <a:gridCol w="1216298">
                  <a:extLst>
                    <a:ext uri="{9D8B030D-6E8A-4147-A177-3AD203B41FA5}">
                      <a16:colId xmlns:a16="http://schemas.microsoft.com/office/drawing/2014/main" val="2754888554"/>
                    </a:ext>
                  </a:extLst>
                </a:gridCol>
              </a:tblGrid>
              <a:tr h="354895">
                <a:tc>
                  <a:txBody>
                    <a:bodyPr/>
                    <a:lstStyle/>
                    <a:p>
                      <a:pPr algn="ctr"/>
                      <a:r>
                        <a:rPr lang="en-AU" sz="1100" dirty="0"/>
                        <a:t>Extractives</a:t>
                      </a:r>
                    </a:p>
                  </a:txBody>
                  <a:tcPr anchor="ctr">
                    <a:solidFill>
                      <a:srgbClr val="002060"/>
                    </a:solidFill>
                  </a:tcPr>
                </a:tc>
                <a:tc>
                  <a:txBody>
                    <a:bodyPr/>
                    <a:lstStyle/>
                    <a:p>
                      <a:pPr algn="ctr"/>
                      <a:r>
                        <a:rPr lang="en-AU" sz="1100" dirty="0"/>
                        <a:t>2018-19 Q1</a:t>
                      </a:r>
                    </a:p>
                  </a:txBody>
                  <a:tcPr anchor="ctr">
                    <a:solidFill>
                      <a:srgbClr val="00206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100" dirty="0"/>
                        <a:t>2018-19 Q2</a:t>
                      </a:r>
                    </a:p>
                  </a:txBody>
                  <a:tcPr anchor="ctr">
                    <a:solidFill>
                      <a:srgbClr val="00206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100" dirty="0"/>
                        <a:t>2018-19 Q3</a:t>
                      </a:r>
                    </a:p>
                  </a:txBody>
                  <a:tcPr anchor="ctr">
                    <a:solidFill>
                      <a:srgbClr val="00206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100" dirty="0"/>
                        <a:t>2018-19 Q4</a:t>
                      </a:r>
                    </a:p>
                  </a:txBody>
                  <a:tcPr anchor="ctr">
                    <a:solidFill>
                      <a:srgbClr val="00206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100" b="1" dirty="0"/>
                        <a:t>Total</a:t>
                      </a:r>
                    </a:p>
                  </a:txBody>
                  <a:tcPr anchor="ctr">
                    <a:solidFill>
                      <a:srgbClr val="002060"/>
                    </a:solidFill>
                  </a:tcPr>
                </a:tc>
                <a:extLst>
                  <a:ext uri="{0D108BD9-81ED-4DB2-BD59-A6C34878D82A}">
                    <a16:rowId xmlns:a16="http://schemas.microsoft.com/office/drawing/2014/main" val="1307410339"/>
                  </a:ext>
                </a:extLst>
              </a:tr>
              <a:tr h="455171">
                <a:tc>
                  <a:txBody>
                    <a:bodyPr/>
                    <a:lstStyle/>
                    <a:p>
                      <a:pPr algn="l"/>
                      <a:r>
                        <a:rPr lang="en-AU" sz="1100" dirty="0"/>
                        <a:t>Notification Received </a:t>
                      </a:r>
                    </a:p>
                  </a:txBody>
                  <a:tcPr anchor="ctr">
                    <a:solidFill>
                      <a:schemeClr val="accent5">
                        <a:lumMod val="20000"/>
                        <a:lumOff val="80000"/>
                      </a:schemeClr>
                    </a:solidFill>
                  </a:tcPr>
                </a:tc>
                <a:tc>
                  <a:txBody>
                    <a:bodyPr/>
                    <a:lstStyle/>
                    <a:p>
                      <a:pPr algn="ctr"/>
                      <a:r>
                        <a:rPr lang="en-AU" sz="1100" dirty="0"/>
                        <a:t>9</a:t>
                      </a:r>
                    </a:p>
                  </a:txBody>
                  <a:tcPr anchor="ctr">
                    <a:solidFill>
                      <a:schemeClr val="accent5">
                        <a:lumMod val="20000"/>
                        <a:lumOff val="80000"/>
                      </a:schemeClr>
                    </a:solidFill>
                  </a:tcPr>
                </a:tc>
                <a:tc>
                  <a:txBody>
                    <a:bodyPr/>
                    <a:lstStyle/>
                    <a:p>
                      <a:pPr algn="ctr"/>
                      <a:r>
                        <a:rPr lang="en-AU" sz="1100" dirty="0"/>
                        <a:t>4</a:t>
                      </a:r>
                    </a:p>
                  </a:txBody>
                  <a:tcPr anchor="ctr">
                    <a:solidFill>
                      <a:schemeClr val="accent5">
                        <a:lumMod val="20000"/>
                        <a:lumOff val="80000"/>
                      </a:schemeClr>
                    </a:solidFill>
                  </a:tcPr>
                </a:tc>
                <a:tc>
                  <a:txBody>
                    <a:bodyPr/>
                    <a:lstStyle/>
                    <a:p>
                      <a:pPr algn="ctr"/>
                      <a:r>
                        <a:rPr lang="en-AU" sz="1100" dirty="0"/>
                        <a:t>3</a:t>
                      </a:r>
                    </a:p>
                  </a:txBody>
                  <a:tcPr anchor="ctr">
                    <a:solidFill>
                      <a:schemeClr val="accent5">
                        <a:lumMod val="20000"/>
                        <a:lumOff val="80000"/>
                      </a:schemeClr>
                    </a:solidFill>
                  </a:tcPr>
                </a:tc>
                <a:tc>
                  <a:txBody>
                    <a:bodyPr/>
                    <a:lstStyle/>
                    <a:p>
                      <a:pPr algn="ctr"/>
                      <a:r>
                        <a:rPr lang="en-AU" sz="1100" dirty="0"/>
                        <a:t>4</a:t>
                      </a:r>
                    </a:p>
                  </a:txBody>
                  <a:tcPr anchor="ctr">
                    <a:solidFill>
                      <a:schemeClr val="accent5">
                        <a:lumMod val="20000"/>
                        <a:lumOff val="80000"/>
                      </a:schemeClr>
                    </a:solidFill>
                  </a:tcPr>
                </a:tc>
                <a:tc>
                  <a:txBody>
                    <a:bodyPr/>
                    <a:lstStyle/>
                    <a:p>
                      <a:pPr algn="ctr"/>
                      <a:r>
                        <a:rPr lang="en-AU" sz="1100" b="1" dirty="0"/>
                        <a:t>20</a:t>
                      </a:r>
                    </a:p>
                  </a:txBody>
                  <a:tcPr anchor="ctr">
                    <a:solidFill>
                      <a:schemeClr val="accent5">
                        <a:lumMod val="20000"/>
                        <a:lumOff val="80000"/>
                      </a:schemeClr>
                    </a:solidFill>
                  </a:tcPr>
                </a:tc>
                <a:extLst>
                  <a:ext uri="{0D108BD9-81ED-4DB2-BD59-A6C34878D82A}">
                    <a16:rowId xmlns:a16="http://schemas.microsoft.com/office/drawing/2014/main" val="573602674"/>
                  </a:ext>
                </a:extLst>
              </a:tr>
              <a:tr h="455171">
                <a:tc>
                  <a:txBody>
                    <a:bodyPr/>
                    <a:lstStyle/>
                    <a:p>
                      <a:pPr algn="l"/>
                      <a:r>
                        <a:rPr lang="en-AU" sz="1100" dirty="0"/>
                        <a:t>Notification Acknowledged</a:t>
                      </a:r>
                    </a:p>
                  </a:txBody>
                  <a:tcPr anchor="ctr">
                    <a:solidFill>
                      <a:schemeClr val="accent6">
                        <a:lumMod val="20000"/>
                        <a:lumOff val="80000"/>
                      </a:schemeClr>
                    </a:solidFill>
                  </a:tcPr>
                </a:tc>
                <a:tc>
                  <a:txBody>
                    <a:bodyPr/>
                    <a:lstStyle/>
                    <a:p>
                      <a:pPr algn="ctr"/>
                      <a:r>
                        <a:rPr lang="en-AU" sz="1100" dirty="0"/>
                        <a:t>6</a:t>
                      </a:r>
                    </a:p>
                  </a:txBody>
                  <a:tcPr anchor="ctr">
                    <a:solidFill>
                      <a:schemeClr val="accent6">
                        <a:lumMod val="20000"/>
                        <a:lumOff val="80000"/>
                      </a:schemeClr>
                    </a:solidFill>
                  </a:tcPr>
                </a:tc>
                <a:tc>
                  <a:txBody>
                    <a:bodyPr/>
                    <a:lstStyle/>
                    <a:p>
                      <a:pPr algn="ctr"/>
                      <a:r>
                        <a:rPr lang="en-AU" sz="1100" dirty="0"/>
                        <a:t>4</a:t>
                      </a:r>
                    </a:p>
                  </a:txBody>
                  <a:tcPr anchor="ctr">
                    <a:solidFill>
                      <a:schemeClr val="accent6">
                        <a:lumMod val="20000"/>
                        <a:lumOff val="80000"/>
                      </a:schemeClr>
                    </a:solidFill>
                  </a:tcPr>
                </a:tc>
                <a:tc>
                  <a:txBody>
                    <a:bodyPr/>
                    <a:lstStyle/>
                    <a:p>
                      <a:pPr algn="ctr"/>
                      <a:r>
                        <a:rPr lang="en-AU" sz="1100" dirty="0"/>
                        <a:t>0</a:t>
                      </a:r>
                    </a:p>
                  </a:txBody>
                  <a:tcPr anchor="ctr">
                    <a:solidFill>
                      <a:schemeClr val="accent6">
                        <a:lumMod val="20000"/>
                        <a:lumOff val="80000"/>
                      </a:schemeClr>
                    </a:solidFill>
                  </a:tcPr>
                </a:tc>
                <a:tc>
                  <a:txBody>
                    <a:bodyPr/>
                    <a:lstStyle/>
                    <a:p>
                      <a:pPr algn="ctr"/>
                      <a:r>
                        <a:rPr lang="en-AU" sz="1100" dirty="0"/>
                        <a:t>6</a:t>
                      </a:r>
                    </a:p>
                  </a:txBody>
                  <a:tcPr anchor="ctr">
                    <a:solidFill>
                      <a:schemeClr val="accent6">
                        <a:lumMod val="20000"/>
                        <a:lumOff val="80000"/>
                      </a:schemeClr>
                    </a:solidFill>
                  </a:tcPr>
                </a:tc>
                <a:tc>
                  <a:txBody>
                    <a:bodyPr/>
                    <a:lstStyle/>
                    <a:p>
                      <a:pPr algn="ctr"/>
                      <a:r>
                        <a:rPr lang="en-AU" sz="1100" b="1" dirty="0"/>
                        <a:t>16</a:t>
                      </a:r>
                    </a:p>
                  </a:txBody>
                  <a:tcPr anchor="ctr">
                    <a:solidFill>
                      <a:schemeClr val="accent6">
                        <a:lumMod val="20000"/>
                        <a:lumOff val="80000"/>
                      </a:schemeClr>
                    </a:solidFill>
                  </a:tcPr>
                </a:tc>
                <a:extLst>
                  <a:ext uri="{0D108BD9-81ED-4DB2-BD59-A6C34878D82A}">
                    <a16:rowId xmlns:a16="http://schemas.microsoft.com/office/drawing/2014/main" val="2976216672"/>
                  </a:ext>
                </a:extLst>
              </a:tr>
            </a:tbl>
          </a:graphicData>
        </a:graphic>
      </p:graphicFrame>
      <p:graphicFrame>
        <p:nvGraphicFramePr>
          <p:cNvPr id="13" name="Chart 12">
            <a:extLst>
              <a:ext uri="{FF2B5EF4-FFF2-40B4-BE49-F238E27FC236}">
                <a16:creationId xmlns:a16="http://schemas.microsoft.com/office/drawing/2014/main" id="{99B84E08-D31E-4443-9A4F-11144C6C1448}"/>
              </a:ext>
            </a:extLst>
          </p:cNvPr>
          <p:cNvGraphicFramePr/>
          <p:nvPr>
            <p:extLst>
              <p:ext uri="{D42A27DB-BD31-4B8C-83A1-F6EECF244321}">
                <p14:modId xmlns:p14="http://schemas.microsoft.com/office/powerpoint/2010/main" val="3375866645"/>
              </p:ext>
            </p:extLst>
          </p:nvPr>
        </p:nvGraphicFramePr>
        <p:xfrm>
          <a:off x="1496616" y="3267161"/>
          <a:ext cx="6104531" cy="3435660"/>
        </p:xfrm>
        <a:graphic>
          <a:graphicData uri="http://schemas.openxmlformats.org/drawingml/2006/chart">
            <c:chart xmlns:c="http://schemas.openxmlformats.org/drawingml/2006/chart" xmlns:r="http://schemas.openxmlformats.org/officeDocument/2006/relationships" r:id="rId2"/>
          </a:graphicData>
        </a:graphic>
      </p:graphicFrame>
      <p:sp>
        <p:nvSpPr>
          <p:cNvPr id="14" name="Title 1">
            <a:extLst>
              <a:ext uri="{FF2B5EF4-FFF2-40B4-BE49-F238E27FC236}">
                <a16:creationId xmlns:a16="http://schemas.microsoft.com/office/drawing/2014/main" id="{F665144C-C6D0-43C1-A84C-D2EA352DA9F0}"/>
              </a:ext>
            </a:extLst>
          </p:cNvPr>
          <p:cNvSpPr>
            <a:spLocks noGrp="1"/>
          </p:cNvSpPr>
          <p:nvPr>
            <p:ph type="title"/>
          </p:nvPr>
        </p:nvSpPr>
        <p:spPr>
          <a:xfrm>
            <a:off x="495300" y="212412"/>
            <a:ext cx="8915400" cy="274042"/>
          </a:xfrm>
        </p:spPr>
        <p:txBody>
          <a:bodyPr>
            <a:normAutofit fontScale="90000"/>
          </a:bodyPr>
          <a:lstStyle/>
          <a:p>
            <a:r>
              <a:rPr lang="en-AU" sz="1400" b="1" dirty="0">
                <a:solidFill>
                  <a:schemeClr val="bg1"/>
                </a:solidFill>
              </a:rPr>
              <a:t>KPI 1 Work Plan  - Administrative Updates by Notifications</a:t>
            </a:r>
          </a:p>
        </p:txBody>
      </p:sp>
      <p:sp>
        <p:nvSpPr>
          <p:cNvPr id="8" name="TextBox 7">
            <a:extLst>
              <a:ext uri="{FF2B5EF4-FFF2-40B4-BE49-F238E27FC236}">
                <a16:creationId xmlns:a16="http://schemas.microsoft.com/office/drawing/2014/main" id="{BBE0F69E-E2C5-4844-A920-CDC3E6AB89A7}"/>
              </a:ext>
            </a:extLst>
          </p:cNvPr>
          <p:cNvSpPr txBox="1"/>
          <p:nvPr/>
        </p:nvSpPr>
        <p:spPr>
          <a:xfrm>
            <a:off x="7689304" y="3618801"/>
            <a:ext cx="2174006" cy="1646605"/>
          </a:xfrm>
          <a:prstGeom prst="rect">
            <a:avLst/>
          </a:prstGeom>
          <a:noFill/>
        </p:spPr>
        <p:txBody>
          <a:bodyPr wrap="square" rtlCol="0">
            <a:spAutoFit/>
          </a:bodyPr>
          <a:lstStyle/>
          <a:p>
            <a:r>
              <a:rPr lang="en-AU" sz="900" b="1" dirty="0"/>
              <a:t>Explanation for the result: </a:t>
            </a:r>
            <a:endParaRPr lang="en-AU" sz="900" dirty="0"/>
          </a:p>
          <a:p>
            <a:pPr>
              <a:spcAft>
                <a:spcPts val="600"/>
              </a:spcAft>
            </a:pPr>
            <a:r>
              <a:rPr lang="en-AU" sz="900" dirty="0"/>
              <a:t>In Q4 there were four Mining and six Extractive notifications acknowledged, the highest quarterly total for the financial year. </a:t>
            </a:r>
          </a:p>
          <a:p>
            <a:pPr>
              <a:spcAft>
                <a:spcPts val="600"/>
              </a:spcAft>
            </a:pPr>
            <a:r>
              <a:rPr lang="en-AU" sz="900" dirty="0"/>
              <a:t>Interest in the new notifications pathway is growing with more sites now looking to ‘bundle’ multiple changes into each notification request.</a:t>
            </a:r>
          </a:p>
          <a:p>
            <a:pPr>
              <a:spcAft>
                <a:spcPts val="600"/>
              </a:spcAft>
            </a:pPr>
            <a:endParaRPr lang="en-AU" sz="1000" dirty="0">
              <a:solidFill>
                <a:srgbClr val="FF0000"/>
              </a:solidFill>
            </a:endParaRPr>
          </a:p>
        </p:txBody>
      </p:sp>
    </p:spTree>
    <p:extLst>
      <p:ext uri="{BB962C8B-B14F-4D97-AF65-F5344CB8AC3E}">
        <p14:creationId xmlns:p14="http://schemas.microsoft.com/office/powerpoint/2010/main" val="76056261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DEDJTR">
  <a:themeElements>
    <a:clrScheme name="Custom 11">
      <a:dk1>
        <a:srgbClr val="201547"/>
      </a:dk1>
      <a:lt1>
        <a:srgbClr val="FFFFFF"/>
      </a:lt1>
      <a:dk2>
        <a:srgbClr val="201547"/>
      </a:dk2>
      <a:lt2>
        <a:srgbClr val="D9D9D6"/>
      </a:lt2>
      <a:accent1>
        <a:srgbClr val="0072CE"/>
      </a:accent1>
      <a:accent2>
        <a:srgbClr val="0090DA"/>
      </a:accent2>
      <a:accent3>
        <a:srgbClr val="00A9E0"/>
      </a:accent3>
      <a:accent4>
        <a:srgbClr val="71C5E8"/>
      </a:accent4>
      <a:accent5>
        <a:srgbClr val="009CA6"/>
      </a:accent5>
      <a:accent6>
        <a:srgbClr val="201547"/>
      </a:accent6>
      <a:hlink>
        <a:srgbClr val="00B7BD"/>
      </a:hlink>
      <a:folHlink>
        <a:srgbClr val="88DBDF"/>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DEDJTR" id="{F744B7B5-D993-2648-91B0-8DC16C5D2F35}" vid="{9130C73F-B62B-FF43-A705-E93D1029754D}"/>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23700</TotalTime>
  <Words>3466</Words>
  <Application>Microsoft Office PowerPoint</Application>
  <PresentationFormat>A4 Paper (210x297 mm)</PresentationFormat>
  <Paragraphs>1035</Paragraphs>
  <Slides>16</Slides>
  <Notes>4</Notes>
  <HiddenSlides>0</HiddenSlides>
  <MMClips>0</MMClips>
  <ScaleCrop>false</ScaleCrop>
  <HeadingPairs>
    <vt:vector size="6" baseType="variant">
      <vt:variant>
        <vt:lpstr>Fonts Used</vt:lpstr>
      </vt:variant>
      <vt:variant>
        <vt:i4>2</vt:i4>
      </vt:variant>
      <vt:variant>
        <vt:lpstr>Theme</vt:lpstr>
      </vt:variant>
      <vt:variant>
        <vt:i4>2</vt:i4>
      </vt:variant>
      <vt:variant>
        <vt:lpstr>Slide Titles</vt:lpstr>
      </vt:variant>
      <vt:variant>
        <vt:i4>16</vt:i4>
      </vt:variant>
    </vt:vector>
  </HeadingPairs>
  <TitlesOfParts>
    <vt:vector size="20" baseType="lpstr">
      <vt:lpstr>Arial</vt:lpstr>
      <vt:lpstr>Calibri</vt:lpstr>
      <vt:lpstr>Office Theme</vt:lpstr>
      <vt:lpstr>DEDJTR</vt:lpstr>
      <vt:lpstr>Earth Resources Regulation</vt:lpstr>
      <vt:lpstr>Earth Resources Regulation KPI Summary 2018-19 Quarter 4</vt:lpstr>
      <vt:lpstr>Key Performance Indicators 2018-19 Quarter 4</vt:lpstr>
      <vt:lpstr>KPI 1 Efficient Approvals Process – Licence Application Finalised</vt:lpstr>
      <vt:lpstr>KPI 1 Efficient Approvals Process – Licence Variations Finalised</vt:lpstr>
      <vt:lpstr>KPI 1 Efficient Approvals Process – Work Plan Stage Performance</vt:lpstr>
      <vt:lpstr>KPI 1 Efficient Approvals Process – Non MRSDA Licence Variations</vt:lpstr>
      <vt:lpstr>KPI 1 Efficient Approvals Process</vt:lpstr>
      <vt:lpstr>KPI 1 Work Plan  - Administrative Updates by Notifications</vt:lpstr>
      <vt:lpstr>KPI 2 Ensuring Compliance</vt:lpstr>
      <vt:lpstr>KPI 2 Ensuring Compliance</vt:lpstr>
      <vt:lpstr>KPI 2 Ensuring Compliance</vt:lpstr>
      <vt:lpstr>KPI 3 Reportable Incidents</vt:lpstr>
      <vt:lpstr>KPI 4 Facilitation of Stakeholder Engagement</vt:lpstr>
      <vt:lpstr>KPI 5 Complaint Management</vt:lpstr>
      <vt:lpstr>PowerPoint Presentation</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Quarterly Performance Report</dc:title>
  <dc:creator>David</dc:creator>
  <cp:lastModifiedBy>David Ly (DEDJTR)</cp:lastModifiedBy>
  <cp:revision>617</cp:revision>
  <cp:lastPrinted>2019-08-13T02:47:16Z</cp:lastPrinted>
  <dcterms:created xsi:type="dcterms:W3CDTF">2018-07-30T09:48:23Z</dcterms:created>
  <dcterms:modified xsi:type="dcterms:W3CDTF">2019-08-14T05:27:50Z</dcterms:modified>
</cp:coreProperties>
</file>