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98" d="100"/>
          <a:sy n="98" d="100"/>
        </p:scale>
        <p:origin x="696" y="8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8/01/2019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1/8/2019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December 2017 vs December 2018:</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148812602"/>
              </p:ext>
            </p:extLst>
          </p:nvPr>
        </p:nvGraphicFramePr>
        <p:xfrm>
          <a:off x="962025" y="1868822"/>
          <a:ext cx="7884433" cy="3022595"/>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December 2017</a:t>
                      </a:r>
                    </a:p>
                  </a:txBody>
                  <a:tcPr marL="76340" marR="76340" marT="38170" marB="38170" anchor="ctr">
                    <a:solidFill>
                      <a:srgbClr val="002060"/>
                    </a:solidFill>
                  </a:tcPr>
                </a:tc>
                <a:tc>
                  <a:txBody>
                    <a:bodyPr/>
                    <a:lstStyle/>
                    <a:p>
                      <a:pPr algn="ctr"/>
                      <a:r>
                        <a:rPr lang="en-AU" sz="1200" dirty="0"/>
                        <a:t>At 31 December 2018</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253</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235</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138</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117</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5</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December 2018 and compares it with 31 December 2017.</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568073811"/>
              </p:ext>
            </p:extLst>
          </p:nvPr>
        </p:nvGraphicFramePr>
        <p:xfrm>
          <a:off x="355225" y="5309974"/>
          <a:ext cx="8813903" cy="1088292"/>
        </p:xfrm>
        <a:graphic>
          <a:graphicData uri="http://schemas.openxmlformats.org/drawingml/2006/table">
            <a:tbl>
              <a:tblPr firstRow="1" firstCol="1" lastCol="1" bandRow="1">
                <a:tableStyleId>{5C22544A-7EE6-4342-B048-85BDC9FD1C3A}</a:tableStyleId>
              </a:tblPr>
              <a:tblGrid>
                <a:gridCol w="997887">
                  <a:extLst>
                    <a:ext uri="{9D8B030D-6E8A-4147-A177-3AD203B41FA5}">
                      <a16:colId xmlns:a16="http://schemas.microsoft.com/office/drawing/2014/main" val="3295249521"/>
                    </a:ext>
                  </a:extLst>
                </a:gridCol>
                <a:gridCol w="763316">
                  <a:extLst>
                    <a:ext uri="{9D8B030D-6E8A-4147-A177-3AD203B41FA5}">
                      <a16:colId xmlns:a16="http://schemas.microsoft.com/office/drawing/2014/main" val="1025019330"/>
                    </a:ext>
                  </a:extLst>
                </a:gridCol>
                <a:gridCol w="720153">
                  <a:extLst>
                    <a:ext uri="{9D8B030D-6E8A-4147-A177-3AD203B41FA5}">
                      <a16:colId xmlns:a16="http://schemas.microsoft.com/office/drawing/2014/main" val="2219333238"/>
                    </a:ext>
                  </a:extLst>
                </a:gridCol>
                <a:gridCol w="797506">
                  <a:extLst>
                    <a:ext uri="{9D8B030D-6E8A-4147-A177-3AD203B41FA5}">
                      <a16:colId xmlns:a16="http://schemas.microsoft.com/office/drawing/2014/main" val="1024136933"/>
                    </a:ext>
                  </a:extLst>
                </a:gridCol>
                <a:gridCol w="680936">
                  <a:extLst>
                    <a:ext uri="{9D8B030D-6E8A-4147-A177-3AD203B41FA5}">
                      <a16:colId xmlns:a16="http://schemas.microsoft.com/office/drawing/2014/main" val="253886672"/>
                    </a:ext>
                  </a:extLst>
                </a:gridCol>
                <a:gridCol w="1001949">
                  <a:extLst>
                    <a:ext uri="{9D8B030D-6E8A-4147-A177-3AD203B41FA5}">
                      <a16:colId xmlns:a16="http://schemas.microsoft.com/office/drawing/2014/main" val="4262654814"/>
                    </a:ext>
                  </a:extLst>
                </a:gridCol>
                <a:gridCol w="978950">
                  <a:extLst>
                    <a:ext uri="{9D8B030D-6E8A-4147-A177-3AD203B41FA5}">
                      <a16:colId xmlns:a16="http://schemas.microsoft.com/office/drawing/2014/main" val="1078895545"/>
                    </a:ext>
                  </a:extLst>
                </a:gridCol>
                <a:gridCol w="869487">
                  <a:extLst>
                    <a:ext uri="{9D8B030D-6E8A-4147-A177-3AD203B41FA5}">
                      <a16:colId xmlns:a16="http://schemas.microsoft.com/office/drawing/2014/main" val="1191251199"/>
                    </a:ext>
                  </a:extLst>
                </a:gridCol>
                <a:gridCol w="673227">
                  <a:extLst>
                    <a:ext uri="{9D8B030D-6E8A-4147-A177-3AD203B41FA5}">
                      <a16:colId xmlns:a16="http://schemas.microsoft.com/office/drawing/2014/main" val="2945576055"/>
                    </a:ext>
                  </a:extLst>
                </a:gridCol>
                <a:gridCol w="673227">
                  <a:extLst>
                    <a:ext uri="{9D8B030D-6E8A-4147-A177-3AD203B41FA5}">
                      <a16:colId xmlns:a16="http://schemas.microsoft.com/office/drawing/2014/main" val="3308284219"/>
                    </a:ext>
                  </a:extLst>
                </a:gridCol>
                <a:gridCol w="657265">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 New</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Hornfels</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Granite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u="none" strike="noStrike" dirty="0">
                          <a:effectLst/>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u="none" strike="noStrike" dirty="0">
                          <a:effectLst/>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u="none" strike="noStrike" dirty="0">
                          <a:effectLst/>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a:r>
                        <a:rPr lang="en-AU" sz="1000" dirty="0">
                          <a:solidFill>
                            <a:schemeClr val="bg1"/>
                          </a:solidFill>
                        </a:rPr>
                        <a:t>19</a:t>
                      </a:r>
                      <a:endParaRPr lang="en-AU" sz="1000" b="1" i="0" dirty="0">
                        <a:solidFill>
                          <a:schemeClr val="bg1"/>
                        </a:solidFill>
                      </a:endParaRP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Jan</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Dec</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2018</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January 2018 and the number of applications lodged in December 2018.</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January 2018 and those that were finalised in December 2018.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74316070"/>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DECEMBER 2018</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0</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208350740"/>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JAN 2018 TO DEC 2018</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33</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16</a:t>
                      </a:r>
                    </a:p>
                    <a:p>
                      <a:pPr algn="ctr"/>
                      <a:r>
                        <a:rPr lang="en-AU" sz="1000" b="1" dirty="0"/>
                        <a:t>Work Authority</a:t>
                      </a:r>
                    </a:p>
                  </a:txBody>
                  <a:tcPr marL="74295" marR="74295" marT="37148" marB="37148" anchor="ctr"/>
                </a:tc>
                <a:tc gridSpan="2">
                  <a:txBody>
                    <a:bodyPr/>
                    <a:lstStyle/>
                    <a:p>
                      <a:pPr algn="ctr"/>
                      <a:r>
                        <a:rPr lang="en-AU" sz="1000" b="1" dirty="0"/>
                        <a:t>17</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34076073"/>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DECEMBER</a:t>
                      </a:r>
                      <a:r>
                        <a:rPr lang="en-AU" sz="1000" dirty="0"/>
                        <a:t> 2018</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2878137315"/>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JAN 2018 TO DEC 2018</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61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37</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24</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19</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18</a:t>
                      </a:r>
                    </a:p>
                    <a:p>
                      <a:pPr algn="ctr"/>
                      <a:r>
                        <a:rPr lang="en-AU" sz="900" b="1" dirty="0">
                          <a:solidFill>
                            <a:schemeClr val="tx1"/>
                          </a:solidFill>
                        </a:rPr>
                        <a:t>W</a:t>
                      </a:r>
                    </a:p>
                  </a:txBody>
                  <a:tcPr marL="74295" marR="74295" anchor="ctr"/>
                </a:tc>
                <a:tc>
                  <a:txBody>
                    <a:bodyPr/>
                    <a:lstStyle/>
                    <a:p>
                      <a:pPr algn="ctr"/>
                      <a:r>
                        <a:rPr lang="en-AU" sz="900" b="1" dirty="0"/>
                        <a:t>15</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334BABD0-0CF7-4EE4-BD6D-2D3ACA129C77}"/>
              </a:ext>
            </a:extLst>
          </p:cNvPr>
          <p:cNvPicPr>
            <a:picLocks noChangeAspect="1"/>
          </p:cNvPicPr>
          <p:nvPr/>
        </p:nvPicPr>
        <p:blipFill>
          <a:blip r:embed="rId2"/>
          <a:stretch>
            <a:fillRect/>
          </a:stretch>
        </p:blipFill>
        <p:spPr>
          <a:xfrm>
            <a:off x="283059" y="1615283"/>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31</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19</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January 2018 to December 2018</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871254"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975"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January 2018 </a:t>
              </a:r>
              <a:r>
                <a:rPr lang="en-AU" sz="1000" dirty="0">
                  <a:solidFill>
                    <a:schemeClr val="tx1"/>
                  </a:solidFill>
                </a:rPr>
                <a:t>to </a:t>
              </a:r>
              <a:r>
                <a:rPr lang="en-AU" sz="1000" dirty="0">
                  <a:solidFill>
                    <a:schemeClr val="tx1">
                      <a:lumMod val="85000"/>
                      <a:lumOff val="15000"/>
                    </a:schemeClr>
                  </a:solidFill>
                </a:rPr>
                <a:t>December 2018</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517807431"/>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276</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349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rPr>
                        <a:t>14</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14</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1059033214"/>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254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122</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33</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16861</TotalTime>
  <Words>740</Words>
  <Application>Microsoft Office PowerPoint</Application>
  <PresentationFormat>A4 Paper (210x297 mm)</PresentationFormat>
  <Paragraphs>234</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423</cp:revision>
  <cp:lastPrinted>2018-08-15T22:59:59Z</cp:lastPrinted>
  <dcterms:created xsi:type="dcterms:W3CDTF">2018-03-26T01:27:34Z</dcterms:created>
  <dcterms:modified xsi:type="dcterms:W3CDTF">2019-01-07T23:18:34Z</dcterms:modified>
</cp:coreProperties>
</file>