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4"/>
    <p:sldMasterId id="2147483690" r:id="rId5"/>
  </p:sldMasterIdLst>
  <p:notesMasterIdLst>
    <p:notesMasterId r:id="rId10"/>
  </p:notesMasterIdLst>
  <p:sldIdLst>
    <p:sldId id="346" r:id="rId6"/>
    <p:sldId id="343" r:id="rId7"/>
    <p:sldId id="344" r:id="rId8"/>
    <p:sldId id="345" r:id="rId9"/>
  </p:sldIdLst>
  <p:sldSz cx="9906000" cy="6858000" type="A4"/>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Millar (DEDJTR)" initials="IM(" lastIdx="3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2F528F"/>
    <a:srgbClr val="EAEFF7"/>
    <a:srgbClr val="44546A"/>
    <a:srgbClr val="99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A135F6-18D2-4057-A165-9915237D1CDC}" v="3" dt="2020-10-01T23:45:46.34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29" autoAdjust="0"/>
    <p:restoredTop sz="94660"/>
  </p:normalViewPr>
  <p:slideViewPr>
    <p:cSldViewPr snapToGrid="0">
      <p:cViewPr varScale="1">
        <p:scale>
          <a:sx n="108" d="100"/>
          <a:sy n="108" d="100"/>
        </p:scale>
        <p:origin x="480" y="96"/>
      </p:cViewPr>
      <p:guideLst>
        <p:guide orient="horz" pos="2160"/>
        <p:guide pos="312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Ly (DJPR)" userId="f007a63c-c3c5-4dbf-b428-47e5ca075814" providerId="ADAL" clId="{53D8512B-2F40-4B91-AAC5-C059945B850A}"/>
    <pc:docChg chg="modSld">
      <pc:chgData name="David Ly (DJPR)" userId="f007a63c-c3c5-4dbf-b428-47e5ca075814" providerId="ADAL" clId="{53D8512B-2F40-4B91-AAC5-C059945B850A}" dt="2020-10-01T01:20:09.832" v="9" actId="20577"/>
      <pc:docMkLst>
        <pc:docMk/>
      </pc:docMkLst>
      <pc:sldChg chg="modSp">
        <pc:chgData name="David Ly (DJPR)" userId="f007a63c-c3c5-4dbf-b428-47e5ca075814" providerId="ADAL" clId="{53D8512B-2F40-4B91-AAC5-C059945B850A}" dt="2020-10-01T01:19:38.009" v="1"/>
        <pc:sldMkLst>
          <pc:docMk/>
          <pc:sldMk cId="1485009367" sldId="343"/>
        </pc:sldMkLst>
        <pc:spChg chg="mod">
          <ac:chgData name="David Ly (DJPR)" userId="f007a63c-c3c5-4dbf-b428-47e5ca075814" providerId="ADAL" clId="{53D8512B-2F40-4B91-AAC5-C059945B850A}" dt="2020-10-01T01:19:38.009" v="1"/>
          <ac:spMkLst>
            <pc:docMk/>
            <pc:sldMk cId="1485009367" sldId="343"/>
            <ac:spMk id="30" creationId="{47BC348D-F4B1-4AB8-A1C9-0EC75629AAC4}"/>
          </ac:spMkLst>
        </pc:spChg>
        <pc:spChg chg="mod">
          <ac:chgData name="David Ly (DJPR)" userId="f007a63c-c3c5-4dbf-b428-47e5ca075814" providerId="ADAL" clId="{53D8512B-2F40-4B91-AAC5-C059945B850A}" dt="2020-10-01T01:19:38.009" v="1"/>
          <ac:spMkLst>
            <pc:docMk/>
            <pc:sldMk cId="1485009367" sldId="343"/>
            <ac:spMk id="35" creationId="{D4EBF142-F80A-4B1F-9B8A-4CE7E8539275}"/>
          </ac:spMkLst>
        </pc:spChg>
        <pc:graphicFrameChg chg="mod">
          <ac:chgData name="David Ly (DJPR)" userId="f007a63c-c3c5-4dbf-b428-47e5ca075814" providerId="ADAL" clId="{53D8512B-2F40-4B91-AAC5-C059945B850A}" dt="2020-10-01T01:19:38.009" v="1"/>
          <ac:graphicFrameMkLst>
            <pc:docMk/>
            <pc:sldMk cId="1485009367" sldId="343"/>
            <ac:graphicFrameMk id="18" creationId="{B9371CE6-3621-44FB-B18C-42BBCA1FB57D}"/>
          </ac:graphicFrameMkLst>
        </pc:graphicFrameChg>
        <pc:graphicFrameChg chg="mod">
          <ac:chgData name="David Ly (DJPR)" userId="f007a63c-c3c5-4dbf-b428-47e5ca075814" providerId="ADAL" clId="{53D8512B-2F40-4B91-AAC5-C059945B850A}" dt="2020-10-01T01:19:38.009" v="1"/>
          <ac:graphicFrameMkLst>
            <pc:docMk/>
            <pc:sldMk cId="1485009367" sldId="343"/>
            <ac:graphicFrameMk id="19" creationId="{6EC7D101-A267-4217-9797-76267F9CE4FC}"/>
          </ac:graphicFrameMkLst>
        </pc:graphicFrameChg>
        <pc:graphicFrameChg chg="mod">
          <ac:chgData name="David Ly (DJPR)" userId="f007a63c-c3c5-4dbf-b428-47e5ca075814" providerId="ADAL" clId="{53D8512B-2F40-4B91-AAC5-C059945B850A}" dt="2020-10-01T01:19:38.009" v="1"/>
          <ac:graphicFrameMkLst>
            <pc:docMk/>
            <pc:sldMk cId="1485009367" sldId="343"/>
            <ac:graphicFrameMk id="39" creationId="{140E9E4F-A90D-47B1-BC72-77B2893440A8}"/>
          </ac:graphicFrameMkLst>
        </pc:graphicFrameChg>
        <pc:graphicFrameChg chg="mod">
          <ac:chgData name="David Ly (DJPR)" userId="f007a63c-c3c5-4dbf-b428-47e5ca075814" providerId="ADAL" clId="{53D8512B-2F40-4B91-AAC5-C059945B850A}" dt="2020-10-01T01:19:38.009" v="1"/>
          <ac:graphicFrameMkLst>
            <pc:docMk/>
            <pc:sldMk cId="1485009367" sldId="343"/>
            <ac:graphicFrameMk id="40" creationId="{C67C88B7-B89B-40D0-997E-E8FBAEB627C7}"/>
          </ac:graphicFrameMkLst>
        </pc:graphicFrameChg>
      </pc:sldChg>
      <pc:sldChg chg="modSp">
        <pc:chgData name="David Ly (DJPR)" userId="f007a63c-c3c5-4dbf-b428-47e5ca075814" providerId="ADAL" clId="{53D8512B-2F40-4B91-AAC5-C059945B850A}" dt="2020-10-01T01:19:38.009" v="1"/>
        <pc:sldMkLst>
          <pc:docMk/>
          <pc:sldMk cId="945573038" sldId="345"/>
        </pc:sldMkLst>
        <pc:spChg chg="mod">
          <ac:chgData name="David Ly (DJPR)" userId="f007a63c-c3c5-4dbf-b428-47e5ca075814" providerId="ADAL" clId="{53D8512B-2F40-4B91-AAC5-C059945B850A}" dt="2020-10-01T01:19:38.009" v="1"/>
          <ac:spMkLst>
            <pc:docMk/>
            <pc:sldMk cId="945573038" sldId="345"/>
            <ac:spMk id="11" creationId="{2277AB74-613C-4B1F-ADDA-B3251778BC7F}"/>
          </ac:spMkLst>
        </pc:spChg>
        <pc:spChg chg="mod">
          <ac:chgData name="David Ly (DJPR)" userId="f007a63c-c3c5-4dbf-b428-47e5ca075814" providerId="ADAL" clId="{53D8512B-2F40-4B91-AAC5-C059945B850A}" dt="2020-10-01T01:19:38.009" v="1"/>
          <ac:spMkLst>
            <pc:docMk/>
            <pc:sldMk cId="945573038" sldId="345"/>
            <ac:spMk id="17" creationId="{D5C771A2-C082-43E3-9AC3-5C3C5CB15C89}"/>
          </ac:spMkLst>
        </pc:spChg>
      </pc:sldChg>
      <pc:sldChg chg="modSp">
        <pc:chgData name="David Ly (DJPR)" userId="f007a63c-c3c5-4dbf-b428-47e5ca075814" providerId="ADAL" clId="{53D8512B-2F40-4B91-AAC5-C059945B850A}" dt="2020-10-01T01:20:09.832" v="9" actId="20577"/>
        <pc:sldMkLst>
          <pc:docMk/>
          <pc:sldMk cId="1844906361" sldId="346"/>
        </pc:sldMkLst>
        <pc:spChg chg="mod">
          <ac:chgData name="David Ly (DJPR)" userId="f007a63c-c3c5-4dbf-b428-47e5ca075814" providerId="ADAL" clId="{53D8512B-2F40-4B91-AAC5-C059945B850A}" dt="2020-10-01T01:19:38.009" v="1"/>
          <ac:spMkLst>
            <pc:docMk/>
            <pc:sldMk cId="1844906361" sldId="346"/>
            <ac:spMk id="5" creationId="{301F9264-E803-4923-9A20-18A996E3C945}"/>
          </ac:spMkLst>
        </pc:spChg>
        <pc:spChg chg="mod">
          <ac:chgData name="David Ly (DJPR)" userId="f007a63c-c3c5-4dbf-b428-47e5ca075814" providerId="ADAL" clId="{53D8512B-2F40-4B91-AAC5-C059945B850A}" dt="2020-10-01T01:20:09.832" v="9" actId="20577"/>
          <ac:spMkLst>
            <pc:docMk/>
            <pc:sldMk cId="1844906361" sldId="346"/>
            <ac:spMk id="10" creationId="{BB3BD7B2-9510-4B27-B083-1D8DE4F00BE3}"/>
          </ac:spMkLst>
        </pc:spChg>
        <pc:graphicFrameChg chg="mod modGraphic">
          <ac:chgData name="David Ly (DJPR)" userId="f007a63c-c3c5-4dbf-b428-47e5ca075814" providerId="ADAL" clId="{53D8512B-2F40-4B91-AAC5-C059945B850A}" dt="2020-10-01T01:19:55.137" v="5" actId="20577"/>
          <ac:graphicFrameMkLst>
            <pc:docMk/>
            <pc:sldMk cId="1844906361" sldId="346"/>
            <ac:graphicFrameMk id="9" creationId="{610598A4-60C9-4B0D-9D9C-D0D97D2A934D}"/>
          </ac:graphicFrameMkLst>
        </pc:graphicFrameChg>
      </pc:sldChg>
    </pc:docChg>
  </pc:docChgLst>
  <pc:docChgLst>
    <pc:chgData name="David Ly (DJPR)" userId="f007a63c-c3c5-4dbf-b428-47e5ca075814" providerId="ADAL" clId="{19A135F6-18D2-4057-A165-9915237D1CDC}"/>
    <pc:docChg chg="undo custSel modSld">
      <pc:chgData name="David Ly (DJPR)" userId="f007a63c-c3c5-4dbf-b428-47e5ca075814" providerId="ADAL" clId="{19A135F6-18D2-4057-A165-9915237D1CDC}" dt="2020-10-02T03:06:39.731" v="144" actId="20577"/>
      <pc:docMkLst>
        <pc:docMk/>
      </pc:docMkLst>
      <pc:sldChg chg="modSp">
        <pc:chgData name="David Ly (DJPR)" userId="f007a63c-c3c5-4dbf-b428-47e5ca075814" providerId="ADAL" clId="{19A135F6-18D2-4057-A165-9915237D1CDC}" dt="2020-10-02T03:06:39.731" v="144" actId="20577"/>
        <pc:sldMkLst>
          <pc:docMk/>
          <pc:sldMk cId="1485009367" sldId="343"/>
        </pc:sldMkLst>
        <pc:graphicFrameChg chg="modGraphic">
          <ac:chgData name="David Ly (DJPR)" userId="f007a63c-c3c5-4dbf-b428-47e5ca075814" providerId="ADAL" clId="{19A135F6-18D2-4057-A165-9915237D1CDC}" dt="2020-10-02T03:06:39.731" v="144" actId="20577"/>
          <ac:graphicFrameMkLst>
            <pc:docMk/>
            <pc:sldMk cId="1485009367" sldId="343"/>
            <ac:graphicFrameMk id="18" creationId="{B9371CE6-3621-44FB-B18C-42BBCA1FB57D}"/>
          </ac:graphicFrameMkLst>
        </pc:graphicFrameChg>
        <pc:graphicFrameChg chg="modGraphic">
          <ac:chgData name="David Ly (DJPR)" userId="f007a63c-c3c5-4dbf-b428-47e5ca075814" providerId="ADAL" clId="{19A135F6-18D2-4057-A165-9915237D1CDC}" dt="2020-10-01T23:21:16.189" v="64" actId="20577"/>
          <ac:graphicFrameMkLst>
            <pc:docMk/>
            <pc:sldMk cId="1485009367" sldId="343"/>
            <ac:graphicFrameMk id="19" creationId="{6EC7D101-A267-4217-9797-76267F9CE4FC}"/>
          </ac:graphicFrameMkLst>
        </pc:graphicFrameChg>
        <pc:graphicFrameChg chg="modGraphic">
          <ac:chgData name="David Ly (DJPR)" userId="f007a63c-c3c5-4dbf-b428-47e5ca075814" providerId="ADAL" clId="{19A135F6-18D2-4057-A165-9915237D1CDC}" dt="2020-10-01T23:37:26.489" v="80" actId="20577"/>
          <ac:graphicFrameMkLst>
            <pc:docMk/>
            <pc:sldMk cId="1485009367" sldId="343"/>
            <ac:graphicFrameMk id="28" creationId="{A1D9E160-71B7-4DEE-B337-6C67E3518A79}"/>
          </ac:graphicFrameMkLst>
        </pc:graphicFrameChg>
        <pc:graphicFrameChg chg="modGraphic">
          <ac:chgData name="David Ly (DJPR)" userId="f007a63c-c3c5-4dbf-b428-47e5ca075814" providerId="ADAL" clId="{19A135F6-18D2-4057-A165-9915237D1CDC}" dt="2020-10-01T23:21:41.165" v="66" actId="20577"/>
          <ac:graphicFrameMkLst>
            <pc:docMk/>
            <pc:sldMk cId="1485009367" sldId="343"/>
            <ac:graphicFrameMk id="39" creationId="{140E9E4F-A90D-47B1-BC72-77B2893440A8}"/>
          </ac:graphicFrameMkLst>
        </pc:graphicFrameChg>
        <pc:graphicFrameChg chg="modGraphic">
          <ac:chgData name="David Ly (DJPR)" userId="f007a63c-c3c5-4dbf-b428-47e5ca075814" providerId="ADAL" clId="{19A135F6-18D2-4057-A165-9915237D1CDC}" dt="2020-10-01T23:21:01.927" v="56" actId="20577"/>
          <ac:graphicFrameMkLst>
            <pc:docMk/>
            <pc:sldMk cId="1485009367" sldId="343"/>
            <ac:graphicFrameMk id="40" creationId="{C67C88B7-B89B-40D0-997E-E8FBAEB627C7}"/>
          </ac:graphicFrameMkLst>
        </pc:graphicFrameChg>
      </pc:sldChg>
      <pc:sldChg chg="addSp delSp modSp">
        <pc:chgData name="David Ly (DJPR)" userId="f007a63c-c3c5-4dbf-b428-47e5ca075814" providerId="ADAL" clId="{19A135F6-18D2-4057-A165-9915237D1CDC}" dt="2020-10-01T23:45:51.281" v="83" actId="1076"/>
        <pc:sldMkLst>
          <pc:docMk/>
          <pc:sldMk cId="2273189841" sldId="344"/>
        </pc:sldMkLst>
        <pc:picChg chg="del">
          <ac:chgData name="David Ly (DJPR)" userId="f007a63c-c3c5-4dbf-b428-47e5ca075814" providerId="ADAL" clId="{19A135F6-18D2-4057-A165-9915237D1CDC}" dt="2020-10-01T23:45:43.419" v="81" actId="478"/>
          <ac:picMkLst>
            <pc:docMk/>
            <pc:sldMk cId="2273189841" sldId="344"/>
            <ac:picMk id="3" creationId="{17F617EE-3615-475F-9E69-61FD22DBB21B}"/>
          </ac:picMkLst>
        </pc:picChg>
        <pc:picChg chg="add mod">
          <ac:chgData name="David Ly (DJPR)" userId="f007a63c-c3c5-4dbf-b428-47e5ca075814" providerId="ADAL" clId="{19A135F6-18D2-4057-A165-9915237D1CDC}" dt="2020-10-01T23:45:51.281" v="83" actId="1076"/>
          <ac:picMkLst>
            <pc:docMk/>
            <pc:sldMk cId="2273189841" sldId="344"/>
            <ac:picMk id="5" creationId="{F1CAD8B1-9588-42AA-AFCC-A06892754024}"/>
          </ac:picMkLst>
        </pc:picChg>
      </pc:sldChg>
      <pc:sldChg chg="modSp">
        <pc:chgData name="David Ly (DJPR)" userId="f007a63c-c3c5-4dbf-b428-47e5ca075814" providerId="ADAL" clId="{19A135F6-18D2-4057-A165-9915237D1CDC}" dt="2020-10-02T00:18:29.869" v="142" actId="20577"/>
        <pc:sldMkLst>
          <pc:docMk/>
          <pc:sldMk cId="945573038" sldId="345"/>
        </pc:sldMkLst>
        <pc:spChg chg="mod">
          <ac:chgData name="David Ly (DJPR)" userId="f007a63c-c3c5-4dbf-b428-47e5ca075814" providerId="ADAL" clId="{19A135F6-18D2-4057-A165-9915237D1CDC}" dt="2020-10-02T00:01:51.960" v="115" actId="20577"/>
          <ac:spMkLst>
            <pc:docMk/>
            <pc:sldMk cId="945573038" sldId="345"/>
            <ac:spMk id="6" creationId="{8DF0F362-6826-4C82-A93A-2419D4C7E7CC}"/>
          </ac:spMkLst>
        </pc:spChg>
        <pc:spChg chg="mod">
          <ac:chgData name="David Ly (DJPR)" userId="f007a63c-c3c5-4dbf-b428-47e5ca075814" providerId="ADAL" clId="{19A135F6-18D2-4057-A165-9915237D1CDC}" dt="2020-10-02T00:18:29.869" v="142" actId="20577"/>
          <ac:spMkLst>
            <pc:docMk/>
            <pc:sldMk cId="945573038" sldId="345"/>
            <ac:spMk id="7" creationId="{33A6EDAD-BA59-4AC4-B708-282844F2C753}"/>
          </ac:spMkLst>
        </pc:spChg>
        <pc:graphicFrameChg chg="modGraphic">
          <ac:chgData name="David Ly (DJPR)" userId="f007a63c-c3c5-4dbf-b428-47e5ca075814" providerId="ADAL" clId="{19A135F6-18D2-4057-A165-9915237D1CDC}" dt="2020-10-02T00:17:17.254" v="138" actId="20577"/>
          <ac:graphicFrameMkLst>
            <pc:docMk/>
            <pc:sldMk cId="945573038" sldId="345"/>
            <ac:graphicFrameMk id="20" creationId="{19A07C6E-1822-4AC7-9DE5-180367F4572F}"/>
          </ac:graphicFrameMkLst>
        </pc:graphicFrameChg>
        <pc:graphicFrameChg chg="modGraphic">
          <ac:chgData name="David Ly (DJPR)" userId="f007a63c-c3c5-4dbf-b428-47e5ca075814" providerId="ADAL" clId="{19A135F6-18D2-4057-A165-9915237D1CDC}" dt="2020-10-02T00:02:22.486" v="136" actId="20577"/>
          <ac:graphicFrameMkLst>
            <pc:docMk/>
            <pc:sldMk cId="945573038" sldId="345"/>
            <ac:graphicFrameMk id="22" creationId="{F7C67F88-7677-40D7-B1ED-2D606507565D}"/>
          </ac:graphicFrameMkLst>
        </pc:graphicFrameChg>
      </pc:sldChg>
      <pc:sldChg chg="modSp">
        <pc:chgData name="David Ly (DJPR)" userId="f007a63c-c3c5-4dbf-b428-47e5ca075814" providerId="ADAL" clId="{19A135F6-18D2-4057-A165-9915237D1CDC}" dt="2020-10-01T22:26:14.040" v="28" actId="20577"/>
        <pc:sldMkLst>
          <pc:docMk/>
          <pc:sldMk cId="1844906361" sldId="346"/>
        </pc:sldMkLst>
        <pc:graphicFrameChg chg="modGraphic">
          <ac:chgData name="David Ly (DJPR)" userId="f007a63c-c3c5-4dbf-b428-47e5ca075814" providerId="ADAL" clId="{19A135F6-18D2-4057-A165-9915237D1CDC}" dt="2020-10-01T22:26:14.040" v="28" actId="20577"/>
          <ac:graphicFrameMkLst>
            <pc:docMk/>
            <pc:sldMk cId="1844906361" sldId="346"/>
            <ac:graphicFrameMk id="9" creationId="{610598A4-60C9-4B0D-9D9C-D0D97D2A934D}"/>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800" y="0"/>
            <a:ext cx="4301543" cy="341064"/>
          </a:xfrm>
          <a:prstGeom prst="rect">
            <a:avLst/>
          </a:prstGeom>
        </p:spPr>
        <p:txBody>
          <a:bodyPr vert="horz" lIns="91440" tIns="45720" rIns="91440" bIns="45720" rtlCol="0"/>
          <a:lstStyle>
            <a:lvl1pPr algn="r">
              <a:defRPr sz="1200"/>
            </a:lvl1pPr>
          </a:lstStyle>
          <a:p>
            <a:fld id="{EBAB3EB9-4BA2-493B-9FCC-4DD77985A0B9}" type="datetimeFigureOut">
              <a:rPr lang="en-AU" smtClean="0"/>
              <a:t>2/10/2020</a:t>
            </a:fld>
            <a:endParaRPr lang="en-AU" dirty="0"/>
          </a:p>
        </p:txBody>
      </p:sp>
      <p:sp>
        <p:nvSpPr>
          <p:cNvPr id="4" name="Slide Image Placeholder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2"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800" y="6456612"/>
            <a:ext cx="4301543" cy="341064"/>
          </a:xfrm>
          <a:prstGeom prst="rect">
            <a:avLst/>
          </a:prstGeom>
        </p:spPr>
        <p:txBody>
          <a:bodyPr vert="horz" lIns="91440" tIns="45720" rIns="91440" bIns="45720" rtlCol="0" anchor="b"/>
          <a:lstStyle>
            <a:lvl1pPr algn="r">
              <a:defRPr sz="1200"/>
            </a:lvl1pPr>
          </a:lstStyle>
          <a:p>
            <a:fld id="{DB83AF54-B24C-40AF-94A6-DF48F7B34DCE}" type="slidenum">
              <a:rPr lang="en-AU" smtClean="0"/>
              <a:t>‹#›</a:t>
            </a:fld>
            <a:endParaRPr lang="en-AU" dirty="0"/>
          </a:p>
        </p:txBody>
      </p:sp>
    </p:spTree>
    <p:extLst>
      <p:ext uri="{BB962C8B-B14F-4D97-AF65-F5344CB8AC3E}">
        <p14:creationId xmlns:p14="http://schemas.microsoft.com/office/powerpoint/2010/main" val="402383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white: small header">
    <p:spTree>
      <p:nvGrpSpPr>
        <p:cNvPr id="1" name=""/>
        <p:cNvGrpSpPr/>
        <p:nvPr/>
      </p:nvGrpSpPr>
      <p:grpSpPr>
        <a:xfrm>
          <a:off x="0" y="0"/>
          <a:ext cx="0" cy="0"/>
          <a:chOff x="0" y="0"/>
          <a:chExt cx="0" cy="0"/>
        </a:xfrm>
      </p:grpSpPr>
      <p:pic>
        <p:nvPicPr>
          <p:cNvPr id="5" name="Picture 4" descr="decora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
            <a:ext cx="9906001" cy="6860033"/>
          </a:xfrm>
          <a:prstGeom prst="rect">
            <a:avLst/>
          </a:prstGeom>
        </p:spPr>
      </p:pic>
      <p:sp>
        <p:nvSpPr>
          <p:cNvPr id="2" name="Title 1"/>
          <p:cNvSpPr>
            <a:spLocks noGrp="1"/>
          </p:cNvSpPr>
          <p:nvPr>
            <p:ph type="title" hasCustomPrompt="1"/>
          </p:nvPr>
        </p:nvSpPr>
        <p:spPr/>
        <p:txBody>
          <a:bodyPr/>
          <a:lstStyle>
            <a:lvl1pPr>
              <a:defRPr cap="none">
                <a:solidFill>
                  <a:srgbClr val="004EA8"/>
                </a:solidFill>
              </a:defRPr>
            </a:lvl1pPr>
          </a:lstStyle>
          <a:p>
            <a:r>
              <a:rPr lang="en-US" dirty="0"/>
              <a:t>Click To Edit </a:t>
            </a:r>
            <a:br>
              <a:rPr lang="en-US" dirty="0"/>
            </a:br>
            <a:r>
              <a:rPr lang="en-US" dirty="0"/>
              <a:t>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spTree>
    <p:extLst>
      <p:ext uri="{BB962C8B-B14F-4D97-AF65-F5344CB8AC3E}">
        <p14:creationId xmlns:p14="http://schemas.microsoft.com/office/powerpoint/2010/main" val="1854282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162FCB-19EA-4C31-A39A-5172AF0A7E98}" type="datetime1">
              <a:rPr lang="en-US" smtClean="0"/>
              <a:t>10/2/2020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462669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AB4CD3-9854-4704-8F06-0E4FBEF3DB62}" type="datetime1">
              <a:rPr lang="en-US" smtClean="0"/>
              <a:t>10/2/2020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7072517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EC1CA5E-662A-40E1-AE1F-45D524293D69}" type="datetime1">
              <a:rPr lang="en-US" smtClean="0"/>
              <a:t>10/2/2020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8827766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925571-FFD5-4DFD-8660-AA420C104AA5}" type="datetime1">
              <a:rPr lang="en-US" smtClean="0"/>
              <a:t>10/2/2020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4266466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E01B62-2262-4002-90EA-658706D2F02E}" type="datetime1">
              <a:rPr lang="en-US" smtClean="0"/>
              <a:t>10/2/2020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0543117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and Content: whit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CD7C652-94BC-4B60-A90D-D68B038B24C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0886"/>
            <a:ext cx="9906000" cy="1320671"/>
          </a:xfrm>
          <a:prstGeom prst="rect">
            <a:avLst/>
          </a:prstGeom>
        </p:spPr>
      </p:pic>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7522325" y="6541638"/>
            <a:ext cx="2228850" cy="267419"/>
          </a:xfrm>
        </p:spPr>
        <p:txBody>
          <a:bodyPr/>
          <a:lstStyle/>
          <a:p>
            <a:fld id="{10F38EA1-A2B3-734E-8FE4-2A14DB32A8FE}" type="slidenum">
              <a:rPr lang="en-US" smtClean="0"/>
              <a:pPr/>
              <a:t>‹#›</a:t>
            </a:fld>
            <a:endParaRPr lang="en-US" dirty="0"/>
          </a:p>
        </p:txBody>
      </p:sp>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410398" y="900835"/>
            <a:ext cx="5929845"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1200" dirty="0">
                <a:solidFill>
                  <a:schemeClr val="bg1"/>
                </a:solidFill>
              </a:rPr>
              <a:t> (Work Authority)</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410398" y="136069"/>
            <a:ext cx="7444979"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2000" dirty="0">
                <a:solidFill>
                  <a:schemeClr val="bg1"/>
                </a:solidFill>
              </a:rPr>
              <a:t>Earth resources regulation - Extractives Dashboard</a:t>
            </a:r>
          </a:p>
        </p:txBody>
      </p:sp>
      <p:sp>
        <p:nvSpPr>
          <p:cNvPr id="2" name="TextBox 1"/>
          <p:cNvSpPr txBox="1"/>
          <p:nvPr userDrawn="1"/>
        </p:nvSpPr>
        <p:spPr>
          <a:xfrm>
            <a:off x="9068767" y="6541638"/>
            <a:ext cx="508947" cy="261610"/>
          </a:xfrm>
          <a:prstGeom prst="rect">
            <a:avLst/>
          </a:prstGeom>
          <a:noFill/>
        </p:spPr>
        <p:txBody>
          <a:bodyPr wrap="square" rtlCol="0">
            <a:spAutoFit/>
          </a:bodyPr>
          <a:lstStyle/>
          <a:p>
            <a:pPr algn="ctr"/>
            <a:r>
              <a:rPr lang="en-AU" sz="1100" dirty="0">
                <a:solidFill>
                  <a:schemeClr val="bg1">
                    <a:lumMod val="50000"/>
                  </a:schemeClr>
                </a:solidFill>
              </a:rPr>
              <a:t>Page</a:t>
            </a:r>
          </a:p>
        </p:txBody>
      </p:sp>
    </p:spTree>
    <p:extLst>
      <p:ext uri="{BB962C8B-B14F-4D97-AF65-F5344CB8AC3E}">
        <p14:creationId xmlns:p14="http://schemas.microsoft.com/office/powerpoint/2010/main" val="2343964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hit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grpSp>
        <p:nvGrpSpPr>
          <p:cNvPr id="4" name="Group 3">
            <a:extLst>
              <a:ext uri="{FF2B5EF4-FFF2-40B4-BE49-F238E27FC236}">
                <a16:creationId xmlns:a16="http://schemas.microsoft.com/office/drawing/2014/main" id="{92DEEF05-9530-4EA2-B42B-2CF8DE86BC43}"/>
              </a:ext>
            </a:extLst>
          </p:cNvPr>
          <p:cNvGrpSpPr/>
          <p:nvPr userDrawn="1"/>
        </p:nvGrpSpPr>
        <p:grpSpPr>
          <a:xfrm>
            <a:off x="0" y="184045"/>
            <a:ext cx="7444978" cy="992130"/>
            <a:chOff x="0" y="164995"/>
            <a:chExt cx="9163050" cy="992130"/>
          </a:xfrm>
        </p:grpSpPr>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0" y="881785"/>
              <a:ext cx="7298266"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975" dirty="0">
                  <a:solidFill>
                    <a:schemeClr val="bg1"/>
                  </a:solidFill>
                </a:rPr>
                <a:t> (Work Authority Tenement Types)</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0" y="164995"/>
              <a:ext cx="9163050"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1625" dirty="0">
                  <a:solidFill>
                    <a:schemeClr val="bg1"/>
                  </a:solidFill>
                </a:rPr>
                <a:t>Earth resources regulation Extractives Dashboard</a:t>
              </a:r>
              <a:endParaRPr lang="en-AU" sz="2275" dirty="0">
                <a:solidFill>
                  <a:schemeClr val="bg1"/>
                </a:solidFill>
              </a:endParaRPr>
            </a:p>
          </p:txBody>
        </p:sp>
      </p:grpSp>
    </p:spTree>
    <p:extLst>
      <p:ext uri="{BB962C8B-B14F-4D97-AF65-F5344CB8AC3E}">
        <p14:creationId xmlns:p14="http://schemas.microsoft.com/office/powerpoint/2010/main" val="130143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30D5755-161F-4F38-B0E4-5F9FAB8D264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40237"/>
          <a:stretch/>
        </p:blipFill>
        <p:spPr>
          <a:xfrm>
            <a:off x="4926001" y="0"/>
            <a:ext cx="4974535" cy="6858000"/>
          </a:xfrm>
          <a:prstGeom prst="rect">
            <a:avLst/>
          </a:prstGeom>
        </p:spPr>
      </p:pic>
      <p:pic>
        <p:nvPicPr>
          <p:cNvPr id="7" name="Picture 6" descr="DEDJTR cover pag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2" y="0"/>
            <a:ext cx="9903066" cy="6858000"/>
          </a:xfrm>
          <a:prstGeom prst="rect">
            <a:avLst/>
          </a:prstGeom>
        </p:spPr>
      </p:pic>
      <p:sp>
        <p:nvSpPr>
          <p:cNvPr id="2" name="Title 1"/>
          <p:cNvSpPr>
            <a:spLocks noGrp="1"/>
          </p:cNvSpPr>
          <p:nvPr>
            <p:ph type="ctrTitle" hasCustomPrompt="1"/>
          </p:nvPr>
        </p:nvSpPr>
        <p:spPr>
          <a:xfrm>
            <a:off x="794635" y="612253"/>
            <a:ext cx="4974535" cy="1248355"/>
          </a:xfrm>
        </p:spPr>
        <p:txBody>
          <a:bodyPr anchor="b">
            <a:normAutofit/>
          </a:bodyPr>
          <a:lstStyle>
            <a:lvl1pPr algn="l">
              <a:defRPr sz="1950" cap="none"/>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794634" y="2011683"/>
            <a:ext cx="4974535" cy="2337683"/>
          </a:xfrm>
        </p:spPr>
        <p:txBody>
          <a:bodyPr>
            <a:normAutofit/>
          </a:bodyPr>
          <a:lstStyle>
            <a:lvl1pPr marL="0" indent="0" algn="l">
              <a:buNone/>
              <a:defRPr sz="1300">
                <a:solidFill>
                  <a:schemeClr val="bg1"/>
                </a:solidFill>
              </a:defRPr>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en-US"/>
              <a:t>Click to edit Master subtitle style</a:t>
            </a:r>
            <a:endParaRPr lang="en-US" dirty="0"/>
          </a:p>
        </p:txBody>
      </p:sp>
    </p:spTree>
    <p:extLst>
      <p:ext uri="{BB962C8B-B14F-4D97-AF65-F5344CB8AC3E}">
        <p14:creationId xmlns:p14="http://schemas.microsoft.com/office/powerpoint/2010/main" val="2459267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3A3EC8-5189-4290-B562-D03E4280B6CD}" type="datetime1">
              <a:rPr lang="en-US" smtClean="0"/>
              <a:t>10/2/2020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931594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F8C799-8B0F-4A7C-82F6-011D3206FD38}" type="datetime1">
              <a:rPr lang="en-US" smtClean="0"/>
              <a:t>10/2/2020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930805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444891-BAF9-4697-A512-671EED04123D}" type="datetime1">
              <a:rPr lang="en-US" smtClean="0"/>
              <a:t>10/2/2020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521305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15A164-DB29-4C7E-8884-619C491F1999}" type="datetime1">
              <a:rPr lang="en-US" smtClean="0"/>
              <a:t>10/2/2020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169219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9A2503-6743-4D6A-9BE7-FBF3B152875F}" type="datetime1">
              <a:rPr lang="en-US" smtClean="0"/>
              <a:t>10/2/2020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388479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5F7BA3-01F0-4EE9-BB97-638026BDB806}" type="datetime1">
              <a:rPr lang="en-US" smtClean="0"/>
              <a:t>10/2/2020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133733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theme" Target="../theme/theme2.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6" descr="decorative"/>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9906000" cy="6860032"/>
          </a:xfrm>
          <a:prstGeom prst="rect">
            <a:avLst/>
          </a:prstGeom>
        </p:spPr>
      </p:pic>
      <p:sp>
        <p:nvSpPr>
          <p:cNvPr id="2" name="Title Placeholder 1"/>
          <p:cNvSpPr>
            <a:spLocks noGrp="1"/>
          </p:cNvSpPr>
          <p:nvPr>
            <p:ph type="title"/>
          </p:nvPr>
        </p:nvSpPr>
        <p:spPr>
          <a:xfrm>
            <a:off x="681038" y="365126"/>
            <a:ext cx="8543925" cy="1010451"/>
          </a:xfrm>
          <a:prstGeom prst="rect">
            <a:avLst/>
          </a:prstGeom>
        </p:spPr>
        <p:txBody>
          <a:bodyPr vert="horz" lIns="91440" tIns="45720" rIns="91440" bIns="45720" rtlCol="0" anchor="b">
            <a:normAutofit/>
          </a:bodyPr>
          <a:lstStyle/>
          <a:p>
            <a:br>
              <a:rPr lang="en-US" dirty="0"/>
            </a:br>
            <a:r>
              <a:rPr lang="en-US" dirty="0"/>
              <a:t>Click to edit </a:t>
            </a:r>
            <a:br>
              <a:rPr lang="en-US" dirty="0"/>
            </a:br>
            <a:r>
              <a:rPr lang="en-US" dirty="0"/>
              <a:t>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996113" y="6356353"/>
            <a:ext cx="2228850" cy="365125"/>
          </a:xfrm>
          <a:prstGeom prst="rect">
            <a:avLst/>
          </a:prstGeom>
        </p:spPr>
        <p:txBody>
          <a:bodyPr vert="horz" lIns="91440" tIns="45720" rIns="91440" bIns="45720" rtlCol="0" anchor="ctr"/>
          <a:lstStyle>
            <a:lvl1pPr algn="r">
              <a:defRPr sz="975">
                <a:solidFill>
                  <a:schemeClr val="tx1">
                    <a:tint val="75000"/>
                  </a:schemeClr>
                </a:solidFill>
                <a:latin typeface="Arial" charset="0"/>
                <a:ea typeface="Arial" charset="0"/>
                <a:cs typeface="Arial" charset="0"/>
              </a:defRPr>
            </a:lvl1pPr>
          </a:lstStyle>
          <a:p>
            <a:fld id="{10F38EA1-A2B3-734E-8FE4-2A14DB32A8FE}" type="slidenum">
              <a:rPr lang="en-US" smtClean="0"/>
              <a:pPr/>
              <a:t>‹#›</a:t>
            </a:fld>
            <a:endParaRPr lang="en-US" dirty="0"/>
          </a:p>
        </p:txBody>
      </p:sp>
      <p:sp>
        <p:nvSpPr>
          <p:cNvPr id="4" name="hc" descr="UNCLASSIFIED"/>
          <p:cNvSpPr txBox="1"/>
          <p:nvPr/>
        </p:nvSpPr>
        <p:spPr>
          <a:xfrm>
            <a:off x="0" y="0"/>
            <a:ext cx="9906000" cy="204800"/>
          </a:xfrm>
          <a:prstGeom prst="rect">
            <a:avLst/>
          </a:prstGeom>
          <a:noFill/>
        </p:spPr>
        <p:txBody>
          <a:bodyPr vert="horz" rtlCol="0">
            <a:spAutoFit/>
          </a:bodyPr>
          <a:lstStyle/>
          <a:p>
            <a:pPr algn="ctr"/>
            <a:r>
              <a:rPr lang="en-AU" sz="731" b="0" i="0" u="none" baseline="0" dirty="0">
                <a:solidFill>
                  <a:srgbClr val="000000"/>
                </a:solidFill>
                <a:latin typeface="arial"/>
              </a:rPr>
              <a:t>UNCLASSIFIED</a:t>
            </a:r>
          </a:p>
        </p:txBody>
      </p:sp>
      <p:sp>
        <p:nvSpPr>
          <p:cNvPr id="5" name="fc" descr="UNCLASSIFIED"/>
          <p:cNvSpPr txBox="1"/>
          <p:nvPr/>
        </p:nvSpPr>
        <p:spPr>
          <a:xfrm>
            <a:off x="0" y="6657340"/>
            <a:ext cx="9906000" cy="204800"/>
          </a:xfrm>
          <a:prstGeom prst="rect">
            <a:avLst/>
          </a:prstGeom>
          <a:noFill/>
        </p:spPr>
        <p:txBody>
          <a:bodyPr vert="horz" rtlCol="0">
            <a:spAutoFit/>
          </a:bodyPr>
          <a:lstStyle/>
          <a:p>
            <a:pPr algn="ctr"/>
            <a:r>
              <a:rPr lang="en-AU" sz="731" b="0" i="0" u="none" baseline="0" dirty="0">
                <a:solidFill>
                  <a:srgbClr val="000000"/>
                </a:solidFill>
                <a:latin typeface="arial"/>
              </a:rPr>
              <a:t>UNCLASSIFIED</a:t>
            </a:r>
          </a:p>
        </p:txBody>
      </p:sp>
    </p:spTree>
    <p:extLst>
      <p:ext uri="{BB962C8B-B14F-4D97-AF65-F5344CB8AC3E}">
        <p14:creationId xmlns:p14="http://schemas.microsoft.com/office/powerpoint/2010/main" val="8648430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hf hdr="0" ftr="0" dt="0"/>
  <p:txStyles>
    <p:titleStyle>
      <a:lvl1pPr algn="l" defTabSz="742950" rtl="0" eaLnBrk="1" latinLnBrk="0" hangingPunct="1">
        <a:lnSpc>
          <a:spcPct val="90000"/>
        </a:lnSpc>
        <a:spcBef>
          <a:spcPct val="0"/>
        </a:spcBef>
        <a:buNone/>
        <a:defRPr sz="1950" b="1" kern="1200" cap="all" baseline="0">
          <a:solidFill>
            <a:schemeClr val="bg1"/>
          </a:solidFill>
          <a:latin typeface="Arial" charset="0"/>
          <a:ea typeface="Arial" charset="0"/>
          <a:cs typeface="Arial" charset="0"/>
        </a:defRPr>
      </a:lvl1pPr>
    </p:titleStyle>
    <p:bodyStyle>
      <a:lvl1pPr marL="185738" indent="-185738" algn="l" defTabSz="742950" rtl="0" eaLnBrk="1" latinLnBrk="0" hangingPunct="1">
        <a:lnSpc>
          <a:spcPct val="90000"/>
        </a:lnSpc>
        <a:spcBef>
          <a:spcPts val="813"/>
        </a:spcBef>
        <a:buFont typeface="Arial"/>
        <a:buChar char="•"/>
        <a:defRPr sz="1950" kern="1200">
          <a:solidFill>
            <a:schemeClr val="tx1"/>
          </a:solidFill>
          <a:latin typeface="Arial" charset="0"/>
          <a:ea typeface="Arial" charset="0"/>
          <a:cs typeface="Arial" charset="0"/>
        </a:defRPr>
      </a:lvl1pPr>
      <a:lvl2pPr marL="557213" indent="-185738" algn="l" defTabSz="742950" rtl="0" eaLnBrk="1" latinLnBrk="0" hangingPunct="1">
        <a:lnSpc>
          <a:spcPct val="90000"/>
        </a:lnSpc>
        <a:spcBef>
          <a:spcPts val="406"/>
        </a:spcBef>
        <a:buFont typeface="Arial"/>
        <a:buChar char="•"/>
        <a:defRPr sz="1625" kern="1200">
          <a:solidFill>
            <a:schemeClr val="tx1"/>
          </a:solidFill>
          <a:latin typeface="Arial" charset="0"/>
          <a:ea typeface="Arial" charset="0"/>
          <a:cs typeface="Arial" charset="0"/>
        </a:defRPr>
      </a:lvl2pPr>
      <a:lvl3pPr marL="928688" indent="-185738" algn="l" defTabSz="742950" rtl="0" eaLnBrk="1" latinLnBrk="0" hangingPunct="1">
        <a:lnSpc>
          <a:spcPct val="90000"/>
        </a:lnSpc>
        <a:spcBef>
          <a:spcPts val="406"/>
        </a:spcBef>
        <a:buFont typeface="Arial"/>
        <a:buChar char="•"/>
        <a:defRPr sz="1463" kern="1200">
          <a:solidFill>
            <a:schemeClr val="tx1"/>
          </a:solidFill>
          <a:latin typeface="Arial" charset="0"/>
          <a:ea typeface="Arial" charset="0"/>
          <a:cs typeface="Arial" charset="0"/>
        </a:defRPr>
      </a:lvl3pPr>
      <a:lvl4pPr marL="1300163" indent="-185738" algn="l" defTabSz="742950" rtl="0" eaLnBrk="1" latinLnBrk="0" hangingPunct="1">
        <a:lnSpc>
          <a:spcPct val="90000"/>
        </a:lnSpc>
        <a:spcBef>
          <a:spcPts val="406"/>
        </a:spcBef>
        <a:buFont typeface="Arial"/>
        <a:buChar char="•"/>
        <a:defRPr sz="1300" kern="1200">
          <a:solidFill>
            <a:schemeClr val="tx1"/>
          </a:solidFill>
          <a:latin typeface="Arial" charset="0"/>
          <a:ea typeface="Arial" charset="0"/>
          <a:cs typeface="Arial" charset="0"/>
        </a:defRPr>
      </a:lvl4pPr>
      <a:lvl5pPr marL="1671638" indent="-185738" algn="l" defTabSz="742950" rtl="0" eaLnBrk="1" latinLnBrk="0" hangingPunct="1">
        <a:lnSpc>
          <a:spcPct val="90000"/>
        </a:lnSpc>
        <a:spcBef>
          <a:spcPts val="406"/>
        </a:spcBef>
        <a:buFont typeface="Arial"/>
        <a:buChar char="•"/>
        <a:defRPr sz="1138" kern="1200">
          <a:solidFill>
            <a:schemeClr val="tx1"/>
          </a:solidFill>
          <a:latin typeface="Arial" charset="0"/>
          <a:ea typeface="Arial" charset="0"/>
          <a:cs typeface="Arial" charset="0"/>
        </a:defRPr>
      </a:lvl5pPr>
      <a:lvl6pPr marL="2043113"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9pPr>
    </p:bodyStyle>
    <p:otherStyle>
      <a:defPPr>
        <a:defRPr lang="en-US"/>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A1965-723B-4A84-899F-C6D6B6657B25}" type="datetime1">
              <a:rPr lang="en-US" smtClean="0"/>
              <a:t>10/2/2020</a:t>
            </a:fld>
            <a:endParaRPr 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55031918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301F9264-E803-4923-9A20-18A996E3C945}"/>
              </a:ext>
            </a:extLst>
          </p:cNvPr>
          <p:cNvSpPr txBox="1">
            <a:spLocks/>
          </p:cNvSpPr>
          <p:nvPr/>
        </p:nvSpPr>
        <p:spPr>
          <a:xfrm>
            <a:off x="355227" y="1655212"/>
            <a:ext cx="5716289"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300" b="1" dirty="0"/>
              <a:t>Work Authority Applications Overview – Sept 2019 vs Sept 2020:</a:t>
            </a:r>
          </a:p>
        </p:txBody>
      </p:sp>
      <p:graphicFrame>
        <p:nvGraphicFramePr>
          <p:cNvPr id="9" name="Table 8">
            <a:extLst>
              <a:ext uri="{FF2B5EF4-FFF2-40B4-BE49-F238E27FC236}">
                <a16:creationId xmlns:a16="http://schemas.microsoft.com/office/drawing/2014/main" id="{610598A4-60C9-4B0D-9D9C-D0D97D2A934D}"/>
              </a:ext>
            </a:extLst>
          </p:cNvPr>
          <p:cNvGraphicFramePr>
            <a:graphicFrameLocks noGrp="1"/>
          </p:cNvGraphicFramePr>
          <p:nvPr>
            <p:extLst>
              <p:ext uri="{D42A27DB-BD31-4B8C-83A1-F6EECF244321}">
                <p14:modId xmlns:p14="http://schemas.microsoft.com/office/powerpoint/2010/main" val="236904441"/>
              </p:ext>
            </p:extLst>
          </p:nvPr>
        </p:nvGraphicFramePr>
        <p:xfrm>
          <a:off x="962025" y="1868822"/>
          <a:ext cx="7884433" cy="2930926"/>
        </p:xfrm>
        <a:graphic>
          <a:graphicData uri="http://schemas.openxmlformats.org/drawingml/2006/table">
            <a:tbl>
              <a:tblPr firstRow="1" firstCol="1" bandRow="1">
                <a:tableStyleId>{7DF18680-E054-41AD-8BC1-D1AEF772440D}</a:tableStyleId>
              </a:tblPr>
              <a:tblGrid>
                <a:gridCol w="567820">
                  <a:extLst>
                    <a:ext uri="{9D8B030D-6E8A-4147-A177-3AD203B41FA5}">
                      <a16:colId xmlns:a16="http://schemas.microsoft.com/office/drawing/2014/main" val="2154301667"/>
                    </a:ext>
                  </a:extLst>
                </a:gridCol>
                <a:gridCol w="369674">
                  <a:extLst>
                    <a:ext uri="{9D8B030D-6E8A-4147-A177-3AD203B41FA5}">
                      <a16:colId xmlns:a16="http://schemas.microsoft.com/office/drawing/2014/main" val="2216077948"/>
                    </a:ext>
                  </a:extLst>
                </a:gridCol>
                <a:gridCol w="321174">
                  <a:extLst>
                    <a:ext uri="{9D8B030D-6E8A-4147-A177-3AD203B41FA5}">
                      <a16:colId xmlns:a16="http://schemas.microsoft.com/office/drawing/2014/main" val="2944542872"/>
                    </a:ext>
                  </a:extLst>
                </a:gridCol>
                <a:gridCol w="4171622">
                  <a:extLst>
                    <a:ext uri="{9D8B030D-6E8A-4147-A177-3AD203B41FA5}">
                      <a16:colId xmlns:a16="http://schemas.microsoft.com/office/drawing/2014/main" val="516931187"/>
                    </a:ext>
                  </a:extLst>
                </a:gridCol>
                <a:gridCol w="1233214">
                  <a:extLst>
                    <a:ext uri="{9D8B030D-6E8A-4147-A177-3AD203B41FA5}">
                      <a16:colId xmlns:a16="http://schemas.microsoft.com/office/drawing/2014/main" val="2500618158"/>
                    </a:ext>
                  </a:extLst>
                </a:gridCol>
                <a:gridCol w="1220929">
                  <a:extLst>
                    <a:ext uri="{9D8B030D-6E8A-4147-A177-3AD203B41FA5}">
                      <a16:colId xmlns:a16="http://schemas.microsoft.com/office/drawing/2014/main" val="2096906057"/>
                    </a:ext>
                  </a:extLst>
                </a:gridCol>
              </a:tblGrid>
              <a:tr h="350431">
                <a:tc gridSpan="4">
                  <a:txBody>
                    <a:bodyPr/>
                    <a:lstStyle/>
                    <a:p>
                      <a:pPr algn="ctr"/>
                      <a:endParaRPr lang="en-AU" sz="1200" dirty="0"/>
                    </a:p>
                  </a:txBody>
                  <a:tcPr marL="76340" marR="76340" marT="38170" marB="38170" anchor="ctr">
                    <a:solidFill>
                      <a:schemeClr val="bg1"/>
                    </a:solidFill>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200" dirty="0"/>
                        <a:t>At 30 Sept 2019</a:t>
                      </a:r>
                    </a:p>
                  </a:txBody>
                  <a:tcPr marL="76340" marR="76340" marT="38170" marB="38170" anchor="ctr">
                    <a:solidFill>
                      <a:srgbClr val="002060"/>
                    </a:solidFill>
                  </a:tcPr>
                </a:tc>
                <a:tc>
                  <a:txBody>
                    <a:bodyPr/>
                    <a:lstStyle/>
                    <a:p>
                      <a:pPr algn="ctr"/>
                      <a:r>
                        <a:rPr lang="en-AU" sz="1200" dirty="0"/>
                        <a:t>At 30 Sept 2020</a:t>
                      </a:r>
                    </a:p>
                  </a:txBody>
                  <a:tcPr marL="76340" marR="76340" marT="38170" marB="38170" anchor="ctr">
                    <a:solidFill>
                      <a:srgbClr val="002060"/>
                    </a:solidFill>
                  </a:tcPr>
                </a:tc>
                <a:extLst>
                  <a:ext uri="{0D108BD9-81ED-4DB2-BD59-A6C34878D82A}">
                    <a16:rowId xmlns:a16="http://schemas.microsoft.com/office/drawing/2014/main" val="3108810027"/>
                  </a:ext>
                </a:extLst>
              </a:tr>
              <a:tr h="531787">
                <a:tc gridSpan="4">
                  <a:txBody>
                    <a:bodyPr/>
                    <a:lstStyle/>
                    <a:p>
                      <a:pPr algn="l"/>
                      <a:r>
                        <a:rPr lang="en-AU" sz="1200" dirty="0"/>
                        <a:t>Total number of Applications in the regulatory system</a:t>
                      </a:r>
                      <a:endParaRPr lang="en-AU" sz="1200" b="1" dirty="0">
                        <a:solidFill>
                          <a:schemeClr val="bg1"/>
                        </a:solidFill>
                      </a:endParaRPr>
                    </a:p>
                  </a:txBody>
                  <a:tcPr marL="76340" marR="76340" marT="38170" marB="38170" anchor="ctr">
                    <a:solidFill>
                      <a:schemeClr val="accent1">
                        <a:lumMod val="75000"/>
                      </a:schemeClr>
                    </a:solidFill>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bg1"/>
                          </a:solidFill>
                        </a:rPr>
                        <a:t>250</a:t>
                      </a:r>
                    </a:p>
                  </a:txBody>
                  <a:tcPr marL="93957" marR="93957" marT="46979" marB="46979" anchor="ctr">
                    <a:solidFill>
                      <a:schemeClr val="accent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bg1"/>
                          </a:solidFill>
                        </a:rPr>
                        <a:t>245</a:t>
                      </a:r>
                    </a:p>
                  </a:txBody>
                  <a:tcPr marL="93957" marR="93957" marT="46979" marB="46979" anchor="ctr">
                    <a:solidFill>
                      <a:schemeClr val="accent1">
                        <a:lumMod val="75000"/>
                      </a:schemeClr>
                    </a:solidFill>
                  </a:tcPr>
                </a:tc>
                <a:extLst>
                  <a:ext uri="{0D108BD9-81ED-4DB2-BD59-A6C34878D82A}">
                    <a16:rowId xmlns:a16="http://schemas.microsoft.com/office/drawing/2014/main" val="4250818807"/>
                  </a:ext>
                </a:extLst>
              </a:tr>
              <a:tr h="375019">
                <a:tc>
                  <a:txBody>
                    <a:bodyPr/>
                    <a:lstStyle/>
                    <a:p>
                      <a:pPr lvl="1" algn="l"/>
                      <a:endParaRPr lang="en-AU" sz="1200" b="1" dirty="0">
                        <a:solidFill>
                          <a:schemeClr val="bg1"/>
                        </a:solidFill>
                      </a:endParaRPr>
                    </a:p>
                  </a:txBody>
                  <a:tcPr marL="76340" marR="76340" marT="38170" marB="38170" anchor="ctr">
                    <a:lnB w="12700" cap="flat" cmpd="sng" algn="ctr">
                      <a:solidFill>
                        <a:schemeClr val="bg1"/>
                      </a:solidFill>
                      <a:prstDash val="solid"/>
                      <a:round/>
                      <a:headEnd type="none" w="med" len="med"/>
                      <a:tailEnd type="none" w="med" len="med"/>
                    </a:lnB>
                    <a:solidFill>
                      <a:schemeClr val="bg1"/>
                    </a:solidFill>
                  </a:tcPr>
                </a:tc>
                <a:tc gridSpan="3">
                  <a:txBody>
                    <a:bodyPr/>
                    <a:lstStyle/>
                    <a:p>
                      <a:pPr marL="0" lvl="0" algn="l" defTabSz="914400" rtl="0" eaLnBrk="1" latinLnBrk="0" hangingPunct="1"/>
                      <a:r>
                        <a:rPr lang="en-AU" sz="1200" b="1" kern="1200" dirty="0">
                          <a:solidFill>
                            <a:schemeClr val="lt1"/>
                          </a:solidFill>
                          <a:latin typeface="+mn-lt"/>
                          <a:ea typeface="+mn-ea"/>
                          <a:cs typeface="+mn-cs"/>
                        </a:rPr>
                        <a:t># of Work Authority Applications in the regulatory system</a:t>
                      </a:r>
                    </a:p>
                  </a:txBody>
                  <a:tcPr marL="76340" marR="76340" marT="38170" marB="38170" anchor="ctr">
                    <a:lnB w="12700" cap="flat" cmpd="sng" algn="ctr">
                      <a:solidFill>
                        <a:schemeClr val="bg1"/>
                      </a:solidFill>
                      <a:prstDash val="solid"/>
                      <a:round/>
                      <a:headEnd type="none" w="med" len="med"/>
                      <a:tailEnd type="none" w="med" len="med"/>
                    </a:lnB>
                    <a:solidFill>
                      <a:schemeClr val="accent1">
                        <a:lumMod val="60000"/>
                        <a:lumOff val="40000"/>
                      </a:schemeClr>
                    </a:solidFill>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124</a:t>
                      </a:r>
                    </a:p>
                  </a:txBody>
                  <a:tcPr marL="93957" marR="93957" marT="46979" marB="46979" anchor="ctr">
                    <a:lnB w="1270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124</a:t>
                      </a:r>
                    </a:p>
                  </a:txBody>
                  <a:tcPr marL="93957" marR="93957" marT="46979" marB="46979" anchor="ctr">
                    <a:lnB w="12700" cap="flat" cmpd="sng" algn="ctr">
                      <a:solidFill>
                        <a:schemeClr val="bg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012908371"/>
                  </a:ext>
                </a:extLst>
              </a:tr>
              <a:tr h="375019">
                <a:tc>
                  <a:txBody>
                    <a:bodyPr/>
                    <a:lstStyle/>
                    <a:p>
                      <a:pPr lvl="1" algn="l"/>
                      <a:endParaRPr lang="en-AU" sz="1200" b="1" dirty="0">
                        <a:solidFill>
                          <a:schemeClr val="bg1"/>
                        </a:solidFill>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3">
                  <a:txBody>
                    <a:bodyPr/>
                    <a:lstStyle/>
                    <a:p>
                      <a:pPr marL="0" lvl="0" algn="l" defTabSz="914400" rtl="0" eaLnBrk="1" latinLnBrk="0" hangingPunct="1"/>
                      <a:r>
                        <a:rPr lang="en-AU" sz="1200" b="1" kern="1200" dirty="0">
                          <a:solidFill>
                            <a:schemeClr val="lt1"/>
                          </a:solidFill>
                          <a:latin typeface="+mn-lt"/>
                          <a:ea typeface="+mn-ea"/>
                          <a:cs typeface="+mn-cs"/>
                        </a:rPr>
                        <a:t># of Work Authority Work Plans in the regulatory system</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126</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121</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855826041"/>
                  </a:ext>
                </a:extLst>
              </a:tr>
              <a:tr h="385451">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endParaRPr lang="en-AU" dirty="0"/>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1" kern="1200" dirty="0">
                          <a:solidFill>
                            <a:schemeClr val="tx1"/>
                          </a:solidFill>
                          <a:latin typeface="+mn-lt"/>
                          <a:ea typeface="+mn-ea"/>
                          <a:cs typeface="+mn-cs"/>
                        </a:rPr>
                        <a:t>Work Authority Work Plans with Applicant</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117</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113</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179616056"/>
                  </a:ext>
                </a:extLst>
              </a:tr>
              <a:tr h="471119">
                <a:tc>
                  <a:txBody>
                    <a:bodyPr/>
                    <a:lstStyle/>
                    <a:p>
                      <a:pPr marL="457200" lvl="1" algn="l" defTabSz="914400" rtl="0" eaLnBrk="1" latinLnBrk="0" hangingPunct="1"/>
                      <a:endParaRPr lang="en-AU" sz="1200" b="1" kern="1200" dirty="0">
                        <a:solidFill>
                          <a:schemeClr val="tx1"/>
                        </a:solidFill>
                        <a:latin typeface="+mn-lt"/>
                        <a:ea typeface="+mn-ea"/>
                        <a:cs typeface="+mn-cs"/>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endParaRPr lang="en-AU" dirty="0"/>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marL="0" lvl="0" algn="l" defTabSz="914400" rtl="0" eaLnBrk="1" latinLnBrk="0" hangingPunct="1"/>
                      <a:r>
                        <a:rPr lang="en-AU" sz="1200" b="1" kern="1200" dirty="0">
                          <a:solidFill>
                            <a:schemeClr val="tx1"/>
                          </a:solidFill>
                          <a:latin typeface="+mn-lt"/>
                          <a:ea typeface="+mn-ea"/>
                          <a:cs typeface="+mn-cs"/>
                        </a:rPr>
                        <a:t>Work Authority Work Plans with Earth Resources Regulation</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9</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8</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295456280"/>
                  </a:ext>
                </a:extLst>
              </a:tr>
              <a:tr h="421430">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T w="12700" cap="flat" cmpd="sng" algn="ctr">
                      <a:solidFill>
                        <a:schemeClr val="bg1"/>
                      </a:solidFill>
                      <a:prstDash val="solid"/>
                      <a:round/>
                      <a:headEnd type="none" w="med" len="med"/>
                      <a:tailEnd type="none" w="med" len="med"/>
                    </a:lnT>
                    <a:solidFill>
                      <a:schemeClr val="bg1"/>
                    </a:solidFill>
                  </a:tcPr>
                </a:tc>
                <a:tc>
                  <a:txBody>
                    <a:bodyPr/>
                    <a:lstStyle/>
                    <a:p>
                      <a:endParaRPr lang="en-AU" dirty="0"/>
                    </a:p>
                  </a:txBody>
                  <a:tcPr marL="76340" marR="76340" marT="38170" marB="38170" anchor="ctr">
                    <a:lnT w="12700" cap="flat" cmpd="sng" algn="ctr">
                      <a:solidFill>
                        <a:schemeClr val="bg1"/>
                      </a:solidFill>
                      <a:prstDash val="solid"/>
                      <a:round/>
                      <a:headEnd type="none" w="med" len="med"/>
                      <a:tailEnd type="none" w="med" len="med"/>
                    </a:lnT>
                    <a:solidFill>
                      <a:schemeClr val="bg1"/>
                    </a:solid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T w="12700" cap="flat" cmpd="sng" algn="ctr">
                      <a:solidFill>
                        <a:schemeClr val="bg1"/>
                      </a:solidFill>
                      <a:prstDash val="solid"/>
                      <a:round/>
                      <a:headEnd type="none" w="med" len="med"/>
                      <a:tailEnd type="none" w="med" len="med"/>
                    </a:lnT>
                    <a:no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AU" sz="1200" b="0" kern="1200" dirty="0">
                          <a:solidFill>
                            <a:schemeClr val="tx1"/>
                          </a:solidFill>
                          <a:latin typeface="+mn-lt"/>
                          <a:ea typeface="+mn-ea"/>
                          <a:cs typeface="+mn-cs"/>
                        </a:rPr>
                        <a:t># of Work Plans with Earth Resources Regulation over statutory time frame</a:t>
                      </a:r>
                    </a:p>
                  </a:txBody>
                  <a:tcPr marL="76340" marR="76340" marT="38170" marB="38170" anchor="ct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0</a:t>
                      </a:r>
                    </a:p>
                  </a:txBody>
                  <a:tcPr marL="93957" marR="93957" marT="46979" marB="46979" anchor="ct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0</a:t>
                      </a:r>
                    </a:p>
                  </a:txBody>
                  <a:tcPr marL="93957" marR="93957" marT="46979" marB="46979" anchor="ctr">
                    <a:lnT w="12700" cap="flat" cmpd="sng" algn="ctr">
                      <a:solidFill>
                        <a:schemeClr val="bg1"/>
                      </a:solidFill>
                      <a:prstDash val="solid"/>
                      <a:round/>
                      <a:headEnd type="none" w="med" len="med"/>
                      <a:tailEnd type="none" w="med" len="med"/>
                    </a:lnT>
                    <a:solidFill>
                      <a:schemeClr val="accent1">
                        <a:lumMod val="20000"/>
                        <a:lumOff val="80000"/>
                      </a:schemeClr>
                    </a:solidFill>
                  </a:tcPr>
                </a:tc>
                <a:extLst>
                  <a:ext uri="{0D108BD9-81ED-4DB2-BD59-A6C34878D82A}">
                    <a16:rowId xmlns:a16="http://schemas.microsoft.com/office/drawing/2014/main" val="2876381591"/>
                  </a:ext>
                </a:extLst>
              </a:tr>
            </a:tbl>
          </a:graphicData>
        </a:graphic>
      </p:graphicFrame>
      <p:sp>
        <p:nvSpPr>
          <p:cNvPr id="2" name="Slide Number Placeholder 1"/>
          <p:cNvSpPr>
            <a:spLocks noGrp="1"/>
          </p:cNvSpPr>
          <p:nvPr>
            <p:ph type="sldNum" sz="quarter" idx="12"/>
          </p:nvPr>
        </p:nvSpPr>
        <p:spPr/>
        <p:txBody>
          <a:bodyPr/>
          <a:lstStyle/>
          <a:p>
            <a:fld id="{10F38EA1-A2B3-734E-8FE4-2A14DB32A8FE}" type="slidenum">
              <a:rPr lang="en-US" smtClean="0"/>
              <a:t>1</a:t>
            </a:fld>
            <a:endParaRPr lang="en-US" dirty="0"/>
          </a:p>
        </p:txBody>
      </p:sp>
      <p:grpSp>
        <p:nvGrpSpPr>
          <p:cNvPr id="7" name="Group 6">
            <a:extLst>
              <a:ext uri="{FF2B5EF4-FFF2-40B4-BE49-F238E27FC236}">
                <a16:creationId xmlns:a16="http://schemas.microsoft.com/office/drawing/2014/main" id="{1557AD1D-FC7C-4411-9145-680E35D2D9DD}"/>
              </a:ext>
            </a:extLst>
          </p:cNvPr>
          <p:cNvGrpSpPr/>
          <p:nvPr/>
        </p:nvGrpSpPr>
        <p:grpSpPr>
          <a:xfrm>
            <a:off x="1586609" y="5389120"/>
            <a:ext cx="6661087" cy="1001952"/>
            <a:chOff x="7347692" y="2036674"/>
            <a:chExt cx="2325731" cy="2676018"/>
          </a:xfrm>
        </p:grpSpPr>
        <p:sp>
          <p:nvSpPr>
            <p:cNvPr id="10" name="Rounded Rectangle 3">
              <a:extLst>
                <a:ext uri="{FF2B5EF4-FFF2-40B4-BE49-F238E27FC236}">
                  <a16:creationId xmlns:a16="http://schemas.microsoft.com/office/drawing/2014/main" id="{BB3BD7B2-9510-4B27-B083-1D8DE4F00BE3}"/>
                </a:ext>
              </a:extLst>
            </p:cNvPr>
            <p:cNvSpPr/>
            <p:nvPr/>
          </p:nvSpPr>
          <p:spPr>
            <a:xfrm>
              <a:off x="7347692" y="2426392"/>
              <a:ext cx="2325731" cy="2286300"/>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200" dirty="0">
                <a:solidFill>
                  <a:schemeClr val="tx1">
                    <a:lumMod val="85000"/>
                    <a:lumOff val="15000"/>
                  </a:schemeClr>
                </a:solidFill>
              </a:endParaRPr>
            </a:p>
            <a:p>
              <a:pPr marL="171450" lvl="0" indent="-171450">
                <a:buFont typeface="Arial" panose="020B0604020202020204" pitchFamily="34" charset="0"/>
                <a:buChar char="•"/>
                <a:defRPr/>
              </a:pPr>
              <a:r>
                <a:rPr lang="en-AU" sz="1000" dirty="0">
                  <a:solidFill>
                    <a:schemeClr val="tx1">
                      <a:lumMod val="85000"/>
                      <a:lumOff val="15000"/>
                    </a:schemeClr>
                  </a:solidFill>
                </a:rPr>
                <a:t>The table shows the snapshot of the total number of Applications in the regulatory system as </a:t>
              </a:r>
              <a:r>
                <a:rPr lang="en-AU" sz="1000">
                  <a:solidFill>
                    <a:schemeClr val="tx1">
                      <a:lumMod val="85000"/>
                      <a:lumOff val="15000"/>
                    </a:schemeClr>
                  </a:solidFill>
                </a:rPr>
                <a:t>at 30 </a:t>
              </a:r>
              <a:r>
                <a:rPr lang="en-AU" sz="1000" dirty="0">
                  <a:solidFill>
                    <a:schemeClr val="tx1">
                      <a:lumMod val="85000"/>
                      <a:lumOff val="15000"/>
                    </a:schemeClr>
                  </a:solidFill>
                </a:rPr>
                <a:t>Sept 2019 and compares it with 30 Sept 2020.</a:t>
              </a:r>
            </a:p>
            <a:p>
              <a:pPr marL="171450" lvl="0" indent="-171450">
                <a:buFont typeface="Arial" panose="020B0604020202020204" pitchFamily="34" charset="0"/>
                <a:buChar char="•"/>
                <a:defRPr/>
              </a:pPr>
              <a:r>
                <a:rPr lang="en-AU" sz="1000" dirty="0">
                  <a:solidFill>
                    <a:schemeClr val="tx1">
                      <a:lumMod val="85000"/>
                      <a:lumOff val="15000"/>
                    </a:schemeClr>
                  </a:solidFill>
                </a:rPr>
                <a:t>The data is broken down to number of Work Authority and Work Plan applications.</a:t>
              </a:r>
            </a:p>
            <a:p>
              <a:pPr marL="171450" lvl="0" indent="-171450">
                <a:buFont typeface="Arial" panose="020B0604020202020204" pitchFamily="34" charset="0"/>
                <a:buChar char="•"/>
                <a:defRPr/>
              </a:pPr>
              <a:r>
                <a:rPr lang="en-AU" sz="1000" dirty="0">
                  <a:solidFill>
                    <a:schemeClr val="tx1">
                      <a:lumMod val="85000"/>
                      <a:lumOff val="15000"/>
                    </a:schemeClr>
                  </a:solidFill>
                </a:rPr>
                <a:t>Work Plans include New Work Plans and Work Plan Variations</a:t>
              </a:r>
            </a:p>
          </p:txBody>
        </p:sp>
        <p:sp>
          <p:nvSpPr>
            <p:cNvPr id="11" name="Round Same Side Corner Rectangle 5">
              <a:extLst>
                <a:ext uri="{FF2B5EF4-FFF2-40B4-BE49-F238E27FC236}">
                  <a16:creationId xmlns:a16="http://schemas.microsoft.com/office/drawing/2014/main" id="{C2EC3783-8B9C-4539-BB11-FB320EDC52C2}"/>
                </a:ext>
              </a:extLst>
            </p:cNvPr>
            <p:cNvSpPr/>
            <p:nvPr/>
          </p:nvSpPr>
          <p:spPr>
            <a:xfrm>
              <a:off x="7347692" y="2036674"/>
              <a:ext cx="240289" cy="793137"/>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Tree>
    <p:extLst>
      <p:ext uri="{BB962C8B-B14F-4D97-AF65-F5344CB8AC3E}">
        <p14:creationId xmlns:p14="http://schemas.microsoft.com/office/powerpoint/2010/main" val="184490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F592C0E9-9AF9-4BF9-A17A-CEF5D593F808}"/>
              </a:ext>
            </a:extLst>
          </p:cNvPr>
          <p:cNvSpPr txBox="1">
            <a:spLocks/>
          </p:cNvSpPr>
          <p:nvPr/>
        </p:nvSpPr>
        <p:spPr>
          <a:xfrm>
            <a:off x="303321" y="1442638"/>
            <a:ext cx="5716289" cy="288852"/>
          </a:xfrm>
          <a:prstGeom prst="rect">
            <a:avLst/>
          </a:prstGeom>
        </p:spPr>
        <p:txBody>
          <a:bodyPr vert="horz" lIns="74295" tIns="37148" rIns="74295" bIns="37148"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Work Authorities and Work Plans / Work </a:t>
            </a:r>
            <a:r>
              <a:rPr lang="en-AU" sz="1400" b="1"/>
              <a:t>Plan Variations Lodged </a:t>
            </a:r>
            <a:r>
              <a:rPr lang="en-AU" sz="1400" b="1" dirty="0"/>
              <a:t>and Finalised </a:t>
            </a:r>
          </a:p>
        </p:txBody>
      </p:sp>
      <p:grpSp>
        <p:nvGrpSpPr>
          <p:cNvPr id="3" name="Group 2">
            <a:extLst>
              <a:ext uri="{FF2B5EF4-FFF2-40B4-BE49-F238E27FC236}">
                <a16:creationId xmlns:a16="http://schemas.microsoft.com/office/drawing/2014/main" id="{0629FFE5-BFFF-4E3D-AB7A-76A176FA8740}"/>
              </a:ext>
            </a:extLst>
          </p:cNvPr>
          <p:cNvGrpSpPr/>
          <p:nvPr/>
        </p:nvGrpSpPr>
        <p:grpSpPr>
          <a:xfrm>
            <a:off x="202224" y="1757526"/>
            <a:ext cx="5804302" cy="1163460"/>
            <a:chOff x="202224" y="1952086"/>
            <a:chExt cx="5804302" cy="1163460"/>
          </a:xfrm>
        </p:grpSpPr>
        <p:sp>
          <p:nvSpPr>
            <p:cNvPr id="16" name="Rounded Rectangle 3">
              <a:extLst>
                <a:ext uri="{FF2B5EF4-FFF2-40B4-BE49-F238E27FC236}">
                  <a16:creationId xmlns:a16="http://schemas.microsoft.com/office/drawing/2014/main" id="{B8AC0530-306D-491D-8C77-343357E13C85}"/>
                </a:ext>
              </a:extLst>
            </p:cNvPr>
            <p:cNvSpPr/>
            <p:nvPr/>
          </p:nvSpPr>
          <p:spPr>
            <a:xfrm>
              <a:off x="202224" y="2125208"/>
              <a:ext cx="5804302" cy="990338"/>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7" name="Round Same Side Corner Rectangle 5">
              <a:extLst>
                <a:ext uri="{FF2B5EF4-FFF2-40B4-BE49-F238E27FC236}">
                  <a16:creationId xmlns:a16="http://schemas.microsoft.com/office/drawing/2014/main" id="{83417988-5054-4844-8788-743393A0FCD9}"/>
                </a:ext>
              </a:extLst>
            </p:cNvPr>
            <p:cNvSpPr/>
            <p:nvPr/>
          </p:nvSpPr>
          <p:spPr>
            <a:xfrm>
              <a:off x="355228" y="1952086"/>
              <a:ext cx="2076938" cy="23748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Work Authority Lodged</a:t>
              </a:r>
            </a:p>
          </p:txBody>
        </p:sp>
      </p:grpSp>
      <p:graphicFrame>
        <p:nvGraphicFramePr>
          <p:cNvPr id="28" name="Table 27">
            <a:extLst>
              <a:ext uri="{FF2B5EF4-FFF2-40B4-BE49-F238E27FC236}">
                <a16:creationId xmlns:a16="http://schemas.microsoft.com/office/drawing/2014/main" id="{A1D9E160-71B7-4DEE-B337-6C67E3518A79}"/>
              </a:ext>
            </a:extLst>
          </p:cNvPr>
          <p:cNvGraphicFramePr>
            <a:graphicFrameLocks noGrp="1"/>
          </p:cNvGraphicFramePr>
          <p:nvPr>
            <p:extLst>
              <p:ext uri="{D42A27DB-BD31-4B8C-83A1-F6EECF244321}">
                <p14:modId xmlns:p14="http://schemas.microsoft.com/office/powerpoint/2010/main" val="178065899"/>
              </p:ext>
            </p:extLst>
          </p:nvPr>
        </p:nvGraphicFramePr>
        <p:xfrm>
          <a:off x="355225" y="5317084"/>
          <a:ext cx="8984717" cy="1148723"/>
        </p:xfrm>
        <a:graphic>
          <a:graphicData uri="http://schemas.openxmlformats.org/drawingml/2006/table">
            <a:tbl>
              <a:tblPr firstRow="1" firstCol="1" lastCol="1" bandRow="1">
                <a:tableStyleId>{5C22544A-7EE6-4342-B048-85BDC9FD1C3A}</a:tableStyleId>
              </a:tblPr>
              <a:tblGrid>
                <a:gridCol w="863959">
                  <a:extLst>
                    <a:ext uri="{9D8B030D-6E8A-4147-A177-3AD203B41FA5}">
                      <a16:colId xmlns:a16="http://schemas.microsoft.com/office/drawing/2014/main" val="3295249521"/>
                    </a:ext>
                  </a:extLst>
                </a:gridCol>
                <a:gridCol w="746137">
                  <a:extLst>
                    <a:ext uri="{9D8B030D-6E8A-4147-A177-3AD203B41FA5}">
                      <a16:colId xmlns:a16="http://schemas.microsoft.com/office/drawing/2014/main" val="4064855267"/>
                    </a:ext>
                  </a:extLst>
                </a:gridCol>
                <a:gridCol w="746137">
                  <a:extLst>
                    <a:ext uri="{9D8B030D-6E8A-4147-A177-3AD203B41FA5}">
                      <a16:colId xmlns:a16="http://schemas.microsoft.com/office/drawing/2014/main" val="189194517"/>
                    </a:ext>
                  </a:extLst>
                </a:gridCol>
                <a:gridCol w="746137">
                  <a:extLst>
                    <a:ext uri="{9D8B030D-6E8A-4147-A177-3AD203B41FA5}">
                      <a16:colId xmlns:a16="http://schemas.microsoft.com/office/drawing/2014/main" val="2280007932"/>
                    </a:ext>
                  </a:extLst>
                </a:gridCol>
                <a:gridCol w="746137">
                  <a:extLst>
                    <a:ext uri="{9D8B030D-6E8A-4147-A177-3AD203B41FA5}">
                      <a16:colId xmlns:a16="http://schemas.microsoft.com/office/drawing/2014/main" val="3345436955"/>
                    </a:ext>
                  </a:extLst>
                </a:gridCol>
                <a:gridCol w="746137">
                  <a:extLst>
                    <a:ext uri="{9D8B030D-6E8A-4147-A177-3AD203B41FA5}">
                      <a16:colId xmlns:a16="http://schemas.microsoft.com/office/drawing/2014/main" val="2014941730"/>
                    </a:ext>
                  </a:extLst>
                </a:gridCol>
                <a:gridCol w="746137">
                  <a:extLst>
                    <a:ext uri="{9D8B030D-6E8A-4147-A177-3AD203B41FA5}">
                      <a16:colId xmlns:a16="http://schemas.microsoft.com/office/drawing/2014/main" val="2033090969"/>
                    </a:ext>
                  </a:extLst>
                </a:gridCol>
                <a:gridCol w="746137">
                  <a:extLst>
                    <a:ext uri="{9D8B030D-6E8A-4147-A177-3AD203B41FA5}">
                      <a16:colId xmlns:a16="http://schemas.microsoft.com/office/drawing/2014/main" val="1025019330"/>
                    </a:ext>
                  </a:extLst>
                </a:gridCol>
                <a:gridCol w="814487">
                  <a:extLst>
                    <a:ext uri="{9D8B030D-6E8A-4147-A177-3AD203B41FA5}">
                      <a16:colId xmlns:a16="http://schemas.microsoft.com/office/drawing/2014/main" val="1078895545"/>
                    </a:ext>
                  </a:extLst>
                </a:gridCol>
                <a:gridCol w="761486">
                  <a:extLst>
                    <a:ext uri="{9D8B030D-6E8A-4147-A177-3AD203B41FA5}">
                      <a16:colId xmlns:a16="http://schemas.microsoft.com/office/drawing/2014/main" val="343104841"/>
                    </a:ext>
                  </a:extLst>
                </a:gridCol>
                <a:gridCol w="787986">
                  <a:extLst>
                    <a:ext uri="{9D8B030D-6E8A-4147-A177-3AD203B41FA5}">
                      <a16:colId xmlns:a16="http://schemas.microsoft.com/office/drawing/2014/main" val="468684677"/>
                    </a:ext>
                  </a:extLst>
                </a:gridCol>
                <a:gridCol w="533840">
                  <a:extLst>
                    <a:ext uri="{9D8B030D-6E8A-4147-A177-3AD203B41FA5}">
                      <a16:colId xmlns:a16="http://schemas.microsoft.com/office/drawing/2014/main" val="172196264"/>
                    </a:ext>
                  </a:extLst>
                </a:gridCol>
              </a:tblGrid>
              <a:tr h="2381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Rock Type</a:t>
                      </a:r>
                    </a:p>
                  </a:txBody>
                  <a:tcPr marL="74295" marR="74295" marT="37148" marB="37148" anchor="ctr">
                    <a:solidFill>
                      <a:schemeClr val="accent6">
                        <a:lumMod val="50000"/>
                      </a:schemeClr>
                    </a:solidFill>
                  </a:tcPr>
                </a:tc>
                <a:tc>
                  <a:txBody>
                    <a:bodyPr/>
                    <a:lstStyle/>
                    <a:p>
                      <a:pPr algn="ctr" fontAlgn="t"/>
                      <a:r>
                        <a:rPr lang="en-AU" sz="1000" b="1" u="none" strike="noStrike" dirty="0">
                          <a:effectLst/>
                          <a:latin typeface="+mn-lt"/>
                        </a:rPr>
                        <a:t>Sand</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algn="ctr" fontAlgn="t"/>
                      <a:r>
                        <a:rPr lang="en-AU" sz="1000" b="1" u="none" strike="noStrike" dirty="0">
                          <a:effectLst/>
                          <a:latin typeface="+mn-lt"/>
                        </a:rPr>
                        <a:t>Basalt </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AU" sz="1000" b="1" u="none" strike="noStrike" dirty="0">
                          <a:effectLst/>
                          <a:latin typeface="+mn-lt"/>
                        </a:rPr>
                        <a:t>Lime Stone</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algn="ctr" fontAlgn="t"/>
                      <a:r>
                        <a:rPr lang="en-AU" sz="1000" b="1" i="0" u="none" strike="noStrike" dirty="0">
                          <a:solidFill>
                            <a:schemeClr val="bg1"/>
                          </a:solidFill>
                          <a:effectLst/>
                          <a:latin typeface="+mn-lt"/>
                        </a:rPr>
                        <a:t>Granite</a:t>
                      </a:r>
                    </a:p>
                  </a:txBody>
                  <a:tcPr marL="9525" marR="9525" marT="9525" marB="0" anchor="ctr">
                    <a:solidFill>
                      <a:schemeClr val="accent6">
                        <a:lumMod val="50000"/>
                      </a:schemeClr>
                    </a:solidFill>
                  </a:tcPr>
                </a:tc>
                <a:tc>
                  <a:txBody>
                    <a:bodyPr/>
                    <a:lstStyle/>
                    <a:p>
                      <a:pPr algn="ctr" fontAlgn="t"/>
                      <a:r>
                        <a:rPr lang="en-AU" sz="1000" b="1" i="0" u="none" strike="noStrike" dirty="0">
                          <a:solidFill>
                            <a:schemeClr val="bg1"/>
                          </a:solidFill>
                          <a:effectLst/>
                          <a:latin typeface="+mn-lt"/>
                        </a:rPr>
                        <a:t>Clay</a:t>
                      </a:r>
                    </a:p>
                  </a:txBody>
                  <a:tcPr marL="9525" marR="9525" marT="9525" marB="0" anchor="ctr">
                    <a:solidFill>
                      <a:schemeClr val="accent6">
                        <a:lumMod val="50000"/>
                      </a:schemeClr>
                    </a:solidFill>
                  </a:tcPr>
                </a:tc>
                <a:tc>
                  <a:txBody>
                    <a:bodyPr/>
                    <a:lstStyle/>
                    <a:p>
                      <a:pPr algn="ctr" fontAlgn="t"/>
                      <a:r>
                        <a:rPr lang="en-AU" sz="1000" b="1" i="0" u="none" strike="noStrike" dirty="0">
                          <a:solidFill>
                            <a:schemeClr val="bg1"/>
                          </a:solidFill>
                          <a:effectLst/>
                          <a:latin typeface="+mn-lt"/>
                        </a:rPr>
                        <a:t>Hornfels</a:t>
                      </a:r>
                    </a:p>
                  </a:txBody>
                  <a:tcPr marL="9525" marR="9525" marT="9525" marB="0" anchor="ctr">
                    <a:solidFill>
                      <a:schemeClr val="accent6">
                        <a:lumMod val="5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AU" sz="1000" b="1" u="none" strike="noStrike" dirty="0">
                          <a:effectLst/>
                          <a:latin typeface="+mn-lt"/>
                        </a:rPr>
                        <a:t>Gravel</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algn="ctr" fontAlgn="t"/>
                      <a:r>
                        <a:rPr lang="en-AU" sz="1000" b="1" u="none" strike="noStrike" dirty="0">
                          <a:effectLst/>
                          <a:latin typeface="+mn-lt"/>
                        </a:rPr>
                        <a:t>Sedimentary</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algn="ctr" fontAlgn="t"/>
                      <a:r>
                        <a:rPr lang="en-AU" sz="1000" b="1" i="0" u="none" strike="noStrike" dirty="0">
                          <a:solidFill>
                            <a:schemeClr val="bg1"/>
                          </a:solidFill>
                          <a:effectLst/>
                          <a:latin typeface="+mn-lt"/>
                        </a:rPr>
                        <a:t>Scoria</a:t>
                      </a:r>
                    </a:p>
                  </a:txBody>
                  <a:tcPr marL="9525" marR="9525" marT="9525" marB="0" anchor="ctr">
                    <a:solidFill>
                      <a:schemeClr val="accent6">
                        <a:lumMod val="50000"/>
                      </a:schemeClr>
                    </a:solidFill>
                  </a:tcPr>
                </a:tc>
                <a:tc>
                  <a:txBody>
                    <a:bodyPr/>
                    <a:lstStyle/>
                    <a:p>
                      <a:pPr algn="ctr" fontAlgn="t"/>
                      <a:r>
                        <a:rPr lang="en-AU" sz="1000" b="1" i="0" u="none" strike="noStrike" dirty="0">
                          <a:solidFill>
                            <a:schemeClr val="bg1"/>
                          </a:solidFill>
                          <a:effectLst/>
                          <a:latin typeface="+mn-lt"/>
                        </a:rPr>
                        <a:t>Slate</a:t>
                      </a:r>
                    </a:p>
                  </a:txBody>
                  <a:tcPr marL="9525" marR="9525" marT="9525" marB="0" anchor="ctr">
                    <a:solidFill>
                      <a:schemeClr val="accent6">
                        <a:lumMod val="50000"/>
                      </a:schemeClr>
                    </a:solidFill>
                  </a:tcPr>
                </a:tc>
                <a:tc>
                  <a:txBody>
                    <a:bodyPr/>
                    <a:lstStyle/>
                    <a:p>
                      <a:pPr algn="ctr"/>
                      <a:r>
                        <a:rPr lang="en-AU" sz="1000" b="1" dirty="0">
                          <a:latin typeface="+mn-lt"/>
                        </a:rPr>
                        <a:t>Total</a:t>
                      </a:r>
                    </a:p>
                  </a:txBody>
                  <a:tcPr marL="74295" marR="74295" marT="37148" marB="37148" anchor="ctr">
                    <a:solidFill>
                      <a:schemeClr val="accent6">
                        <a:lumMod val="50000"/>
                      </a:schemeClr>
                    </a:solidFill>
                  </a:tcPr>
                </a:tc>
                <a:extLst>
                  <a:ext uri="{0D108BD9-81ED-4DB2-BD59-A6C34878D82A}">
                    <a16:rowId xmlns:a16="http://schemas.microsoft.com/office/drawing/2014/main" val="4281857809"/>
                  </a:ext>
                </a:extLst>
              </a:tr>
              <a:tr h="3248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Plans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Approved</a:t>
                      </a:r>
                    </a:p>
                  </a:txBody>
                  <a:tcPr marL="74295" marR="74295" marT="37148" marB="37148">
                    <a:solidFill>
                      <a:schemeClr val="accent6">
                        <a:lumMod val="75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5</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5</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3</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a:r>
                        <a:rPr lang="en-AU" sz="1000" b="1" i="0" dirty="0">
                          <a:solidFill>
                            <a:schemeClr val="bg1"/>
                          </a:solidFill>
                        </a:rPr>
                        <a:t>21</a:t>
                      </a:r>
                    </a:p>
                  </a:txBody>
                  <a:tcPr marL="74295" marR="74295" marT="37148" marB="37148" anchor="ctr">
                    <a:solidFill>
                      <a:schemeClr val="accent6">
                        <a:lumMod val="75000"/>
                      </a:schemeClr>
                    </a:solidFill>
                  </a:tcPr>
                </a:tc>
                <a:extLst>
                  <a:ext uri="{0D108BD9-81ED-4DB2-BD59-A6C34878D82A}">
                    <a16:rowId xmlns:a16="http://schemas.microsoft.com/office/drawing/2014/main" val="885427795"/>
                  </a:ext>
                </a:extLst>
              </a:tr>
              <a:tr h="4554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Authority Approved</a:t>
                      </a:r>
                    </a:p>
                  </a:txBody>
                  <a:tcPr marL="74295" marR="74295" marT="37148" marB="37148">
                    <a:solidFill>
                      <a:schemeClr val="accent6">
                        <a:lumMod val="75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a:r>
                        <a:rPr lang="en-AU" sz="1000" b="1" i="0" dirty="0">
                          <a:solidFill>
                            <a:schemeClr val="bg1"/>
                          </a:solidFill>
                        </a:rPr>
                        <a:t>3</a:t>
                      </a:r>
                    </a:p>
                  </a:txBody>
                  <a:tcPr marL="74295" marR="74295" marT="37148" marB="37148" anchor="ctr">
                    <a:solidFill>
                      <a:schemeClr val="accent6">
                        <a:lumMod val="75000"/>
                      </a:schemeClr>
                    </a:solidFill>
                  </a:tcPr>
                </a:tc>
                <a:extLst>
                  <a:ext uri="{0D108BD9-81ED-4DB2-BD59-A6C34878D82A}">
                    <a16:rowId xmlns:a16="http://schemas.microsoft.com/office/drawing/2014/main" val="2221415363"/>
                  </a:ext>
                </a:extLst>
              </a:tr>
            </a:tbl>
          </a:graphicData>
        </a:graphic>
      </p:graphicFrame>
      <p:sp>
        <p:nvSpPr>
          <p:cNvPr id="29" name="Rounded Rectangle 3">
            <a:extLst>
              <a:ext uri="{FF2B5EF4-FFF2-40B4-BE49-F238E27FC236}">
                <a16:creationId xmlns:a16="http://schemas.microsoft.com/office/drawing/2014/main" id="{73158B21-7FAE-42B3-B6E7-0F73C3D4BCDA}"/>
              </a:ext>
            </a:extLst>
          </p:cNvPr>
          <p:cNvSpPr/>
          <p:nvPr/>
        </p:nvSpPr>
        <p:spPr>
          <a:xfrm>
            <a:off x="202223" y="5076376"/>
            <a:ext cx="9400456" cy="1460993"/>
          </a:xfrm>
          <a:prstGeom prst="roundRect">
            <a:avLst>
              <a:gd name="adj" fmla="val 6810"/>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30" name="Round Same Side Corner Rectangle 5">
            <a:extLst>
              <a:ext uri="{FF2B5EF4-FFF2-40B4-BE49-F238E27FC236}">
                <a16:creationId xmlns:a16="http://schemas.microsoft.com/office/drawing/2014/main" id="{47BC348D-F4B1-4AB8-A1C9-0EC75629AAC4}"/>
              </a:ext>
            </a:extLst>
          </p:cNvPr>
          <p:cNvSpPr/>
          <p:nvPr/>
        </p:nvSpPr>
        <p:spPr>
          <a:xfrm>
            <a:off x="355225" y="4896239"/>
            <a:ext cx="5179814" cy="288852"/>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chemeClr val="accent6">
                    <a:lumMod val="50000"/>
                  </a:schemeClr>
                </a:solidFill>
                <a:latin typeface="Calibri" panose="020F0502020204030204"/>
              </a:rPr>
              <a:t>Rock type – Work Authority and Work Plans approved Oct</a:t>
            </a:r>
            <a:r>
              <a:rPr lang="en-AU" sz="1200" b="1" dirty="0">
                <a:solidFill>
                  <a:schemeClr val="accent6">
                    <a:lumMod val="50000"/>
                  </a:schemeClr>
                </a:solidFill>
              </a:rPr>
              <a:t> 2019 </a:t>
            </a:r>
            <a:r>
              <a:rPr lang="en-AU" sz="1200" b="1" dirty="0">
                <a:solidFill>
                  <a:schemeClr val="accent6">
                    <a:lumMod val="50000"/>
                  </a:schemeClr>
                </a:solidFill>
                <a:latin typeface="Calibri" panose="020F0502020204030204"/>
              </a:rPr>
              <a:t>to Sept</a:t>
            </a:r>
            <a:r>
              <a:rPr lang="en-AU" sz="1200" b="1" dirty="0">
                <a:solidFill>
                  <a:schemeClr val="accent6">
                    <a:lumMod val="50000"/>
                  </a:schemeClr>
                </a:solidFill>
              </a:rPr>
              <a:t> </a:t>
            </a:r>
            <a:r>
              <a:rPr lang="en-AU" sz="1200" b="1" dirty="0">
                <a:solidFill>
                  <a:schemeClr val="accent6">
                    <a:lumMod val="50000"/>
                  </a:schemeClr>
                </a:solidFill>
                <a:latin typeface="Calibri" panose="020F0502020204030204"/>
              </a:rPr>
              <a:t>2020</a:t>
            </a:r>
          </a:p>
        </p:txBody>
      </p:sp>
      <p:grpSp>
        <p:nvGrpSpPr>
          <p:cNvPr id="5" name="Group 4">
            <a:extLst>
              <a:ext uri="{FF2B5EF4-FFF2-40B4-BE49-F238E27FC236}">
                <a16:creationId xmlns:a16="http://schemas.microsoft.com/office/drawing/2014/main" id="{5C917BD8-835B-4D9D-A680-E35368D8A3E3}"/>
              </a:ext>
            </a:extLst>
          </p:cNvPr>
          <p:cNvGrpSpPr/>
          <p:nvPr/>
        </p:nvGrpSpPr>
        <p:grpSpPr>
          <a:xfrm>
            <a:off x="202223" y="3047376"/>
            <a:ext cx="5804301" cy="1527914"/>
            <a:chOff x="202223" y="3241936"/>
            <a:chExt cx="5804301" cy="1527914"/>
          </a:xfrm>
        </p:grpSpPr>
        <p:sp>
          <p:nvSpPr>
            <p:cNvPr id="33" name="Rounded Rectangle 3">
              <a:extLst>
                <a:ext uri="{FF2B5EF4-FFF2-40B4-BE49-F238E27FC236}">
                  <a16:creationId xmlns:a16="http://schemas.microsoft.com/office/drawing/2014/main" id="{F5E24130-6469-4879-BC9E-61826E09D109}"/>
                </a:ext>
              </a:extLst>
            </p:cNvPr>
            <p:cNvSpPr/>
            <p:nvPr/>
          </p:nvSpPr>
          <p:spPr>
            <a:xfrm>
              <a:off x="202223" y="3410284"/>
              <a:ext cx="5804301" cy="1359566"/>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34" name="Round Same Side Corner Rectangle 5">
              <a:extLst>
                <a:ext uri="{FF2B5EF4-FFF2-40B4-BE49-F238E27FC236}">
                  <a16:creationId xmlns:a16="http://schemas.microsoft.com/office/drawing/2014/main" id="{53DB6A15-43D9-44A2-A1AA-1FF7111015DF}"/>
                </a:ext>
              </a:extLst>
            </p:cNvPr>
            <p:cNvSpPr/>
            <p:nvPr/>
          </p:nvSpPr>
          <p:spPr>
            <a:xfrm>
              <a:off x="355227" y="3241936"/>
              <a:ext cx="2076938" cy="232713"/>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Work Authority Finalised</a:t>
              </a:r>
            </a:p>
          </p:txBody>
        </p:sp>
      </p:grpSp>
      <p:grpSp>
        <p:nvGrpSpPr>
          <p:cNvPr id="2" name="Group 1"/>
          <p:cNvGrpSpPr/>
          <p:nvPr/>
        </p:nvGrpSpPr>
        <p:grpSpPr>
          <a:xfrm>
            <a:off x="6290372" y="1421077"/>
            <a:ext cx="3312307" cy="2888272"/>
            <a:chOff x="6242129" y="2441520"/>
            <a:chExt cx="2571032" cy="1769984"/>
          </a:xfrm>
        </p:grpSpPr>
        <p:sp>
          <p:nvSpPr>
            <p:cNvPr id="35" name="Rounded Rectangle 3">
              <a:extLst>
                <a:ext uri="{FF2B5EF4-FFF2-40B4-BE49-F238E27FC236}">
                  <a16:creationId xmlns:a16="http://schemas.microsoft.com/office/drawing/2014/main" id="{D4EBF142-F80A-4B1F-9B8A-4CE7E8539275}"/>
                </a:ext>
              </a:extLst>
            </p:cNvPr>
            <p:cNvSpPr/>
            <p:nvPr/>
          </p:nvSpPr>
          <p:spPr>
            <a:xfrm>
              <a:off x="6242131" y="2553597"/>
              <a:ext cx="2571030" cy="1657907"/>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endParaRPr lang="en-AU" sz="1000" b="1" dirty="0">
                <a:solidFill>
                  <a:schemeClr val="tx1"/>
                </a:solidFill>
              </a:endParaRPr>
            </a:p>
            <a:p>
              <a:pPr lvl="0">
                <a:defRPr/>
              </a:pPr>
              <a:r>
                <a:rPr lang="en-AU" sz="1000" b="1" u="sng" dirty="0">
                  <a:solidFill>
                    <a:schemeClr val="tx1">
                      <a:lumMod val="85000"/>
                      <a:lumOff val="15000"/>
                    </a:schemeClr>
                  </a:solidFill>
                </a:rPr>
                <a:t>Work Authorities lodged:</a:t>
              </a:r>
            </a:p>
            <a:p>
              <a:pPr marL="92075">
                <a:defRPr/>
              </a:pPr>
              <a:r>
                <a:rPr lang="en-AU" sz="1000" dirty="0">
                  <a:solidFill>
                    <a:schemeClr val="tx1">
                      <a:lumMod val="85000"/>
                      <a:lumOff val="15000"/>
                    </a:schemeClr>
                  </a:solidFill>
                </a:rPr>
                <a:t>Shows the total number of Work Authority, Work Plans (WA) and Work Plan Variations (WA) lodged over a 12 month period since Oct 2019 and the number of applications lodged in Sept 2020.</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Work Authorities Finalised:</a:t>
              </a:r>
            </a:p>
            <a:p>
              <a:pPr marL="92075" lvl="0">
                <a:defRPr/>
              </a:pPr>
              <a:r>
                <a:rPr lang="en-AU" sz="1000" dirty="0">
                  <a:solidFill>
                    <a:schemeClr val="tx1">
                      <a:lumMod val="85000"/>
                      <a:lumOff val="15000"/>
                    </a:schemeClr>
                  </a:solidFill>
                </a:rPr>
                <a:t>Shows the total number of Work Authority , Work Plans (WA) and Work Plan Variations (WA) finalised over a 12 month period since Oct 2019 and those that were finalised in Sept 2020. Finalised work plans are those that were Approved, Refused or Withdrawn.</a:t>
              </a:r>
            </a:p>
            <a:p>
              <a:endParaRPr lang="en-AU" sz="1000" dirty="0">
                <a:solidFill>
                  <a:schemeClr val="tx1"/>
                </a:solidFill>
              </a:endParaRPr>
            </a:p>
            <a:p>
              <a:r>
                <a:rPr lang="en-AU" sz="1000" b="1" u="sng" dirty="0">
                  <a:solidFill>
                    <a:schemeClr val="tx1"/>
                  </a:solidFill>
                </a:rPr>
                <a:t>Rock Type:</a:t>
              </a:r>
            </a:p>
            <a:p>
              <a:pPr marL="92075"/>
              <a:r>
                <a:rPr lang="en-AU" sz="1000" dirty="0">
                  <a:solidFill>
                    <a:schemeClr val="tx1"/>
                  </a:solidFill>
                </a:rPr>
                <a:t>This table shows the primary extractive resources for the Work Plans finalised in the period.</a:t>
              </a:r>
            </a:p>
          </p:txBody>
        </p:sp>
        <p:sp>
          <p:nvSpPr>
            <p:cNvPr id="36" name="Round Same Side Corner Rectangle 5">
              <a:extLst>
                <a:ext uri="{FF2B5EF4-FFF2-40B4-BE49-F238E27FC236}">
                  <a16:creationId xmlns:a16="http://schemas.microsoft.com/office/drawing/2014/main" id="{2C4B1756-7C41-4430-91C1-2C12FCA88150}"/>
                </a:ext>
              </a:extLst>
            </p:cNvPr>
            <p:cNvSpPr/>
            <p:nvPr/>
          </p:nvSpPr>
          <p:spPr>
            <a:xfrm>
              <a:off x="6242129" y="2441520"/>
              <a:ext cx="401555" cy="17701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graphicFrame>
        <p:nvGraphicFramePr>
          <p:cNvPr id="39" name="Table 38">
            <a:extLst>
              <a:ext uri="{FF2B5EF4-FFF2-40B4-BE49-F238E27FC236}">
                <a16:creationId xmlns:a16="http://schemas.microsoft.com/office/drawing/2014/main" id="{140E9E4F-A90D-47B1-BC72-77B2893440A8}"/>
              </a:ext>
            </a:extLst>
          </p:cNvPr>
          <p:cNvGraphicFramePr>
            <a:graphicFrameLocks noGrp="1"/>
          </p:cNvGraphicFramePr>
          <p:nvPr>
            <p:extLst>
              <p:ext uri="{D42A27DB-BD31-4B8C-83A1-F6EECF244321}">
                <p14:modId xmlns:p14="http://schemas.microsoft.com/office/powerpoint/2010/main" val="331018236"/>
              </p:ext>
            </p:extLst>
          </p:nvPr>
        </p:nvGraphicFramePr>
        <p:xfrm>
          <a:off x="3227997" y="2046053"/>
          <a:ext cx="2617758" cy="820944"/>
        </p:xfrm>
        <a:graphic>
          <a:graphicData uri="http://schemas.openxmlformats.org/drawingml/2006/table">
            <a:tbl>
              <a:tblPr firstRow="1" bandRow="1">
                <a:tableStyleId>{7DF18680-E054-41AD-8BC1-D1AEF772440D}</a:tableStyleId>
              </a:tblPr>
              <a:tblGrid>
                <a:gridCol w="1308879">
                  <a:extLst>
                    <a:ext uri="{9D8B030D-6E8A-4147-A177-3AD203B41FA5}">
                      <a16:colId xmlns:a16="http://schemas.microsoft.com/office/drawing/2014/main" val="4145067515"/>
                    </a:ext>
                  </a:extLst>
                </a:gridCol>
                <a:gridCol w="646405">
                  <a:extLst>
                    <a:ext uri="{9D8B030D-6E8A-4147-A177-3AD203B41FA5}">
                      <a16:colId xmlns:a16="http://schemas.microsoft.com/office/drawing/2014/main" val="3190710692"/>
                    </a:ext>
                  </a:extLst>
                </a:gridCol>
                <a:gridCol w="662474">
                  <a:extLst>
                    <a:ext uri="{9D8B030D-6E8A-4147-A177-3AD203B41FA5}">
                      <a16:colId xmlns:a16="http://schemas.microsoft.com/office/drawing/2014/main" val="2364291490"/>
                    </a:ext>
                  </a:extLst>
                </a:gridCol>
              </a:tblGrid>
              <a:tr h="441848">
                <a:tc gridSpan="2">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dirty="0"/>
                        <a:t>AUTHORITIES LODGED</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dirty="0"/>
                        <a:t> in Sept 2020</a:t>
                      </a:r>
                      <a:endParaRPr lang="en-AU" sz="1000" b="1" dirty="0"/>
                    </a:p>
                  </a:txBody>
                  <a:tcPr marL="74295" marR="74295" marT="37148" marB="37148" anchor="ctr">
                    <a:solidFill>
                      <a:srgbClr val="002060"/>
                    </a:solidFill>
                  </a:tcPr>
                </a:tc>
                <a:tc hMerge="1">
                  <a:txBody>
                    <a:bodyPr/>
                    <a:lstStyle/>
                    <a:p>
                      <a:endParaRPr lang="en-AU"/>
                    </a:p>
                  </a:txBody>
                  <a:tcPr/>
                </a:tc>
                <a:tc>
                  <a:txBody>
                    <a:bodyPr/>
                    <a:lstStyle/>
                    <a:p>
                      <a:pPr algn="ctr"/>
                      <a:r>
                        <a:rPr lang="en-AU" sz="1200" dirty="0">
                          <a:solidFill>
                            <a:schemeClr val="bg1"/>
                          </a:solidFill>
                        </a:rPr>
                        <a:t>0</a:t>
                      </a:r>
                    </a:p>
                  </a:txBody>
                  <a:tcPr marL="74295" marR="74295" marT="37148" marB="37148" anchor="ctr">
                    <a:solidFill>
                      <a:srgbClr val="002060"/>
                    </a:solidFill>
                  </a:tcPr>
                </a:tc>
                <a:extLst>
                  <a:ext uri="{0D108BD9-81ED-4DB2-BD59-A6C34878D82A}">
                    <a16:rowId xmlns:a16="http://schemas.microsoft.com/office/drawing/2014/main" val="661058362"/>
                  </a:ext>
                </a:extLst>
              </a:tr>
              <a:tr h="378653">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0</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Work Authority</a:t>
                      </a:r>
                    </a:p>
                  </a:txBody>
                  <a:tcPr marL="74295" marR="74295" marT="37148" marB="37148" anchor="ctr"/>
                </a:tc>
                <a:tc gridSpan="2">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0</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Work Plans (WA)</a:t>
                      </a:r>
                    </a:p>
                  </a:txBody>
                  <a:tcPr marL="74295" marR="74295" marT="37148" marB="37148" anchor="ctr"/>
                </a:tc>
                <a:tc hMerge="1">
                  <a:txBody>
                    <a:bodyPr/>
                    <a:lstStyle/>
                    <a:p>
                      <a:pPr algn="ctr"/>
                      <a:endParaRPr lang="en-AU" sz="1200" dirty="0">
                        <a:solidFill>
                          <a:schemeClr val="tx1"/>
                        </a:solidFill>
                      </a:endParaRPr>
                    </a:p>
                  </a:txBody>
                  <a:tcPr marL="74295" marR="74295" marT="37148" marB="37148" anchor="ctr"/>
                </a:tc>
                <a:extLst>
                  <a:ext uri="{0D108BD9-81ED-4DB2-BD59-A6C34878D82A}">
                    <a16:rowId xmlns:a16="http://schemas.microsoft.com/office/drawing/2014/main" val="284341324"/>
                  </a:ext>
                </a:extLst>
              </a:tr>
            </a:tbl>
          </a:graphicData>
        </a:graphic>
      </p:graphicFrame>
      <p:graphicFrame>
        <p:nvGraphicFramePr>
          <p:cNvPr id="40" name="Table 39">
            <a:extLst>
              <a:ext uri="{FF2B5EF4-FFF2-40B4-BE49-F238E27FC236}">
                <a16:creationId xmlns:a16="http://schemas.microsoft.com/office/drawing/2014/main" id="{C67C88B7-B89B-40D0-997E-E8FBAEB627C7}"/>
              </a:ext>
            </a:extLst>
          </p:cNvPr>
          <p:cNvGraphicFramePr>
            <a:graphicFrameLocks noGrp="1"/>
          </p:cNvGraphicFramePr>
          <p:nvPr>
            <p:extLst>
              <p:ext uri="{D42A27DB-BD31-4B8C-83A1-F6EECF244321}">
                <p14:modId xmlns:p14="http://schemas.microsoft.com/office/powerpoint/2010/main" val="4136780957"/>
              </p:ext>
            </p:extLst>
          </p:nvPr>
        </p:nvGraphicFramePr>
        <p:xfrm>
          <a:off x="300918" y="2067603"/>
          <a:ext cx="2766308" cy="803742"/>
        </p:xfrm>
        <a:graphic>
          <a:graphicData uri="http://schemas.openxmlformats.org/drawingml/2006/table">
            <a:tbl>
              <a:tblPr firstRow="1" bandRow="1">
                <a:tableStyleId>{7DF18680-E054-41AD-8BC1-D1AEF772440D}</a:tableStyleId>
              </a:tblPr>
              <a:tblGrid>
                <a:gridCol w="1383154">
                  <a:extLst>
                    <a:ext uri="{9D8B030D-6E8A-4147-A177-3AD203B41FA5}">
                      <a16:colId xmlns:a16="http://schemas.microsoft.com/office/drawing/2014/main" val="4145067515"/>
                    </a:ext>
                  </a:extLst>
                </a:gridCol>
                <a:gridCol w="616635">
                  <a:extLst>
                    <a:ext uri="{9D8B030D-6E8A-4147-A177-3AD203B41FA5}">
                      <a16:colId xmlns:a16="http://schemas.microsoft.com/office/drawing/2014/main" val="4177028549"/>
                    </a:ext>
                  </a:extLst>
                </a:gridCol>
                <a:gridCol w="766519">
                  <a:extLst>
                    <a:ext uri="{9D8B030D-6E8A-4147-A177-3AD203B41FA5}">
                      <a16:colId xmlns:a16="http://schemas.microsoft.com/office/drawing/2014/main" val="2364291490"/>
                    </a:ext>
                  </a:extLst>
                </a:gridCol>
              </a:tblGrid>
              <a:tr h="401871">
                <a:tc gridSpan="2">
                  <a:txBody>
                    <a:bodyPr/>
                    <a:lstStyle/>
                    <a:p>
                      <a:pPr algn="ctr"/>
                      <a:r>
                        <a:rPr lang="en-AU" sz="1000" dirty="0"/>
                        <a:t>AUTHORITIES LODGED </a:t>
                      </a:r>
                    </a:p>
                    <a:p>
                      <a:pPr algn="ctr"/>
                      <a:r>
                        <a:rPr lang="en-AU" sz="1000" dirty="0"/>
                        <a:t>Oct 2019 to Sept 2020</a:t>
                      </a:r>
                      <a:endParaRPr lang="en-AU" sz="1000" b="1" dirty="0"/>
                    </a:p>
                  </a:txBody>
                  <a:tcPr marL="74295" marR="74295" marT="37148" marB="37148" anchor="ctr">
                    <a:solidFill>
                      <a:srgbClr val="002060"/>
                    </a:solidFill>
                  </a:tcPr>
                </a:tc>
                <a:tc hMerge="1">
                  <a:txBody>
                    <a:bodyPr/>
                    <a:lstStyle/>
                    <a:p>
                      <a:endParaRPr lang="en-AU"/>
                    </a:p>
                  </a:txBody>
                  <a:tcPr/>
                </a:tc>
                <a:tc>
                  <a:txBody>
                    <a:bodyPr/>
                    <a:lstStyle/>
                    <a:p>
                      <a:pPr algn="ctr"/>
                      <a:r>
                        <a:rPr lang="en-AU" sz="1200" dirty="0">
                          <a:solidFill>
                            <a:schemeClr val="bg1"/>
                          </a:solidFill>
                        </a:rPr>
                        <a:t>31</a:t>
                      </a:r>
                    </a:p>
                  </a:txBody>
                  <a:tcPr marL="74295" marR="74295" marT="37148" marB="37148" anchor="ctr">
                    <a:solidFill>
                      <a:srgbClr val="002060"/>
                    </a:solidFill>
                  </a:tcPr>
                </a:tc>
                <a:extLst>
                  <a:ext uri="{0D108BD9-81ED-4DB2-BD59-A6C34878D82A}">
                    <a16:rowId xmlns:a16="http://schemas.microsoft.com/office/drawing/2014/main" val="661058362"/>
                  </a:ext>
                </a:extLst>
              </a:tr>
              <a:tr h="401871">
                <a:tc>
                  <a:txBody>
                    <a:bodyPr/>
                    <a:lstStyle/>
                    <a:p>
                      <a:pPr algn="ctr"/>
                      <a:r>
                        <a:rPr lang="en-AU" sz="1000" b="1" dirty="0"/>
                        <a:t>6</a:t>
                      </a:r>
                    </a:p>
                    <a:p>
                      <a:pPr algn="ctr"/>
                      <a:r>
                        <a:rPr lang="en-AU" sz="1000" b="1" dirty="0"/>
                        <a:t>Work Authority</a:t>
                      </a:r>
                    </a:p>
                  </a:txBody>
                  <a:tcPr marL="74295" marR="74295" marT="37148" marB="37148" anchor="ctr"/>
                </a:tc>
                <a:tc gridSpan="2">
                  <a:txBody>
                    <a:bodyPr/>
                    <a:lstStyle/>
                    <a:p>
                      <a:pPr algn="ctr"/>
                      <a:r>
                        <a:rPr lang="en-AU" sz="1000" b="1" dirty="0"/>
                        <a:t>25</a:t>
                      </a:r>
                    </a:p>
                    <a:p>
                      <a:pPr algn="ctr"/>
                      <a:r>
                        <a:rPr lang="en-AU" sz="1000" b="1" dirty="0"/>
                        <a:t>Work Plans (WA)</a:t>
                      </a:r>
                    </a:p>
                  </a:txBody>
                  <a:tcPr marL="74295" marR="74295" marT="37148" marB="37148" anchor="ctr"/>
                </a:tc>
                <a:tc hMerge="1">
                  <a:txBody>
                    <a:bodyPr/>
                    <a:lstStyle/>
                    <a:p>
                      <a:pPr algn="ctr"/>
                      <a:endParaRPr lang="en-AU" sz="1200" dirty="0">
                        <a:solidFill>
                          <a:schemeClr val="tx1"/>
                        </a:solidFill>
                      </a:endParaRPr>
                    </a:p>
                  </a:txBody>
                  <a:tcPr marL="74295" marR="74295" marT="37148" marB="37148" anchor="ctr"/>
                </a:tc>
                <a:extLst>
                  <a:ext uri="{0D108BD9-81ED-4DB2-BD59-A6C34878D82A}">
                    <a16:rowId xmlns:a16="http://schemas.microsoft.com/office/drawing/2014/main" val="3112890348"/>
                  </a:ext>
                </a:extLst>
              </a:tr>
            </a:tbl>
          </a:graphicData>
        </a:graphic>
      </p:graphicFrame>
      <p:sp>
        <p:nvSpPr>
          <p:cNvPr id="4" name="Slide Number Placeholder 3"/>
          <p:cNvSpPr>
            <a:spLocks noGrp="1"/>
          </p:cNvSpPr>
          <p:nvPr>
            <p:ph type="sldNum" sz="quarter" idx="12"/>
          </p:nvPr>
        </p:nvSpPr>
        <p:spPr/>
        <p:txBody>
          <a:bodyPr/>
          <a:lstStyle/>
          <a:p>
            <a:fld id="{10F38EA1-A2B3-734E-8FE4-2A14DB32A8FE}" type="slidenum">
              <a:rPr lang="en-US" smtClean="0"/>
              <a:t>2</a:t>
            </a:fld>
            <a:endParaRPr lang="en-US" dirty="0"/>
          </a:p>
        </p:txBody>
      </p:sp>
      <p:graphicFrame>
        <p:nvGraphicFramePr>
          <p:cNvPr id="18" name="Table 17">
            <a:extLst>
              <a:ext uri="{FF2B5EF4-FFF2-40B4-BE49-F238E27FC236}">
                <a16:creationId xmlns:a16="http://schemas.microsoft.com/office/drawing/2014/main" id="{B9371CE6-3621-44FB-B18C-42BBCA1FB57D}"/>
              </a:ext>
            </a:extLst>
          </p:cNvPr>
          <p:cNvGraphicFramePr>
            <a:graphicFrameLocks noGrp="1"/>
          </p:cNvGraphicFramePr>
          <p:nvPr>
            <p:extLst>
              <p:ext uri="{D42A27DB-BD31-4B8C-83A1-F6EECF244321}">
                <p14:modId xmlns:p14="http://schemas.microsoft.com/office/powerpoint/2010/main" val="258634882"/>
              </p:ext>
            </p:extLst>
          </p:nvPr>
        </p:nvGraphicFramePr>
        <p:xfrm>
          <a:off x="3229583" y="3323317"/>
          <a:ext cx="2616174" cy="1169459"/>
        </p:xfrm>
        <a:graphic>
          <a:graphicData uri="http://schemas.openxmlformats.org/drawingml/2006/table">
            <a:tbl>
              <a:tblPr firstRow="1" bandRow="1">
                <a:tableStyleId>{7DF18680-E054-41AD-8BC1-D1AEF772440D}</a:tableStyleId>
              </a:tblPr>
              <a:tblGrid>
                <a:gridCol w="422083">
                  <a:extLst>
                    <a:ext uri="{9D8B030D-6E8A-4147-A177-3AD203B41FA5}">
                      <a16:colId xmlns:a16="http://schemas.microsoft.com/office/drawing/2014/main" val="850157649"/>
                    </a:ext>
                  </a:extLst>
                </a:gridCol>
                <a:gridCol w="423669">
                  <a:extLst>
                    <a:ext uri="{9D8B030D-6E8A-4147-A177-3AD203B41FA5}">
                      <a16:colId xmlns:a16="http://schemas.microsoft.com/office/drawing/2014/main" val="1814836152"/>
                    </a:ext>
                  </a:extLst>
                </a:gridCol>
                <a:gridCol w="402584">
                  <a:extLst>
                    <a:ext uri="{9D8B030D-6E8A-4147-A177-3AD203B41FA5}">
                      <a16:colId xmlns:a16="http://schemas.microsoft.com/office/drawing/2014/main" val="2182475158"/>
                    </a:ext>
                  </a:extLst>
                </a:gridCol>
                <a:gridCol w="520499">
                  <a:extLst>
                    <a:ext uri="{9D8B030D-6E8A-4147-A177-3AD203B41FA5}">
                      <a16:colId xmlns:a16="http://schemas.microsoft.com/office/drawing/2014/main" val="4063638149"/>
                    </a:ext>
                  </a:extLst>
                </a:gridCol>
                <a:gridCol w="102192">
                  <a:extLst>
                    <a:ext uri="{9D8B030D-6E8A-4147-A177-3AD203B41FA5}">
                      <a16:colId xmlns:a16="http://schemas.microsoft.com/office/drawing/2014/main" val="922413998"/>
                    </a:ext>
                  </a:extLst>
                </a:gridCol>
                <a:gridCol w="321478">
                  <a:extLst>
                    <a:ext uri="{9D8B030D-6E8A-4147-A177-3AD203B41FA5}">
                      <a16:colId xmlns:a16="http://schemas.microsoft.com/office/drawing/2014/main" val="1277520202"/>
                    </a:ext>
                  </a:extLst>
                </a:gridCol>
                <a:gridCol w="423669">
                  <a:extLst>
                    <a:ext uri="{9D8B030D-6E8A-4147-A177-3AD203B41FA5}">
                      <a16:colId xmlns:a16="http://schemas.microsoft.com/office/drawing/2014/main" val="3771576810"/>
                    </a:ext>
                  </a:extLst>
                </a:gridCol>
              </a:tblGrid>
              <a:tr h="348999">
                <a:tc gridSpan="5">
                  <a:txBody>
                    <a:bodyPr/>
                    <a:lstStyle/>
                    <a:p>
                      <a:pPr algn="ctr"/>
                      <a:r>
                        <a:rPr lang="en-AU" sz="1000" dirty="0"/>
                        <a:t>AUTHORITIES FINALISED</a:t>
                      </a:r>
                    </a:p>
                    <a:p>
                      <a:pPr algn="ctr"/>
                      <a:r>
                        <a:rPr lang="en-AU" sz="1000" dirty="0"/>
                        <a:t>in  </a:t>
                      </a:r>
                      <a:r>
                        <a:rPr lang="en-AU" sz="1000" kern="1200" dirty="0"/>
                        <a:t>Sept</a:t>
                      </a:r>
                      <a:r>
                        <a:rPr lang="en-AU" sz="1000" dirty="0"/>
                        <a:t> 2020</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2">
                  <a:txBody>
                    <a:bodyPr/>
                    <a:lstStyle/>
                    <a:p>
                      <a:pPr algn="ctr"/>
                      <a:r>
                        <a:rPr lang="en-AU" sz="1200">
                          <a:solidFill>
                            <a:schemeClr val="bg1"/>
                          </a:solidFill>
                        </a:rPr>
                        <a:t>5</a:t>
                      </a:r>
                      <a:endParaRPr lang="en-AU" sz="1200" dirty="0">
                        <a:solidFill>
                          <a:schemeClr val="bg1"/>
                        </a:solidFill>
                      </a:endParaRPr>
                    </a:p>
                  </a:txBody>
                  <a:tcPr marL="74295" marR="74295" anchor="ctr">
                    <a:solidFill>
                      <a:srgbClr val="002060"/>
                    </a:solidFill>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2</a:t>
                      </a:r>
                    </a:p>
                    <a:p>
                      <a:pPr algn="ctr"/>
                      <a:r>
                        <a:rPr lang="en-AU" sz="1000" b="1" dirty="0">
                          <a:solidFill>
                            <a:schemeClr val="tx1"/>
                          </a:solidFill>
                        </a:rPr>
                        <a:t>Work Authority</a:t>
                      </a:r>
                    </a:p>
                  </a:txBody>
                  <a:tcPr marL="74295" marR="74295" anchor="ctr"/>
                </a:tc>
                <a:tc hMerge="1">
                  <a:txBody>
                    <a:bodyPr/>
                    <a:lstStyle/>
                    <a:p>
                      <a:endParaRPr lang="en-AU"/>
                    </a:p>
                  </a:txBody>
                  <a:tcPr/>
                </a:tc>
                <a:tc hMerge="1">
                  <a:txBody>
                    <a:bodyPr/>
                    <a:lstStyle/>
                    <a:p>
                      <a:endParaRPr lang="en-AU"/>
                    </a:p>
                  </a:txBody>
                  <a:tcPr/>
                </a:tc>
                <a:tc gridSpan="4">
                  <a:txBody>
                    <a:bodyPr/>
                    <a:lstStyle/>
                    <a:p>
                      <a:pPr algn="ctr"/>
                      <a:r>
                        <a:rPr lang="en-AU" sz="1000" b="1" dirty="0">
                          <a:solidFill>
                            <a:schemeClr val="tx1"/>
                          </a:solidFill>
                        </a:rPr>
                        <a:t>3</a:t>
                      </a:r>
                    </a:p>
                    <a:p>
                      <a:pPr algn="ctr"/>
                      <a:r>
                        <a:rPr lang="en-AU" sz="1000" b="1" dirty="0">
                          <a:solidFill>
                            <a:schemeClr val="tx1"/>
                          </a:solidFill>
                        </a:rPr>
                        <a:t>Work Plan (WA)</a:t>
                      </a:r>
                    </a:p>
                  </a:txBody>
                  <a:tcPr marL="74295" marR="74295" anchor="ctr"/>
                </a:tc>
                <a:tc hMerge="1">
                  <a:txBody>
                    <a:bodyPr/>
                    <a:lstStyle/>
                    <a:p>
                      <a:endParaRPr lang="en-AU"/>
                    </a:p>
                  </a:txBody>
                  <a:tcPr/>
                </a:tc>
                <a:tc hMerge="1">
                  <a:txBody>
                    <a:bodyPr/>
                    <a:lstStyle/>
                    <a:p>
                      <a:pPr algn="ctr"/>
                      <a:endParaRPr lang="en-AU" sz="1000" b="1" dirty="0">
                        <a:solidFill>
                          <a:schemeClr val="tx1"/>
                        </a:solidFill>
                      </a:endParaRPr>
                    </a:p>
                  </a:txBody>
                  <a:tcPr marL="74295" marR="74295" anchor="ctr"/>
                </a:tc>
                <a:tc hMerge="1">
                  <a:txBody>
                    <a:bodyPr/>
                    <a:lstStyle/>
                    <a:p>
                      <a:endParaRPr lang="en-AU"/>
                    </a:p>
                  </a:txBody>
                  <a:tcPr/>
                </a:tc>
                <a:extLst>
                  <a:ext uri="{0D108BD9-81ED-4DB2-BD59-A6C34878D82A}">
                    <a16:rowId xmlns:a16="http://schemas.microsoft.com/office/drawing/2014/main" val="3806600857"/>
                  </a:ext>
                </a:extLst>
              </a:tr>
              <a:tr h="274159">
                <a:tc>
                  <a:txBody>
                    <a:bodyPr/>
                    <a:lstStyle/>
                    <a:p>
                      <a:pPr algn="ctr"/>
                      <a:r>
                        <a:rPr lang="en-AU" sz="900" b="1" dirty="0"/>
                        <a:t>2</a:t>
                      </a:r>
                    </a:p>
                    <a:p>
                      <a:pPr algn="ctr"/>
                      <a:r>
                        <a:rPr lang="en-AU" sz="900" b="1" dirty="0"/>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tc>
                  <a:txBody>
                    <a:bodyPr/>
                    <a:lstStyle/>
                    <a:p>
                      <a:pPr algn="ctr"/>
                      <a:r>
                        <a:rPr lang="en-AU" sz="900" b="1" dirty="0"/>
                        <a:t>1</a:t>
                      </a:r>
                    </a:p>
                    <a:p>
                      <a:pPr algn="ctr"/>
                      <a:r>
                        <a:rPr lang="en-AU" sz="900" b="1" dirty="0"/>
                        <a:t>A</a:t>
                      </a:r>
                    </a:p>
                  </a:txBody>
                  <a:tcPr marL="74295" marR="74295" anchor="ctr"/>
                </a:tc>
                <a:tc gridSpan="2">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hMerge="1">
                  <a:txBody>
                    <a:bodyPr/>
                    <a:lstStyle/>
                    <a:p>
                      <a:pPr algn="ctr"/>
                      <a:endParaRPr lang="en-AU" sz="900" b="1" dirty="0">
                        <a:solidFill>
                          <a:schemeClr val="tx1"/>
                        </a:solidFill>
                      </a:endParaRPr>
                    </a:p>
                  </a:txBody>
                  <a:tcPr marL="74295" marR="74295" anchor="ctr"/>
                </a:tc>
                <a:tc>
                  <a:txBody>
                    <a:bodyPr/>
                    <a:lstStyle/>
                    <a:p>
                      <a:pPr algn="ctr"/>
                      <a:r>
                        <a:rPr lang="en-AU" sz="900" b="1" dirty="0">
                          <a:solidFill>
                            <a:schemeClr val="tx1"/>
                          </a:solidFill>
                        </a:rPr>
                        <a:t>2</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aphicFrame>
        <p:nvGraphicFramePr>
          <p:cNvPr id="19" name="Table 18">
            <a:extLst>
              <a:ext uri="{FF2B5EF4-FFF2-40B4-BE49-F238E27FC236}">
                <a16:creationId xmlns:a16="http://schemas.microsoft.com/office/drawing/2014/main" id="{6EC7D101-A267-4217-9797-76267F9CE4FC}"/>
              </a:ext>
            </a:extLst>
          </p:cNvPr>
          <p:cNvGraphicFramePr>
            <a:graphicFrameLocks noGrp="1"/>
          </p:cNvGraphicFramePr>
          <p:nvPr>
            <p:extLst>
              <p:ext uri="{D42A27DB-BD31-4B8C-83A1-F6EECF244321}">
                <p14:modId xmlns:p14="http://schemas.microsoft.com/office/powerpoint/2010/main" val="456750950"/>
              </p:ext>
            </p:extLst>
          </p:nvPr>
        </p:nvGraphicFramePr>
        <p:xfrm>
          <a:off x="300916" y="3327155"/>
          <a:ext cx="2766310" cy="1169459"/>
        </p:xfrm>
        <a:graphic>
          <a:graphicData uri="http://schemas.openxmlformats.org/drawingml/2006/table">
            <a:tbl>
              <a:tblPr firstRow="1" bandRow="1">
                <a:tableStyleId>{7DF18680-E054-41AD-8BC1-D1AEF772440D}</a:tableStyleId>
              </a:tblPr>
              <a:tblGrid>
                <a:gridCol w="447711">
                  <a:extLst>
                    <a:ext uri="{9D8B030D-6E8A-4147-A177-3AD203B41FA5}">
                      <a16:colId xmlns:a16="http://schemas.microsoft.com/office/drawing/2014/main" val="850157649"/>
                    </a:ext>
                  </a:extLst>
                </a:gridCol>
                <a:gridCol w="447711">
                  <a:extLst>
                    <a:ext uri="{9D8B030D-6E8A-4147-A177-3AD203B41FA5}">
                      <a16:colId xmlns:a16="http://schemas.microsoft.com/office/drawing/2014/main" val="1814836152"/>
                    </a:ext>
                  </a:extLst>
                </a:gridCol>
                <a:gridCol w="425429">
                  <a:extLst>
                    <a:ext uri="{9D8B030D-6E8A-4147-A177-3AD203B41FA5}">
                      <a16:colId xmlns:a16="http://schemas.microsoft.com/office/drawing/2014/main" val="2182475158"/>
                    </a:ext>
                  </a:extLst>
                </a:gridCol>
                <a:gridCol w="550036">
                  <a:extLst>
                    <a:ext uri="{9D8B030D-6E8A-4147-A177-3AD203B41FA5}">
                      <a16:colId xmlns:a16="http://schemas.microsoft.com/office/drawing/2014/main" val="4063638149"/>
                    </a:ext>
                  </a:extLst>
                </a:gridCol>
                <a:gridCol w="107991">
                  <a:extLst>
                    <a:ext uri="{9D8B030D-6E8A-4147-A177-3AD203B41FA5}">
                      <a16:colId xmlns:a16="http://schemas.microsoft.com/office/drawing/2014/main" val="922413998"/>
                    </a:ext>
                  </a:extLst>
                </a:gridCol>
                <a:gridCol w="339721">
                  <a:extLst>
                    <a:ext uri="{9D8B030D-6E8A-4147-A177-3AD203B41FA5}">
                      <a16:colId xmlns:a16="http://schemas.microsoft.com/office/drawing/2014/main" val="1277520202"/>
                    </a:ext>
                  </a:extLst>
                </a:gridCol>
                <a:gridCol w="447711">
                  <a:extLst>
                    <a:ext uri="{9D8B030D-6E8A-4147-A177-3AD203B41FA5}">
                      <a16:colId xmlns:a16="http://schemas.microsoft.com/office/drawing/2014/main" val="3771576810"/>
                    </a:ext>
                  </a:extLst>
                </a:gridCol>
              </a:tblGrid>
              <a:tr h="348999">
                <a:tc gridSpan="5">
                  <a:txBody>
                    <a:bodyPr/>
                    <a:lstStyle/>
                    <a:p>
                      <a:pPr algn="ctr"/>
                      <a:r>
                        <a:rPr lang="en-AU" sz="1000" dirty="0"/>
                        <a:t>AUTHORITIES FINALISED</a:t>
                      </a:r>
                    </a:p>
                    <a:p>
                      <a:pPr algn="ctr"/>
                      <a:r>
                        <a:rPr lang="en-AU" sz="1000" dirty="0"/>
                        <a:t>Oct 2019 to Sept 2020</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2">
                  <a:txBody>
                    <a:bodyPr/>
                    <a:lstStyle/>
                    <a:p>
                      <a:pPr algn="ctr"/>
                      <a:r>
                        <a:rPr lang="en-AU" sz="1200" dirty="0">
                          <a:solidFill>
                            <a:schemeClr val="bg1"/>
                          </a:solidFill>
                        </a:rPr>
                        <a:t>34</a:t>
                      </a:r>
                    </a:p>
                  </a:txBody>
                  <a:tcPr marL="74295" marR="74295" anchor="ctr">
                    <a:solidFill>
                      <a:srgbClr val="002060"/>
                    </a:solidFill>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6</a:t>
                      </a:r>
                    </a:p>
                    <a:p>
                      <a:pPr algn="ctr"/>
                      <a:r>
                        <a:rPr lang="en-AU" sz="1000" b="1" dirty="0">
                          <a:solidFill>
                            <a:schemeClr val="tx1"/>
                          </a:solidFill>
                        </a:rPr>
                        <a:t>Work Authority</a:t>
                      </a:r>
                    </a:p>
                  </a:txBody>
                  <a:tcPr marL="74295" marR="74295" anchor="ctr"/>
                </a:tc>
                <a:tc hMerge="1">
                  <a:txBody>
                    <a:bodyPr/>
                    <a:lstStyle/>
                    <a:p>
                      <a:endParaRPr lang="en-AU"/>
                    </a:p>
                  </a:txBody>
                  <a:tcPr/>
                </a:tc>
                <a:tc hMerge="1">
                  <a:txBody>
                    <a:bodyPr/>
                    <a:lstStyle/>
                    <a:p>
                      <a:endParaRPr lang="en-AU"/>
                    </a:p>
                  </a:txBody>
                  <a:tcPr/>
                </a:tc>
                <a:tc gridSpan="4">
                  <a:txBody>
                    <a:bodyPr/>
                    <a:lstStyle/>
                    <a:p>
                      <a:pPr algn="ctr"/>
                      <a:r>
                        <a:rPr lang="en-AU" sz="1000" b="1" dirty="0">
                          <a:solidFill>
                            <a:schemeClr val="tx1"/>
                          </a:solidFill>
                        </a:rPr>
                        <a:t>28</a:t>
                      </a:r>
                    </a:p>
                    <a:p>
                      <a:pPr algn="ctr"/>
                      <a:r>
                        <a:rPr lang="en-AU" sz="1000" b="1" dirty="0">
                          <a:solidFill>
                            <a:schemeClr val="tx1"/>
                          </a:solidFill>
                        </a:rPr>
                        <a:t>Work Plan (WA)</a:t>
                      </a:r>
                    </a:p>
                  </a:txBody>
                  <a:tcPr marL="74295" marR="74295" anchor="ctr"/>
                </a:tc>
                <a:tc hMerge="1">
                  <a:txBody>
                    <a:bodyPr/>
                    <a:lstStyle/>
                    <a:p>
                      <a:endParaRPr lang="en-AU"/>
                    </a:p>
                  </a:txBody>
                  <a:tcPr/>
                </a:tc>
                <a:tc hMerge="1">
                  <a:txBody>
                    <a:bodyPr/>
                    <a:lstStyle/>
                    <a:p>
                      <a:pPr algn="ctr"/>
                      <a:endParaRPr lang="en-AU" sz="1000" b="1" dirty="0">
                        <a:solidFill>
                          <a:schemeClr val="tx1"/>
                        </a:solidFill>
                      </a:endParaRPr>
                    </a:p>
                  </a:txBody>
                  <a:tcPr marL="74295" marR="74295" anchor="ctr"/>
                </a:tc>
                <a:tc hMerge="1">
                  <a:txBody>
                    <a:bodyPr/>
                    <a:lstStyle/>
                    <a:p>
                      <a:endParaRPr lang="en-AU"/>
                    </a:p>
                  </a:txBody>
                  <a:tcPr/>
                </a:tc>
                <a:extLst>
                  <a:ext uri="{0D108BD9-81ED-4DB2-BD59-A6C34878D82A}">
                    <a16:rowId xmlns:a16="http://schemas.microsoft.com/office/drawing/2014/main" val="3806600857"/>
                  </a:ext>
                </a:extLst>
              </a:tr>
              <a:tr h="274159">
                <a:tc>
                  <a:txBody>
                    <a:bodyPr/>
                    <a:lstStyle/>
                    <a:p>
                      <a:pPr algn="ctr"/>
                      <a:r>
                        <a:rPr lang="en-AU" sz="900" b="1" dirty="0"/>
                        <a:t>3</a:t>
                      </a:r>
                    </a:p>
                    <a:p>
                      <a:pPr algn="ctr"/>
                      <a:r>
                        <a:rPr lang="en-AU" sz="900" b="1" dirty="0"/>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3</a:t>
                      </a:r>
                    </a:p>
                    <a:p>
                      <a:pPr algn="ctr"/>
                      <a:r>
                        <a:rPr lang="en-AU" sz="900" b="1" dirty="0">
                          <a:solidFill>
                            <a:schemeClr val="tx1"/>
                          </a:solidFill>
                        </a:rPr>
                        <a:t>W</a:t>
                      </a:r>
                    </a:p>
                  </a:txBody>
                  <a:tcPr marL="74295" marR="74295" anchor="ctr"/>
                </a:tc>
                <a:tc>
                  <a:txBody>
                    <a:bodyPr/>
                    <a:lstStyle/>
                    <a:p>
                      <a:pPr algn="ctr"/>
                      <a:r>
                        <a:rPr lang="en-AU" sz="900" b="1" dirty="0"/>
                        <a:t>21</a:t>
                      </a:r>
                    </a:p>
                    <a:p>
                      <a:pPr algn="ctr"/>
                      <a:r>
                        <a:rPr lang="en-AU" sz="900" b="1" dirty="0"/>
                        <a:t>A</a:t>
                      </a:r>
                    </a:p>
                  </a:txBody>
                  <a:tcPr marL="74295" marR="74295" anchor="ctr"/>
                </a:tc>
                <a:tc gridSpan="2">
                  <a:txBody>
                    <a:bodyPr/>
                    <a:lstStyle/>
                    <a:p>
                      <a:pPr algn="ctr"/>
                      <a:r>
                        <a:rPr lang="en-AU" sz="900" b="1" dirty="0">
                          <a:solidFill>
                            <a:schemeClr val="tx1"/>
                          </a:solidFill>
                        </a:rPr>
                        <a:t>1</a:t>
                      </a:r>
                    </a:p>
                    <a:p>
                      <a:pPr algn="ctr"/>
                      <a:r>
                        <a:rPr lang="en-AU" sz="900" b="1" dirty="0">
                          <a:solidFill>
                            <a:schemeClr val="tx1"/>
                          </a:solidFill>
                        </a:rPr>
                        <a:t>R</a:t>
                      </a:r>
                    </a:p>
                  </a:txBody>
                  <a:tcPr marL="74295" marR="74295" anchor="ctr"/>
                </a:tc>
                <a:tc hMerge="1">
                  <a:txBody>
                    <a:bodyPr/>
                    <a:lstStyle/>
                    <a:p>
                      <a:pPr algn="ctr"/>
                      <a:endParaRPr lang="en-AU" sz="900" b="1" dirty="0">
                        <a:solidFill>
                          <a:schemeClr val="tx1"/>
                        </a:solidFill>
                      </a:endParaRPr>
                    </a:p>
                  </a:txBody>
                  <a:tcPr marL="74295" marR="74295" anchor="ctr"/>
                </a:tc>
                <a:tc>
                  <a:txBody>
                    <a:bodyPr/>
                    <a:lstStyle/>
                    <a:p>
                      <a:pPr algn="ctr"/>
                      <a:r>
                        <a:rPr lang="en-AU" sz="900" b="1" dirty="0">
                          <a:solidFill>
                            <a:schemeClr val="tx1"/>
                          </a:solidFill>
                        </a:rPr>
                        <a:t>6</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pSp>
        <p:nvGrpSpPr>
          <p:cNvPr id="20" name="Group 19">
            <a:extLst>
              <a:ext uri="{FF2B5EF4-FFF2-40B4-BE49-F238E27FC236}">
                <a16:creationId xmlns:a16="http://schemas.microsoft.com/office/drawing/2014/main" id="{21DADF30-E432-48DB-B868-305E589DAAC1}"/>
              </a:ext>
            </a:extLst>
          </p:cNvPr>
          <p:cNvGrpSpPr/>
          <p:nvPr/>
        </p:nvGrpSpPr>
        <p:grpSpPr>
          <a:xfrm>
            <a:off x="6178033" y="4383674"/>
            <a:ext cx="3525744" cy="361956"/>
            <a:chOff x="675329" y="5553121"/>
            <a:chExt cx="3309256" cy="415498"/>
          </a:xfrm>
        </p:grpSpPr>
        <p:sp>
          <p:nvSpPr>
            <p:cNvPr id="21" name="Rectangle 20">
              <a:extLst>
                <a:ext uri="{FF2B5EF4-FFF2-40B4-BE49-F238E27FC236}">
                  <a16:creationId xmlns:a16="http://schemas.microsoft.com/office/drawing/2014/main" id="{73627608-721E-4046-85E1-282F36F0A485}"/>
                </a:ext>
              </a:extLst>
            </p:cNvPr>
            <p:cNvSpPr/>
            <p:nvPr/>
          </p:nvSpPr>
          <p:spPr>
            <a:xfrm>
              <a:off x="1229002" y="5560816"/>
              <a:ext cx="2755583" cy="246221"/>
            </a:xfrm>
            <a:prstGeom prst="rect">
              <a:avLst/>
            </a:prstGeom>
          </p:spPr>
          <p:txBody>
            <a:bodyPr wrap="square">
              <a:spAutoFit/>
            </a:bodyPr>
            <a:lstStyle/>
            <a:p>
              <a:pPr algn="ctr"/>
              <a:r>
                <a:rPr lang="en-AU" sz="1000" b="1" dirty="0"/>
                <a:t>A</a:t>
              </a:r>
              <a:r>
                <a:rPr lang="en-AU" sz="1000" dirty="0">
                  <a:solidFill>
                    <a:schemeClr val="tx2"/>
                  </a:solidFill>
                </a:rPr>
                <a:t> – Approved    </a:t>
              </a:r>
              <a:r>
                <a:rPr lang="en-AU" sz="1000" b="1" dirty="0"/>
                <a:t>R </a:t>
              </a:r>
              <a:r>
                <a:rPr lang="en-AU" sz="1000" dirty="0">
                  <a:solidFill>
                    <a:schemeClr val="tx2"/>
                  </a:solidFill>
                </a:rPr>
                <a:t>- Refused    </a:t>
              </a:r>
              <a:r>
                <a:rPr lang="en-AU" sz="1000" b="1" dirty="0"/>
                <a:t>W</a:t>
              </a:r>
              <a:r>
                <a:rPr lang="en-AU" sz="1000" dirty="0">
                  <a:solidFill>
                    <a:schemeClr val="tx2"/>
                  </a:solidFill>
                </a:rPr>
                <a:t> - Withdrawn</a:t>
              </a:r>
            </a:p>
          </p:txBody>
        </p:sp>
        <p:sp>
          <p:nvSpPr>
            <p:cNvPr id="22" name="Rounded Rectangle 3">
              <a:extLst>
                <a:ext uri="{FF2B5EF4-FFF2-40B4-BE49-F238E27FC236}">
                  <a16:creationId xmlns:a16="http://schemas.microsoft.com/office/drawing/2014/main" id="{5FEFFFE7-4A7B-4AF1-A0A2-13E475E9122A}"/>
                </a:ext>
              </a:extLst>
            </p:cNvPr>
            <p:cNvSpPr/>
            <p:nvPr/>
          </p:nvSpPr>
          <p:spPr>
            <a:xfrm>
              <a:off x="675329" y="5565716"/>
              <a:ext cx="3287071" cy="236420"/>
            </a:xfrm>
            <a:prstGeom prst="roundRect">
              <a:avLst>
                <a:gd name="adj" fmla="val 35750"/>
              </a:avLst>
            </a:prstGeom>
            <a:noFill/>
            <a:ln w="19050">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23" name="TextBox 22">
              <a:extLst>
                <a:ext uri="{FF2B5EF4-FFF2-40B4-BE49-F238E27FC236}">
                  <a16:creationId xmlns:a16="http://schemas.microsoft.com/office/drawing/2014/main" id="{1EAB50F8-063C-42F5-AE8F-F7BA4F645C29}"/>
                </a:ext>
              </a:extLst>
            </p:cNvPr>
            <p:cNvSpPr txBox="1"/>
            <p:nvPr/>
          </p:nvSpPr>
          <p:spPr>
            <a:xfrm>
              <a:off x="771787" y="5553121"/>
              <a:ext cx="687896" cy="415498"/>
            </a:xfrm>
            <a:prstGeom prst="rect">
              <a:avLst/>
            </a:prstGeom>
            <a:noFill/>
          </p:spPr>
          <p:txBody>
            <a:bodyPr wrap="square" rtlCol="0">
              <a:spAutoFit/>
            </a:bodyPr>
            <a:lstStyle/>
            <a:p>
              <a:r>
                <a:rPr lang="en-AU" sz="1050" b="1" dirty="0">
                  <a:solidFill>
                    <a:schemeClr val="tx1">
                      <a:lumMod val="75000"/>
                      <a:lumOff val="25000"/>
                    </a:schemeClr>
                  </a:solidFill>
                </a:rPr>
                <a:t>Legend</a:t>
              </a:r>
            </a:p>
          </p:txBody>
        </p:sp>
      </p:grpSp>
    </p:spTree>
    <p:extLst>
      <p:ext uri="{BB962C8B-B14F-4D97-AF65-F5344CB8AC3E}">
        <p14:creationId xmlns:p14="http://schemas.microsoft.com/office/powerpoint/2010/main" val="148500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714411" y="5262732"/>
            <a:ext cx="7486614" cy="1423817"/>
            <a:chOff x="403298" y="4296564"/>
            <a:chExt cx="6919882" cy="1874329"/>
          </a:xfrm>
        </p:grpSpPr>
        <p:sp>
          <p:nvSpPr>
            <p:cNvPr id="14" name="Rounded Rectangle 3">
              <a:extLst>
                <a:ext uri="{FF2B5EF4-FFF2-40B4-BE49-F238E27FC236}">
                  <a16:creationId xmlns:a16="http://schemas.microsoft.com/office/drawing/2014/main" id="{F1A2CDE2-5572-4332-A200-7E41E27FAC89}"/>
                </a:ext>
              </a:extLst>
            </p:cNvPr>
            <p:cNvSpPr/>
            <p:nvPr/>
          </p:nvSpPr>
          <p:spPr>
            <a:xfrm>
              <a:off x="403298" y="4515313"/>
              <a:ext cx="6919882" cy="1655580"/>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dirty="0">
                  <a:solidFill>
                    <a:schemeClr val="tx1">
                      <a:lumMod val="85000"/>
                      <a:lumOff val="15000"/>
                    </a:schemeClr>
                  </a:solidFill>
                </a:rPr>
                <a:t>This graph shows the number of Work Plans (WA) and Work Plan Variations in the regulatory system over the last 12 months. </a:t>
              </a:r>
              <a:br>
                <a:rPr lang="en-AU" sz="1000" dirty="0">
                  <a:solidFill>
                    <a:schemeClr val="tx1">
                      <a:lumMod val="85000"/>
                      <a:lumOff val="15000"/>
                    </a:schemeClr>
                  </a:solidFill>
                </a:rPr>
              </a:b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Stacked bar graph </a:t>
              </a:r>
              <a:r>
                <a:rPr lang="en-AU" sz="1000" dirty="0">
                  <a:solidFill>
                    <a:schemeClr val="tx1">
                      <a:lumMod val="85000"/>
                      <a:lumOff val="15000"/>
                    </a:schemeClr>
                  </a:solidFill>
                </a:rPr>
                <a:t>-  Shows the total number of Work Plans in the regulatory system.</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Line Graphs</a:t>
              </a:r>
              <a:r>
                <a:rPr lang="en-AU" sz="1000" dirty="0">
                  <a:solidFill>
                    <a:schemeClr val="tx1">
                      <a:lumMod val="85000"/>
                      <a:lumOff val="15000"/>
                    </a:schemeClr>
                  </a:solidFill>
                </a:rPr>
                <a:t> – Shows the total number of Work Plans that were lodged / finalised for the calendar month.</a:t>
              </a:r>
            </a:p>
            <a:p>
              <a:pPr marL="139303" indent="-139303">
                <a:buFont typeface="Arial" panose="020B0604020202020204" pitchFamily="34" charset="0"/>
                <a:buChar char="•"/>
                <a:defRPr/>
              </a:pPr>
              <a:endParaRPr lang="en-AU" sz="1000" dirty="0">
                <a:solidFill>
                  <a:schemeClr val="tx1">
                    <a:lumMod val="85000"/>
                    <a:lumOff val="15000"/>
                  </a:schemeClr>
                </a:solidFill>
              </a:endParaRPr>
            </a:p>
            <a:p>
              <a:endParaRPr lang="en-AU" sz="1000" b="1" dirty="0">
                <a:solidFill>
                  <a:schemeClr val="tx1"/>
                </a:solidFill>
              </a:endParaRPr>
            </a:p>
          </p:txBody>
        </p:sp>
        <p:sp>
          <p:nvSpPr>
            <p:cNvPr id="15" name="Round Same Side Corner Rectangle 5">
              <a:extLst>
                <a:ext uri="{FF2B5EF4-FFF2-40B4-BE49-F238E27FC236}">
                  <a16:creationId xmlns:a16="http://schemas.microsoft.com/office/drawing/2014/main" id="{E99CFB19-A372-4BF7-951D-710891A8CE46}"/>
                </a:ext>
              </a:extLst>
            </p:cNvPr>
            <p:cNvSpPr/>
            <p:nvPr/>
          </p:nvSpPr>
          <p:spPr>
            <a:xfrm>
              <a:off x="403298" y="4296564"/>
              <a:ext cx="753722" cy="375459"/>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4" name="Slide Number Placeholder 3"/>
          <p:cNvSpPr>
            <a:spLocks noGrp="1"/>
          </p:cNvSpPr>
          <p:nvPr>
            <p:ph type="sldNum" sz="quarter" idx="12"/>
          </p:nvPr>
        </p:nvSpPr>
        <p:spPr/>
        <p:txBody>
          <a:bodyPr/>
          <a:lstStyle/>
          <a:p>
            <a:fld id="{10F38EA1-A2B3-734E-8FE4-2A14DB32A8FE}" type="slidenum">
              <a:rPr lang="en-US" smtClean="0"/>
              <a:t>3</a:t>
            </a:fld>
            <a:endParaRPr lang="en-US" dirty="0"/>
          </a:p>
        </p:txBody>
      </p:sp>
      <p:pic>
        <p:nvPicPr>
          <p:cNvPr id="5" name="Picture 4">
            <a:extLst>
              <a:ext uri="{FF2B5EF4-FFF2-40B4-BE49-F238E27FC236}">
                <a16:creationId xmlns:a16="http://schemas.microsoft.com/office/drawing/2014/main" id="{F1CAD8B1-9588-42AA-AFCC-A06892754024}"/>
              </a:ext>
            </a:extLst>
          </p:cNvPr>
          <p:cNvPicPr>
            <a:picLocks noChangeAspect="1"/>
          </p:cNvPicPr>
          <p:nvPr/>
        </p:nvPicPr>
        <p:blipFill>
          <a:blip r:embed="rId2"/>
          <a:stretch>
            <a:fillRect/>
          </a:stretch>
        </p:blipFill>
        <p:spPr>
          <a:xfrm>
            <a:off x="283059" y="1437729"/>
            <a:ext cx="9339881" cy="3627434"/>
          </a:xfrm>
          <a:prstGeom prst="rect">
            <a:avLst/>
          </a:prstGeom>
        </p:spPr>
      </p:pic>
    </p:spTree>
    <p:extLst>
      <p:ext uri="{BB962C8B-B14F-4D97-AF65-F5344CB8AC3E}">
        <p14:creationId xmlns:p14="http://schemas.microsoft.com/office/powerpoint/2010/main" val="227318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48655A-C0D6-4966-9F50-BBA81E2FD8A5}"/>
              </a:ext>
            </a:extLst>
          </p:cNvPr>
          <p:cNvSpPr txBox="1"/>
          <p:nvPr/>
        </p:nvSpPr>
        <p:spPr>
          <a:xfrm>
            <a:off x="342418" y="1810371"/>
            <a:ext cx="7429982" cy="258532"/>
          </a:xfrm>
          <a:prstGeom prst="rect">
            <a:avLst/>
          </a:prstGeom>
          <a:noFill/>
        </p:spPr>
        <p:txBody>
          <a:bodyPr wrap="square" rtlCol="0">
            <a:spAutoFit/>
          </a:bodyPr>
          <a:lstStyle/>
          <a:p>
            <a:pPr>
              <a:lnSpc>
                <a:spcPct val="90000"/>
              </a:lnSpc>
              <a:spcBef>
                <a:spcPts val="813"/>
              </a:spcBef>
            </a:pPr>
            <a:r>
              <a:rPr lang="en-AU" sz="1200" dirty="0"/>
              <a:t>Work Plan stages in the below tables were from Work Plans where one or more stages were completed in the year</a:t>
            </a:r>
          </a:p>
        </p:txBody>
      </p:sp>
      <p:sp>
        <p:nvSpPr>
          <p:cNvPr id="6" name="TextBox 5">
            <a:extLst>
              <a:ext uri="{FF2B5EF4-FFF2-40B4-BE49-F238E27FC236}">
                <a16:creationId xmlns:a16="http://schemas.microsoft.com/office/drawing/2014/main" id="{8DF0F362-6826-4C82-A93A-2419D4C7E7CC}"/>
              </a:ext>
            </a:extLst>
          </p:cNvPr>
          <p:cNvSpPr txBox="1"/>
          <p:nvPr/>
        </p:nvSpPr>
        <p:spPr>
          <a:xfrm>
            <a:off x="357047" y="2375504"/>
            <a:ext cx="6346891" cy="246221"/>
          </a:xfrm>
          <a:prstGeom prst="rect">
            <a:avLst/>
          </a:prstGeom>
          <a:noFill/>
        </p:spPr>
        <p:txBody>
          <a:bodyPr wrap="square" rtlCol="0">
            <a:spAutoFit/>
          </a:bodyPr>
          <a:lstStyle/>
          <a:p>
            <a:r>
              <a:rPr lang="en-AU" sz="1000" dirty="0"/>
              <a:t>Total Work Plans that had one or more stages assessed in the 12 months: </a:t>
            </a:r>
            <a:r>
              <a:rPr lang="en-AU" sz="1000" b="1" dirty="0"/>
              <a:t>41</a:t>
            </a:r>
          </a:p>
        </p:txBody>
      </p:sp>
      <p:sp>
        <p:nvSpPr>
          <p:cNvPr id="7" name="TextBox 6">
            <a:extLst>
              <a:ext uri="{FF2B5EF4-FFF2-40B4-BE49-F238E27FC236}">
                <a16:creationId xmlns:a16="http://schemas.microsoft.com/office/drawing/2014/main" id="{33A6EDAD-BA59-4AC4-B708-282844F2C753}"/>
              </a:ext>
            </a:extLst>
          </p:cNvPr>
          <p:cNvSpPr txBox="1"/>
          <p:nvPr/>
        </p:nvSpPr>
        <p:spPr>
          <a:xfrm>
            <a:off x="410578" y="4825010"/>
            <a:ext cx="4210060" cy="246221"/>
          </a:xfrm>
          <a:prstGeom prst="rect">
            <a:avLst/>
          </a:prstGeom>
          <a:noFill/>
        </p:spPr>
        <p:txBody>
          <a:bodyPr wrap="square" rtlCol="0">
            <a:spAutoFit/>
          </a:bodyPr>
          <a:lstStyle/>
          <a:p>
            <a:r>
              <a:rPr lang="en-AU" sz="1000" dirty="0"/>
              <a:t>Total Work Plans that had one or more stages assessed in the 12 month</a:t>
            </a:r>
            <a:r>
              <a:rPr lang="en-AU" sz="1000"/>
              <a:t>: </a:t>
            </a:r>
            <a:r>
              <a:rPr lang="en-AU" sz="1000" b="1"/>
              <a:t>22</a:t>
            </a:r>
            <a:endParaRPr lang="en-AU" sz="1000" b="1" dirty="0"/>
          </a:p>
        </p:txBody>
      </p:sp>
      <p:sp>
        <p:nvSpPr>
          <p:cNvPr id="11" name="Content Placeholder 2">
            <a:extLst>
              <a:ext uri="{FF2B5EF4-FFF2-40B4-BE49-F238E27FC236}">
                <a16:creationId xmlns:a16="http://schemas.microsoft.com/office/drawing/2014/main" id="{2277AB74-613C-4B1F-ADDA-B3251778BC7F}"/>
              </a:ext>
            </a:extLst>
          </p:cNvPr>
          <p:cNvSpPr txBox="1">
            <a:spLocks/>
          </p:cNvSpPr>
          <p:nvPr/>
        </p:nvSpPr>
        <p:spPr>
          <a:xfrm>
            <a:off x="342419" y="1498004"/>
            <a:ext cx="7179906"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Median Days for Work Authority work plan </a:t>
            </a:r>
            <a:r>
              <a:rPr lang="en-AU" sz="1400" b="1" u="sng" dirty="0"/>
              <a:t>stages</a:t>
            </a:r>
            <a:r>
              <a:rPr lang="en-AU" sz="1400" b="1" dirty="0"/>
              <a:t> completed in Oct 2019 to Sept 2020</a:t>
            </a:r>
          </a:p>
        </p:txBody>
      </p:sp>
      <p:grpSp>
        <p:nvGrpSpPr>
          <p:cNvPr id="8" name="Group 7"/>
          <p:cNvGrpSpPr/>
          <p:nvPr/>
        </p:nvGrpSpPr>
        <p:grpSpPr>
          <a:xfrm>
            <a:off x="355227" y="2061372"/>
            <a:ext cx="7167098" cy="1990333"/>
            <a:chOff x="355227" y="2500731"/>
            <a:chExt cx="6999296" cy="1645775"/>
          </a:xfrm>
        </p:grpSpPr>
        <p:sp>
          <p:nvSpPr>
            <p:cNvPr id="12" name="Rounded Rectangle 3">
              <a:extLst>
                <a:ext uri="{FF2B5EF4-FFF2-40B4-BE49-F238E27FC236}">
                  <a16:creationId xmlns:a16="http://schemas.microsoft.com/office/drawing/2014/main" id="{98162D09-D3EC-418E-8E96-9F8E5014660C}"/>
                </a:ext>
              </a:extLst>
            </p:cNvPr>
            <p:cNvSpPr/>
            <p:nvPr/>
          </p:nvSpPr>
          <p:spPr>
            <a:xfrm>
              <a:off x="355227" y="2631447"/>
              <a:ext cx="6999296" cy="1515059"/>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3" name="Round Same Side Corner Rectangle 5">
              <a:extLst>
                <a:ext uri="{FF2B5EF4-FFF2-40B4-BE49-F238E27FC236}">
                  <a16:creationId xmlns:a16="http://schemas.microsoft.com/office/drawing/2014/main" id="{D0AC979C-ACA7-4A18-A632-50243EAC191A}"/>
                </a:ext>
              </a:extLst>
            </p:cNvPr>
            <p:cNvSpPr/>
            <p:nvPr/>
          </p:nvSpPr>
          <p:spPr>
            <a:xfrm>
              <a:off x="357047" y="2500731"/>
              <a:ext cx="2525585" cy="213776"/>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Statutory Endorsement Required</a:t>
              </a:r>
            </a:p>
          </p:txBody>
        </p:sp>
      </p:grpSp>
      <p:grpSp>
        <p:nvGrpSpPr>
          <p:cNvPr id="3" name="Group 2"/>
          <p:cNvGrpSpPr/>
          <p:nvPr/>
        </p:nvGrpSpPr>
        <p:grpSpPr>
          <a:xfrm>
            <a:off x="355227" y="4445453"/>
            <a:ext cx="4432469" cy="2084887"/>
            <a:chOff x="355227" y="4376873"/>
            <a:chExt cx="4088841" cy="2084887"/>
          </a:xfrm>
        </p:grpSpPr>
        <p:sp>
          <p:nvSpPr>
            <p:cNvPr id="14" name="Rounded Rectangle 3">
              <a:extLst>
                <a:ext uri="{FF2B5EF4-FFF2-40B4-BE49-F238E27FC236}">
                  <a16:creationId xmlns:a16="http://schemas.microsoft.com/office/drawing/2014/main" id="{CD205731-309B-426B-BCEF-416FE1BD583C}"/>
                </a:ext>
              </a:extLst>
            </p:cNvPr>
            <p:cNvSpPr/>
            <p:nvPr/>
          </p:nvSpPr>
          <p:spPr>
            <a:xfrm>
              <a:off x="355228" y="4570253"/>
              <a:ext cx="4088840" cy="1891507"/>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5" name="Round Same Side Corner Rectangle 5">
              <a:extLst>
                <a:ext uri="{FF2B5EF4-FFF2-40B4-BE49-F238E27FC236}">
                  <a16:creationId xmlns:a16="http://schemas.microsoft.com/office/drawing/2014/main" id="{F127E3A3-DAD5-4865-ABF8-EB66157F4FBC}"/>
                </a:ext>
              </a:extLst>
            </p:cNvPr>
            <p:cNvSpPr/>
            <p:nvPr/>
          </p:nvSpPr>
          <p:spPr>
            <a:xfrm>
              <a:off x="355227" y="4376873"/>
              <a:ext cx="2587998" cy="257745"/>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chemeClr val="accent6">
                      <a:lumMod val="50000"/>
                    </a:schemeClr>
                  </a:solidFill>
                </a:rPr>
                <a:t>Statutory Endorsement Not </a:t>
              </a:r>
              <a:r>
                <a:rPr lang="en-AU" sz="1200" b="1" dirty="0">
                  <a:solidFill>
                    <a:schemeClr val="accent6">
                      <a:lumMod val="50000"/>
                    </a:schemeClr>
                  </a:solidFill>
                  <a:latin typeface="Calibri" panose="020F0502020204030204"/>
                </a:rPr>
                <a:t>Required</a:t>
              </a:r>
            </a:p>
          </p:txBody>
        </p:sp>
      </p:grpSp>
      <p:sp>
        <p:nvSpPr>
          <p:cNvPr id="16" name="Rounded Rectangle 3">
            <a:extLst>
              <a:ext uri="{FF2B5EF4-FFF2-40B4-BE49-F238E27FC236}">
                <a16:creationId xmlns:a16="http://schemas.microsoft.com/office/drawing/2014/main" id="{E5FD2B6E-90C5-4945-86D7-35C6714A0AB5}"/>
              </a:ext>
            </a:extLst>
          </p:cNvPr>
          <p:cNvSpPr/>
          <p:nvPr/>
        </p:nvSpPr>
        <p:spPr>
          <a:xfrm>
            <a:off x="7677699" y="2219455"/>
            <a:ext cx="1977578" cy="1832250"/>
          </a:xfrm>
          <a:prstGeom prst="roundRect">
            <a:avLst>
              <a:gd name="adj" fmla="val 6214"/>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AU" sz="900" b="1" u="sng" dirty="0">
                <a:solidFill>
                  <a:schemeClr val="bg1">
                    <a:lumMod val="50000"/>
                  </a:schemeClr>
                </a:solidFill>
              </a:rPr>
              <a:t>Definitions</a:t>
            </a:r>
            <a:r>
              <a:rPr lang="en-AU" sz="900" b="1" dirty="0">
                <a:solidFill>
                  <a:schemeClr val="bg1">
                    <a:lumMod val="50000"/>
                  </a:schemeClr>
                </a:solidFill>
              </a:rPr>
              <a:t>:</a:t>
            </a:r>
          </a:p>
          <a:p>
            <a:r>
              <a:rPr lang="en-AU" sz="900" b="1" dirty="0">
                <a:solidFill>
                  <a:schemeClr val="bg1">
                    <a:lumMod val="50000"/>
                  </a:schemeClr>
                </a:solidFill>
              </a:rPr>
              <a:t>Median Days #:</a:t>
            </a:r>
            <a:r>
              <a:rPr lang="en-AU" sz="900" dirty="0">
                <a:solidFill>
                  <a:schemeClr val="bg1">
                    <a:lumMod val="50000"/>
                  </a:schemeClr>
                </a:solidFill>
              </a:rPr>
              <a:t> Arranging the stage duration in order and then selecting the one in the middle duration.</a:t>
            </a:r>
          </a:p>
          <a:p>
            <a:r>
              <a:rPr lang="en-AU" sz="900" dirty="0">
                <a:solidFill>
                  <a:schemeClr val="bg1">
                    <a:lumMod val="50000"/>
                  </a:schemeClr>
                </a:solidFill>
              </a:rPr>
              <a:t>Median is used to minimise the impact of outliers.</a:t>
            </a:r>
          </a:p>
          <a:p>
            <a:endParaRPr lang="en-AU" sz="900" dirty="0">
              <a:solidFill>
                <a:schemeClr val="bg1">
                  <a:lumMod val="50000"/>
                </a:schemeClr>
              </a:solidFill>
            </a:endParaRPr>
          </a:p>
          <a:p>
            <a:r>
              <a:rPr lang="en-AU" sz="900" b="1" dirty="0">
                <a:solidFill>
                  <a:schemeClr val="bg1">
                    <a:lumMod val="50000"/>
                  </a:schemeClr>
                </a:solidFill>
              </a:rPr>
              <a:t>No. Work Plans*: </a:t>
            </a:r>
            <a:r>
              <a:rPr lang="en-AU" sz="900" dirty="0">
                <a:solidFill>
                  <a:schemeClr val="bg1">
                    <a:lumMod val="50000"/>
                  </a:schemeClr>
                </a:solidFill>
              </a:rPr>
              <a:t>The number of work plans that had that stage assessed in the year. A single Work Plan in a month can have had a stage assessed multiple times.</a:t>
            </a:r>
          </a:p>
          <a:p>
            <a:endParaRPr lang="en-AU" sz="900" b="1" dirty="0">
              <a:solidFill>
                <a:schemeClr val="tx1"/>
              </a:solidFill>
            </a:endParaRPr>
          </a:p>
        </p:txBody>
      </p:sp>
      <p:grpSp>
        <p:nvGrpSpPr>
          <p:cNvPr id="4" name="Group 3"/>
          <p:cNvGrpSpPr/>
          <p:nvPr/>
        </p:nvGrpSpPr>
        <p:grpSpPr>
          <a:xfrm>
            <a:off x="5642750" y="4948120"/>
            <a:ext cx="3906204" cy="1257245"/>
            <a:chOff x="6334174" y="4467836"/>
            <a:chExt cx="2890791" cy="1460730"/>
          </a:xfrm>
        </p:grpSpPr>
        <p:sp>
          <p:nvSpPr>
            <p:cNvPr id="17" name="Rounded Rectangle 3">
              <a:extLst>
                <a:ext uri="{FF2B5EF4-FFF2-40B4-BE49-F238E27FC236}">
                  <a16:creationId xmlns:a16="http://schemas.microsoft.com/office/drawing/2014/main" id="{D5C771A2-C082-43E3-9AC3-5C3C5CB15C89}"/>
                </a:ext>
              </a:extLst>
            </p:cNvPr>
            <p:cNvSpPr/>
            <p:nvPr/>
          </p:nvSpPr>
          <p:spPr>
            <a:xfrm>
              <a:off x="6334177" y="4579912"/>
              <a:ext cx="2890788" cy="1348654"/>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endParaRPr lang="en-AU" sz="1000" b="1" dirty="0">
                <a:solidFill>
                  <a:schemeClr val="tx1"/>
                </a:solidFill>
              </a:endParaRPr>
            </a:p>
            <a:p>
              <a:pPr marL="171450" indent="-171450">
                <a:buFont typeface="Arial" panose="020B0604020202020204" pitchFamily="34" charset="0"/>
                <a:buChar char="•"/>
                <a:defRPr/>
              </a:pPr>
              <a:r>
                <a:rPr lang="en-AU" sz="1000" dirty="0">
                  <a:solidFill>
                    <a:schemeClr val="tx1"/>
                  </a:solidFill>
                </a:rPr>
                <a:t>A work plan / work plan variation goes through various stages from New to Finalised. The tables identify the stages, the median days for each stage to be completed and the number of work plans that had the stage assessed from </a:t>
              </a:r>
              <a:r>
                <a:rPr lang="en-AU" sz="1000" dirty="0">
                  <a:solidFill>
                    <a:schemeClr val="tx1">
                      <a:lumMod val="85000"/>
                      <a:lumOff val="15000"/>
                    </a:schemeClr>
                  </a:solidFill>
                </a:rPr>
                <a:t>Oct 2019 </a:t>
              </a:r>
              <a:r>
                <a:rPr lang="en-AU" sz="1000" dirty="0">
                  <a:solidFill>
                    <a:schemeClr val="tx1"/>
                  </a:solidFill>
                </a:rPr>
                <a:t>to </a:t>
              </a:r>
              <a:r>
                <a:rPr lang="en-AU" sz="1000" dirty="0">
                  <a:solidFill>
                    <a:schemeClr val="tx1">
                      <a:lumMod val="85000"/>
                      <a:lumOff val="15000"/>
                    </a:schemeClr>
                  </a:solidFill>
                </a:rPr>
                <a:t>Sept 2020.</a:t>
              </a:r>
              <a:endParaRPr lang="en-AU" sz="1000" dirty="0">
                <a:solidFill>
                  <a:schemeClr val="tx1"/>
                </a:solidFill>
              </a:endParaRPr>
            </a:p>
          </p:txBody>
        </p:sp>
        <p:sp>
          <p:nvSpPr>
            <p:cNvPr id="18" name="Round Same Side Corner Rectangle 5">
              <a:extLst>
                <a:ext uri="{FF2B5EF4-FFF2-40B4-BE49-F238E27FC236}">
                  <a16:creationId xmlns:a16="http://schemas.microsoft.com/office/drawing/2014/main" id="{49D4DDA3-02E8-4F7B-B7C5-92580CAFEA4F}"/>
                </a:ext>
              </a:extLst>
            </p:cNvPr>
            <p:cNvSpPr/>
            <p:nvPr/>
          </p:nvSpPr>
          <p:spPr>
            <a:xfrm>
              <a:off x="6334174" y="4467836"/>
              <a:ext cx="424217" cy="26373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graphicFrame>
        <p:nvGraphicFramePr>
          <p:cNvPr id="20" name="Table 19">
            <a:extLst>
              <a:ext uri="{FF2B5EF4-FFF2-40B4-BE49-F238E27FC236}">
                <a16:creationId xmlns:a16="http://schemas.microsoft.com/office/drawing/2014/main" id="{19A07C6E-1822-4AC7-9DE5-180367F4572F}"/>
              </a:ext>
            </a:extLst>
          </p:cNvPr>
          <p:cNvGraphicFramePr>
            <a:graphicFrameLocks noGrp="1"/>
          </p:cNvGraphicFramePr>
          <p:nvPr>
            <p:extLst>
              <p:ext uri="{D42A27DB-BD31-4B8C-83A1-F6EECF244321}">
                <p14:modId xmlns:p14="http://schemas.microsoft.com/office/powerpoint/2010/main" val="2855456088"/>
              </p:ext>
            </p:extLst>
          </p:nvPr>
        </p:nvGraphicFramePr>
        <p:xfrm>
          <a:off x="428903" y="2606336"/>
          <a:ext cx="6999295" cy="1287784"/>
        </p:xfrm>
        <a:graphic>
          <a:graphicData uri="http://schemas.openxmlformats.org/drawingml/2006/table">
            <a:tbl>
              <a:tblPr firstRow="1" firstCol="1">
                <a:tableStyleId>{5C22544A-7EE6-4342-B048-85BDC9FD1C3A}</a:tableStyleId>
              </a:tblPr>
              <a:tblGrid>
                <a:gridCol w="748594">
                  <a:extLst>
                    <a:ext uri="{9D8B030D-6E8A-4147-A177-3AD203B41FA5}">
                      <a16:colId xmlns:a16="http://schemas.microsoft.com/office/drawing/2014/main" val="1693068444"/>
                    </a:ext>
                  </a:extLst>
                </a:gridCol>
                <a:gridCol w="759637">
                  <a:extLst>
                    <a:ext uri="{9D8B030D-6E8A-4147-A177-3AD203B41FA5}">
                      <a16:colId xmlns:a16="http://schemas.microsoft.com/office/drawing/2014/main" val="1046372732"/>
                    </a:ext>
                  </a:extLst>
                </a:gridCol>
                <a:gridCol w="848918">
                  <a:extLst>
                    <a:ext uri="{9D8B030D-6E8A-4147-A177-3AD203B41FA5}">
                      <a16:colId xmlns:a16="http://schemas.microsoft.com/office/drawing/2014/main" val="3773381255"/>
                    </a:ext>
                  </a:extLst>
                </a:gridCol>
                <a:gridCol w="773691">
                  <a:extLst>
                    <a:ext uri="{9D8B030D-6E8A-4147-A177-3AD203B41FA5}">
                      <a16:colId xmlns:a16="http://schemas.microsoft.com/office/drawing/2014/main" val="2573620924"/>
                    </a:ext>
                  </a:extLst>
                </a:gridCol>
                <a:gridCol w="773691">
                  <a:extLst>
                    <a:ext uri="{9D8B030D-6E8A-4147-A177-3AD203B41FA5}">
                      <a16:colId xmlns:a16="http://schemas.microsoft.com/office/drawing/2014/main" val="1682255500"/>
                    </a:ext>
                  </a:extLst>
                </a:gridCol>
                <a:gridCol w="773691">
                  <a:extLst>
                    <a:ext uri="{9D8B030D-6E8A-4147-A177-3AD203B41FA5}">
                      <a16:colId xmlns:a16="http://schemas.microsoft.com/office/drawing/2014/main" val="2115937172"/>
                    </a:ext>
                  </a:extLst>
                </a:gridCol>
                <a:gridCol w="773691">
                  <a:extLst>
                    <a:ext uri="{9D8B030D-6E8A-4147-A177-3AD203B41FA5}">
                      <a16:colId xmlns:a16="http://schemas.microsoft.com/office/drawing/2014/main" val="100074573"/>
                    </a:ext>
                  </a:extLst>
                </a:gridCol>
                <a:gridCol w="773691">
                  <a:extLst>
                    <a:ext uri="{9D8B030D-6E8A-4147-A177-3AD203B41FA5}">
                      <a16:colId xmlns:a16="http://schemas.microsoft.com/office/drawing/2014/main" val="3618640883"/>
                    </a:ext>
                  </a:extLst>
                </a:gridCol>
                <a:gridCol w="773691">
                  <a:extLst>
                    <a:ext uri="{9D8B030D-6E8A-4147-A177-3AD203B41FA5}">
                      <a16:colId xmlns:a16="http://schemas.microsoft.com/office/drawing/2014/main" val="4052822133"/>
                    </a:ext>
                  </a:extLst>
                </a:gridCol>
              </a:tblGrid>
              <a:tr h="29718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Other Agency</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extLst>
                  <a:ext uri="{0D108BD9-81ED-4DB2-BD59-A6C34878D82A}">
                    <a16:rowId xmlns:a16="http://schemas.microsoft.com/office/drawing/2014/main" val="415966901"/>
                  </a:ext>
                </a:extLst>
              </a:tr>
              <a:tr h="408623">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Lodged</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Assessed</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Resubmission</a:t>
                      </a:r>
                    </a:p>
                    <a:p>
                      <a:pPr algn="ctr" fontAlgn="b"/>
                      <a:r>
                        <a:rPr lang="en-AU" sz="800" u="none" strike="noStrike" dirty="0">
                          <a:effectLst/>
                        </a:rPr>
                        <a:t>to</a:t>
                      </a:r>
                    </a:p>
                    <a:p>
                      <a:pPr algn="ctr" fontAlgn="b"/>
                      <a:r>
                        <a:rPr lang="en-AU" sz="800" u="none" strike="noStrike" dirty="0">
                          <a:effectLst/>
                        </a:rPr>
                        <a:t>Agency Referral</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Agency Referral</a:t>
                      </a:r>
                    </a:p>
                    <a:p>
                      <a:pPr algn="ctr" fontAlgn="b"/>
                      <a:r>
                        <a:rPr lang="en-AU" sz="800" u="none" strike="noStrike" dirty="0">
                          <a:effectLst/>
                        </a:rPr>
                        <a:t>to</a:t>
                      </a:r>
                    </a:p>
                    <a:p>
                      <a:pPr algn="ctr" fontAlgn="b"/>
                      <a:r>
                        <a:rPr lang="en-AU" sz="800" u="none" strike="noStrike" dirty="0">
                          <a:effectLst/>
                        </a:rPr>
                        <a:t>Returned to ERR</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Returned to ERR</a:t>
                      </a:r>
                    </a:p>
                    <a:p>
                      <a:pPr algn="ctr" fontAlgn="b"/>
                      <a:r>
                        <a:rPr lang="en-AU" sz="800" u="none" strike="noStrike" dirty="0">
                          <a:effectLst/>
                        </a:rPr>
                        <a:t>to</a:t>
                      </a:r>
                    </a:p>
                    <a:p>
                      <a:pPr algn="ctr" fontAlgn="b"/>
                      <a:r>
                        <a:rPr lang="en-AU" sz="800" u="none" strike="noStrike" dirty="0">
                          <a:effectLst/>
                        </a:rPr>
                        <a:t>Endorsement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Endorsed</a:t>
                      </a:r>
                    </a:p>
                    <a:p>
                      <a:pPr algn="ctr" fontAlgn="b"/>
                      <a:r>
                        <a:rPr lang="en-AU" sz="800" u="none" strike="noStrike" dirty="0">
                          <a:effectLst/>
                        </a:rPr>
                        <a:t>to</a:t>
                      </a:r>
                    </a:p>
                    <a:p>
                      <a:pPr algn="ctr" fontAlgn="b"/>
                      <a:r>
                        <a:rPr lang="en-AU" sz="800" u="none" strike="noStrike" dirty="0">
                          <a:effectLst/>
                        </a:rPr>
                        <a:t>Plan Permit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Plan permit</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extLst>
                  <a:ext uri="{0D108BD9-81ED-4DB2-BD59-A6C34878D82A}">
                    <a16:rowId xmlns:a16="http://schemas.microsoft.com/office/drawing/2014/main" val="417744196"/>
                  </a:ext>
                </a:extLst>
              </a:tr>
              <a:tr h="185738">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128</a:t>
                      </a:r>
                    </a:p>
                  </a:txBody>
                  <a:tcPr marL="37148" marR="37148" marT="37148" marB="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30</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27</a:t>
                      </a: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30</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28</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251</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25</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1960262628"/>
                  </a:ext>
                </a:extLst>
              </a:tr>
              <a:tr h="185738">
                <a:tc>
                  <a:txBody>
                    <a:bodyPr/>
                    <a:lstStyle/>
                    <a:p>
                      <a:pPr algn="ctr" fontAlgn="b"/>
                      <a:r>
                        <a:rPr lang="en-AU" sz="800" u="none" strike="noStrike" dirty="0">
                          <a:effectLst/>
                        </a:rPr>
                        <a:t>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15</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18</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22</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22</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16</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15</a:t>
                      </a:r>
                    </a:p>
                  </a:txBody>
                  <a:tcPr marL="37148" marR="37148" marT="37148" marB="37148" anchor="ctr"/>
                </a:tc>
                <a:tc>
                  <a:txBody>
                    <a:bodyPr/>
                    <a:lstStyle/>
                    <a:p>
                      <a:pPr algn="ctr" fontAlgn="b"/>
                      <a:r>
                        <a:rPr lang="en-AU" sz="900" b="0" i="0" u="none" strike="noStrike" dirty="0">
                          <a:solidFill>
                            <a:schemeClr val="tx1"/>
                          </a:solidFill>
                          <a:effectLst/>
                          <a:latin typeface="+mn-lt"/>
                        </a:rPr>
                        <a:t>13</a:t>
                      </a:r>
                      <a:endParaRPr lang="en-AU" sz="900" b="0"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13</a:t>
                      </a:r>
                    </a:p>
                  </a:txBody>
                  <a:tcPr marL="37148" marR="37148" marT="37148" marB="37148" anchor="ctr"/>
                </a:tc>
                <a:extLst>
                  <a:ext uri="{0D108BD9-81ED-4DB2-BD59-A6C34878D82A}">
                    <a16:rowId xmlns:a16="http://schemas.microsoft.com/office/drawing/2014/main" val="1225803496"/>
                  </a:ext>
                </a:extLst>
              </a:tr>
            </a:tbl>
          </a:graphicData>
        </a:graphic>
      </p:graphicFrame>
      <p:graphicFrame>
        <p:nvGraphicFramePr>
          <p:cNvPr id="22" name="Table 21">
            <a:extLst>
              <a:ext uri="{FF2B5EF4-FFF2-40B4-BE49-F238E27FC236}">
                <a16:creationId xmlns:a16="http://schemas.microsoft.com/office/drawing/2014/main" id="{F7C67F88-7677-40D7-B1ED-2D606507565D}"/>
              </a:ext>
            </a:extLst>
          </p:cNvPr>
          <p:cNvGraphicFramePr>
            <a:graphicFrameLocks noGrp="1"/>
          </p:cNvGraphicFramePr>
          <p:nvPr>
            <p:extLst>
              <p:ext uri="{D42A27DB-BD31-4B8C-83A1-F6EECF244321}">
                <p14:modId xmlns:p14="http://schemas.microsoft.com/office/powerpoint/2010/main" val="2449999392"/>
              </p:ext>
            </p:extLst>
          </p:nvPr>
        </p:nvGraphicFramePr>
        <p:xfrm>
          <a:off x="456106" y="5082536"/>
          <a:ext cx="4164532" cy="1181104"/>
        </p:xfrm>
        <a:graphic>
          <a:graphicData uri="http://schemas.openxmlformats.org/drawingml/2006/table">
            <a:tbl>
              <a:tblPr firstRow="1" firstCol="1">
                <a:tableStyleId>{5C22544A-7EE6-4342-B048-85BDC9FD1C3A}</a:tableStyleId>
              </a:tblPr>
              <a:tblGrid>
                <a:gridCol w="814002">
                  <a:extLst>
                    <a:ext uri="{9D8B030D-6E8A-4147-A177-3AD203B41FA5}">
                      <a16:colId xmlns:a16="http://schemas.microsoft.com/office/drawing/2014/main" val="1693068444"/>
                    </a:ext>
                  </a:extLst>
                </a:gridCol>
                <a:gridCol w="780965">
                  <a:extLst>
                    <a:ext uri="{9D8B030D-6E8A-4147-A177-3AD203B41FA5}">
                      <a16:colId xmlns:a16="http://schemas.microsoft.com/office/drawing/2014/main" val="1046372732"/>
                    </a:ext>
                  </a:extLst>
                </a:gridCol>
                <a:gridCol w="970131">
                  <a:extLst>
                    <a:ext uri="{9D8B030D-6E8A-4147-A177-3AD203B41FA5}">
                      <a16:colId xmlns:a16="http://schemas.microsoft.com/office/drawing/2014/main" val="3773381255"/>
                    </a:ext>
                  </a:extLst>
                </a:gridCol>
                <a:gridCol w="757593">
                  <a:extLst>
                    <a:ext uri="{9D8B030D-6E8A-4147-A177-3AD203B41FA5}">
                      <a16:colId xmlns:a16="http://schemas.microsoft.com/office/drawing/2014/main" val="2573620924"/>
                    </a:ext>
                  </a:extLst>
                </a:gridCol>
                <a:gridCol w="841841">
                  <a:extLst>
                    <a:ext uri="{9D8B030D-6E8A-4147-A177-3AD203B41FA5}">
                      <a16:colId xmlns:a16="http://schemas.microsoft.com/office/drawing/2014/main" val="1682255500"/>
                    </a:ext>
                  </a:extLst>
                </a:gridCol>
              </a:tblGrid>
              <a:tr h="29718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marL="0" marR="0" lvl="0" indent="0" algn="ctr" defTabSz="960120" rtl="0" eaLnBrk="1" fontAlgn="b"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dirty="0">
                          <a:ln>
                            <a:noFill/>
                          </a:ln>
                          <a:effectLst/>
                          <a:uLnTx/>
                          <a:uFillTx/>
                        </a:rPr>
                        <a:t>Earth Resources Regulation</a:t>
                      </a:r>
                      <a:endParaRPr kumimoji="0" lang="en-AU" sz="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a:txBody>
                  <a:tcPr marL="37148" marR="37148" marT="37148" marB="37148" anchor="ctr">
                    <a:solidFill>
                      <a:schemeClr val="accent6">
                        <a:lumMod val="75000"/>
                      </a:schemeClr>
                    </a:solidFill>
                  </a:tcPr>
                </a:tc>
                <a:extLst>
                  <a:ext uri="{0D108BD9-81ED-4DB2-BD59-A6C34878D82A}">
                    <a16:rowId xmlns:a16="http://schemas.microsoft.com/office/drawing/2014/main" val="2635638004"/>
                  </a:ext>
                </a:extLst>
              </a:tr>
              <a:tr h="408623">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Lodged </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Assessed </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Resubmission </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extLst>
                  <a:ext uri="{0D108BD9-81ED-4DB2-BD59-A6C34878D82A}">
                    <a16:rowId xmlns:a16="http://schemas.microsoft.com/office/drawing/2014/main" val="679665999"/>
                  </a:ext>
                </a:extLst>
              </a:tr>
              <a:tr h="185738">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900" b="1" i="1" u="none" strike="noStrike" dirty="0">
                          <a:solidFill>
                            <a:schemeClr val="tx1"/>
                          </a:solidFill>
                          <a:effectLst/>
                          <a:latin typeface="+mn-lt"/>
                          <a:cs typeface="Calibri" panose="020F0502020204030204" pitchFamily="34" charset="0"/>
                        </a:rPr>
                        <a:t>67</a:t>
                      </a:r>
                    </a:p>
                  </a:txBody>
                  <a:tcPr marL="37148" marR="37148" marT="37148" marB="37148" anchor="ctr"/>
                </a:tc>
                <a:tc>
                  <a:txBody>
                    <a:bodyPr/>
                    <a:lstStyle/>
                    <a:p>
                      <a:pPr algn="ctr" fontAlgn="b"/>
                      <a:r>
                        <a:rPr lang="en-AU" sz="900" b="1" i="1" u="none" strike="noStrike" dirty="0">
                          <a:solidFill>
                            <a:schemeClr val="tx1"/>
                          </a:solidFill>
                          <a:effectLst/>
                          <a:latin typeface="+mn-lt"/>
                          <a:cs typeface="Calibri" panose="020F0502020204030204" pitchFamily="34" charset="0"/>
                        </a:rPr>
                        <a:t>28</a:t>
                      </a:r>
                    </a:p>
                  </a:txBody>
                  <a:tcPr marL="37148" marR="37148" marT="37148" marB="37148" anchor="ctr"/>
                </a:tc>
                <a:tc>
                  <a:txBody>
                    <a:bodyPr/>
                    <a:lstStyle/>
                    <a:p>
                      <a:pPr algn="ctr" fontAlgn="b"/>
                      <a:r>
                        <a:rPr lang="en-AU" sz="900" b="1" i="1" u="none" strike="noStrike" dirty="0">
                          <a:solidFill>
                            <a:schemeClr val="tx1"/>
                          </a:solidFill>
                          <a:effectLst/>
                          <a:latin typeface="+mn-lt"/>
                          <a:cs typeface="Calibri" panose="020F0502020204030204" pitchFamily="34" charset="0"/>
                        </a:rPr>
                        <a:t>150</a:t>
                      </a:r>
                    </a:p>
                  </a:txBody>
                  <a:tcPr marL="37148" marR="37148" marT="37148" marB="37148" anchor="ctr"/>
                </a:tc>
                <a:tc>
                  <a:txBody>
                    <a:bodyPr/>
                    <a:lstStyle/>
                    <a:p>
                      <a:pPr algn="ctr" fontAlgn="b"/>
                      <a:r>
                        <a:rPr kumimoji="0" lang="en-AU" sz="900" b="1" i="1" u="none" strike="noStrike" kern="1200" cap="none" spc="0" normalizeH="0" baseline="0" noProof="0" dirty="0">
                          <a:ln>
                            <a:noFill/>
                          </a:ln>
                          <a:solidFill>
                            <a:schemeClr val="tx1"/>
                          </a:solidFill>
                          <a:effectLst/>
                          <a:uLnTx/>
                          <a:uFillTx/>
                          <a:latin typeface="+mn-lt"/>
                          <a:cs typeface="Calibri" panose="020F0502020204030204" pitchFamily="34" charset="0"/>
                        </a:rPr>
                        <a:t>28</a:t>
                      </a:r>
                      <a:endParaRPr lang="en-AU" sz="900" b="1" i="1"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4154088929"/>
                  </a:ext>
                </a:extLst>
              </a:tr>
              <a:tr h="185738">
                <a:tc>
                  <a:txBody>
                    <a:bodyPr/>
                    <a:lstStyle/>
                    <a:p>
                      <a:pPr algn="ctr" fontAlgn="b"/>
                      <a:r>
                        <a:rPr lang="en-AU" sz="800" u="none" strike="noStrike" dirty="0">
                          <a:effectLst/>
                        </a:rPr>
                        <a:t> 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11</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10</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14</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8</a:t>
                      </a:r>
                    </a:p>
                  </a:txBody>
                  <a:tcPr marL="37148" marR="37148" marT="37148" marB="37148" anchor="ctr"/>
                </a:tc>
                <a:extLst>
                  <a:ext uri="{0D108BD9-81ED-4DB2-BD59-A6C34878D82A}">
                    <a16:rowId xmlns:a16="http://schemas.microsoft.com/office/drawing/2014/main" val="2037719172"/>
                  </a:ext>
                </a:extLst>
              </a:tr>
            </a:tbl>
          </a:graphicData>
        </a:graphic>
      </p:graphicFrame>
      <p:sp>
        <p:nvSpPr>
          <p:cNvPr id="2" name="Slide Number Placeholder 1"/>
          <p:cNvSpPr>
            <a:spLocks noGrp="1"/>
          </p:cNvSpPr>
          <p:nvPr>
            <p:ph type="sldNum" sz="quarter" idx="12"/>
          </p:nvPr>
        </p:nvSpPr>
        <p:spPr/>
        <p:txBody>
          <a:bodyPr/>
          <a:lstStyle/>
          <a:p>
            <a:fld id="{10F38EA1-A2B3-734E-8FE4-2A14DB32A8FE}" type="slidenum">
              <a:rPr lang="en-US" smtClean="0"/>
              <a:t>4</a:t>
            </a:fld>
            <a:endParaRPr lang="en-US" dirty="0"/>
          </a:p>
        </p:txBody>
      </p:sp>
    </p:spTree>
    <p:extLst>
      <p:ext uri="{BB962C8B-B14F-4D97-AF65-F5344CB8AC3E}">
        <p14:creationId xmlns:p14="http://schemas.microsoft.com/office/powerpoint/2010/main" val="945573038"/>
      </p:ext>
    </p:extLst>
  </p:cSld>
  <p:clrMapOvr>
    <a:masterClrMapping/>
  </p:clrMapOvr>
</p:sld>
</file>

<file path=ppt/theme/theme1.xml><?xml version="1.0" encoding="utf-8"?>
<a:theme xmlns:a="http://schemas.openxmlformats.org/drawingml/2006/main" name="PCB-meeting-presentation-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PCB-meeting-presentation-templat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hcae176ec3a54dbeadeeec1b38baec58 xmlns="1970f3ff-c7c3-4b73-8f0c-0bc260d159f3">
      <Terms xmlns="http://schemas.microsoft.com/office/infopath/2007/PartnerControls"/>
    </hcae176ec3a54dbeadeeec1b38baec58>
    <p31afe295eb448f092f13ab8c2af2c33 xmlns="1970f3ff-c7c3-4b73-8f0c-0bc260d159f3">
      <Terms xmlns="http://schemas.microsoft.com/office/infopath/2007/PartnerControls"/>
    </p31afe295eb448f092f13ab8c2af2c33>
    <lf5681727d5b4cc1a5c417fcf66e2a7b xmlns="1970f3ff-c7c3-4b73-8f0c-0bc260d159f3">
      <Terms xmlns="http://schemas.microsoft.com/office/infopath/2007/PartnerControls"/>
    </lf5681727d5b4cc1a5c417fcf66e2a7b>
    <TaxCatchAll xmlns="d95fa365-6051-4755-a57a-b1b515a65ccf"/>
    <b4605c5f9d584382a57fb8476d85f713 xmlns="1970f3ff-c7c3-4b73-8f0c-0bc260d159f3">
      <Terms xmlns="http://schemas.microsoft.com/office/infopath/2007/PartnerControls"/>
    </b4605c5f9d584382a57fb8476d85f713>
    <g46a9f61d38540a784cfecbd3da27bca xmlns="1970f3ff-c7c3-4b73-8f0c-0bc260d159f3">
      <Terms xmlns="http://schemas.microsoft.com/office/infopath/2007/PartnerControls"/>
    </g46a9f61d38540a784cfecbd3da27bca>
    <_Flow_SignoffStatus xmlns="d8656102-7c7b-4021-94e7-299bfa2f761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EDJTR Document" ma:contentTypeID="0x010100611F6414DFB111E7BA88F9DF1743E31700D648DBF4B231EC48B14A8BD0F4974AA7" ma:contentTypeVersion="26" ma:contentTypeDescription="DEDJTR Document" ma:contentTypeScope="" ma:versionID="6dcae47217a84a0cfd65ed82ecb2af42">
  <xsd:schema xmlns:xsd="http://www.w3.org/2001/XMLSchema" xmlns:xs="http://www.w3.org/2001/XMLSchema" xmlns:p="http://schemas.microsoft.com/office/2006/metadata/properties" xmlns:ns2="1970f3ff-c7c3-4b73-8f0c-0bc260d159f3" xmlns:ns3="d95fa365-6051-4755-a57a-b1b515a65ccf" xmlns:ns4="d8656102-7c7b-4021-94e7-299bfa2f7616" targetNamespace="http://schemas.microsoft.com/office/2006/metadata/properties" ma:root="true" ma:fieldsID="433756f7922676202870304cad6aabcc" ns2:_="" ns3:_="" ns4:_="">
    <xsd:import namespace="1970f3ff-c7c3-4b73-8f0c-0bc260d159f3"/>
    <xsd:import namespace="d95fa365-6051-4755-a57a-b1b515a65ccf"/>
    <xsd:import namespace="d8656102-7c7b-4021-94e7-299bfa2f7616"/>
    <xsd:element name="properties">
      <xsd:complexType>
        <xsd:sequence>
          <xsd:element name="documentManagement">
            <xsd:complexType>
              <xsd:all>
                <xsd:element ref="ns2:g46a9f61d38540a784cfecbd3da27bca" minOccurs="0"/>
                <xsd:element ref="ns3:TaxCatchAll" minOccurs="0"/>
                <xsd:element ref="ns3:TaxCatchAllLabel" minOccurs="0"/>
                <xsd:element ref="ns2:b4605c5f9d584382a57fb8476d85f713" minOccurs="0"/>
                <xsd:element ref="ns2:p31afe295eb448f092f13ab8c2af2c33" minOccurs="0"/>
                <xsd:element ref="ns2:hcae176ec3a54dbeadeeec1b38baec58" minOccurs="0"/>
                <xsd:element ref="ns2:lf5681727d5b4cc1a5c417fcf66e2a7b"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3:SharedWithUsers" minOccurs="0"/>
                <xsd:element ref="ns3:SharedWithDetails" minOccurs="0"/>
                <xsd:element ref="ns4:MediaServiceLocation" minOccurs="0"/>
                <xsd:element ref="ns4:MediaServiceAutoKeyPoints" minOccurs="0"/>
                <xsd:element ref="ns4:MediaServiceKeyPoints" minOccurs="0"/>
                <xsd:element ref="ns4: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70f3ff-c7c3-4b73-8f0c-0bc260d159f3" elementFormDefault="qualified">
    <xsd:import namespace="http://schemas.microsoft.com/office/2006/documentManagement/types"/>
    <xsd:import namespace="http://schemas.microsoft.com/office/infopath/2007/PartnerControls"/>
    <xsd:element name="g46a9f61d38540a784cfecbd3da27bca" ma:index="8" nillable="true" ma:taxonomy="true" ma:internalName="g46a9f61d38540a784cfecbd3da27bca" ma:taxonomyFieldName="DEDJTRGroup" ma:displayName="Group" ma:fieldId="{046a9f61-d385-40a7-84cf-ecbd3da27bca}"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b4605c5f9d584382a57fb8476d85f713" ma:index="12" nillable="true" ma:taxonomy="true" ma:internalName="b4605c5f9d584382a57fb8476d85f713" ma:taxonomyFieldName="DEDJTRDivision" ma:displayName="Division" ma:fieldId="{b4605c5f-9d58-4382-a57f-b8476d85f71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p31afe295eb448f092f13ab8c2af2c33" ma:index="14" nillable="true" ma:taxonomy="true" ma:internalName="p31afe295eb448f092f13ab8c2af2c33" ma:taxonomyFieldName="DEDJTRBranch" ma:displayName="Branch" ma:fieldId="{931afe29-5eb4-48f0-92f1-3ab8c2af2c3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hcae176ec3a54dbeadeeec1b38baec58" ma:index="16" nillable="true" ma:taxonomy="true" ma:internalName="hcae176ec3a54dbeadeeec1b38baec58" ma:taxonomyFieldName="DEDJTRSection" ma:displayName="Section" ma:fieldId="{1cae176e-c3a5-4dbe-adee-ec1b38baec58}"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lf5681727d5b4cc1a5c417fcf66e2a7b" ma:index="18" nillable="true" ma:taxonomy="true" ma:internalName="lf5681727d5b4cc1a5c417fcf66e2a7b" ma:taxonomyFieldName="DEDJTRSecurityClassification" ma:displayName="Security Classification" ma:fieldId="{5f568172-7d5b-4cc1-a5c4-17fcf66e2a7b}" ma:sspId="9292314e-c97d-49c1-8ae7-4cb6e1c4f97c" ma:termSetId="e639de15-6b57-4d67-aed9-4113af6bf4b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95fa365-6051-4755-a57a-b1b515a65ccf"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34efb335-bfc8-46fc-b6db-d0eed2a1e544}" ma:internalName="TaxCatchAll" ma:showField="CatchAllData"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34efb335-bfc8-46fc-b6db-d0eed2a1e544}" ma:internalName="TaxCatchAllLabel" ma:readOnly="true" ma:showField="CatchAllDataLabel"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SharedWithUsers" ma:index="2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8656102-7c7b-4021-94e7-299bfa2f7616" elementFormDefault="qualified">
    <xsd:import namespace="http://schemas.microsoft.com/office/2006/documentManagement/types"/>
    <xsd:import namespace="http://schemas.microsoft.com/office/infopath/2007/PartnerControls"/>
    <xsd:element name="MediaServiceMetadata" ma:index="20" nillable="true" ma:displayName="MediaServiceMetadata" ma:hidden="true" ma:internalName="MediaServiceMetadata" ma:readOnly="true">
      <xsd:simpleType>
        <xsd:restriction base="dms:Note"/>
      </xsd:simpleType>
    </xsd:element>
    <xsd:element name="MediaServiceFastMetadata" ma:index="21" nillable="true" ma:displayName="MediaServiceFastMetadata" ma:hidden="true" ma:internalName="MediaServiceFastMetadata" ma:readOnly="true">
      <xsd:simpleType>
        <xsd:restriction base="dms:Note"/>
      </xsd:simpleType>
    </xsd:element>
    <xsd:element name="MediaServiceAutoTags" ma:index="22" nillable="true" ma:displayName="Tags" ma:internalName="MediaServiceAutoTags" ma:readOnly="true">
      <xsd:simpleType>
        <xsd:restriction base="dms:Text"/>
      </xsd:simpleType>
    </xsd:element>
    <xsd:element name="MediaServiceOCR" ma:index="23" nillable="true" ma:displayName="Extracted Text" ma:internalName="MediaServiceOCR" ma:readOnly="true">
      <xsd:simpleType>
        <xsd:restriction base="dms:Note">
          <xsd:maxLength value="255"/>
        </xsd:restriction>
      </xsd:simpleType>
    </xsd:element>
    <xsd:element name="MediaServiceGenerationTime" ma:index="24" nillable="true" ma:displayName="MediaServiceGenerationTime" ma:hidden="true" ma:internalName="MediaServiceGenerationTime" ma:readOnly="true">
      <xsd:simpleType>
        <xsd:restriction base="dms:Text"/>
      </xsd:simpleType>
    </xsd:element>
    <xsd:element name="MediaServiceEventHashCode" ma:index="25" nillable="true" ma:displayName="MediaServiceEventHashCode" ma:hidden="true" ma:internalName="MediaServiceEventHashCode" ma:readOnly="true">
      <xsd:simpleType>
        <xsd:restriction base="dms:Text"/>
      </xsd:simpleType>
    </xsd:element>
    <xsd:element name="MediaServiceDateTaken" ma:index="26" nillable="true" ma:displayName="MediaServiceDateTaken" ma:hidden="true" ma:internalName="MediaServiceDateTaken" ma:readOnly="true">
      <xsd:simpleType>
        <xsd:restriction base="dms:Text"/>
      </xsd:simpleType>
    </xsd:element>
    <xsd:element name="MediaServiceLocation" ma:index="29" nillable="true" ma:displayName="Location" ma:internalName="MediaServiceLocation" ma:readOnly="true">
      <xsd:simpleType>
        <xsd:restriction base="dms:Text"/>
      </xsd:simpleType>
    </xsd:element>
    <xsd:element name="MediaServiceAutoKeyPoints" ma:index="30" nillable="true" ma:displayName="MediaServiceAutoKeyPoints" ma:hidden="true" ma:internalName="MediaServiceAutoKeyPoints" ma:readOnly="true">
      <xsd:simpleType>
        <xsd:restriction base="dms:Note"/>
      </xsd:simpleType>
    </xsd:element>
    <xsd:element name="MediaServiceKeyPoints" ma:index="31" nillable="true" ma:displayName="KeyPoints" ma:internalName="MediaServiceKeyPoints" ma:readOnly="true">
      <xsd:simpleType>
        <xsd:restriction base="dms:Note">
          <xsd:maxLength value="255"/>
        </xsd:restriction>
      </xsd:simpleType>
    </xsd:element>
    <xsd:element name="_Flow_SignoffStatus" ma:index="32" nillable="true" ma:displayName="Sign-off status" ma:internalName="Sign_x002d_off_x0020_status">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59071DE-8301-4E60-8889-FFEE6ED1CAAA}">
  <ds:schemaRefs>
    <ds:schemaRef ds:uri="http://schemas.microsoft.com/sharepoint/v3/contenttype/forms"/>
  </ds:schemaRefs>
</ds:datastoreItem>
</file>

<file path=customXml/itemProps2.xml><?xml version="1.0" encoding="utf-8"?>
<ds:datastoreItem xmlns:ds="http://schemas.openxmlformats.org/officeDocument/2006/customXml" ds:itemID="{B4C1A488-D36D-4BB8-9A22-5BBAE0838621}">
  <ds:schemaRefs>
    <ds:schemaRef ds:uri="http://schemas.microsoft.com/office/2006/metadata/properties"/>
    <ds:schemaRef ds:uri="http://schemas.microsoft.com/office/infopath/2007/PartnerControls"/>
    <ds:schemaRef ds:uri="1970f3ff-c7c3-4b73-8f0c-0bc260d159f3"/>
    <ds:schemaRef ds:uri="d95fa365-6051-4755-a57a-b1b515a65ccf"/>
    <ds:schemaRef ds:uri="d8656102-7c7b-4021-94e7-299bfa2f7616"/>
  </ds:schemaRefs>
</ds:datastoreItem>
</file>

<file path=customXml/itemProps3.xml><?xml version="1.0" encoding="utf-8"?>
<ds:datastoreItem xmlns:ds="http://schemas.openxmlformats.org/officeDocument/2006/customXml" ds:itemID="{37C4898F-04AD-4ACC-9D91-4AE2D5203B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70f3ff-c7c3-4b73-8f0c-0bc260d159f3"/>
    <ds:schemaRef ds:uri="d95fa365-6051-4755-a57a-b1b515a65ccf"/>
    <ds:schemaRef ds:uri="d8656102-7c7b-4021-94e7-299bfa2f76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21693</TotalTime>
  <Words>813</Words>
  <Application>Microsoft Office PowerPoint</Application>
  <PresentationFormat>A4 Paper (210x297 mm)</PresentationFormat>
  <Paragraphs>239</Paragraphs>
  <Slides>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vt:i4>
      </vt:variant>
    </vt:vector>
  </HeadingPairs>
  <TitlesOfParts>
    <vt:vector size="11" baseType="lpstr">
      <vt:lpstr>ARIAL</vt:lpstr>
      <vt:lpstr>ARIAL</vt:lpstr>
      <vt:lpstr>ARIAL</vt:lpstr>
      <vt:lpstr>Calibri</vt:lpstr>
      <vt:lpstr>Calibri Light</vt:lpstr>
      <vt:lpstr>PCB-meeting-presentation-template</vt:lpstr>
      <vt:lpstr>1_PCB-meeting-presentation-template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Resources Regulations - Extractives</dc:title>
  <dc:creator>Praveen Mathew (DEDJTR)</dc:creator>
  <cp:lastModifiedBy>David Ly (DJPR)</cp:lastModifiedBy>
  <cp:revision>512</cp:revision>
  <cp:lastPrinted>2018-08-15T22:59:59Z</cp:lastPrinted>
  <dcterms:created xsi:type="dcterms:W3CDTF">2018-03-26T01:27:34Z</dcterms:created>
  <dcterms:modified xsi:type="dcterms:W3CDTF">2020-10-02T03:06:50Z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0x010100611F6414DFB111E7BA88F9DF1743E31700D648DBF4B231EC48B14A8BD0F4974AA7</vt:lpwstr>
  </property>
  <property fmtid="{D5CDD505-2E9C-101B-9397-08002B2CF9AE}" pid="3" name="DEDJTRDivision">
    <vt:lpwstr/>
  </property>
  <property fmtid="{D5CDD505-2E9C-101B-9397-08002B2CF9AE}" pid="4" name="DEDJTRBranch">
    <vt:lpwstr/>
  </property>
  <property fmtid="{D5CDD505-2E9C-101B-9397-08002B2CF9AE}" pid="5" name="DEDJTRSection">
    <vt:lpwstr/>
  </property>
  <property fmtid="{D5CDD505-2E9C-101B-9397-08002B2CF9AE}" pid="6" name="DEDJTRGroup">
    <vt:lpwstr/>
  </property>
  <property fmtid="{D5CDD505-2E9C-101B-9397-08002B2CF9AE}" pid="7" name="DEDJTRSecurityClassification">
    <vt:lpwstr/>
  </property>
</Properties>
</file>