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86" d="100"/>
          <a:sy n="86" d="100"/>
        </p:scale>
        <p:origin x="1170" y="90"/>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5/07/2019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7/5/2019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7/5/2019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7/5/2019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7/5/2019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7/5/2019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7/5/2019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7/5/2019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June 2018 vs June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2735796411"/>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June 2018</a:t>
                      </a:r>
                    </a:p>
                  </a:txBody>
                  <a:tcPr marL="76340" marR="76340" marT="38170" marB="38170" anchor="ctr">
                    <a:solidFill>
                      <a:srgbClr val="002060"/>
                    </a:solidFill>
                  </a:tcPr>
                </a:tc>
                <a:tc>
                  <a:txBody>
                    <a:bodyPr/>
                    <a:lstStyle/>
                    <a:p>
                      <a:pPr algn="ctr"/>
                      <a:r>
                        <a:rPr lang="en-AU" sz="1200" dirty="0"/>
                        <a:t>At 30 June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253</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134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30 June 2019 and compares it with 30 June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New 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461522040"/>
              </p:ext>
            </p:extLst>
          </p:nvPr>
        </p:nvGraphicFramePr>
        <p:xfrm>
          <a:off x="355225" y="5317084"/>
          <a:ext cx="8394329" cy="1088292"/>
        </p:xfrm>
        <a:graphic>
          <a:graphicData uri="http://schemas.openxmlformats.org/drawingml/2006/table">
            <a:tbl>
              <a:tblPr firstRow="1" firstCol="1" lastCol="1" bandRow="1">
                <a:tableStyleId>{5C22544A-7EE6-4342-B048-85BDC9FD1C3A}</a:tableStyleId>
              </a:tblPr>
              <a:tblGrid>
                <a:gridCol w="1123399">
                  <a:extLst>
                    <a:ext uri="{9D8B030D-6E8A-4147-A177-3AD203B41FA5}">
                      <a16:colId xmlns:a16="http://schemas.microsoft.com/office/drawing/2014/main" val="3295249521"/>
                    </a:ext>
                  </a:extLst>
                </a:gridCol>
                <a:gridCol w="805369">
                  <a:extLst>
                    <a:ext uri="{9D8B030D-6E8A-4147-A177-3AD203B41FA5}">
                      <a16:colId xmlns:a16="http://schemas.microsoft.com/office/drawing/2014/main" val="1016987120"/>
                    </a:ext>
                  </a:extLst>
                </a:gridCol>
                <a:gridCol w="970195">
                  <a:extLst>
                    <a:ext uri="{9D8B030D-6E8A-4147-A177-3AD203B41FA5}">
                      <a16:colId xmlns:a16="http://schemas.microsoft.com/office/drawing/2014/main" val="1025019330"/>
                    </a:ext>
                  </a:extLst>
                </a:gridCol>
                <a:gridCol w="677437">
                  <a:extLst>
                    <a:ext uri="{9D8B030D-6E8A-4147-A177-3AD203B41FA5}">
                      <a16:colId xmlns:a16="http://schemas.microsoft.com/office/drawing/2014/main" val="1024136933"/>
                    </a:ext>
                  </a:extLst>
                </a:gridCol>
                <a:gridCol w="972069">
                  <a:extLst>
                    <a:ext uri="{9D8B030D-6E8A-4147-A177-3AD203B41FA5}">
                      <a16:colId xmlns:a16="http://schemas.microsoft.com/office/drawing/2014/main" val="2946262667"/>
                    </a:ext>
                  </a:extLst>
                </a:gridCol>
                <a:gridCol w="936667">
                  <a:extLst>
                    <a:ext uri="{9D8B030D-6E8A-4147-A177-3AD203B41FA5}">
                      <a16:colId xmlns:a16="http://schemas.microsoft.com/office/drawing/2014/main" val="4262654814"/>
                    </a:ext>
                  </a:extLst>
                </a:gridCol>
                <a:gridCol w="1089357">
                  <a:extLst>
                    <a:ext uri="{9D8B030D-6E8A-4147-A177-3AD203B41FA5}">
                      <a16:colId xmlns:a16="http://schemas.microsoft.com/office/drawing/2014/main" val="618561391"/>
                    </a:ext>
                  </a:extLst>
                </a:gridCol>
                <a:gridCol w="1125687">
                  <a:extLst>
                    <a:ext uri="{9D8B030D-6E8A-4147-A177-3AD203B41FA5}">
                      <a16:colId xmlns:a16="http://schemas.microsoft.com/office/drawing/2014/main" val="1078895545"/>
                    </a:ext>
                  </a:extLst>
                </a:gridCol>
                <a:gridCol w="694149">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Basalt</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15</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11</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July</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June</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New Work Authorities lodged:</a:t>
              </a:r>
            </a:p>
            <a:p>
              <a:pPr marL="92075">
                <a:defRPr/>
              </a:pPr>
              <a:r>
                <a:rPr lang="en-AU" sz="1000" dirty="0">
                  <a:solidFill>
                    <a:schemeClr val="tx1">
                      <a:lumMod val="85000"/>
                      <a:lumOff val="15000"/>
                    </a:schemeClr>
                  </a:solidFill>
                </a:rPr>
                <a:t>Shows the total number of Work Authority and Work Plans (WA) lodged over a 12 month period since July 2018 and the number of applications lodged in June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and Work Plans (WA) finalised over a 12 month period since July 2018 and those that were finalised in June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2434133097"/>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NEW AUTHORITIES LODGED         in June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1</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3660887837"/>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NEW AUTHORITIES LODGED </a:t>
                      </a:r>
                    </a:p>
                    <a:p>
                      <a:pPr algn="ctr"/>
                      <a:r>
                        <a:rPr lang="en-AU" sz="1000" dirty="0"/>
                        <a:t>July 2018 to June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39</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14</a:t>
                      </a:r>
                    </a:p>
                    <a:p>
                      <a:pPr algn="ctr"/>
                      <a:r>
                        <a:rPr lang="en-AU" sz="1000" b="1" dirty="0"/>
                        <a:t>Work Authority</a:t>
                      </a:r>
                    </a:p>
                  </a:txBody>
                  <a:tcPr marL="74295" marR="74295" marT="37148" marB="37148" anchor="ctr"/>
                </a:tc>
                <a:tc gridSpan="2">
                  <a:txBody>
                    <a:bodyPr/>
                    <a:lstStyle/>
                    <a:p>
                      <a:pPr algn="ctr"/>
                      <a:r>
                        <a:rPr lang="en-AU" sz="1000" b="1" dirty="0"/>
                        <a:t>25</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7753085"/>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June</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4065028480"/>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July 2018 to June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46</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24</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11</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13</a:t>
                      </a:r>
                    </a:p>
                    <a:p>
                      <a:pPr algn="ctr"/>
                      <a:r>
                        <a:rPr lang="en-AU" sz="900" b="1" dirty="0">
                          <a:solidFill>
                            <a:schemeClr val="tx1"/>
                          </a:solidFill>
                        </a:rPr>
                        <a:t>W</a:t>
                      </a:r>
                    </a:p>
                  </a:txBody>
                  <a:tcPr marL="74295" marR="74295" anchor="ctr"/>
                </a:tc>
                <a:tc>
                  <a:txBody>
                    <a:bodyPr/>
                    <a:lstStyle/>
                    <a:p>
                      <a:pPr algn="ctr"/>
                      <a:r>
                        <a:rPr lang="en-AU" sz="900" b="1" dirty="0"/>
                        <a:t>15</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D4827B93-9AE9-4929-A825-92A1FDDAD7BA}"/>
              </a:ext>
            </a:extLst>
          </p:cNvPr>
          <p:cNvPicPr>
            <a:picLocks noChangeAspect="1"/>
          </p:cNvPicPr>
          <p:nvPr/>
        </p:nvPicPr>
        <p:blipFill>
          <a:blip r:embed="rId2"/>
          <a:stretch>
            <a:fillRect/>
          </a:stretch>
        </p:blipFill>
        <p:spPr>
          <a:xfrm>
            <a:off x="280011" y="1615283"/>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34</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18</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July 2018 to June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July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July 2018 </a:t>
              </a:r>
              <a:r>
                <a:rPr lang="en-AU" sz="1000" dirty="0">
                  <a:solidFill>
                    <a:schemeClr val="tx1"/>
                  </a:solidFill>
                </a:rPr>
                <a:t>to </a:t>
              </a:r>
              <a:r>
                <a:rPr lang="en-AU" sz="1000" dirty="0">
                  <a:solidFill>
                    <a:schemeClr val="tx1">
                      <a:lumMod val="85000"/>
                      <a:lumOff val="15000"/>
                    </a:schemeClr>
                  </a:solidFill>
                </a:rPr>
                <a:t>June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302614828"/>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101</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24</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113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275</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24</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rPr>
                        <a:t>14</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2636433605"/>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187</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69</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18879</TotalTime>
  <Words>734</Words>
  <Application>Microsoft Office PowerPoint</Application>
  <PresentationFormat>A4 Paper (210x297 mm)</PresentationFormat>
  <Paragraphs>228</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484</cp:revision>
  <cp:lastPrinted>2018-08-15T22:59:59Z</cp:lastPrinted>
  <dcterms:created xsi:type="dcterms:W3CDTF">2018-03-26T01:27:34Z</dcterms:created>
  <dcterms:modified xsi:type="dcterms:W3CDTF">2019-07-05T03:35:07Z</dcterms:modified>
</cp:coreProperties>
</file>