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3" name="Anthony M Hurst (DJPR)" initials="AMH(" lastIdx="2" clrIdx="2">
    <p:extLst>
      <p:ext uri="{19B8F6BF-5375-455C-9EA6-DF929625EA0E}">
        <p15:presenceInfo xmlns:p15="http://schemas.microsoft.com/office/powerpoint/2012/main" userId="S::Anthony.Hurst@ecodev.vic.gov.au::524d494d-252c-4edd-834f-f06aaafe5647"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5" name="David Ly (DJPR)" initials="DL(" lastIdx="5" clrIdx="4">
    <p:extLst>
      <p:ext uri="{19B8F6BF-5375-455C-9EA6-DF929625EA0E}">
        <p15:presenceInfo xmlns:p15="http://schemas.microsoft.com/office/powerpoint/2012/main" userId="S::david.ly@ecodev.vic.gov.au::e1110fe0-4210-4c35-b4be-90cf9e8ca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AE3F3"/>
    <a:srgbClr val="9DC3E6"/>
    <a:srgbClr val="D2DEEF"/>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FC2EE-F389-405D-A50E-CFC20F5A4DF8}" v="3" dt="2021-04-21T23:36:58.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5667" autoAdjust="0"/>
  </p:normalViewPr>
  <p:slideViewPr>
    <p:cSldViewPr snapToGrid="0">
      <p:cViewPr varScale="1">
        <p:scale>
          <a:sx n="118" d="100"/>
          <a:sy n="118" d="100"/>
        </p:scale>
        <p:origin x="492" y="90"/>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y (DJPR)" userId="e1110fe0-4210-4c35-b4be-90cf9e8ca094" providerId="ADAL" clId="{4BEFC2EE-F389-405D-A50E-CFC20F5A4DF8}"/>
    <pc:docChg chg="modSld">
      <pc:chgData name="David Ly (DJPR)" userId="e1110fe0-4210-4c35-b4be-90cf9e8ca094" providerId="ADAL" clId="{4BEFC2EE-F389-405D-A50E-CFC20F5A4DF8}" dt="2021-04-21T23:45:45.635" v="20" actId="113"/>
      <pc:docMkLst>
        <pc:docMk/>
      </pc:docMkLst>
      <pc:sldChg chg="modSp mod">
        <pc:chgData name="David Ly (DJPR)" userId="e1110fe0-4210-4c35-b4be-90cf9e8ca094" providerId="ADAL" clId="{4BEFC2EE-F389-405D-A50E-CFC20F5A4DF8}" dt="2021-04-21T23:45:45.635" v="20" actId="113"/>
        <pc:sldMkLst>
          <pc:docMk/>
          <pc:sldMk cId="2322459078" sldId="266"/>
        </pc:sldMkLst>
        <pc:spChg chg="mod">
          <ac:chgData name="David Ly (DJPR)" userId="e1110fe0-4210-4c35-b4be-90cf9e8ca094" providerId="ADAL" clId="{4BEFC2EE-F389-405D-A50E-CFC20F5A4DF8}" dt="2021-04-21T23:36:34.032" v="10" actId="1076"/>
          <ac:spMkLst>
            <pc:docMk/>
            <pc:sldMk cId="2322459078" sldId="266"/>
            <ac:spMk id="3" creationId="{DC2D80AD-0935-4A79-BEBC-7F7F28637C49}"/>
          </ac:spMkLst>
        </pc:spChg>
        <pc:spChg chg="mod">
          <ac:chgData name="David Ly (DJPR)" userId="e1110fe0-4210-4c35-b4be-90cf9e8ca094" providerId="ADAL" clId="{4BEFC2EE-F389-405D-A50E-CFC20F5A4DF8}" dt="2021-04-21T23:36:28.452" v="9" actId="1076"/>
          <ac:spMkLst>
            <pc:docMk/>
            <pc:sldMk cId="2322459078" sldId="266"/>
            <ac:spMk id="15" creationId="{4BF5F8A4-DEE1-4EA3-BA0E-A7A8358D2723}"/>
          </ac:spMkLst>
        </pc:spChg>
        <pc:graphicFrameChg chg="mod modGraphic">
          <ac:chgData name="David Ly (DJPR)" userId="e1110fe0-4210-4c35-b4be-90cf9e8ca094" providerId="ADAL" clId="{4BEFC2EE-F389-405D-A50E-CFC20F5A4DF8}" dt="2021-04-21T23:45:41.180" v="19" actId="113"/>
          <ac:graphicFrameMkLst>
            <pc:docMk/>
            <pc:sldMk cId="2322459078" sldId="266"/>
            <ac:graphicFrameMk id="13" creationId="{EBB46BC8-2818-4310-90E1-41FFEC7A5D4D}"/>
          </ac:graphicFrameMkLst>
        </pc:graphicFrameChg>
        <pc:graphicFrameChg chg="mod modGraphic">
          <ac:chgData name="David Ly (DJPR)" userId="e1110fe0-4210-4c35-b4be-90cf9e8ca094" providerId="ADAL" clId="{4BEFC2EE-F389-405D-A50E-CFC20F5A4DF8}" dt="2021-04-21T23:45:45.635" v="20" actId="113"/>
          <ac:graphicFrameMkLst>
            <pc:docMk/>
            <pc:sldMk cId="2322459078" sldId="266"/>
            <ac:graphicFrameMk id="14" creationId="{A28E5A2C-2798-49CC-BDB8-8FDCED4BCFE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Licence variations approved by licence</a:t>
            </a:r>
            <a:r>
              <a:rPr lang="en-AU" sz="1000" b="1" baseline="0" dirty="0">
                <a:solidFill>
                  <a:schemeClr val="tx1"/>
                </a:solidFill>
              </a:rPr>
              <a:t> type</a:t>
            </a:r>
            <a:endParaRPr lang="en-AU" sz="1000" b="1" dirty="0">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Sheet1!$B$8:$B$11</c:f>
              <c:numCache>
                <c:formatCode>General</c:formatCode>
                <c:ptCount val="4"/>
                <c:pt idx="0">
                  <c:v>35</c:v>
                </c:pt>
                <c:pt idx="1">
                  <c:v>30</c:v>
                </c:pt>
                <c:pt idx="2">
                  <c:v>40</c:v>
                </c:pt>
                <c:pt idx="3">
                  <c:v>23</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Sheet1!$C$8:$C$11</c:f>
              <c:numCache>
                <c:formatCode>General</c:formatCode>
                <c:ptCount val="4"/>
                <c:pt idx="0">
                  <c:v>2</c:v>
                </c:pt>
                <c:pt idx="1">
                  <c:v>5</c:v>
                </c:pt>
                <c:pt idx="2">
                  <c:v>4</c:v>
                </c:pt>
                <c:pt idx="3">
                  <c:v>3</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Sheet1!$D$8:$D$11</c:f>
              <c:numCache>
                <c:formatCode>General</c:formatCode>
                <c:ptCount val="4"/>
                <c:pt idx="0">
                  <c:v>1</c:v>
                </c:pt>
                <c:pt idx="1">
                  <c:v>0</c:v>
                </c:pt>
                <c:pt idx="2">
                  <c:v>3</c:v>
                </c:pt>
                <c:pt idx="3">
                  <c:v>0</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Sheet1!$E$8:$E$11</c:f>
              <c:numCache>
                <c:formatCode>General</c:formatCode>
                <c:ptCount val="4"/>
                <c:pt idx="0">
                  <c:v>0</c:v>
                </c:pt>
                <c:pt idx="1">
                  <c:v>3</c:v>
                </c:pt>
                <c:pt idx="2">
                  <c:v>2</c:v>
                </c:pt>
                <c:pt idx="3">
                  <c:v>0</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Sheet1!$F$8:$F$11</c:f>
              <c:numCache>
                <c:formatCode>General</c:formatCode>
                <c:ptCount val="4"/>
                <c:pt idx="0">
                  <c:v>9</c:v>
                </c:pt>
                <c:pt idx="1">
                  <c:v>13</c:v>
                </c:pt>
                <c:pt idx="2">
                  <c:v>3</c:v>
                </c:pt>
                <c:pt idx="3">
                  <c:v>5</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Sheet1!$A$8:$A$11</c:f>
              <c:strCache>
                <c:ptCount val="4"/>
                <c:pt idx="0">
                  <c:v>FY 2019-20 Q3</c:v>
                </c:pt>
                <c:pt idx="1">
                  <c:v>FY 2019-20 Q4</c:v>
                </c:pt>
                <c:pt idx="2">
                  <c:v>FY 2020-21 Q1</c:v>
                </c:pt>
                <c:pt idx="3">
                  <c:v>FY 2020-21 Q2</c:v>
                </c:pt>
              </c:strCache>
            </c:strRef>
          </c:cat>
          <c:val>
            <c:numRef>
              <c:f>Sheet1!$G$8:$G$11</c:f>
              <c:numCache>
                <c:formatCode>0%</c:formatCode>
                <c:ptCount val="4"/>
                <c:pt idx="0">
                  <c:v>0.91</c:v>
                </c:pt>
                <c:pt idx="1">
                  <c:v>0.76</c:v>
                </c:pt>
                <c:pt idx="2">
                  <c:v>0.83</c:v>
                </c:pt>
                <c:pt idx="3">
                  <c:v>0.83</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Licence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a:t>
                </a:r>
                <a:r>
                  <a:rPr lang="en-AU" sz="900" baseline="0" dirty="0"/>
                  <a:t> Within CSS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dirty="0">
                <a:solidFill>
                  <a:schemeClr val="tx1"/>
                </a:solidFill>
              </a:rPr>
              <a:t>Non 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Sheet1!$C$8:$C$11</c:f>
              <c:numCache>
                <c:formatCode>General</c:formatCode>
                <c:ptCount val="4"/>
                <c:pt idx="0">
                  <c:v>9</c:v>
                </c:pt>
                <c:pt idx="1">
                  <c:v>1</c:v>
                </c:pt>
                <c:pt idx="2">
                  <c:v>4</c:v>
                </c:pt>
                <c:pt idx="3">
                  <c:v>9</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Sheet1!$D$8:$D$11</c:f>
              <c:numCache>
                <c:formatCode>General</c:formatCode>
                <c:ptCount val="4"/>
                <c:pt idx="0">
                  <c:v>0</c:v>
                </c:pt>
                <c:pt idx="1">
                  <c:v>1</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Sheet1!$E$8:$E$11</c:f>
              <c:numCache>
                <c:formatCode>General</c:formatCode>
                <c:ptCount val="4"/>
                <c:pt idx="0">
                  <c:v>2</c:v>
                </c:pt>
                <c:pt idx="1">
                  <c:v>3</c:v>
                </c:pt>
                <c:pt idx="2">
                  <c:v>5</c:v>
                </c:pt>
                <c:pt idx="3">
                  <c:v>0</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Sheet1!$F$8:$F$11</c:f>
              <c:numCache>
                <c:formatCode>General</c:formatCode>
                <c:ptCount val="4"/>
                <c:pt idx="0">
                  <c:v>5</c:v>
                </c:pt>
                <c:pt idx="1">
                  <c:v>0</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Sheet1!$G$8:$G$11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Sheet1!$H$8:$H$11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Sheet1!$I$8:$I$11</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Sheet1!$J$8:$J$11</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Sheet1!$A$8:$A$11</c15:sqref>
                        </c15:formulaRef>
                      </c:ext>
                    </c:extLst>
                    <c:strCache>
                      <c:ptCount val="4"/>
                      <c:pt idx="0">
                        <c:v>FY 2019-20 Q3</c:v>
                      </c:pt>
                      <c:pt idx="1">
                        <c:v>FY 2019-20 Q4</c:v>
                      </c:pt>
                      <c:pt idx="2">
                        <c:v>FY 2020-21 Q1</c:v>
                      </c:pt>
                      <c:pt idx="3">
                        <c:v>FY 2020-21 Q2</c:v>
                      </c:pt>
                    </c:strCache>
                  </c:strRef>
                </c:cat>
                <c:val>
                  <c:numRef>
                    <c:extLst>
                      <c:ext uri="{02D57815-91ED-43cb-92C2-25804820EDAC}">
                        <c15:formulaRef>
                          <c15:sqref>Sheet1!$B$8:$B$11</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Non-MRSDA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1"/>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Sheet1!$B$8:$B$11</c:f>
              <c:numCache>
                <c:formatCode>General</c:formatCode>
                <c:ptCount val="4"/>
                <c:pt idx="0">
                  <c:v>0</c:v>
                </c:pt>
                <c:pt idx="1">
                  <c:v>2</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Sheet1!$A$8:$A$11</c:f>
              <c:strCache>
                <c:ptCount val="4"/>
                <c:pt idx="0">
                  <c:v>FY 2019-20 Q3</c:v>
                </c:pt>
                <c:pt idx="1">
                  <c:v>FY 2019-20 Q4</c:v>
                </c:pt>
                <c:pt idx="2">
                  <c:v>FY 2020-21 Q1</c:v>
                </c:pt>
                <c:pt idx="3">
                  <c:v>FY 2020-21 Q2</c:v>
                </c:pt>
              </c:strCache>
            </c:strRef>
          </c:cat>
          <c:val>
            <c:numRef>
              <c:f>Sheet1!$C$8:$C$11</c:f>
              <c:numCache>
                <c:formatCode>General</c:formatCode>
                <c:ptCount val="4"/>
                <c:pt idx="0">
                  <c:v>8</c:v>
                </c:pt>
                <c:pt idx="1">
                  <c:v>1</c:v>
                </c:pt>
                <c:pt idx="2">
                  <c:v>4</c:v>
                </c:pt>
                <c:pt idx="3">
                  <c:v>2</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dirty="0"/>
                  <a:t>Petroleum Plans Accepted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dirty="0">
                <a:solidFill>
                  <a:schemeClr val="tx1"/>
                </a:solidFill>
              </a:rPr>
              <a:t>Administrative updates by notification</a:t>
            </a:r>
            <a:endParaRPr lang="en-AU"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Sheet1!$A$8:$A$11</c:f>
              <c:strCache>
                <c:ptCount val="4"/>
                <c:pt idx="0">
                  <c:v>FY2019-20 Q3</c:v>
                </c:pt>
                <c:pt idx="1">
                  <c:v>FY2019-20 Q4</c:v>
                </c:pt>
                <c:pt idx="2">
                  <c:v>FY2020-21 Q1</c:v>
                </c:pt>
                <c:pt idx="3">
                  <c:v>FY2020-21 Q2</c:v>
                </c:pt>
              </c:strCache>
            </c:strRef>
          </c:cat>
          <c:val>
            <c:numRef>
              <c:f>Sheet1!$B$8:$B$11</c:f>
              <c:numCache>
                <c:formatCode>General</c:formatCode>
                <c:ptCount val="4"/>
                <c:pt idx="0">
                  <c:v>6</c:v>
                </c:pt>
                <c:pt idx="1">
                  <c:v>9</c:v>
                </c:pt>
                <c:pt idx="2">
                  <c:v>4</c:v>
                </c:pt>
                <c:pt idx="3">
                  <c:v>5</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Sheet1!$A$8:$A$11</c:f>
              <c:strCache>
                <c:ptCount val="4"/>
                <c:pt idx="0">
                  <c:v>FY2019-20 Q3</c:v>
                </c:pt>
                <c:pt idx="1">
                  <c:v>FY2019-20 Q4</c:v>
                </c:pt>
                <c:pt idx="2">
                  <c:v>FY2020-21 Q1</c:v>
                </c:pt>
                <c:pt idx="3">
                  <c:v>FY2020-21 Q2</c:v>
                </c:pt>
              </c:strCache>
            </c:strRef>
          </c:cat>
          <c:val>
            <c:numRef>
              <c:f>Sheet1!$C$8:$C$11</c:f>
              <c:numCache>
                <c:formatCode>General</c:formatCode>
                <c:ptCount val="4"/>
                <c:pt idx="0">
                  <c:v>5</c:v>
                </c:pt>
                <c:pt idx="1">
                  <c:v>5</c:v>
                </c:pt>
                <c:pt idx="2">
                  <c:v>6</c:v>
                </c:pt>
                <c:pt idx="3">
                  <c:v>3</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Sheet1!$A$8:$A$11</c:f>
              <c:strCache>
                <c:ptCount val="4"/>
                <c:pt idx="0">
                  <c:v>FY2019-20 Q3</c:v>
                </c:pt>
                <c:pt idx="1">
                  <c:v>FY2019-20 Q4</c:v>
                </c:pt>
                <c:pt idx="2">
                  <c:v>FY2020-21 Q1</c:v>
                </c:pt>
                <c:pt idx="3">
                  <c:v>FY2020-21 Q2</c:v>
                </c:pt>
              </c:strCache>
            </c:strRef>
          </c:cat>
          <c:val>
            <c:numRef>
              <c:f>Sheet1!$D$8:$D$11</c:f>
              <c:numCache>
                <c:formatCode>General</c:formatCode>
                <c:ptCount val="4"/>
                <c:pt idx="0">
                  <c:v>1</c:v>
                </c:pt>
                <c:pt idx="1">
                  <c:v>0</c:v>
                </c:pt>
                <c:pt idx="2">
                  <c:v>1</c:v>
                </c:pt>
                <c:pt idx="3">
                  <c:v>0</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a:t>
                </a:r>
                <a:r>
                  <a:rPr lang="en-AU" sz="900" baseline="0" dirty="0"/>
                  <a:t> of Notifications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Sheet1!$A$12:$A$15</c:f>
              <c:strCache>
                <c:ptCount val="4"/>
                <c:pt idx="0">
                  <c:v>FY 2019-20 Q3</c:v>
                </c:pt>
                <c:pt idx="1">
                  <c:v>FY 2019-20 Q4</c:v>
                </c:pt>
                <c:pt idx="2">
                  <c:v>FY 2020-21 Q1</c:v>
                </c:pt>
                <c:pt idx="3">
                  <c:v>FY 2020-21 Q2</c:v>
                </c:pt>
              </c:strCache>
            </c:strRef>
          </c:cat>
          <c:val>
            <c:numRef>
              <c:f>Sheet1!$B$12:$B$15</c:f>
              <c:numCache>
                <c:formatCode>General</c:formatCode>
                <c:ptCount val="4"/>
                <c:pt idx="0">
                  <c:v>31</c:v>
                </c:pt>
                <c:pt idx="1">
                  <c:v>7</c:v>
                </c:pt>
                <c:pt idx="2">
                  <c:v>0</c:v>
                </c:pt>
                <c:pt idx="3">
                  <c:v>15</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Sheet1!$A$12:$A$15</c:f>
              <c:strCache>
                <c:ptCount val="4"/>
                <c:pt idx="0">
                  <c:v>FY 2019-20 Q3</c:v>
                </c:pt>
                <c:pt idx="1">
                  <c:v>FY 2019-20 Q4</c:v>
                </c:pt>
                <c:pt idx="2">
                  <c:v>FY 2020-21 Q1</c:v>
                </c:pt>
                <c:pt idx="3">
                  <c:v>FY 2020-21 Q2</c:v>
                </c:pt>
              </c:strCache>
            </c:strRef>
          </c:cat>
          <c:val>
            <c:numRef>
              <c:f>Sheet1!$C$12:$C$15</c:f>
              <c:numCache>
                <c:formatCode>General</c:formatCode>
                <c:ptCount val="4"/>
                <c:pt idx="0">
                  <c:v>97</c:v>
                </c:pt>
                <c:pt idx="1">
                  <c:v>33</c:v>
                </c:pt>
                <c:pt idx="2">
                  <c:v>21</c:v>
                </c:pt>
                <c:pt idx="3">
                  <c:v>81</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Sheet1!$A$12:$A$15</c:f>
              <c:strCache>
                <c:ptCount val="4"/>
                <c:pt idx="0">
                  <c:v>FY 2019-20 Q3</c:v>
                </c:pt>
                <c:pt idx="1">
                  <c:v>FY 2019-20 Q4</c:v>
                </c:pt>
                <c:pt idx="2">
                  <c:v>FY 2020-21 Q1</c:v>
                </c:pt>
                <c:pt idx="3">
                  <c:v>FY 2020-21 Q2</c:v>
                </c:pt>
              </c:strCache>
            </c:strRef>
          </c:cat>
          <c:val>
            <c:numRef>
              <c:f>Sheet1!$D$12:$D$15</c:f>
              <c:numCache>
                <c:formatCode>General</c:formatCode>
                <c:ptCount val="4"/>
                <c:pt idx="0">
                  <c:v>10</c:v>
                </c:pt>
                <c:pt idx="1">
                  <c:v>11</c:v>
                </c:pt>
                <c:pt idx="2">
                  <c:v>24</c:v>
                </c:pt>
                <c:pt idx="3">
                  <c:v>13</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Sheet1!$A$12:$A$15</c:f>
              <c:strCache>
                <c:ptCount val="4"/>
                <c:pt idx="0">
                  <c:v>FY 2019-20 Q3</c:v>
                </c:pt>
                <c:pt idx="1">
                  <c:v>FY 2019-20 Q4</c:v>
                </c:pt>
                <c:pt idx="2">
                  <c:v>FY 2020-21 Q1</c:v>
                </c:pt>
                <c:pt idx="3">
                  <c:v>FY 2020-21 Q2</c:v>
                </c:pt>
              </c:strCache>
            </c:strRef>
          </c:cat>
          <c:val>
            <c:numRef>
              <c:f>Sheet1!$E$12:$E$15</c:f>
              <c:numCache>
                <c:formatCode>General</c:formatCode>
                <c:ptCount val="4"/>
                <c:pt idx="0">
                  <c:v>5</c:v>
                </c:pt>
                <c:pt idx="1">
                  <c:v>4</c:v>
                </c:pt>
                <c:pt idx="2">
                  <c:v>3</c:v>
                </c:pt>
                <c:pt idx="3">
                  <c:v>13</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Remedial action / No</a:t>
            </a:r>
            <a:r>
              <a:rPr lang="en-AU" sz="1000" baseline="0" dirty="0"/>
              <a:t> action after a</a:t>
            </a:r>
            <a:r>
              <a:rPr lang="en-AU" sz="1000" dirty="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Sheet1!$A$11:$A$14</c:f>
              <c:strCache>
                <c:ptCount val="4"/>
                <c:pt idx="0">
                  <c:v>FY 2019-20 Q3</c:v>
                </c:pt>
                <c:pt idx="1">
                  <c:v>FY 2019-20 Q4</c:v>
                </c:pt>
                <c:pt idx="2">
                  <c:v>FY 2020-21 Q1</c:v>
                </c:pt>
                <c:pt idx="3">
                  <c:v>FY 2020-21 Q2</c:v>
                </c:pt>
              </c:strCache>
            </c:strRef>
          </c:cat>
          <c:val>
            <c:numRef>
              <c:f>Sheet1!$B$11:$B$14</c:f>
              <c:numCache>
                <c:formatCode>General</c:formatCode>
                <c:ptCount val="4"/>
                <c:pt idx="0">
                  <c:v>14</c:v>
                </c:pt>
                <c:pt idx="1">
                  <c:v>2</c:v>
                </c:pt>
                <c:pt idx="3">
                  <c:v>10</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1.5349916620236947E-16"/>
                  <c:y val="1.114213948379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Sheet1!$A$11:$A$14</c:f>
              <c:strCache>
                <c:ptCount val="4"/>
                <c:pt idx="0">
                  <c:v>FY 2019-20 Q3</c:v>
                </c:pt>
                <c:pt idx="1">
                  <c:v>FY 2019-20 Q4</c:v>
                </c:pt>
                <c:pt idx="2">
                  <c:v>FY 2020-21 Q1</c:v>
                </c:pt>
                <c:pt idx="3">
                  <c:v>FY 2020-21 Q2</c:v>
                </c:pt>
              </c:strCache>
            </c:strRef>
          </c:cat>
          <c:val>
            <c:numRef>
              <c:f>Sheet1!$C$11:$C$14</c:f>
              <c:numCache>
                <c:formatCode>General</c:formatCode>
                <c:ptCount val="4"/>
                <c:pt idx="0">
                  <c:v>17</c:v>
                </c:pt>
                <c:pt idx="1">
                  <c:v>5</c:v>
                </c:pt>
                <c:pt idx="3">
                  <c:v>5</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General enforcement</a:t>
            </a:r>
            <a:r>
              <a:rPr lang="en-AU" sz="1000" baseline="0" dirty="0"/>
              <a:t> notices issued</a:t>
            </a:r>
            <a:endParaRPr lang="en-AU" sz="1000" dirty="0"/>
          </a:p>
        </c:rich>
      </c:tx>
      <c:overlay val="0"/>
    </c:title>
    <c:autoTitleDeleted val="0"/>
    <c:plotArea>
      <c:layout>
        <c:manualLayout>
          <c:layoutTarget val="inner"/>
          <c:xMode val="edge"/>
          <c:yMode val="edge"/>
          <c:x val="9.2229478307585308E-2"/>
          <c:y val="0.13623597700349324"/>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Sheet1!$A$12:$A$15</c:f>
              <c:strCache>
                <c:ptCount val="4"/>
                <c:pt idx="0">
                  <c:v>FY2019-20 Q3</c:v>
                </c:pt>
                <c:pt idx="1">
                  <c:v>FY2019-20 Q4</c:v>
                </c:pt>
                <c:pt idx="2">
                  <c:v>FY 2020-21 Q1</c:v>
                </c:pt>
                <c:pt idx="3">
                  <c:v>FY 2020-21 Q2</c:v>
                </c:pt>
              </c:strCache>
            </c:strRef>
          </c:cat>
          <c:val>
            <c:numRef>
              <c:f>Sheet1!$B$12:$B$15</c:f>
              <c:numCache>
                <c:formatCode>General</c:formatCode>
                <c:ptCount val="4"/>
                <c:pt idx="0">
                  <c:v>19</c:v>
                </c:pt>
                <c:pt idx="1">
                  <c:v>22</c:v>
                </c:pt>
                <c:pt idx="2">
                  <c:v>9</c:v>
                </c:pt>
                <c:pt idx="3">
                  <c:v>19</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t>
                </a:r>
                <a:r>
                  <a:rPr lang="en-AU" sz="800"/>
                  <a:t>Enforcement Notices</a:t>
                </a:r>
                <a:endParaRPr lang="en-AU" sz="800" dirty="0"/>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634177317271269"/>
          <c:y val="1.324978227674454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Sheet1!$A$12:$A$15</c:f>
              <c:strCache>
                <c:ptCount val="4"/>
                <c:pt idx="0">
                  <c:v>FY 2019-20 Q3</c:v>
                </c:pt>
                <c:pt idx="1">
                  <c:v>FY 2019-20 Q4</c:v>
                </c:pt>
                <c:pt idx="2">
                  <c:v>FY 2020-21 Q1</c:v>
                </c:pt>
                <c:pt idx="3">
                  <c:v>FY 2020-21 Q2</c:v>
                </c:pt>
              </c:strCache>
            </c:strRef>
          </c:cat>
          <c:val>
            <c:numRef>
              <c:f>Sheet1!$B$12:$B$15</c:f>
              <c:numCache>
                <c:formatCode>General</c:formatCode>
                <c:ptCount val="4"/>
                <c:pt idx="0">
                  <c:v>3</c:v>
                </c:pt>
                <c:pt idx="1">
                  <c:v>30</c:v>
                </c:pt>
                <c:pt idx="2">
                  <c:v>16</c:v>
                </c:pt>
                <c:pt idx="3">
                  <c:v>44</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Sheet1!$A$12:$A$15</c:f>
              <c:strCache>
                <c:ptCount val="4"/>
                <c:pt idx="0">
                  <c:v>FY 2019-20 Q3</c:v>
                </c:pt>
                <c:pt idx="1">
                  <c:v>FY 2019-20 Q4</c:v>
                </c:pt>
                <c:pt idx="2">
                  <c:v>FY 2020-21 Q1</c:v>
                </c:pt>
                <c:pt idx="3">
                  <c:v>FY 2020-21 Q2</c:v>
                </c:pt>
              </c:strCache>
            </c:strRef>
          </c:cat>
          <c:val>
            <c:numRef>
              <c:f>Sheet1!$C$12:$C$15</c:f>
              <c:numCache>
                <c:formatCode>General</c:formatCode>
                <c:ptCount val="4"/>
                <c:pt idx="0">
                  <c:v>7</c:v>
                </c:pt>
                <c:pt idx="1">
                  <c:v>5</c:v>
                </c:pt>
                <c:pt idx="2">
                  <c:v>0</c:v>
                </c:pt>
                <c:pt idx="3">
                  <c:v>3</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Sheet1!$A$11:$A$14</c:f>
              <c:strCache>
                <c:ptCount val="4"/>
                <c:pt idx="0">
                  <c:v>FY 2019-20 Q3</c:v>
                </c:pt>
                <c:pt idx="1">
                  <c:v>FY 2019-20 Q4 </c:v>
                </c:pt>
                <c:pt idx="2">
                  <c:v>FY 2020-21 Q1</c:v>
                </c:pt>
                <c:pt idx="3">
                  <c:v>FY 2020-21 Q2</c:v>
                </c:pt>
              </c:strCache>
            </c:strRef>
          </c:cat>
          <c:val>
            <c:numRef>
              <c:f>Sheet1!$B$11:$B$14</c:f>
              <c:numCache>
                <c:formatCode>General</c:formatCode>
                <c:ptCount val="4"/>
                <c:pt idx="0">
                  <c:v>16</c:v>
                </c:pt>
                <c:pt idx="1">
                  <c:v>124</c:v>
                </c:pt>
                <c:pt idx="2">
                  <c:v>158</c:v>
                </c:pt>
                <c:pt idx="3">
                  <c:v>60</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Sheet1!$A$11:$A$14</c:f>
              <c:strCache>
                <c:ptCount val="4"/>
                <c:pt idx="0">
                  <c:v>FY 2019-20 Q3</c:v>
                </c:pt>
                <c:pt idx="1">
                  <c:v>FY 2019-20 Q4 </c:v>
                </c:pt>
                <c:pt idx="2">
                  <c:v>FY 2020-21 Q1</c:v>
                </c:pt>
                <c:pt idx="3">
                  <c:v>FY 2020-21 Q2</c:v>
                </c:pt>
              </c:strCache>
            </c:strRef>
          </c:cat>
          <c:val>
            <c:numRef>
              <c:f>Sheet1!$C$11:$C$14</c:f>
              <c:numCache>
                <c:formatCode>General</c:formatCode>
                <c:ptCount val="4"/>
                <c:pt idx="0">
                  <c:v>1</c:v>
                </c:pt>
                <c:pt idx="1">
                  <c:v>5</c:v>
                </c:pt>
                <c:pt idx="2">
                  <c:v>28</c:v>
                </c:pt>
                <c:pt idx="3">
                  <c:v>16</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dirty="0"/>
                  <a:t>No.</a:t>
                </a:r>
                <a:r>
                  <a:rPr lang="en-AU" sz="900" b="0" baseline="0" dirty="0"/>
                  <a:t> of Complaints</a:t>
                </a:r>
                <a:endParaRPr lang="en-AU" sz="900" b="0" dirty="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dirty="0"/>
                  <a:t>Ave</a:t>
                </a:r>
                <a:r>
                  <a:rPr lang="en-AU" sz="800" b="0" baseline="0" dirty="0"/>
                  <a:t> Days  to Respond</a:t>
                </a:r>
                <a:endParaRPr lang="en-AU" sz="800" b="0" dirty="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dirty="0"/>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22/04/2021</a:t>
            </a:fld>
            <a:endParaRPr lang="en-AU" dirty="0"/>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dirty="0"/>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dirty="0"/>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22/04/2021</a:t>
            </a:fld>
            <a:endParaRPr lang="en-AU"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dirty="0"/>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dirty="0"/>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dirty="0"/>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dirty="0"/>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dirty="0"/>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785A3E3-FDF3-47DC-8610-69A570E3067F}" type="slidenum">
              <a:rPr lang="en-AU" smtClean="0"/>
              <a:t>7</a:t>
            </a:fld>
            <a:endParaRPr lang="en-AU" dirty="0"/>
          </a:p>
        </p:txBody>
      </p:sp>
    </p:spTree>
    <p:extLst>
      <p:ext uri="{BB962C8B-B14F-4D97-AF65-F5344CB8AC3E}">
        <p14:creationId xmlns:p14="http://schemas.microsoft.com/office/powerpoint/2010/main" val="38900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dirty="0"/>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351C086-C579-4E27-A1C0-280C8A39950C}"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Q2</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8237C8-554C-4427-8435-84AB98CAE882}"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Q2</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5460A25-FD09-4A0E-BBD2-67E8E7557C5E}"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Q2</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descr="A close up of a rock&#10;&#10;Description automatically generated">
            <a:extLst>
              <a:ext uri="{FF2B5EF4-FFF2-40B4-BE49-F238E27FC236}">
                <a16:creationId xmlns:a16="http://schemas.microsoft.com/office/drawing/2014/main" id="{1490943F-0137-4EE0-A5C2-3BB651BE84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9156" y="235892"/>
            <a:ext cx="6424447" cy="6306197"/>
          </a:xfrm>
          <a:prstGeom prst="rect">
            <a:avLst/>
          </a:prstGeom>
        </p:spPr>
      </p:pic>
      <p:pic>
        <p:nvPicPr>
          <p:cNvPr id="3" name="Picture 2"/>
          <p:cNvPicPr>
            <a:picLocks noChangeAspect="1"/>
          </p:cNvPicPr>
          <p:nvPr userDrawn="1"/>
        </p:nvPicPr>
        <p:blipFill>
          <a:blip r:embed="rId3"/>
          <a:stretch>
            <a:fillRect/>
          </a:stretch>
        </p:blipFill>
        <p:spPr>
          <a:xfrm>
            <a:off x="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F3BACE7-DE19-495C-AD97-0A5C5024F9DC}" type="datetime5">
              <a:rPr lang="en-AU" smtClean="0"/>
              <a:t>22-Apr-21</a:t>
            </a:fld>
            <a:endParaRPr lang="en-AU" dirty="0"/>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2020-21 Q2</a:t>
            </a:r>
            <a:endParaRPr lang="en-AU" dirty="0"/>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1EB00-2214-45E4-867F-84A933E638AE}"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Q2</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29E9BCE-E4C2-495C-80D5-B4E3265A0311}" type="datetime5">
              <a:rPr lang="en-AU" smtClean="0"/>
              <a:t>22-Apr-21</a:t>
            </a:fld>
            <a:endParaRPr lang="en-AU" dirty="0"/>
          </a:p>
        </p:txBody>
      </p:sp>
      <p:sp>
        <p:nvSpPr>
          <p:cNvPr id="6" name="Footer Placeholder 5"/>
          <p:cNvSpPr>
            <a:spLocks noGrp="1"/>
          </p:cNvSpPr>
          <p:nvPr>
            <p:ph type="ftr" sz="quarter" idx="11"/>
          </p:nvPr>
        </p:nvSpPr>
        <p:spPr/>
        <p:txBody>
          <a:bodyPr/>
          <a:lstStyle/>
          <a:p>
            <a:r>
              <a:rPr lang="en-AU"/>
              <a:t>Earth Resources Regulation Quarterly Performance Report 2020-21 Q2</a:t>
            </a:r>
            <a:endParaRPr lang="en-AU" dirty="0"/>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C1866A9-3BE8-45B6-A459-FB555AF4EE09}" type="datetime5">
              <a:rPr lang="en-AU" smtClean="0"/>
              <a:t>22-Apr-21</a:t>
            </a:fld>
            <a:endParaRPr lang="en-AU" dirty="0"/>
          </a:p>
        </p:txBody>
      </p:sp>
      <p:sp>
        <p:nvSpPr>
          <p:cNvPr id="8" name="Footer Placeholder 7"/>
          <p:cNvSpPr>
            <a:spLocks noGrp="1"/>
          </p:cNvSpPr>
          <p:nvPr>
            <p:ph type="ftr" sz="quarter" idx="11"/>
          </p:nvPr>
        </p:nvSpPr>
        <p:spPr/>
        <p:txBody>
          <a:bodyPr/>
          <a:lstStyle/>
          <a:p>
            <a:r>
              <a:rPr lang="en-AU"/>
              <a:t>Earth Resources Regulation Quarterly Performance Report 2020-21 Q2</a:t>
            </a:r>
            <a:endParaRPr lang="en-AU" dirty="0"/>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2B23999-FE33-4B03-8BED-05292B45BAB2}" type="datetime5">
              <a:rPr lang="en-AU" smtClean="0"/>
              <a:t>22-Apr-21</a:t>
            </a:fld>
            <a:endParaRPr lang="en-AU" dirty="0"/>
          </a:p>
        </p:txBody>
      </p:sp>
      <p:sp>
        <p:nvSpPr>
          <p:cNvPr id="4" name="Footer Placeholder 3"/>
          <p:cNvSpPr>
            <a:spLocks noGrp="1"/>
          </p:cNvSpPr>
          <p:nvPr>
            <p:ph type="ftr" sz="quarter" idx="11"/>
          </p:nvPr>
        </p:nvSpPr>
        <p:spPr/>
        <p:txBody>
          <a:bodyPr/>
          <a:lstStyle/>
          <a:p>
            <a:r>
              <a:rPr lang="en-AU"/>
              <a:t>Earth Resources Regulation Quarterly Performance Report 2020-21 Q2</a:t>
            </a:r>
            <a:endParaRPr lang="en-AU" dirty="0"/>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DA3F7-619F-4F47-96F3-C479E859FA1E}" type="datetime5">
              <a:rPr lang="en-AU" smtClean="0"/>
              <a:t>22-Apr-21</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2053D-CA9E-426C-A024-3006D1394CF4}" type="datetime5">
              <a:rPr lang="en-AU" smtClean="0"/>
              <a:t>22-Apr-21</a:t>
            </a:fld>
            <a:endParaRPr lang="en-AU" dirty="0"/>
          </a:p>
        </p:txBody>
      </p:sp>
      <p:sp>
        <p:nvSpPr>
          <p:cNvPr id="6" name="Footer Placeholder 5"/>
          <p:cNvSpPr>
            <a:spLocks noGrp="1"/>
          </p:cNvSpPr>
          <p:nvPr>
            <p:ph type="ftr" sz="quarter" idx="11"/>
          </p:nvPr>
        </p:nvSpPr>
        <p:spPr/>
        <p:txBody>
          <a:bodyPr/>
          <a:lstStyle/>
          <a:p>
            <a:r>
              <a:rPr lang="en-AU"/>
              <a:t>Earth Resources Regulation Quarterly Performance Report 2020-21 Q2</a:t>
            </a:r>
            <a:endParaRPr lang="en-AU" dirty="0"/>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7D503-F095-45FA-BB8D-180F370FA195}" type="datetime5">
              <a:rPr lang="en-AU" smtClean="0"/>
              <a:t>22-Apr-21</a:t>
            </a:fld>
            <a:endParaRPr lang="en-AU" dirty="0"/>
          </a:p>
        </p:txBody>
      </p:sp>
      <p:sp>
        <p:nvSpPr>
          <p:cNvPr id="6" name="Footer Placeholder 5"/>
          <p:cNvSpPr>
            <a:spLocks noGrp="1"/>
          </p:cNvSpPr>
          <p:nvPr>
            <p:ph type="ftr" sz="quarter" idx="11"/>
          </p:nvPr>
        </p:nvSpPr>
        <p:spPr/>
        <p:txBody>
          <a:bodyPr/>
          <a:lstStyle/>
          <a:p>
            <a:r>
              <a:rPr lang="en-AU"/>
              <a:t>Earth Resources Regulation Quarterly Performance Report 2020-21 Q2</a:t>
            </a:r>
            <a:endParaRPr lang="en-AU" dirty="0"/>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73666-AC28-425F-940C-AA2BF99E43B3}" type="datetime5">
              <a:rPr lang="en-AU" smtClean="0"/>
              <a:t>22-Apr-21</a:t>
            </a:fld>
            <a:endParaRPr lang="en-AU"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2020-21 Q2</a:t>
            </a:r>
            <a:endParaRPr lang="en-AU"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dirty="0"/>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dirty="0"/>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2020-21 Quarter 2</a:t>
            </a:r>
          </a:p>
          <a:p>
            <a:r>
              <a:rPr lang="en-AU" sz="1400" dirty="0"/>
              <a:t>1 October to 31 December 2020</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dirty="0"/>
              <a:t>Compliance activities</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590794"/>
            <a:ext cx="4277360" cy="1615827"/>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2" y="5398708"/>
            <a:ext cx="4740505" cy="923330"/>
          </a:xfrm>
          <a:prstGeom prst="rect">
            <a:avLst/>
          </a:prstGeom>
          <a:noFill/>
        </p:spPr>
        <p:txBody>
          <a:bodyPr wrap="square" lIns="91440" tIns="45720" rIns="91440" bIns="45720" rtlCol="0" anchor="t">
            <a:spAutoFit/>
          </a:bodyPr>
          <a:lstStyle/>
          <a:p>
            <a:r>
              <a:rPr lang="en-AU" sz="900" b="1" dirty="0"/>
              <a:t>Explanations for the results:</a:t>
            </a:r>
          </a:p>
          <a:p>
            <a:endParaRPr lang="en-AU" sz="900" b="1" dirty="0">
              <a:solidFill>
                <a:srgbClr val="FF0000"/>
              </a:solidFill>
            </a:endParaRPr>
          </a:p>
          <a:p>
            <a:r>
              <a:rPr lang="en-AU" sz="900" dirty="0"/>
              <a:t>In Q2 Earth Resources Regulation conducted 122 proactive compliance activities involving 91 duty holders. Inspector field activities were limited to respond to critical incidents while aligning with the COVID-19 requirements. Inspector field activities since resumed in line with the changed COVID-19 requirements.</a:t>
            </a:r>
            <a:endParaRPr lang="en-AU" sz="900" dirty="0">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3265860233"/>
              </p:ext>
            </p:extLst>
          </p:nvPr>
        </p:nvGraphicFramePr>
        <p:xfrm>
          <a:off x="342126" y="952396"/>
          <a:ext cx="4752532" cy="4634560"/>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71736">
                  <a:extLst>
                    <a:ext uri="{9D8B030D-6E8A-4147-A177-3AD203B41FA5}">
                      <a16:colId xmlns:a16="http://schemas.microsoft.com/office/drawing/2014/main" val="2740367417"/>
                    </a:ext>
                  </a:extLst>
                </a:gridCol>
                <a:gridCol w="803995">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74296">
                <a:tc>
                  <a:txBody>
                    <a:bodyPr/>
                    <a:lstStyle/>
                    <a:p>
                      <a:pPr algn="ctr" fontAlgn="b"/>
                      <a:r>
                        <a:rPr lang="en-AU" sz="900" u="none" strike="noStrike" dirty="0">
                          <a:effectLst/>
                          <a:latin typeface="+mn-lt"/>
                        </a:rPr>
                        <a:t>Licence Types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Activity</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Oct</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Nov</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Dec</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5310">
                <a:tc rowSpan="5">
                  <a:txBody>
                    <a:bodyPr/>
                    <a:lstStyle/>
                    <a:p>
                      <a:pPr algn="ctr" fontAlgn="b"/>
                      <a:r>
                        <a:rPr lang="en-AU" sz="900" u="none" strike="noStrike" dirty="0">
                          <a:effectLst/>
                          <a:latin typeface="+mn-lt"/>
                        </a:rPr>
                        <a:t>Extractives</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3946064802"/>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Audit</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4220576232"/>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757591367"/>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1878970339"/>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52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5310">
                <a:tc rowSpan="5">
                  <a:txBody>
                    <a:bodyPr/>
                    <a:lstStyle/>
                    <a:p>
                      <a:pPr algn="ctr" fontAlgn="b"/>
                      <a:r>
                        <a:rPr lang="en-AU" sz="900" u="none" strike="noStrike" dirty="0">
                          <a:effectLst/>
                          <a:latin typeface="+mn-lt"/>
                        </a:rPr>
                        <a:t>Mining</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49</a:t>
                      </a:r>
                    </a:p>
                  </a:txBody>
                  <a:tcPr marL="9525" marR="9525" marT="9525" marB="0" anchor="ctr"/>
                </a:tc>
                <a:extLst>
                  <a:ext uri="{0D108BD9-81ED-4DB2-BD59-A6C34878D82A}">
                    <a16:rowId xmlns:a16="http://schemas.microsoft.com/office/drawing/2014/main" val="3221270440"/>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Meeting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4211657994"/>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Audit</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solidFill>
                      <a:srgbClr val="EAEFF7"/>
                    </a:solidFill>
                  </a:tcPr>
                </a:tc>
                <a:extLst>
                  <a:ext uri="{0D108BD9-81ED-4DB2-BD59-A6C34878D82A}">
                    <a16:rowId xmlns:a16="http://schemas.microsoft.com/office/drawing/2014/main" val="3300402486"/>
                  </a:ext>
                </a:extLst>
              </a:tr>
              <a:tr h="315310">
                <a:tc vMerge="1">
                  <a:txBody>
                    <a:bodyPr/>
                    <a:lstStyle/>
                    <a:p>
                      <a:endParaRPr lang="en-AU"/>
                    </a:p>
                  </a:txBody>
                  <a:tcPr/>
                </a:tc>
                <a:tc>
                  <a:txBody>
                    <a:bodyPr/>
                    <a:lstStyle/>
                    <a:p>
                      <a:pPr algn="ctr" fontAlgn="b"/>
                      <a:r>
                        <a:rPr lang="en-AU" sz="900" b="0" i="0" u="none" strike="noStrike" dirty="0">
                          <a:solidFill>
                            <a:srgbClr val="000000"/>
                          </a:solidFill>
                          <a:effectLst/>
                          <a:latin typeface="+mn-lt"/>
                        </a:rPr>
                        <a:t>Site Closure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594271298"/>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17</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24</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63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315310">
                <a:tc rowSpan="3">
                  <a:txBody>
                    <a:bodyPr/>
                    <a:lstStyle/>
                    <a:p>
                      <a:pPr algn="ctr" fontAlgn="b"/>
                      <a:r>
                        <a:rPr lang="en-AU" sz="900" u="none" strike="noStrike" dirty="0">
                          <a:effectLst/>
                          <a:latin typeface="+mn-lt"/>
                        </a:rPr>
                        <a:t>Petroleum</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Audit</a:t>
                      </a:r>
                    </a:p>
                  </a:txBody>
                  <a:tcPr marL="9525" marR="9525" marT="9525" marB="0" anchor="ctr">
                    <a:solidFill>
                      <a:srgbClr val="EAEFF7"/>
                    </a:solidFill>
                  </a:tcP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solidFill>
                      <a:srgbClr val="EAEFF7"/>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1" i="0" u="none" strike="noStrike" dirty="0">
                          <a:solidFill>
                            <a:srgbClr val="000000"/>
                          </a:solidFill>
                          <a:effectLst/>
                          <a:latin typeface="Calibri" panose="020F0502020204030204" pitchFamily="34" charset="0"/>
                        </a:rPr>
                        <a:t>4</a:t>
                      </a:r>
                    </a:p>
                  </a:txBody>
                  <a:tcPr marL="9525" marR="9525" marT="9525" marB="0" anchor="ctr">
                    <a:solidFill>
                      <a:srgbClr val="EAEFF7"/>
                    </a:solidFill>
                  </a:tcPr>
                </a:tc>
                <a:extLst>
                  <a:ext uri="{0D108BD9-81ED-4DB2-BD59-A6C34878D82A}">
                    <a16:rowId xmlns:a16="http://schemas.microsoft.com/office/drawing/2014/main" val="3757941278"/>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9525" marR="9525" marT="9525" marB="0" anchor="ctr">
                    <a:solidFill>
                      <a:srgbClr val="D2DEEF"/>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solidFill>
                      <a:srgbClr val="D2DEEF"/>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D2DEEF"/>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D2DEEF"/>
                    </a:solidFill>
                  </a:tcPr>
                </a:tc>
                <a:tc>
                  <a:txBody>
                    <a:bodyPr/>
                    <a:lstStyle/>
                    <a:p>
                      <a:pPr algn="ctr" fontAlgn="b"/>
                      <a:r>
                        <a:rPr lang="en-AU" sz="900" b="1" i="0" u="none" strike="noStrike" dirty="0">
                          <a:solidFill>
                            <a:srgbClr val="000000"/>
                          </a:solidFill>
                          <a:effectLst/>
                          <a:latin typeface="Calibri" panose="020F0502020204030204" pitchFamily="34" charset="0"/>
                        </a:rPr>
                        <a:t>3</a:t>
                      </a:r>
                    </a:p>
                  </a:txBody>
                  <a:tcPr marL="9525" marR="9525" marT="9525" marB="0" anchor="ctr">
                    <a:solidFill>
                      <a:srgbClr val="D2DEEF"/>
                    </a:solidFill>
                  </a:tcPr>
                </a:tc>
                <a:extLst>
                  <a:ext uri="{0D108BD9-81ED-4DB2-BD59-A6C34878D82A}">
                    <a16:rowId xmlns:a16="http://schemas.microsoft.com/office/drawing/2014/main" val="3108283094"/>
                  </a:ext>
                </a:extLst>
              </a:tr>
              <a:tr h="315310">
                <a:tc vMerge="1">
                  <a:txBody>
                    <a:bodyPr/>
                    <a:lstStyle/>
                    <a:p>
                      <a:pPr algn="ctr" fontAlgn="b"/>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Petroleum Total</a:t>
                      </a:r>
                    </a:p>
                  </a:txBody>
                  <a:tcPr marL="9525" marR="9525" marT="9525" marB="0" anchor="ctr">
                    <a:solidFill>
                      <a:srgbClr val="9DC3E6"/>
                    </a:solidFill>
                  </a:tcPr>
                </a:tc>
                <a:tc>
                  <a:txBody>
                    <a:bodyPr/>
                    <a:lstStyle/>
                    <a:p>
                      <a:pPr algn="ctr" fontAlgn="b"/>
                      <a:r>
                        <a:rPr lang="en-AU" sz="900" b="0" i="0" u="none" strike="noStrike" dirty="0">
                          <a:solidFill>
                            <a:srgbClr val="000000"/>
                          </a:solidFill>
                          <a:effectLst/>
                          <a:latin typeface="Calibri" panose="020F0502020204030204" pitchFamily="34" charset="0"/>
                        </a:rPr>
                        <a:t>7</a:t>
                      </a:r>
                    </a:p>
                  </a:txBody>
                  <a:tcPr marL="9525" marR="9525" marT="9525" marB="0" anchor="ctr">
                    <a:solidFill>
                      <a:srgbClr val="9DC3E6"/>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9DC3E6"/>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9DC3E6"/>
                    </a:solidFill>
                  </a:tcPr>
                </a:tc>
                <a:tc>
                  <a:txBody>
                    <a:bodyPr/>
                    <a:lstStyle/>
                    <a:p>
                      <a:pPr algn="ctr" fontAlgn="b"/>
                      <a:r>
                        <a:rPr lang="en-AU" sz="900" b="1" i="0" u="none" strike="noStrike" dirty="0">
                          <a:solidFill>
                            <a:srgbClr val="000000"/>
                          </a:solidFill>
                          <a:effectLst/>
                          <a:latin typeface="Calibri" panose="020F0502020204030204" pitchFamily="34" charset="0"/>
                        </a:rPr>
                        <a:t>7</a:t>
                      </a:r>
                    </a:p>
                  </a:txBody>
                  <a:tcPr marL="9525" marR="9525" marT="9525" marB="0" anchor="ctr">
                    <a:solidFill>
                      <a:srgbClr val="9DC3E6"/>
                    </a:solidFill>
                  </a:tcPr>
                </a:tc>
                <a:extLst>
                  <a:ext uri="{0D108BD9-81ED-4DB2-BD59-A6C34878D82A}">
                    <a16:rowId xmlns:a16="http://schemas.microsoft.com/office/drawing/2014/main" val="678901131"/>
                  </a:ext>
                </a:extLst>
              </a:tr>
              <a:tr h="261234">
                <a:tc gridSpan="2">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35</a:t>
                      </a: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40</a:t>
                      </a: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47</a:t>
                      </a: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2317209825"/>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dirty="0"/>
              <a:t>Compliance audits</a:t>
            </a:r>
          </a:p>
        </p:txBody>
      </p:sp>
      <p:graphicFrame>
        <p:nvGraphicFramePr>
          <p:cNvPr id="7" name="Chart 6"/>
          <p:cNvGraphicFramePr/>
          <p:nvPr>
            <p:extLst>
              <p:ext uri="{D42A27DB-BD31-4B8C-83A1-F6EECF244321}">
                <p14:modId xmlns:p14="http://schemas.microsoft.com/office/powerpoint/2010/main" val="739342516"/>
              </p:ext>
            </p:extLst>
          </p:nvPr>
        </p:nvGraphicFramePr>
        <p:xfrm>
          <a:off x="205145" y="4183716"/>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316942" y="4183716"/>
            <a:ext cx="3140394" cy="2262158"/>
          </a:xfrm>
          <a:prstGeom prst="rect">
            <a:avLst/>
          </a:prstGeom>
          <a:noFill/>
        </p:spPr>
        <p:txBody>
          <a:bodyPr wrap="square" rtlCol="0">
            <a:spAutoFit/>
          </a:bodyPr>
          <a:lstStyle/>
          <a:p>
            <a:r>
              <a:rPr lang="en-AU" sz="900" b="1" dirty="0"/>
              <a:t>Explanations for the results:</a:t>
            </a:r>
          </a:p>
          <a:p>
            <a:endParaRPr lang="en-AU" sz="900" b="1" dirty="0"/>
          </a:p>
          <a:p>
            <a:r>
              <a:rPr lang="en-AU" sz="900" dirty="0"/>
              <a:t>The audit program is risk based with a focus on more significant sites. The number of actions required can be dependant on the type of audits completed, and if the audits were ‘follow up’ audits from previously identified risks.</a:t>
            </a:r>
          </a:p>
          <a:p>
            <a:endParaRPr lang="en-AU" sz="900" dirty="0"/>
          </a:p>
          <a:p>
            <a:pPr>
              <a:spcAft>
                <a:spcPts val="600"/>
              </a:spcAft>
            </a:pPr>
            <a:r>
              <a:rPr lang="en-AU" sz="900" dirty="0"/>
              <a:t>10 out of 15 audits conducted in the quarter required remedial actions. </a:t>
            </a:r>
          </a:p>
          <a:p>
            <a:pPr>
              <a:spcAft>
                <a:spcPts val="600"/>
              </a:spcAft>
            </a:pPr>
            <a:endParaRPr lang="en-AU" sz="900" dirty="0">
              <a:solidFill>
                <a:srgbClr val="FF0000"/>
              </a:solidFill>
            </a:endParaRPr>
          </a:p>
          <a:p>
            <a:pPr>
              <a:spcAft>
                <a:spcPts val="600"/>
              </a:spcAft>
            </a:pPr>
            <a:r>
              <a:rPr lang="en-AU" sz="900" b="1" dirty="0"/>
              <a:t>Why are these measures important?</a:t>
            </a:r>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2185214"/>
          </a:xfrm>
          <a:prstGeom prst="rect">
            <a:avLst/>
          </a:prstGeom>
          <a:noFill/>
        </p:spPr>
        <p:txBody>
          <a:bodyPr wrap="square" rtlCol="0">
            <a:spAutoFit/>
          </a:bodyPr>
          <a:lstStyle/>
          <a:p>
            <a:r>
              <a:rPr lang="en-AU" sz="900" b="1" dirty="0"/>
              <a:t>Explanations for the results:</a:t>
            </a:r>
          </a:p>
          <a:p>
            <a:endParaRPr lang="en-AU" sz="900" b="1" dirty="0"/>
          </a:p>
          <a:p>
            <a:pPr>
              <a:spcAft>
                <a:spcPts val="600"/>
              </a:spcAft>
            </a:pPr>
            <a:r>
              <a:rPr lang="en-AU" sz="900" dirty="0"/>
              <a:t>There were 15 audits conducted in Q2 and nine were related to plans and conditions.</a:t>
            </a:r>
          </a:p>
          <a:p>
            <a:pPr>
              <a:spcAft>
                <a:spcPts val="600"/>
              </a:spcAft>
            </a:pPr>
            <a:r>
              <a:rPr lang="en-AU" sz="900" dirty="0"/>
              <a:t>Earth Resources Regulation's compliance program aims to drive improved industry performance and is focusing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336021724"/>
              </p:ext>
            </p:extLst>
          </p:nvPr>
        </p:nvGraphicFramePr>
        <p:xfrm>
          <a:off x="372445" y="904116"/>
          <a:ext cx="5899981" cy="2875738"/>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441180">
                <a:tc>
                  <a:txBody>
                    <a:bodyPr/>
                    <a:lstStyle/>
                    <a:p>
                      <a:pPr algn="ctr" fontAlgn="b"/>
                      <a:r>
                        <a:rPr lang="en-AU" sz="900" u="none" strike="noStrike" kern="1200" dirty="0">
                          <a:effectLst/>
                          <a:latin typeface="+mn-lt"/>
                        </a:rPr>
                        <a:t>Type of Audits</a:t>
                      </a:r>
                      <a:endParaRPr lang="en-AU" sz="9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Q3</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Q4</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2020-21 Q1</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2020-21 Q2</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 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Plan and Conditions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1315956947"/>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Progressive Rehabilitation</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00340434"/>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Dust</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2091418836"/>
                  </a:ext>
                </a:extLst>
              </a:tr>
              <a:tr h="250411">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GeoTechnical</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69329842"/>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Boundaries and Extraction limits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1591096414"/>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Noise</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906106807"/>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TSF Management</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686200046"/>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Site Security and Buffer Zones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003551048"/>
                  </a:ext>
                </a:extLst>
              </a:tr>
              <a:tr h="242683">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Water Management</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2454088"/>
                  </a:ext>
                </a:extLst>
              </a:tr>
              <a:tr h="242683">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31</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7</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15</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53</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2020-21 Q2</a:t>
            </a:r>
            <a:endParaRPr lang="en-AU" dirty="0"/>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4253675333"/>
              </p:ext>
            </p:extLst>
          </p:nvPr>
        </p:nvGraphicFramePr>
        <p:xfrm>
          <a:off x="344488" y="1236753"/>
          <a:ext cx="5509660" cy="1975985"/>
        </p:xfrm>
        <a:graphic>
          <a:graphicData uri="http://schemas.openxmlformats.org/drawingml/2006/table">
            <a:tbl>
              <a:tblPr firstRow="1" lastRow="1" bandRow="1">
                <a:tableStyleId>{7DF18680-E054-41AD-8BC1-D1AEF772440D}</a:tableStyleId>
              </a:tblPr>
              <a:tblGrid>
                <a:gridCol w="718999">
                  <a:extLst>
                    <a:ext uri="{9D8B030D-6E8A-4147-A177-3AD203B41FA5}">
                      <a16:colId xmlns:a16="http://schemas.microsoft.com/office/drawing/2014/main" val="20000"/>
                    </a:ext>
                  </a:extLst>
                </a:gridCol>
                <a:gridCol w="1202635">
                  <a:extLst>
                    <a:ext uri="{9D8B030D-6E8A-4147-A177-3AD203B41FA5}">
                      <a16:colId xmlns:a16="http://schemas.microsoft.com/office/drawing/2014/main" val="20002"/>
                    </a:ext>
                  </a:extLst>
                </a:gridCol>
                <a:gridCol w="2375452">
                  <a:extLst>
                    <a:ext uri="{9D8B030D-6E8A-4147-A177-3AD203B41FA5}">
                      <a16:colId xmlns:a16="http://schemas.microsoft.com/office/drawing/2014/main" val="20003"/>
                    </a:ext>
                  </a:extLst>
                </a:gridCol>
                <a:gridCol w="1212574">
                  <a:extLst>
                    <a:ext uri="{9D8B030D-6E8A-4147-A177-3AD203B41FA5}">
                      <a16:colId xmlns:a16="http://schemas.microsoft.com/office/drawing/2014/main" val="1001978730"/>
                    </a:ext>
                  </a:extLst>
                </a:gridCol>
              </a:tblGrid>
              <a:tr h="310545">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Enforcement</a:t>
                      </a:r>
                      <a:r>
                        <a:rPr lang="en-AU" sz="900" baseline="0" dirty="0">
                          <a:latin typeface="+mn-lt"/>
                        </a:rPr>
                        <a:t> Code</a:t>
                      </a:r>
                      <a:endParaRPr lang="en-AU" sz="900" dirty="0">
                        <a:latin typeface="+mn-lt"/>
                      </a:endParaRPr>
                    </a:p>
                  </a:txBody>
                  <a:tcPr marL="99060" marR="99060" anchor="ctr">
                    <a:solidFill>
                      <a:srgbClr val="002060"/>
                    </a:solidFill>
                  </a:tcPr>
                </a:tc>
                <a:tc>
                  <a:txBody>
                    <a:bodyPr/>
                    <a:lstStyle/>
                    <a:p>
                      <a:pPr algn="ctr"/>
                      <a:r>
                        <a:rPr lang="en-AU" sz="900" dirty="0">
                          <a:latin typeface="+mn-lt"/>
                        </a:rPr>
                        <a:t>Enforcement Action</a:t>
                      </a:r>
                      <a:r>
                        <a:rPr lang="en-AU" sz="900" baseline="0" dirty="0">
                          <a:latin typeface="+mn-lt"/>
                        </a:rPr>
                        <a:t> Type</a:t>
                      </a:r>
                      <a:endParaRPr lang="en-AU" sz="900" dirty="0">
                        <a:latin typeface="+mn-lt"/>
                      </a:endParaRPr>
                    </a:p>
                  </a:txBody>
                  <a:tcPr marL="99060" marR="99060" anchor="ctr">
                    <a:solidFill>
                      <a:srgbClr val="002060"/>
                    </a:solidFill>
                  </a:tcPr>
                </a:tc>
                <a:tc>
                  <a:txBody>
                    <a:bodyPr/>
                    <a:lstStyle/>
                    <a:p>
                      <a:pPr algn="ctr"/>
                      <a:r>
                        <a:rPr lang="en-AU" sz="900" dirty="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237920">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Noxious Weeds, Plants and Pests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9487661"/>
                  </a:ext>
                </a:extLst>
              </a:tr>
              <a:tr h="237920">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Others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92782513"/>
                  </a:ext>
                </a:extLst>
              </a:tr>
              <a:tr h="237920">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Waste and Redundant Plan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008869837"/>
                  </a:ext>
                </a:extLst>
              </a:tr>
              <a:tr h="237920">
                <a:tc>
                  <a:txBody>
                    <a:bodyPr/>
                    <a:lstStyle/>
                    <a:p>
                      <a:pPr algn="ctr" fontAlgn="b"/>
                      <a:r>
                        <a:rPr lang="en-AU" sz="900" b="0"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s110 Notice (Stop Work)</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Work Without Licence or Consents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11464424"/>
                  </a:ext>
                </a:extLst>
              </a:tr>
              <a:tr h="237920">
                <a:tc>
                  <a:txBody>
                    <a:bodyPr/>
                    <a:lstStyle/>
                    <a:p>
                      <a:pPr algn="ctr" fontAlgn="b"/>
                      <a:r>
                        <a:rPr lang="en-AU" sz="900" b="0" i="0" u="none" strike="noStrike" dirty="0">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Reporting; Monitoring and Auditing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32116700"/>
                  </a:ext>
                </a:extLst>
              </a:tr>
              <a:tr h="237920">
                <a:tc>
                  <a:txBody>
                    <a:bodyPr/>
                    <a:lstStyle/>
                    <a:p>
                      <a:pPr algn="ctr" fontAlgn="b"/>
                      <a:r>
                        <a:rPr lang="en-AU" sz="900" b="0" i="0" u="none" strike="noStrike" dirty="0">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Slope Stability</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18289510"/>
                  </a:ext>
                </a:extLst>
              </a:tr>
              <a:tr h="237920">
                <a:tc>
                  <a:txBody>
                    <a:bodyPr/>
                    <a:lstStyle/>
                    <a:p>
                      <a:pPr algn="ctr" fontAlgn="b"/>
                      <a:r>
                        <a:rPr lang="en-AU" sz="900" b="1" i="0" u="none" strike="noStrike" dirty="0">
                          <a:solidFill>
                            <a:schemeClr val="bg1"/>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060145933"/>
                  </a:ext>
                </a:extLst>
              </a:tr>
            </a:tbl>
          </a:graphicData>
        </a:graphic>
      </p:graphicFrame>
      <p:sp>
        <p:nvSpPr>
          <p:cNvPr id="6" name="TextBox 5"/>
          <p:cNvSpPr txBox="1"/>
          <p:nvPr/>
        </p:nvSpPr>
        <p:spPr>
          <a:xfrm>
            <a:off x="344488" y="879438"/>
            <a:ext cx="4134459" cy="276999"/>
          </a:xfrm>
          <a:prstGeom prst="rect">
            <a:avLst/>
          </a:prstGeom>
          <a:noFill/>
        </p:spPr>
        <p:txBody>
          <a:bodyPr wrap="square" rtlCol="0">
            <a:spAutoFit/>
          </a:bodyPr>
          <a:lstStyle/>
          <a:p>
            <a:r>
              <a:rPr lang="en-AU" sz="1200" dirty="0"/>
              <a:t>General enforcement notices issued in the quarter</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6151390" y="1156437"/>
            <a:ext cx="3252514" cy="1338828"/>
          </a:xfrm>
          <a:prstGeom prst="rect">
            <a:avLst/>
          </a:prstGeom>
          <a:noFill/>
        </p:spPr>
        <p:txBody>
          <a:bodyPr wrap="square" lIns="91440" tIns="45720" rIns="91440" bIns="45720" rtlCol="0" anchor="t">
            <a:spAutoFit/>
          </a:bodyPr>
          <a:lstStyle/>
          <a:p>
            <a:r>
              <a:rPr lang="en-AU" sz="900" b="1" dirty="0"/>
              <a:t>Enforcement actions summary:</a:t>
            </a:r>
          </a:p>
          <a:p>
            <a:endParaRPr lang="en-AU" sz="900" b="1" dirty="0"/>
          </a:p>
          <a:p>
            <a:r>
              <a:rPr lang="en-AU" sz="900"/>
              <a:t>In</a:t>
            </a:r>
            <a:r>
              <a:rPr lang="en-AU" sz="900" dirty="0"/>
              <a:t> Q2 19 remedial notices were issued, including alleged breaches of work plan conditions, safety hazards and waste disposals.</a:t>
            </a:r>
            <a:endParaRPr lang="en-AU" sz="900" dirty="0">
              <a:cs typeface="Calibri"/>
            </a:endParaRPr>
          </a:p>
          <a:p>
            <a:endParaRPr lang="en-AU" sz="900" dirty="0">
              <a:solidFill>
                <a:srgbClr val="FF0000"/>
              </a:solidFill>
            </a:endParaRPr>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11" name="Chart 10"/>
          <p:cNvGraphicFramePr/>
          <p:nvPr>
            <p:extLst>
              <p:ext uri="{D42A27DB-BD31-4B8C-83A1-F6EECF244321}">
                <p14:modId xmlns:p14="http://schemas.microsoft.com/office/powerpoint/2010/main" val="3931432555"/>
              </p:ext>
            </p:extLst>
          </p:nvPr>
        </p:nvGraphicFramePr>
        <p:xfrm>
          <a:off x="344488" y="3935241"/>
          <a:ext cx="5509660" cy="2199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1458855863"/>
              </p:ext>
            </p:extLst>
          </p:nvPr>
        </p:nvGraphicFramePr>
        <p:xfrm>
          <a:off x="6216976" y="4349286"/>
          <a:ext cx="3240360" cy="685800"/>
        </p:xfrm>
        <a:graphic>
          <a:graphicData uri="http://schemas.openxmlformats.org/drawingml/2006/table">
            <a:tbl>
              <a:tblPr firstRow="1" bandRow="1">
                <a:tableStyleId>{7DF18680-E054-41AD-8BC1-D1AEF772440D}</a:tableStyleId>
              </a:tblPr>
              <a:tblGrid>
                <a:gridCol w="1633022">
                  <a:extLst>
                    <a:ext uri="{9D8B030D-6E8A-4147-A177-3AD203B41FA5}">
                      <a16:colId xmlns:a16="http://schemas.microsoft.com/office/drawing/2014/main" val="2137570373"/>
                    </a:ext>
                  </a:extLst>
                </a:gridCol>
                <a:gridCol w="1607338">
                  <a:extLst>
                    <a:ext uri="{9D8B030D-6E8A-4147-A177-3AD203B41FA5}">
                      <a16:colId xmlns:a16="http://schemas.microsoft.com/office/drawing/2014/main" val="3447034408"/>
                    </a:ext>
                  </a:extLst>
                </a:gridCol>
              </a:tblGrid>
              <a:tr h="190491">
                <a:tc>
                  <a:txBody>
                    <a:bodyPr/>
                    <a:lstStyle/>
                    <a:p>
                      <a:r>
                        <a:rPr lang="en-AU" sz="900" dirty="0"/>
                        <a:t>Actions</a:t>
                      </a:r>
                    </a:p>
                  </a:txBody>
                  <a:tcPr>
                    <a:solidFill>
                      <a:srgbClr val="002060"/>
                    </a:solidFill>
                  </a:tcPr>
                </a:tc>
                <a:tc>
                  <a:txBody>
                    <a:bodyPr/>
                    <a:lstStyle/>
                    <a:p>
                      <a:pPr algn="ctr"/>
                      <a:r>
                        <a:rPr lang="en-AU" sz="900" dirty="0"/>
                        <a:t>Issued in  the quarter</a:t>
                      </a:r>
                    </a:p>
                  </a:txBody>
                  <a:tcPr>
                    <a:solidFill>
                      <a:srgbClr val="002060"/>
                    </a:solidFill>
                  </a:tcPr>
                </a:tc>
                <a:extLst>
                  <a:ext uri="{0D108BD9-81ED-4DB2-BD59-A6C34878D82A}">
                    <a16:rowId xmlns:a16="http://schemas.microsoft.com/office/drawing/2014/main" val="2670306836"/>
                  </a:ext>
                </a:extLst>
              </a:tr>
              <a:tr h="190491">
                <a:tc>
                  <a:txBody>
                    <a:bodyPr/>
                    <a:lstStyle/>
                    <a:p>
                      <a:r>
                        <a:rPr lang="en-AU" sz="900" dirty="0"/>
                        <a:t>Infringement Notice</a:t>
                      </a:r>
                    </a:p>
                  </a:txBody>
                  <a:tcPr/>
                </a:tc>
                <a:tc>
                  <a:txBody>
                    <a:bodyPr/>
                    <a:lstStyle/>
                    <a:p>
                      <a:pPr algn="ctr"/>
                      <a:r>
                        <a:rPr lang="en-AU" sz="900" dirty="0"/>
                        <a:t>1</a:t>
                      </a:r>
                    </a:p>
                  </a:txBody>
                  <a:tcPr/>
                </a:tc>
                <a:extLst>
                  <a:ext uri="{0D108BD9-81ED-4DB2-BD59-A6C34878D82A}">
                    <a16:rowId xmlns:a16="http://schemas.microsoft.com/office/drawing/2014/main" val="3379620007"/>
                  </a:ext>
                </a:extLst>
              </a:tr>
              <a:tr h="190491">
                <a:tc>
                  <a:txBody>
                    <a:bodyPr/>
                    <a:lstStyle/>
                    <a:p>
                      <a:r>
                        <a:rPr lang="en-AU" sz="900" dirty="0"/>
                        <a:t>Written Instructions</a:t>
                      </a:r>
                    </a:p>
                  </a:txBody>
                  <a:tcPr/>
                </a:tc>
                <a:tc>
                  <a:txBody>
                    <a:bodyPr/>
                    <a:lstStyle/>
                    <a:p>
                      <a:pPr algn="ctr"/>
                      <a:r>
                        <a:rPr lang="en-AU" sz="900" dirty="0"/>
                        <a:t>12</a:t>
                      </a:r>
                    </a:p>
                  </a:txBody>
                  <a:tcPr/>
                </a:tc>
                <a:extLst>
                  <a:ext uri="{0D108BD9-81ED-4DB2-BD59-A6C34878D82A}">
                    <a16:rowId xmlns:a16="http://schemas.microsoft.com/office/drawing/2014/main" val="443535833"/>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6151390" y="3935241"/>
            <a:ext cx="3001618" cy="276999"/>
          </a:xfrm>
          <a:prstGeom prst="rect">
            <a:avLst/>
          </a:prstGeom>
          <a:noFill/>
        </p:spPr>
        <p:txBody>
          <a:bodyPr wrap="square" rtlCol="0">
            <a:spAutoFit/>
          </a:bodyPr>
          <a:lstStyle/>
          <a:p>
            <a:r>
              <a:rPr lang="en-AU" sz="1200" dirty="0"/>
              <a:t>Infringements and Official Warnings Issued</a:t>
            </a:r>
          </a:p>
        </p:txBody>
      </p:sp>
      <p:sp>
        <p:nvSpPr>
          <p:cNvPr id="12" name="TextBox 11">
            <a:extLst>
              <a:ext uri="{FF2B5EF4-FFF2-40B4-BE49-F238E27FC236}">
                <a16:creationId xmlns:a16="http://schemas.microsoft.com/office/drawing/2014/main" id="{6D8E67AA-C2F4-4512-84E8-97318C25D6E6}"/>
              </a:ext>
            </a:extLst>
          </p:cNvPr>
          <p:cNvSpPr txBox="1"/>
          <p:nvPr/>
        </p:nvSpPr>
        <p:spPr>
          <a:xfrm>
            <a:off x="6216976" y="5449399"/>
            <a:ext cx="3547567" cy="507831"/>
          </a:xfrm>
          <a:prstGeom prst="rect">
            <a:avLst/>
          </a:prstGeom>
          <a:noFill/>
        </p:spPr>
        <p:txBody>
          <a:bodyPr wrap="square" lIns="91440" tIns="45720" rIns="91440" bIns="45720" rtlCol="0" anchor="t">
            <a:spAutoFit/>
          </a:bodyPr>
          <a:lstStyle/>
          <a:p>
            <a:r>
              <a:rPr lang="en-AU" sz="900" b="1" dirty="0"/>
              <a:t>Infringements and Official Warnings summary:</a:t>
            </a:r>
          </a:p>
          <a:p>
            <a:endParaRPr lang="en-AU" sz="900" b="1" dirty="0"/>
          </a:p>
          <a:p>
            <a:r>
              <a:rPr lang="en-AU" sz="900" dirty="0"/>
              <a:t>In Q2 the were 12 written instructions and one </a:t>
            </a:r>
            <a:r>
              <a:rPr lang="en-AU" sz="900"/>
              <a:t>infringement</a:t>
            </a:r>
            <a:r>
              <a:rPr lang="en-AU" sz="900" dirty="0"/>
              <a:t> issued.</a:t>
            </a:r>
          </a:p>
        </p:txBody>
      </p:sp>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2321043826"/>
              </p:ext>
            </p:extLst>
          </p:nvPr>
        </p:nvGraphicFramePr>
        <p:xfrm>
          <a:off x="409373" y="794747"/>
          <a:ext cx="8079672" cy="2347561"/>
        </p:xfrm>
        <a:graphic>
          <a:graphicData uri="http://schemas.openxmlformats.org/drawingml/2006/table">
            <a:tbl>
              <a:tblPr firstRow="1" lastRow="1" bandRow="1">
                <a:tableStyleId>{7DF18680-E054-41AD-8BC1-D1AEF772440D}</a:tableStyleId>
              </a:tblPr>
              <a:tblGrid>
                <a:gridCol w="1041909">
                  <a:extLst>
                    <a:ext uri="{9D8B030D-6E8A-4147-A177-3AD203B41FA5}">
                      <a16:colId xmlns:a16="http://schemas.microsoft.com/office/drawing/2014/main" val="20000"/>
                    </a:ext>
                  </a:extLst>
                </a:gridCol>
                <a:gridCol w="832717">
                  <a:extLst>
                    <a:ext uri="{9D8B030D-6E8A-4147-A177-3AD203B41FA5}">
                      <a16:colId xmlns:a16="http://schemas.microsoft.com/office/drawing/2014/main" val="20001"/>
                    </a:ext>
                  </a:extLst>
                </a:gridCol>
                <a:gridCol w="977908">
                  <a:extLst>
                    <a:ext uri="{9D8B030D-6E8A-4147-A177-3AD203B41FA5}">
                      <a16:colId xmlns:a16="http://schemas.microsoft.com/office/drawing/2014/main" val="20002"/>
                    </a:ext>
                  </a:extLst>
                </a:gridCol>
                <a:gridCol w="2235142">
                  <a:extLst>
                    <a:ext uri="{9D8B030D-6E8A-4147-A177-3AD203B41FA5}">
                      <a16:colId xmlns:a16="http://schemas.microsoft.com/office/drawing/2014/main" val="20003"/>
                    </a:ext>
                  </a:extLst>
                </a:gridCol>
                <a:gridCol w="1003110">
                  <a:extLst>
                    <a:ext uri="{9D8B030D-6E8A-4147-A177-3AD203B41FA5}">
                      <a16:colId xmlns:a16="http://schemas.microsoft.com/office/drawing/2014/main" val="3121081584"/>
                    </a:ext>
                  </a:extLst>
                </a:gridCol>
                <a:gridCol w="1222562">
                  <a:extLst>
                    <a:ext uri="{9D8B030D-6E8A-4147-A177-3AD203B41FA5}">
                      <a16:colId xmlns:a16="http://schemas.microsoft.com/office/drawing/2014/main" val="3465152025"/>
                    </a:ext>
                  </a:extLst>
                </a:gridCol>
                <a:gridCol w="766324">
                  <a:extLst>
                    <a:ext uri="{9D8B030D-6E8A-4147-A177-3AD203B41FA5}">
                      <a16:colId xmlns:a16="http://schemas.microsoft.com/office/drawing/2014/main" val="3795286693"/>
                    </a:ext>
                  </a:extLst>
                </a:gridCol>
              </a:tblGrid>
              <a:tr h="416351">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Incident Type</a:t>
                      </a:r>
                    </a:p>
                  </a:txBody>
                  <a:tcPr marL="99060" marR="99060" anchor="ctr">
                    <a:solidFill>
                      <a:srgbClr val="002060"/>
                    </a:solidFill>
                  </a:tcPr>
                </a:tc>
                <a:tc>
                  <a:txBody>
                    <a:bodyPr/>
                    <a:lstStyle/>
                    <a:p>
                      <a:pPr algn="ctr"/>
                      <a:r>
                        <a:rPr lang="en-AU" sz="900" dirty="0">
                          <a:latin typeface="+mn-lt"/>
                        </a:rPr>
                        <a:t>Enforcement Code</a:t>
                      </a:r>
                    </a:p>
                  </a:txBody>
                  <a:tcPr marL="99060" marR="99060" anchor="ctr">
                    <a:solidFill>
                      <a:srgbClr val="002060"/>
                    </a:solidFill>
                  </a:tcPr>
                </a:tc>
                <a:tc>
                  <a:txBody>
                    <a:bodyPr/>
                    <a:lstStyle/>
                    <a:p>
                      <a:pPr algn="ctr"/>
                      <a:r>
                        <a:rPr lang="en-AU" sz="900" dirty="0">
                          <a:latin typeface="+mn-lt"/>
                        </a:rPr>
                        <a:t>Incident Responded To</a:t>
                      </a:r>
                    </a:p>
                  </a:txBody>
                  <a:tcPr marL="99060" marR="99060" anchor="ctr">
                    <a:solidFill>
                      <a:srgbClr val="002060"/>
                    </a:solidFill>
                  </a:tcPr>
                </a:tc>
                <a:tc>
                  <a:txBody>
                    <a:bodyPr/>
                    <a:lstStyle/>
                    <a:p>
                      <a:pPr algn="ctr"/>
                      <a:r>
                        <a:rPr lang="en-AU" sz="900" dirty="0">
                          <a:latin typeface="+mn-lt"/>
                        </a:rPr>
                        <a:t>Incident Status</a:t>
                      </a:r>
                    </a:p>
                  </a:txBody>
                  <a:tcPr marL="99060" marR="99060" anchor="ctr">
                    <a:solidFill>
                      <a:srgbClr val="002060"/>
                    </a:solidFill>
                  </a:tcPr>
                </a:tc>
                <a:tc>
                  <a:txBody>
                    <a:bodyPr/>
                    <a:lstStyle/>
                    <a:p>
                      <a:pPr algn="ctr"/>
                      <a:r>
                        <a:rPr lang="en-AU" sz="900" dirty="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193121">
                <a:tc>
                  <a:txBody>
                    <a:bodyPr/>
                    <a:lstStyle/>
                    <a:p>
                      <a:pPr algn="ctr" fontAlgn="b"/>
                      <a:r>
                        <a:rPr lang="en-AU" sz="900" b="0" i="0" u="none" strike="noStrike" dirty="0">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Public Safety</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Fire Precautions &amp; Risk Control</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val="1634172418"/>
                  </a:ext>
                </a:extLst>
              </a:tr>
              <a:tr h="193121">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Reporting, Monitoring &amp; Auditing</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001"/>
                  </a:ext>
                </a:extLst>
              </a:tr>
              <a:tr h="193121">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Public Safety &amp; Site Security</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No</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Open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610258228"/>
                  </a:ext>
                </a:extLst>
              </a:tr>
              <a:tr h="193121">
                <a:tc>
                  <a:txBody>
                    <a:bodyPr/>
                    <a:lstStyle/>
                    <a:p>
                      <a:pPr algn="ctr" fontAlgn="b"/>
                      <a:r>
                        <a:rPr lang="en-AU" sz="900" b="0" i="0" u="none" strike="noStrike" dirty="0">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Environmental Incident Notification</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Yes</a:t>
                      </a:r>
                      <a:endPar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41722116"/>
                  </a:ext>
                </a:extLst>
              </a:tr>
              <a:tr h="1931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Environmental Incident Notification</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Open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118230907"/>
                  </a:ext>
                </a:extLst>
              </a:tr>
              <a:tr h="1931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Mining Licence</a:t>
                      </a:r>
                      <a:endPar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Noise Emissions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34496887"/>
                  </a:ext>
                </a:extLst>
              </a:tr>
              <a:tr h="1931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Mining Licence</a:t>
                      </a:r>
                      <a:endPar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Infrastructure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Slope Stability</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669703573"/>
                  </a:ext>
                </a:extLst>
              </a:tr>
              <a:tr h="1931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Infrastructure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Others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87036885"/>
                  </a:ext>
                </a:extLst>
              </a:tr>
              <a:tr h="193121">
                <a:tc>
                  <a:txBody>
                    <a:bodyPr/>
                    <a:lstStyle/>
                    <a:p>
                      <a:pPr algn="ctr" fontAlgn="b"/>
                      <a:r>
                        <a:rPr lang="en-AU" sz="900" b="0" i="0" u="none" strike="noStrike" dirty="0">
                          <a:solidFill>
                            <a:srgbClr val="000000"/>
                          </a:solidFill>
                          <a:effectLst/>
                          <a:latin typeface="Calibri" panose="020F0502020204030204" pitchFamily="34" charset="0"/>
                        </a:rPr>
                        <a:t>Petroleum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Fire Precautions &amp; Risk Control</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Open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26995133"/>
                  </a:ext>
                </a:extLst>
              </a:tr>
              <a:tr h="193121">
                <a:tc>
                  <a:txBody>
                    <a:bodyPr/>
                    <a:lstStyle/>
                    <a:p>
                      <a:pPr algn="ctr" fontAlgn="b"/>
                      <a:r>
                        <a:rPr lang="en-AU" sz="900" b="1" i="0" u="none" strike="noStrike" dirty="0">
                          <a:solidFill>
                            <a:schemeClr val="bg1"/>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dirty="0">
                        <a:solidFill>
                          <a:schemeClr val="bg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525" marR="9525" marT="9525" marB="0" anchor="ctr"/>
                </a:tc>
                <a:tc>
                  <a:txBody>
                    <a:bodyPr/>
                    <a:lstStyle/>
                    <a:p>
                      <a:pPr algn="ctr" fontAlgn="b"/>
                      <a:endParaRPr lang="en-AU" sz="9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1907237867"/>
                  </a:ext>
                </a:extLst>
              </a:tr>
            </a:tbl>
          </a:graphicData>
        </a:graphic>
      </p:graphicFrame>
      <p:sp>
        <p:nvSpPr>
          <p:cNvPr id="7" name="TextBox 6"/>
          <p:cNvSpPr txBox="1"/>
          <p:nvPr/>
        </p:nvSpPr>
        <p:spPr>
          <a:xfrm>
            <a:off x="409373" y="550744"/>
            <a:ext cx="4134459" cy="276999"/>
          </a:xfrm>
          <a:prstGeom prst="rect">
            <a:avLst/>
          </a:prstGeom>
          <a:noFill/>
        </p:spPr>
        <p:txBody>
          <a:bodyPr wrap="square" rtlCol="0">
            <a:spAutoFit/>
          </a:bodyPr>
          <a:lstStyle/>
          <a:p>
            <a:r>
              <a:rPr lang="en-AU" sz="1200" dirty="0"/>
              <a:t>Reportable incidents in the quarter</a:t>
            </a:r>
          </a:p>
        </p:txBody>
      </p:sp>
      <p:sp>
        <p:nvSpPr>
          <p:cNvPr id="8" name="TextBox 7"/>
          <p:cNvSpPr txBox="1"/>
          <p:nvPr/>
        </p:nvSpPr>
        <p:spPr>
          <a:xfrm>
            <a:off x="441096" y="3109382"/>
            <a:ext cx="4134459" cy="276999"/>
          </a:xfrm>
          <a:prstGeom prst="rect">
            <a:avLst/>
          </a:prstGeom>
          <a:noFill/>
        </p:spPr>
        <p:txBody>
          <a:bodyPr wrap="square" rtlCol="0" anchor="t">
            <a:spAutoFit/>
          </a:bodyPr>
          <a:lstStyle/>
          <a:p>
            <a:r>
              <a:rPr lang="en-AU" sz="1200" dirty="0"/>
              <a:t>Non-reportable incidents in the quarter</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943140" y="4683731"/>
            <a:ext cx="3553487" cy="2139047"/>
          </a:xfrm>
          <a:prstGeom prst="rect">
            <a:avLst/>
          </a:prstGeom>
          <a:noFill/>
        </p:spPr>
        <p:txBody>
          <a:bodyPr wrap="square" lIns="91440" tIns="45720" rIns="91440" bIns="45720" rtlCol="0" anchor="t">
            <a:spAutoFit/>
          </a:bodyPr>
          <a:lstStyle/>
          <a:p>
            <a:r>
              <a:rPr lang="en-AU" sz="900" b="1" dirty="0"/>
              <a:t>Explanation for the result:</a:t>
            </a:r>
          </a:p>
          <a:p>
            <a:pPr>
              <a:spcBef>
                <a:spcPts val="600"/>
              </a:spcBef>
              <a:spcAft>
                <a:spcPts val="600"/>
              </a:spcAft>
            </a:pPr>
            <a:r>
              <a:rPr lang="en-AU" sz="900" dirty="0"/>
              <a:t>There were 44 reportable incidents in Q2 with a majority of these relating to small coal smoulders in the coal mines. </a:t>
            </a:r>
            <a:r>
              <a:rPr lang="en-AU" sz="900" dirty="0">
                <a:ea typeface="+mn-lt"/>
                <a:cs typeface="+mn-lt"/>
              </a:rPr>
              <a:t>A recent change in reporting requirements now classifies smoulders as a reportable fire event. </a:t>
            </a:r>
          </a:p>
          <a:p>
            <a:pPr>
              <a:spcBef>
                <a:spcPts val="600"/>
              </a:spcBef>
              <a:spcAft>
                <a:spcPts val="600"/>
              </a:spcAft>
            </a:pPr>
            <a:r>
              <a:rPr lang="en-AU" sz="900" dirty="0"/>
              <a:t>Other incidents included, noise and environmental incidents. 93% (41 out of 44)  incidents were responded to in the quarter. 41 incidents were resolved, three are under investigation. There were three non-reportable incidents in Q2.</a:t>
            </a:r>
            <a:endParaRPr lang="en-AU" dirty="0">
              <a:cs typeface="Calibri"/>
            </a:endParaRPr>
          </a:p>
          <a:p>
            <a:pPr>
              <a:spcBef>
                <a:spcPts val="600"/>
              </a:spcBef>
              <a:spcAft>
                <a:spcPts val="600"/>
              </a:spcAft>
            </a:pPr>
            <a:r>
              <a:rPr lang="en-AU" sz="900" dirty="0"/>
              <a:t>Earth Resources Regulation will continue to proactively undertake compliance activities, focusing on stability, public safety and environmental protection.</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3956367548"/>
              </p:ext>
            </p:extLst>
          </p:nvPr>
        </p:nvGraphicFramePr>
        <p:xfrm>
          <a:off x="440584" y="3382499"/>
          <a:ext cx="6460937" cy="976264"/>
        </p:xfrm>
        <a:graphic>
          <a:graphicData uri="http://schemas.openxmlformats.org/drawingml/2006/table">
            <a:tbl>
              <a:tblPr firstRow="1" lastRow="1" bandRow="1">
                <a:tableStyleId>{7DF18680-E054-41AD-8BC1-D1AEF772440D}</a:tableStyleId>
              </a:tblPr>
              <a:tblGrid>
                <a:gridCol w="1124195">
                  <a:extLst>
                    <a:ext uri="{9D8B030D-6E8A-4147-A177-3AD203B41FA5}">
                      <a16:colId xmlns:a16="http://schemas.microsoft.com/office/drawing/2014/main" val="576275155"/>
                    </a:ext>
                  </a:extLst>
                </a:gridCol>
                <a:gridCol w="862849">
                  <a:extLst>
                    <a:ext uri="{9D8B030D-6E8A-4147-A177-3AD203B41FA5}">
                      <a16:colId xmlns:a16="http://schemas.microsoft.com/office/drawing/2014/main" val="1440471301"/>
                    </a:ext>
                  </a:extLst>
                </a:gridCol>
                <a:gridCol w="1222369">
                  <a:extLst>
                    <a:ext uri="{9D8B030D-6E8A-4147-A177-3AD203B41FA5}">
                      <a16:colId xmlns:a16="http://schemas.microsoft.com/office/drawing/2014/main" val="3708260184"/>
                    </a:ext>
                  </a:extLst>
                </a:gridCol>
                <a:gridCol w="2660450">
                  <a:extLst>
                    <a:ext uri="{9D8B030D-6E8A-4147-A177-3AD203B41FA5}">
                      <a16:colId xmlns:a16="http://schemas.microsoft.com/office/drawing/2014/main" val="2946261588"/>
                    </a:ext>
                  </a:extLst>
                </a:gridCol>
                <a:gridCol w="591074">
                  <a:extLst>
                    <a:ext uri="{9D8B030D-6E8A-4147-A177-3AD203B41FA5}">
                      <a16:colId xmlns:a16="http://schemas.microsoft.com/office/drawing/2014/main" val="178154914"/>
                    </a:ext>
                  </a:extLst>
                </a:gridCol>
              </a:tblGrid>
              <a:tr h="186188">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dirty="0">
                          <a:latin typeface="+mn-lt"/>
                        </a:rPr>
                        <a:t>Enforcement Code</a:t>
                      </a:r>
                      <a:endParaRPr lang="en-AU" sz="900" b="1" kern="1200" dirty="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dirty="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b"/>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Legislation Breach</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Environmental Incident Notification</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431293028"/>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b"/>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b"/>
                </a:tc>
                <a:tc>
                  <a:txBody>
                    <a:bodyPr/>
                    <a:lstStyle/>
                    <a:p>
                      <a:pPr algn="ctr" fontAlgn="b"/>
                      <a:r>
                        <a:rPr lang="en-AU" sz="900" b="0" i="0" u="none" strike="noStrike">
                          <a:solidFill>
                            <a:srgbClr val="000000"/>
                          </a:solidFill>
                          <a:effectLst/>
                          <a:latin typeface="Calibri" panose="020F0502020204030204" pitchFamily="34" charset="0"/>
                        </a:rPr>
                        <a:t>Infrastructure</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Reporting, Monitoring &amp; Auditing</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43691185"/>
                  </a:ext>
                </a:extLst>
              </a:tr>
              <a:tr h="186916">
                <a:tc>
                  <a:txBody>
                    <a:bodyPr/>
                    <a:lstStyle/>
                    <a:p>
                      <a:pPr algn="ctr" fontAlgn="b"/>
                      <a:r>
                        <a:rPr lang="en-AU" sz="900" b="0" i="0" u="none" strike="noStrike">
                          <a:solidFill>
                            <a:srgbClr val="000000"/>
                          </a:solidFill>
                          <a:effectLst/>
                          <a:latin typeface="Calibri" panose="020F0502020204030204" pitchFamily="34" charset="0"/>
                        </a:rPr>
                        <a:t>Work Authority</a:t>
                      </a:r>
                    </a:p>
                  </a:txBody>
                  <a:tcPr marL="9525" marR="9525" marT="9525" marB="0" anchor="b"/>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Legislation Breach</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Working Hours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676049120"/>
                  </a:ext>
                </a:extLst>
              </a:tr>
              <a:tr h="186916">
                <a:tc>
                  <a:txBody>
                    <a:bodyPr/>
                    <a:lstStyle/>
                    <a:p>
                      <a:pPr algn="ctr" fontAlgn="b"/>
                      <a:r>
                        <a:rPr lang="en-AU" sz="900" b="1" i="0" u="none" strike="noStrike" dirty="0">
                          <a:solidFill>
                            <a:schemeClr val="bg1"/>
                          </a:solidFill>
                          <a:effectLst/>
                          <a:latin typeface="Calibri" panose="020F0502020204030204" pitchFamily="34" charset="0"/>
                        </a:rPr>
                        <a:t>Total</a:t>
                      </a: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endParaRPr lang="en-AU" sz="900" b="1"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endParaRPr lang="en-AU" sz="9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chemeClr val="bg1"/>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65264685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430994" y="3152732"/>
            <a:ext cx="2445122" cy="1615827"/>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6" name="Chart 5"/>
          <p:cNvGraphicFramePr/>
          <p:nvPr>
            <p:extLst>
              <p:ext uri="{D42A27DB-BD31-4B8C-83A1-F6EECF244321}">
                <p14:modId xmlns:p14="http://schemas.microsoft.com/office/powerpoint/2010/main" val="3791588613"/>
              </p:ext>
            </p:extLst>
          </p:nvPr>
        </p:nvGraphicFramePr>
        <p:xfrm>
          <a:off x="409373" y="4474840"/>
          <a:ext cx="5369257" cy="2146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3022288353"/>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dirty="0">
                        <a:latin typeface="+mn-lt"/>
                      </a:endParaRPr>
                    </a:p>
                  </a:txBody>
                  <a:tcPr marL="99060" marR="99060" anchor="ctr">
                    <a:solidFill>
                      <a:schemeClr val="bg1"/>
                    </a:solidFill>
                  </a:tcPr>
                </a:tc>
                <a:tc>
                  <a:txBody>
                    <a:bodyPr/>
                    <a:lstStyle/>
                    <a:p>
                      <a:pPr algn="ctr"/>
                      <a:r>
                        <a:rPr lang="en-AU" sz="900" dirty="0">
                          <a:latin typeface="+mn-lt"/>
                        </a:rPr>
                        <a:t>2019-20 Q3</a:t>
                      </a:r>
                    </a:p>
                  </a:txBody>
                  <a:tcPr marL="99060" marR="99060" anchor="ctr">
                    <a:solidFill>
                      <a:srgbClr val="002060"/>
                    </a:solidFill>
                  </a:tcPr>
                </a:tc>
                <a:tc>
                  <a:txBody>
                    <a:bodyPr/>
                    <a:lstStyle/>
                    <a:p>
                      <a:pPr algn="ctr"/>
                      <a:r>
                        <a:rPr lang="en-AU" sz="900" dirty="0">
                          <a:latin typeface="+mn-lt"/>
                        </a:rPr>
                        <a:t>2019-20 Q4</a:t>
                      </a:r>
                    </a:p>
                  </a:txBody>
                  <a:tcPr marL="99060" marR="99060" anchor="ctr">
                    <a:solidFill>
                      <a:srgbClr val="002060"/>
                    </a:solidFill>
                  </a:tcPr>
                </a:tc>
                <a:tc>
                  <a:txBody>
                    <a:bodyPr/>
                    <a:lstStyle/>
                    <a:p>
                      <a:pPr algn="ctr"/>
                      <a:r>
                        <a:rPr lang="en-AU" sz="900" dirty="0">
                          <a:latin typeface="+mn-lt"/>
                        </a:rPr>
                        <a:t>2020-21 Q1</a:t>
                      </a:r>
                    </a:p>
                  </a:txBody>
                  <a:tcPr marL="99060" marR="99060" anchor="ctr">
                    <a:solidFill>
                      <a:srgbClr val="002060"/>
                    </a:solidFill>
                  </a:tcPr>
                </a:tc>
                <a:tc>
                  <a:txBody>
                    <a:bodyPr/>
                    <a:lstStyle/>
                    <a:p>
                      <a:pPr algn="ctr"/>
                      <a:r>
                        <a:rPr lang="en-AU" sz="900" dirty="0">
                          <a:latin typeface="+mn-lt"/>
                        </a:rPr>
                        <a:t>2020-21 Q2</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dirty="0">
                          <a:latin typeface="+mn-lt"/>
                        </a:rPr>
                        <a:t>Meetings Planned</a:t>
                      </a:r>
                    </a:p>
                  </a:txBody>
                  <a:tcPr marL="99060" marR="9906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tc>
                  <a:txBody>
                    <a:bodyPr/>
                    <a:lstStyle/>
                    <a:p>
                      <a:pPr algn="ctr" fontAlgn="b"/>
                      <a:r>
                        <a:rPr lang="en-AU" sz="900" b="0" i="0" u="none" strike="noStrike" dirty="0">
                          <a:solidFill>
                            <a:srgbClr val="000000"/>
                          </a:solidFill>
                          <a:effectLst/>
                          <a:latin typeface="+mn-lt"/>
                        </a:rPr>
                        <a:t>11</a:t>
                      </a:r>
                    </a:p>
                  </a:txBody>
                  <a:tcPr marL="7620" marR="7620" marT="7620" marB="0" anchor="ctr"/>
                </a:tc>
                <a:tc>
                  <a:txBody>
                    <a:bodyPr/>
                    <a:lstStyle/>
                    <a:p>
                      <a:pPr algn="ctr" fontAlgn="b"/>
                      <a:r>
                        <a:rPr lang="en-AU" sz="900" b="0" i="0" u="none" strike="noStrike" dirty="0">
                          <a:solidFill>
                            <a:srgbClr val="000000"/>
                          </a:solidFill>
                          <a:effectLst/>
                          <a:latin typeface="+mn-lt"/>
                        </a:rPr>
                        <a:t>20</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dirty="0">
                          <a:latin typeface="+mn-lt"/>
                        </a:rPr>
                        <a:t>Meetings Attended</a:t>
                      </a:r>
                    </a:p>
                  </a:txBody>
                  <a:tcPr marL="99060" marR="9906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tc>
                  <a:txBody>
                    <a:bodyPr/>
                    <a:lstStyle/>
                    <a:p>
                      <a:pPr algn="ctr" fontAlgn="b"/>
                      <a:r>
                        <a:rPr lang="en-AU" sz="900" b="0" i="0" u="none" strike="noStrike" dirty="0">
                          <a:solidFill>
                            <a:srgbClr val="000000"/>
                          </a:solidFill>
                          <a:effectLst/>
                          <a:latin typeface="+mn-lt"/>
                        </a:rPr>
                        <a:t>11</a:t>
                      </a:r>
                    </a:p>
                  </a:txBody>
                  <a:tcPr marL="7620" marR="7620" marT="7620" marB="0" anchor="ctr"/>
                </a:tc>
                <a:tc>
                  <a:txBody>
                    <a:bodyPr/>
                    <a:lstStyle/>
                    <a:p>
                      <a:pPr algn="ctr" fontAlgn="b"/>
                      <a:r>
                        <a:rPr lang="en-AU" sz="900" b="0" i="0" u="none" strike="noStrike" dirty="0">
                          <a:solidFill>
                            <a:srgbClr val="000000"/>
                          </a:solidFill>
                          <a:effectLst/>
                          <a:latin typeface="+mn-lt"/>
                        </a:rPr>
                        <a:t>20</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dirty="0">
                          <a:solidFill>
                            <a:schemeClr val="bg1"/>
                          </a:solidFill>
                          <a:latin typeface="+mn-lt"/>
                        </a:rPr>
                        <a:t>% Attendance</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dirty="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2106523"/>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7982">
                <a:tc>
                  <a:txBody>
                    <a:bodyPr/>
                    <a:lstStyle/>
                    <a:p>
                      <a:pPr algn="ctr"/>
                      <a:r>
                        <a:rPr lang="en-AU" sz="900" dirty="0"/>
                        <a:t>2020-21 Q1</a:t>
                      </a:r>
                    </a:p>
                  </a:txBody>
                  <a:tcPr marL="99060" marR="99060" anchor="ctr">
                    <a:solidFill>
                      <a:srgbClr val="0070C0"/>
                    </a:solidFill>
                  </a:tcPr>
                </a:tc>
                <a:tc>
                  <a:txBody>
                    <a:bodyPr/>
                    <a:lstStyle/>
                    <a:p>
                      <a:pPr algn="ctr"/>
                      <a:r>
                        <a:rPr lang="en-AU" sz="900" dirty="0"/>
                        <a:t>2020-21 Q2</a:t>
                      </a:r>
                    </a:p>
                  </a:txBody>
                  <a:tcPr marL="99060" marR="99060" anchor="ctr">
                    <a:solidFill>
                      <a:srgbClr val="0070C0"/>
                    </a:solidFill>
                  </a:tcPr>
                </a:tc>
                <a:tc>
                  <a:txBody>
                    <a:bodyPr/>
                    <a:lstStyle/>
                    <a:p>
                      <a:pPr algn="ctr"/>
                      <a:r>
                        <a:rPr lang="en-AU" sz="900" dirty="0"/>
                        <a:t>2020-21 Q3</a:t>
                      </a:r>
                    </a:p>
                  </a:txBody>
                  <a:tcPr marL="99060" marR="99060" anchor="ctr">
                    <a:solidFill>
                      <a:srgbClr val="0070C0"/>
                    </a:solidFill>
                  </a:tcPr>
                </a:tc>
                <a:tc>
                  <a:txBody>
                    <a:bodyPr/>
                    <a:lstStyle/>
                    <a:p>
                      <a:pPr algn="ctr"/>
                      <a:r>
                        <a:rPr lang="en-AU" sz="900" dirty="0"/>
                        <a:t>2020-21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1" dirty="0"/>
                        <a:t>-</a:t>
                      </a:r>
                    </a:p>
                  </a:txBody>
                  <a:tcPr marL="99060" marR="99060" anchor="ctr"/>
                </a:tc>
                <a:tc>
                  <a:txBody>
                    <a:bodyPr/>
                    <a:lstStyle/>
                    <a:p>
                      <a:pPr algn="ctr"/>
                      <a:r>
                        <a:rPr lang="en-AU" sz="900" b="1" dirty="0"/>
                        <a:t>-</a:t>
                      </a:r>
                    </a:p>
                  </a:txBody>
                  <a:tcPr marL="99060" marR="99060" anchor="ctr"/>
                </a:tc>
                <a:tc>
                  <a:txBody>
                    <a:bodyPr/>
                    <a:lstStyle/>
                    <a:p>
                      <a:pPr algn="ctr"/>
                      <a:r>
                        <a:rPr lang="en-AU" sz="900" b="1" dirty="0">
                          <a:solidFill>
                            <a:schemeClr val="tx1"/>
                          </a:solidFill>
                        </a:rPr>
                        <a:t>2</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12603775"/>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dirty="0"/>
                        <a:t>2020-21 Q1</a:t>
                      </a:r>
                    </a:p>
                  </a:txBody>
                  <a:tcPr marL="99060" marR="99060" anchor="ctr">
                    <a:solidFill>
                      <a:srgbClr val="0070C0"/>
                    </a:solidFill>
                  </a:tcPr>
                </a:tc>
                <a:tc>
                  <a:txBody>
                    <a:bodyPr/>
                    <a:lstStyle/>
                    <a:p>
                      <a:pPr algn="ctr"/>
                      <a:r>
                        <a:rPr lang="en-AU" sz="900" dirty="0"/>
                        <a:t>2020-21 Q2</a:t>
                      </a:r>
                    </a:p>
                  </a:txBody>
                  <a:tcPr marL="99060" marR="99060" anchor="ctr">
                    <a:solidFill>
                      <a:srgbClr val="0070C0"/>
                    </a:solidFill>
                  </a:tcPr>
                </a:tc>
                <a:tc>
                  <a:txBody>
                    <a:bodyPr/>
                    <a:lstStyle/>
                    <a:p>
                      <a:pPr algn="ctr"/>
                      <a:r>
                        <a:rPr lang="en-AU" sz="900" dirty="0"/>
                        <a:t>2020-21 Q3</a:t>
                      </a:r>
                    </a:p>
                  </a:txBody>
                  <a:tcPr marL="99060" marR="99060" anchor="ctr">
                    <a:solidFill>
                      <a:srgbClr val="0070C0"/>
                    </a:solidFill>
                  </a:tcPr>
                </a:tc>
                <a:tc>
                  <a:txBody>
                    <a:bodyPr/>
                    <a:lstStyle/>
                    <a:p>
                      <a:pPr algn="ctr"/>
                      <a:r>
                        <a:rPr lang="en-AU" sz="900" dirty="0"/>
                        <a:t>2020-21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0" dirty="0"/>
                        <a:t>-</a:t>
                      </a:r>
                    </a:p>
                  </a:txBody>
                  <a:tcPr marL="99060" marR="99060" anchor="ctr"/>
                </a:tc>
                <a:tc>
                  <a:txBody>
                    <a:bodyPr/>
                    <a:lstStyle/>
                    <a:p>
                      <a:pPr algn="ctr"/>
                      <a:r>
                        <a:rPr lang="en-AU" sz="900" b="1" dirty="0"/>
                        <a:t>-</a:t>
                      </a:r>
                    </a:p>
                  </a:txBody>
                  <a:tcPr marL="99060" marR="99060" anchor="ctr"/>
                </a:tc>
                <a:tc>
                  <a:txBody>
                    <a:bodyPr/>
                    <a:lstStyle/>
                    <a:p>
                      <a:pPr algn="ctr"/>
                      <a:r>
                        <a:rPr lang="en-AU" sz="900" b="1" dirty="0">
                          <a:solidFill>
                            <a:schemeClr val="tx1"/>
                          </a:solidFill>
                        </a:rPr>
                        <a:t>2</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(SRG) meetings being scheduled every three months.  </a:t>
            </a:r>
          </a:p>
          <a:p>
            <a:pPr>
              <a:spcBef>
                <a:spcPts val="600"/>
              </a:spcBef>
            </a:pPr>
            <a:r>
              <a:rPr lang="en-AU" sz="900" dirty="0"/>
              <a:t>There was one SRG meeting held by Earth Resources Regulation in Q2. On target to achieve the annual total of four.</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784830"/>
          </a:xfrm>
          <a:prstGeom prst="rect">
            <a:avLst/>
          </a:prstGeom>
          <a:noFill/>
        </p:spPr>
        <p:txBody>
          <a:bodyPr wrap="square" lIns="91440" tIns="45720" rIns="91440" bIns="45720" rtlCol="0" anchor="t">
            <a:spAutoFit/>
          </a:bodyPr>
          <a:lstStyle/>
          <a:p>
            <a:r>
              <a:rPr lang="en-AU" sz="900" b="1" dirty="0"/>
              <a:t>Explanation for the result:  </a:t>
            </a:r>
          </a:p>
          <a:p>
            <a:endParaRPr lang="en-AU" sz="900" b="1" dirty="0"/>
          </a:p>
          <a:p>
            <a:r>
              <a:rPr lang="en-AU" sz="900" dirty="0"/>
              <a:t>Earth Resources Regulation attended 100% of the scheduled Environmental Review Committee (ERC) meetings in Q2.  All ERCs were held online during the period in line with the COVID-19 restrictions, with feedback indicating that this approach worked well for licencees and communities.</a:t>
            </a:r>
            <a:endParaRPr lang="en-AU" sz="900" dirty="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1154162"/>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There was one ERR forum meeting held by Earth Resources Regulation in Q2. On target to achieve the annual total of three.</a:t>
            </a:r>
          </a:p>
          <a:p>
            <a:pPr>
              <a:spcBef>
                <a:spcPts val="600"/>
              </a:spcBef>
            </a:pPr>
            <a:r>
              <a:rPr lang="en-AU" sz="900" dirty="0"/>
              <a:t>.</a:t>
            </a: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2020-21 Q2</a:t>
            </a:r>
            <a:endParaRPr lang="en-AU" dirty="0"/>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381180" y="5678255"/>
            <a:ext cx="4279694" cy="784830"/>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431764" y="3532497"/>
            <a:ext cx="4176464" cy="2200602"/>
          </a:xfrm>
          <a:prstGeom prst="rect">
            <a:avLst/>
          </a:prstGeom>
          <a:noFill/>
        </p:spPr>
        <p:txBody>
          <a:bodyPr wrap="square" lIns="91440" tIns="45720" rIns="91440" bIns="45720" rtlCol="0" anchor="t">
            <a:spAutoFit/>
          </a:bodyPr>
          <a:lstStyle/>
          <a:p>
            <a:r>
              <a:rPr lang="en-AU" sz="900" b="1" dirty="0"/>
              <a:t>Explanation for the result:  </a:t>
            </a:r>
          </a:p>
          <a:p>
            <a:endParaRPr lang="en-AU" sz="900" dirty="0"/>
          </a:p>
          <a:p>
            <a:pPr>
              <a:spcAft>
                <a:spcPts val="600"/>
              </a:spcAft>
            </a:pPr>
            <a:r>
              <a:rPr lang="en-AU" sz="900" dirty="0"/>
              <a:t>There were 60 complaints in Q2. 43% of the complaints were relating to a single quarry in the Melbourne Metropolitan area, with complaints relating to blast vibrations, dust and dust emissions. </a:t>
            </a:r>
            <a:endParaRPr lang="en-AU" sz="900" dirty="0">
              <a:cs typeface="Calibri"/>
            </a:endParaRPr>
          </a:p>
          <a:p>
            <a:pPr>
              <a:spcAft>
                <a:spcPts val="600"/>
              </a:spcAft>
            </a:pPr>
            <a:r>
              <a:rPr lang="en-AU" sz="900" dirty="0"/>
              <a:t>39 of the complaints were resolved and 21 are under investigation. The average number of days to respond to a complaint was 16 days and the median to respond was three days. Repeat complaints were addressed through combined responses.</a:t>
            </a:r>
          </a:p>
          <a:p>
            <a:pPr>
              <a:spcAft>
                <a:spcPts val="600"/>
              </a:spcAft>
            </a:pPr>
            <a:r>
              <a:rPr lang="en-AU" sz="900" dirty="0">
                <a:cs typeface="Calibri"/>
              </a:rPr>
              <a:t>A number of complaints required a follow up inspection to close out the matter, which were delayed due to COVID-19 restrictions.  It is expected that complaint resolution times will improve in the following quarters.</a:t>
            </a:r>
          </a:p>
          <a:p>
            <a:pPr>
              <a:spcAft>
                <a:spcPts val="600"/>
              </a:spcAft>
            </a:pPr>
            <a:endParaRPr lang="en-AU" sz="900" dirty="0">
              <a:cs typeface="Calibri"/>
            </a:endParaRPr>
          </a:p>
          <a:p>
            <a:pPr>
              <a:spcAft>
                <a:spcPts val="600"/>
              </a:spcAft>
            </a:pPr>
            <a:endParaRPr lang="en-AU" sz="900" dirty="0">
              <a:cs typeface="Calibri"/>
            </a:endParaRPr>
          </a:p>
        </p:txBody>
      </p:sp>
      <p:sp>
        <p:nvSpPr>
          <p:cNvPr id="9" name="TextBox 8">
            <a:extLst>
              <a:ext uri="{FF2B5EF4-FFF2-40B4-BE49-F238E27FC236}">
                <a16:creationId xmlns:a16="http://schemas.microsoft.com/office/drawing/2014/main" id="{EADFC062-28EA-4DF3-ABBE-8CC73C15D21C}"/>
              </a:ext>
            </a:extLst>
          </p:cNvPr>
          <p:cNvSpPr txBox="1"/>
          <p:nvPr/>
        </p:nvSpPr>
        <p:spPr>
          <a:xfrm>
            <a:off x="200470" y="514572"/>
            <a:ext cx="3885143" cy="276999"/>
          </a:xfrm>
          <a:prstGeom prst="rect">
            <a:avLst/>
          </a:prstGeom>
          <a:noFill/>
        </p:spPr>
        <p:txBody>
          <a:bodyPr wrap="square" rtlCol="0">
            <a:spAutoFit/>
          </a:bodyPr>
          <a:lstStyle/>
          <a:p>
            <a:r>
              <a:rPr lang="en-AU" sz="1200"/>
              <a:t>Response time to </a:t>
            </a:r>
            <a:r>
              <a:rPr lang="en-AU" sz="1200" dirty="0"/>
              <a:t>c</a:t>
            </a:r>
            <a:r>
              <a:rPr lang="en-AU" sz="1200"/>
              <a:t>omplaints </a:t>
            </a:r>
            <a:r>
              <a:rPr lang="en-AU" sz="1200" dirty="0"/>
              <a:t>in the quarter</a:t>
            </a:r>
          </a:p>
        </p:txBody>
      </p:sp>
      <p:sp>
        <p:nvSpPr>
          <p:cNvPr id="8" name="Footer Placeholder 7"/>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10" name="Chart 9"/>
          <p:cNvGraphicFramePr/>
          <p:nvPr>
            <p:extLst>
              <p:ext uri="{D42A27DB-BD31-4B8C-83A1-F6EECF244321}">
                <p14:modId xmlns:p14="http://schemas.microsoft.com/office/powerpoint/2010/main" val="1763416698"/>
              </p:ext>
            </p:extLst>
          </p:nvPr>
        </p:nvGraphicFramePr>
        <p:xfrm>
          <a:off x="5179392" y="1196752"/>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2935201874"/>
              </p:ext>
            </p:extLst>
          </p:nvPr>
        </p:nvGraphicFramePr>
        <p:xfrm>
          <a:off x="200471" y="794235"/>
          <a:ext cx="4875690" cy="4093353"/>
        </p:xfrm>
        <a:graphic>
          <a:graphicData uri="http://schemas.openxmlformats.org/drawingml/2006/table">
            <a:tbl>
              <a:tblPr firstRow="1" lastRow="1" bandRow="1">
                <a:tableStyleId>{7DF18680-E054-41AD-8BC1-D1AEF772440D}</a:tableStyleId>
              </a:tblPr>
              <a:tblGrid>
                <a:gridCol w="864337">
                  <a:extLst>
                    <a:ext uri="{9D8B030D-6E8A-4147-A177-3AD203B41FA5}">
                      <a16:colId xmlns:a16="http://schemas.microsoft.com/office/drawing/2014/main" val="3520152470"/>
                    </a:ext>
                  </a:extLst>
                </a:gridCol>
                <a:gridCol w="1954584">
                  <a:extLst>
                    <a:ext uri="{9D8B030D-6E8A-4147-A177-3AD203B41FA5}">
                      <a16:colId xmlns:a16="http://schemas.microsoft.com/office/drawing/2014/main" val="2443014287"/>
                    </a:ext>
                  </a:extLst>
                </a:gridCol>
                <a:gridCol w="708702">
                  <a:extLst>
                    <a:ext uri="{9D8B030D-6E8A-4147-A177-3AD203B41FA5}">
                      <a16:colId xmlns:a16="http://schemas.microsoft.com/office/drawing/2014/main" val="2632852575"/>
                    </a:ext>
                  </a:extLst>
                </a:gridCol>
                <a:gridCol w="620409">
                  <a:extLst>
                    <a:ext uri="{9D8B030D-6E8A-4147-A177-3AD203B41FA5}">
                      <a16:colId xmlns:a16="http://schemas.microsoft.com/office/drawing/2014/main" val="1243239101"/>
                    </a:ext>
                  </a:extLst>
                </a:gridCol>
                <a:gridCol w="727658">
                  <a:extLst>
                    <a:ext uri="{9D8B030D-6E8A-4147-A177-3AD203B41FA5}">
                      <a16:colId xmlns:a16="http://schemas.microsoft.com/office/drawing/2014/main" val="2777941939"/>
                    </a:ext>
                  </a:extLst>
                </a:gridCol>
              </a:tblGrid>
              <a:tr h="407848">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Ave Days to respond</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Authorized Activity Compliance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val="2847113499"/>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Drainage, Erosion &amp; Discharge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26610704"/>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Dust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660002377"/>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Explosives Air &amp;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1970112304"/>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Noise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90326144"/>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Other  (Not Specified Above)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72941463"/>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Public Safety &amp; Site Security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4002405739"/>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Rehabilitation of Site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582366333"/>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Work without License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03193938"/>
                  </a:ext>
                </a:extLst>
              </a:tr>
              <a:tr h="20550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Working Hours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434396616"/>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Drill Sites, Costeans &amp; Trenches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2185923"/>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Dust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291082391"/>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Explosives Air &amp;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889696173"/>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Ground Disturbance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47761139"/>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Native Vegetation &amp; Fauna</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37708644"/>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Public Safety &amp; Site Security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3474207453"/>
                  </a:ext>
                </a:extLst>
              </a:tr>
              <a:tr h="205504">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Work without License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7187150"/>
                  </a:ext>
                </a:extLst>
              </a:tr>
              <a:tr h="191937">
                <a:tc>
                  <a:txBody>
                    <a:bodyPr/>
                    <a:lstStyle/>
                    <a:p>
                      <a:pPr algn="ctr" fontAlgn="b"/>
                      <a:r>
                        <a:rPr lang="en-AU" sz="900" b="1"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16</a:t>
                      </a:r>
                    </a:p>
                  </a:txBody>
                  <a:tcPr marL="9525" marR="9525" marT="9525" marB="0" anchor="ctr">
                    <a:solidFill>
                      <a:schemeClr val="accent5">
                        <a:lumMod val="75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3</a:t>
                      </a:r>
                    </a:p>
                  </a:txBody>
                  <a:tcPr marL="9525" marR="9525" marT="9525" marB="0" anchor="ctr">
                    <a:solidFill>
                      <a:schemeClr val="accent5">
                        <a:lumMod val="75000"/>
                      </a:schemeClr>
                    </a:solidFill>
                  </a:tcP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147823" y="4872973"/>
            <a:ext cx="3528392" cy="338554"/>
          </a:xfrm>
          <a:prstGeom prst="rect">
            <a:avLst/>
          </a:prstGeom>
        </p:spPr>
        <p:txBody>
          <a:bodyPr wrap="square">
            <a:spAutoFit/>
          </a:bodyPr>
          <a:lstStyle/>
          <a:p>
            <a:r>
              <a:rPr lang="en-AU" sz="800" b="1" dirty="0">
                <a:solidFill>
                  <a:schemeClr val="bg1">
                    <a:lumMod val="50000"/>
                  </a:schemeClr>
                </a:solidFill>
              </a:rPr>
              <a:t>* Median Days:</a:t>
            </a:r>
            <a:r>
              <a:rPr lang="en-AU" sz="800" dirty="0">
                <a:solidFill>
                  <a:schemeClr val="bg1">
                    <a:lumMod val="50000"/>
                  </a:schemeClr>
                </a:solidFill>
              </a:rPr>
              <a:t> Arranging the days to respond in order and then selecting the middle value . Median is used to minimise the impact of outliers.</a:t>
            </a:r>
          </a:p>
        </p:txBody>
      </p:sp>
      <p:graphicFrame>
        <p:nvGraphicFramePr>
          <p:cNvPr id="13" name="Table 12">
            <a:extLst>
              <a:ext uri="{FF2B5EF4-FFF2-40B4-BE49-F238E27FC236}">
                <a16:creationId xmlns:a16="http://schemas.microsoft.com/office/drawing/2014/main" id="{EBB46BC8-2818-4310-90E1-41FFEC7A5D4D}"/>
              </a:ext>
            </a:extLst>
          </p:cNvPr>
          <p:cNvGraphicFramePr>
            <a:graphicFrameLocks noGrp="1"/>
          </p:cNvGraphicFramePr>
          <p:nvPr>
            <p:extLst>
              <p:ext uri="{D42A27DB-BD31-4B8C-83A1-F6EECF244321}">
                <p14:modId xmlns:p14="http://schemas.microsoft.com/office/powerpoint/2010/main" val="3974891777"/>
              </p:ext>
            </p:extLst>
          </p:nvPr>
        </p:nvGraphicFramePr>
        <p:xfrm>
          <a:off x="200469" y="5507999"/>
          <a:ext cx="3528393" cy="1068061"/>
        </p:xfrm>
        <a:graphic>
          <a:graphicData uri="http://schemas.openxmlformats.org/drawingml/2006/table">
            <a:tbl>
              <a:tblPr firstRow="1" lastRow="1" bandRow="1">
                <a:tableStyleId>{7DF18680-E054-41AD-8BC1-D1AEF772440D}</a:tableStyleId>
              </a:tblPr>
              <a:tblGrid>
                <a:gridCol w="864525">
                  <a:extLst>
                    <a:ext uri="{9D8B030D-6E8A-4147-A177-3AD203B41FA5}">
                      <a16:colId xmlns:a16="http://schemas.microsoft.com/office/drawing/2014/main" val="3520152470"/>
                    </a:ext>
                  </a:extLst>
                </a:gridCol>
                <a:gridCol w="1955011">
                  <a:extLst>
                    <a:ext uri="{9D8B030D-6E8A-4147-A177-3AD203B41FA5}">
                      <a16:colId xmlns:a16="http://schemas.microsoft.com/office/drawing/2014/main" val="2443014287"/>
                    </a:ext>
                  </a:extLst>
                </a:gridCol>
                <a:gridCol w="708857">
                  <a:extLst>
                    <a:ext uri="{9D8B030D-6E8A-4147-A177-3AD203B41FA5}">
                      <a16:colId xmlns:a16="http://schemas.microsoft.com/office/drawing/2014/main" val="2632852575"/>
                    </a:ext>
                  </a:extLst>
                </a:gridCol>
              </a:tblGrid>
              <a:tr h="260166">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2706680780"/>
                  </a:ext>
                </a:extLst>
              </a:tr>
              <a:tr h="1993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Native Vegetation &amp; Fauna</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47113499"/>
                  </a:ext>
                </a:extLst>
              </a:tr>
              <a:tr h="1993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Explosives Air &amp;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26610704"/>
                  </a:ext>
                </a:extLst>
              </a:tr>
              <a:tr h="19934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Noise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60002377"/>
                  </a:ext>
                </a:extLst>
              </a:tr>
              <a:tr h="186184">
                <a:tc>
                  <a:txBody>
                    <a:bodyPr/>
                    <a:lstStyle/>
                    <a:p>
                      <a:pPr algn="ctr" fontAlgn="b"/>
                      <a:r>
                        <a:rPr lang="en-AU" sz="900" b="1"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ctr" fontAlgn="b"/>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728571060"/>
                  </a:ext>
                </a:extLst>
              </a:tr>
            </a:tbl>
          </a:graphicData>
        </a:graphic>
      </p:graphicFrame>
      <p:sp>
        <p:nvSpPr>
          <p:cNvPr id="15" name="TextBox 14">
            <a:extLst>
              <a:ext uri="{FF2B5EF4-FFF2-40B4-BE49-F238E27FC236}">
                <a16:creationId xmlns:a16="http://schemas.microsoft.com/office/drawing/2014/main" id="{4BF5F8A4-DEE1-4EA3-BA0E-A7A8358D2723}"/>
              </a:ext>
            </a:extLst>
          </p:cNvPr>
          <p:cNvSpPr txBox="1"/>
          <p:nvPr/>
        </p:nvSpPr>
        <p:spPr>
          <a:xfrm>
            <a:off x="200469" y="5177988"/>
            <a:ext cx="3885143" cy="276999"/>
          </a:xfrm>
          <a:prstGeom prst="rect">
            <a:avLst/>
          </a:prstGeom>
          <a:noFill/>
        </p:spPr>
        <p:txBody>
          <a:bodyPr wrap="square" rtlCol="0">
            <a:spAutoFit/>
          </a:bodyPr>
          <a:lstStyle/>
          <a:p>
            <a:r>
              <a:rPr lang="en-AU" sz="1200" dirty="0"/>
              <a:t>Complaints yet to responded to in the quarter</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2020-21 Q2</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2021</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764703"/>
            <a:ext cx="8516209" cy="3700225"/>
          </a:xfrm>
        </p:spPr>
        <p:txBody>
          <a:bodyPr>
            <a:noAutofit/>
          </a:bodyPr>
          <a:lstStyle/>
          <a:p>
            <a:pPr marL="0" indent="0">
              <a:buNone/>
            </a:pPr>
            <a:r>
              <a:rPr lang="en-AU" sz="900" b="1" dirty="0"/>
              <a:t>Summary</a:t>
            </a:r>
          </a:p>
          <a:p>
            <a:pPr marL="0" indent="0">
              <a:spcBef>
                <a:spcPts val="600"/>
              </a:spcBef>
              <a:spcAft>
                <a:spcPts val="600"/>
              </a:spcAft>
              <a:buNone/>
            </a:pPr>
            <a:r>
              <a:rPr lang="en-AU" sz="900" dirty="0"/>
              <a:t>This report provides a summary of the Earth Resources Regulator’s operating performance for quarter two of financial year 2020-21 (1 October to 31 December 2020).</a:t>
            </a:r>
          </a:p>
          <a:p>
            <a:pPr indent="-160338">
              <a:spcBef>
                <a:spcPts val="0"/>
              </a:spcBef>
            </a:pPr>
            <a:endParaRPr lang="en-AU" sz="900" dirty="0"/>
          </a:p>
          <a:p>
            <a:pPr marL="0" indent="0">
              <a:spcBef>
                <a:spcPts val="0"/>
              </a:spcBef>
              <a:spcAft>
                <a:spcPts val="600"/>
              </a:spcAft>
              <a:buNone/>
            </a:pPr>
            <a:r>
              <a:rPr lang="en-AU" sz="900" b="1" dirty="0"/>
              <a:t>Performance indicators in 2020-21 Q2 : </a:t>
            </a:r>
            <a:endParaRPr lang="en-AU" sz="900" dirty="0"/>
          </a:p>
          <a:p>
            <a:pPr marL="271463" lvl="1" indent="0">
              <a:spcBef>
                <a:spcPts val="0"/>
              </a:spcBef>
              <a:spcAft>
                <a:spcPts val="600"/>
              </a:spcAft>
              <a:buNone/>
            </a:pPr>
            <a:r>
              <a:rPr lang="en-AU" sz="900" b="1" dirty="0"/>
              <a:t>KPI 1</a:t>
            </a:r>
            <a:r>
              <a:rPr lang="en-AU" sz="900" b="1" baseline="30000" dirty="0"/>
              <a:t>#</a:t>
            </a:r>
            <a:r>
              <a:rPr lang="en-AU" sz="900" b="1" dirty="0"/>
              <a:t> -</a:t>
            </a:r>
            <a:r>
              <a:rPr lang="en-AU" sz="900" dirty="0"/>
              <a:t> 97% of the work plan stages for 20 quarries were assessed within the statutory time frames.</a:t>
            </a:r>
          </a:p>
          <a:p>
            <a:pPr marL="271463" lvl="1" indent="0">
              <a:spcBef>
                <a:spcPts val="0"/>
              </a:spcBef>
              <a:spcAft>
                <a:spcPts val="600"/>
              </a:spcAft>
              <a:buNone/>
            </a:pPr>
            <a:r>
              <a:rPr lang="en-AU" sz="900" b="1" dirty="0"/>
              <a:t>KPI 2</a:t>
            </a:r>
            <a:r>
              <a:rPr lang="en-AU" sz="900" b="1" baseline="30000" dirty="0"/>
              <a:t>#</a:t>
            </a:r>
            <a:r>
              <a:rPr lang="en-AU" sz="900" b="1" dirty="0"/>
              <a:t> -</a:t>
            </a:r>
            <a:r>
              <a:rPr lang="en-AU" sz="900" dirty="0"/>
              <a:t> 122 operational compliance activities were undertaken. </a:t>
            </a:r>
          </a:p>
          <a:p>
            <a:pPr marL="271463" lvl="1" indent="0">
              <a:spcBef>
                <a:spcPts val="0"/>
              </a:spcBef>
              <a:spcAft>
                <a:spcPts val="600"/>
              </a:spcAft>
              <a:buNone/>
            </a:pPr>
            <a:r>
              <a:rPr lang="en-AU" sz="900" b="1" dirty="0"/>
              <a:t>KPI 3</a:t>
            </a:r>
            <a:r>
              <a:rPr lang="en-AU" sz="900" b="1" baseline="30000" dirty="0"/>
              <a:t>#</a:t>
            </a:r>
            <a:r>
              <a:rPr lang="en-AU" sz="900" b="1" dirty="0"/>
              <a:t> -</a:t>
            </a:r>
            <a:r>
              <a:rPr lang="en-AU" sz="900" dirty="0"/>
              <a:t> 93% of reportable incidents were responded to during this quarter. </a:t>
            </a:r>
          </a:p>
          <a:p>
            <a:pPr marL="271463" lvl="1" indent="0">
              <a:spcBef>
                <a:spcPts val="0"/>
              </a:spcBef>
              <a:spcAft>
                <a:spcPts val="600"/>
              </a:spcAft>
              <a:buNone/>
            </a:pPr>
            <a:r>
              <a:rPr lang="en-AU" sz="900" b="1" dirty="0"/>
              <a:t>KPI 4</a:t>
            </a:r>
            <a:r>
              <a:rPr lang="en-AU" sz="900" b="1" baseline="30000" dirty="0"/>
              <a:t>#</a:t>
            </a:r>
            <a:r>
              <a:rPr lang="en-AU" sz="900" b="1" dirty="0"/>
              <a:t> -</a:t>
            </a:r>
            <a:r>
              <a:rPr lang="en-AU" sz="900" dirty="0"/>
              <a:t> 100% participation in Environmental Review Committee meetings.</a:t>
            </a:r>
          </a:p>
          <a:p>
            <a:pPr marL="271463" lvl="1" indent="0">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16 business days.</a:t>
            </a:r>
          </a:p>
          <a:p>
            <a:pPr marL="271463" lvl="1" indent="0">
              <a:spcBef>
                <a:spcPts val="0"/>
              </a:spcBef>
              <a:spcAft>
                <a:spcPts val="600"/>
              </a:spcAft>
              <a:buNone/>
            </a:pPr>
            <a:r>
              <a:rPr lang="en-AU" sz="900" baseline="30000" dirty="0"/>
              <a:t># - Explained in the next slide</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Administrative updates by notification</a:t>
            </a:r>
          </a:p>
          <a:p>
            <a:pPr marL="442913" lvl="1" indent="-171450">
              <a:spcBef>
                <a:spcPts val="0"/>
              </a:spcBef>
              <a:spcAft>
                <a:spcPts val="600"/>
              </a:spcAft>
              <a:buFont typeface="Arial" panose="020B0604020202020204" pitchFamily="34" charset="0"/>
              <a:buChar char="•"/>
            </a:pPr>
            <a:r>
              <a:rPr lang="en-AU" sz="900" dirty="0"/>
              <a:t>Two extractive and one mining industry administrative changes (notifications) were acknowledged during the period.</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Petroleum operation plans</a:t>
            </a:r>
          </a:p>
          <a:p>
            <a:pPr marL="271463" lvl="1" indent="0">
              <a:spcBef>
                <a:spcPts val="0"/>
              </a:spcBef>
              <a:spcAft>
                <a:spcPts val="600"/>
              </a:spcAft>
              <a:buNone/>
            </a:pPr>
            <a:r>
              <a:rPr lang="en-AU" sz="900" dirty="0"/>
              <a:t>These submissions were for existing operations exempt from the moratorium on onshore conventional gas (e.g. underground storage). </a:t>
            </a:r>
          </a:p>
          <a:p>
            <a:pPr marL="442913" lvl="1" indent="-171450">
              <a:spcBef>
                <a:spcPts val="0"/>
              </a:spcBef>
              <a:spcAft>
                <a:spcPts val="600"/>
              </a:spcAft>
              <a:buFont typeface="Arial" panose="020B0604020202020204" pitchFamily="34" charset="0"/>
              <a:buChar char="•"/>
            </a:pPr>
            <a:r>
              <a:rPr lang="en-AU" sz="900" dirty="0"/>
              <a:t>Four petroleum operation plan stages were assessed from three unique operation plan submissions.</a:t>
            </a:r>
          </a:p>
          <a:p>
            <a:pPr marL="442913" lvl="1" indent="-171450">
              <a:spcBef>
                <a:spcPts val="0"/>
              </a:spcBef>
              <a:spcAft>
                <a:spcPts val="600"/>
              </a:spcAft>
              <a:buFont typeface="Arial" panose="020B0604020202020204" pitchFamily="34" charset="0"/>
              <a:buChar char="•"/>
            </a:pPr>
            <a:r>
              <a:rPr lang="en-AU" sz="900" dirty="0"/>
              <a:t>Two petroleum operation plans were accepted in the quarter. </a:t>
            </a:r>
          </a:p>
          <a:p>
            <a:pPr marL="0" indent="0">
              <a:buNone/>
            </a:pPr>
            <a:endParaRPr lang="en-AU" sz="900" dirty="0">
              <a:solidFill>
                <a:schemeClr val="bg1">
                  <a:lumMod val="50000"/>
                </a:schemeClr>
              </a:solidFill>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2020-21 Quarter 2</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5" y="4864075"/>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and ensuring that authority holders rehabilitate their sites. We are committed to being an effective regulator. </a:t>
            </a:r>
          </a:p>
          <a:p>
            <a:pPr marL="0" indent="0">
              <a:buNone/>
            </a:pPr>
            <a:endParaRPr lang="en-AU" sz="900" dirty="0"/>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Q2</a:t>
            </a:r>
            <a:endParaRPr lang="en-AU" dirty="0"/>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2020-21 Quarter 2</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3194521878"/>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extractive work plan stages assessed within statutory time frames.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97%</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dirty="0">
                        <a:effectLst/>
                        <a:latin typeface="+mn-lt"/>
                      </a:endParaRPr>
                    </a:p>
                    <a:p>
                      <a:pPr algn="l" fontAlgn="ctr"/>
                      <a:r>
                        <a:rPr lang="en-AU" sz="900" u="none" strike="noStrike" kern="1200" dirty="0">
                          <a:solidFill>
                            <a:schemeClr val="dk1"/>
                          </a:solidFill>
                          <a:effectLst/>
                          <a:latin typeface="+mn-lt"/>
                          <a:ea typeface="+mn-ea"/>
                          <a:cs typeface="+mn-cs"/>
                        </a:rPr>
                        <a:t>Percentage</a:t>
                      </a:r>
                      <a:r>
                        <a:rPr lang="en-AU" sz="900" u="none" strike="noStrike" dirty="0">
                          <a:effectLst/>
                          <a:latin typeface="+mn-lt"/>
                        </a:rPr>
                        <a:t> of mineral licence applications and mineral work plan stages assessed within statutory time frames.</a:t>
                      </a:r>
                    </a:p>
                    <a:p>
                      <a:pPr algn="l" fontAlgn="ctr"/>
                      <a:endParaRPr lang="en-AU" sz="900" u="none" strike="noStrike" dirty="0">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78%</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74%</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variations assessed within Client Service Standard time frames where a statutory time frame does not exist.</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84%</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83%</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122</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48</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per quarter.</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93%</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88%</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dirty="0">
                          <a:solidFill>
                            <a:schemeClr val="tx1"/>
                          </a:solidFill>
                          <a:effectLst/>
                          <a:latin typeface="+mn-lt"/>
                        </a:rPr>
                        <a:t>2</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2</a:t>
                      </a:r>
                      <a:endParaRPr lang="en-AU" sz="900" b="1" i="0" u="none" strike="noStrike" dirty="0">
                        <a:solidFill>
                          <a:schemeClr val="tx1"/>
                        </a:solidFill>
                        <a:effectLst/>
                        <a:latin typeface="+mn-lt"/>
                      </a:endParaRP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cs typeface="Arial" panose="020B0604020202020204" pitchFamily="34" charset="0"/>
                        </a:rPr>
                        <a:t>16</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cs typeface="Arial" panose="020B0604020202020204" pitchFamily="34" charset="0"/>
                        </a:rPr>
                        <a:t>28</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2020-21 Q2</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dirty="0">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2788562223"/>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Unique WP </a:t>
                      </a:r>
                    </a:p>
                    <a:p>
                      <a:pPr algn="ctr"/>
                      <a:r>
                        <a:rPr lang="en-AU" sz="900" dirty="0">
                          <a:latin typeface="+mn-lt"/>
                        </a:rPr>
                        <a:t>under assessment</a:t>
                      </a:r>
                    </a:p>
                  </a:txBody>
                  <a:tcPr marL="99060" marR="99060" anchor="ctr">
                    <a:solidFill>
                      <a:srgbClr val="002060"/>
                    </a:solidFill>
                  </a:tcPr>
                </a:tc>
                <a:tc>
                  <a:txBody>
                    <a:bodyPr/>
                    <a:lstStyle/>
                    <a:p>
                      <a:pPr algn="ctr"/>
                      <a:r>
                        <a:rPr lang="en-AU" sz="900" dirty="0">
                          <a:latin typeface="+mn-lt"/>
                        </a:rPr>
                        <a:t>Stage STF</a:t>
                      </a:r>
                    </a:p>
                    <a:p>
                      <a:pPr algn="ctr"/>
                      <a:r>
                        <a:rPr lang="en-AU" sz="900" dirty="0">
                          <a:latin typeface="+mn-lt"/>
                        </a:rPr>
                        <a:t>(Target Days)</a:t>
                      </a:r>
                    </a:p>
                  </a:txBody>
                  <a:tcPr marL="99060" marR="99060" anchor="ctr">
                    <a:solidFill>
                      <a:srgbClr val="002060"/>
                    </a:solidFill>
                  </a:tcPr>
                </a:tc>
                <a:tc>
                  <a:txBody>
                    <a:bodyPr/>
                    <a:lstStyle/>
                    <a:p>
                      <a:pPr algn="ctr"/>
                      <a:r>
                        <a:rPr lang="en-AU" sz="900" dirty="0">
                          <a:latin typeface="+mn-lt"/>
                        </a:rPr>
                        <a:t>Stages</a:t>
                      </a:r>
                      <a:r>
                        <a:rPr lang="en-AU" sz="900" baseline="0" dirty="0">
                          <a:latin typeface="+mn-lt"/>
                        </a:rPr>
                        <a:t> </a:t>
                      </a:r>
                      <a:r>
                        <a:rPr lang="en-AU" sz="900" dirty="0">
                          <a:latin typeface="+mn-lt"/>
                        </a:rPr>
                        <a:t>Over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Stages Within</a:t>
                      </a:r>
                    </a:p>
                    <a:p>
                      <a:pPr algn="ctr"/>
                      <a:r>
                        <a:rPr lang="en-AU" sz="900" dirty="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a:t>
                      </a:r>
                    </a:p>
                    <a:p>
                      <a:pPr algn="ctr"/>
                      <a:r>
                        <a:rPr lang="en-AU" sz="900" dirty="0">
                          <a:latin typeface="+mn-lt"/>
                        </a:rPr>
                        <a:t>(Within STF/Total)</a:t>
                      </a:r>
                      <a:endParaRPr lang="en-AU" sz="9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2020-21 Q2</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20</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29</a:t>
                      </a:r>
                    </a:p>
                  </a:txBody>
                  <a:tcPr marL="9525" marR="9525" marT="9525" marB="0" anchor="ctr"/>
                </a:tc>
                <a:tc>
                  <a:txBody>
                    <a:bodyPr/>
                    <a:lstStyle/>
                    <a:p>
                      <a:pPr algn="ctr" fontAlgn="b"/>
                      <a:r>
                        <a:rPr lang="en-AU" sz="900" b="0" i="0" u="none" strike="noStrike" dirty="0">
                          <a:solidFill>
                            <a:srgbClr val="000000"/>
                          </a:solidFill>
                          <a:effectLst/>
                          <a:latin typeface="+mn-lt"/>
                        </a:rPr>
                        <a:t>97%</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2020-21 Q1</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16</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27</a:t>
                      </a:r>
                    </a:p>
                  </a:txBody>
                  <a:tcPr marL="9525" marR="9525" marT="9525" marB="0" anchor="ctr"/>
                </a:tc>
                <a:tc>
                  <a:txBody>
                    <a:bodyPr/>
                    <a:lstStyle/>
                    <a:p>
                      <a:pPr algn="ctr" fontAlgn="b"/>
                      <a:r>
                        <a:rPr lang="en-AU" sz="900" b="0" i="0" u="none" strike="noStrike" dirty="0">
                          <a:solidFill>
                            <a:srgbClr val="000000"/>
                          </a:solidFill>
                          <a:effectLst/>
                          <a:latin typeface="+mn-lt"/>
                        </a:rPr>
                        <a:t>27</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dirty="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6" y="2812461"/>
            <a:ext cx="3781089" cy="1769715"/>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industry work authority work plans measures whether the work plan stages were assessed within the statutory time frames.</a:t>
            </a:r>
          </a:p>
          <a:p>
            <a:pPr>
              <a:spcAft>
                <a:spcPts val="600"/>
              </a:spcAft>
            </a:pPr>
            <a:br>
              <a:rPr lang="en-AU" sz="900" dirty="0">
                <a:solidFill>
                  <a:srgbClr val="C00000"/>
                </a:solidFill>
              </a:rPr>
            </a:br>
            <a:r>
              <a:rPr lang="en-AU" sz="900" dirty="0"/>
              <a:t>In Q2 29 extractive work plan stages were assessed for 20 unique work plans, of which 97% were assessed within the statutory time frame. </a:t>
            </a:r>
          </a:p>
          <a:p>
            <a:pPr>
              <a:spcAft>
                <a:spcPts val="600"/>
              </a:spcAft>
            </a:pPr>
            <a:r>
              <a:rPr lang="en-AU" sz="900" dirty="0"/>
              <a:t>Nine work plans were approved in the quarter. Five work plans were statutorily endorsed and returned to client to proceed with planning approval.</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dirty="0"/>
              <a:t> Page    </a:t>
            </a:r>
            <a:fld id="{BE4ABD5F-D626-4461-ADC9-85806A61CF0E}" type="slidenum">
              <a:rPr lang="en-AU" smtClean="0"/>
              <a:pPr/>
              <a:t>4</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3118933416"/>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Granted</a:t>
                      </a:r>
                      <a:endParaRPr lang="en-AU" sz="900" dirty="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dirty="0">
                          <a:effectLst/>
                        </a:rPr>
                        <a:t>FY 2020-21 Q2</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dirty="0">
                          <a:effectLst/>
                        </a:rPr>
                        <a:t>FY 2020-21 Q1</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dirty="0"/>
              <a:t>Work authority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2690635921"/>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Endorsed</a:t>
                      </a:r>
                    </a:p>
                  </a:txBody>
                  <a:tcPr marL="99060" marR="99060" anchor="ctr">
                    <a:solidFill>
                      <a:srgbClr val="002060"/>
                    </a:solidFill>
                  </a:tcPr>
                </a:tc>
                <a:tc>
                  <a:txBody>
                    <a:bodyPr/>
                    <a:lstStyle/>
                    <a:p>
                      <a:pPr algn="ctr"/>
                      <a:r>
                        <a:rPr lang="en-AU" sz="900" dirty="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2020-21 Q2</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2020-21 Q1</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dirty="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683793220"/>
              </p:ext>
            </p:extLst>
          </p:nvPr>
        </p:nvGraphicFramePr>
        <p:xfrm>
          <a:off x="313590" y="2672423"/>
          <a:ext cx="6364405" cy="1835776"/>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dirty="0"/>
                        <a:t>Quarter</a:t>
                      </a:r>
                    </a:p>
                  </a:txBody>
                  <a:tcPr marL="99060" marR="99060" anchor="ctr">
                    <a:solidFill>
                      <a:srgbClr val="0070C0"/>
                    </a:solidFill>
                  </a:tcPr>
                </a:tc>
                <a:tc>
                  <a:txBody>
                    <a:bodyPr/>
                    <a:lstStyle/>
                    <a:p>
                      <a:pPr algn="ctr"/>
                      <a:r>
                        <a:rPr lang="en-AU" sz="900" dirty="0"/>
                        <a:t>Licence Type</a:t>
                      </a:r>
                    </a:p>
                  </a:txBody>
                  <a:tcPr marL="99060" marR="99060" anchor="ctr">
                    <a:solidFill>
                      <a:srgbClr val="0070C0"/>
                    </a:solidFill>
                  </a:tcPr>
                </a:tc>
                <a:tc>
                  <a:txBody>
                    <a:bodyPr/>
                    <a:lstStyle/>
                    <a:p>
                      <a:pPr algn="ctr"/>
                      <a:r>
                        <a:rPr lang="en-AU" sz="900" dirty="0"/>
                        <a:t>STF</a:t>
                      </a:r>
                    </a:p>
                    <a:p>
                      <a:pPr algn="ctr"/>
                      <a:r>
                        <a:rPr lang="en-AU" sz="800" dirty="0"/>
                        <a:t>(Target Days)</a:t>
                      </a:r>
                    </a:p>
                  </a:txBody>
                  <a:tcPr marL="99060" marR="99060" anchor="ctr">
                    <a:solidFill>
                      <a:srgbClr val="0070C0"/>
                    </a:solidFill>
                  </a:tcPr>
                </a:tc>
                <a:tc>
                  <a:txBody>
                    <a:bodyPr/>
                    <a:lstStyle/>
                    <a:p>
                      <a:pPr algn="ctr"/>
                      <a:r>
                        <a:rPr lang="en-AU" sz="900" dirty="0"/>
                        <a:t>Over</a:t>
                      </a:r>
                    </a:p>
                    <a:p>
                      <a:pPr algn="ctr"/>
                      <a:r>
                        <a:rPr lang="en-AU" sz="900" dirty="0"/>
                        <a:t> STF</a:t>
                      </a:r>
                    </a:p>
                  </a:txBody>
                  <a:tcPr marL="99060" marR="99060" anchor="ctr">
                    <a:solidFill>
                      <a:srgbClr val="0070C0"/>
                    </a:solidFill>
                  </a:tcPr>
                </a:tc>
                <a:tc>
                  <a:txBody>
                    <a:bodyPr/>
                    <a:lstStyle/>
                    <a:p>
                      <a:pPr algn="ctr"/>
                      <a:r>
                        <a:rPr lang="en-AU" sz="900" dirty="0"/>
                        <a:t>Within </a:t>
                      </a:r>
                    </a:p>
                    <a:p>
                      <a:pPr algn="ctr"/>
                      <a:r>
                        <a:rPr lang="en-AU" sz="900" dirty="0"/>
                        <a:t>STF</a:t>
                      </a:r>
                    </a:p>
                  </a:txBody>
                  <a:tcPr marL="99060" marR="99060" anchor="ctr">
                    <a:solidFill>
                      <a:srgbClr val="0070C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70C0"/>
                    </a:solidFill>
                  </a:tcPr>
                </a:tc>
                <a:tc>
                  <a:txBody>
                    <a:bodyPr/>
                    <a:lstStyle/>
                    <a:p>
                      <a:pPr algn="ctr"/>
                      <a:r>
                        <a:rPr lang="en-AU" sz="900" dirty="0"/>
                        <a:t>% Within </a:t>
                      </a:r>
                      <a:r>
                        <a:rPr lang="en-AU" sz="800" dirty="0"/>
                        <a:t>STF/Total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rPr>
                        <a:t>FY 2020-21 Q2</a:t>
                      </a: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dirty="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dirty="0">
                          <a:solidFill>
                            <a:schemeClr val="dk1"/>
                          </a:solidFill>
                          <a:effectLst/>
                          <a:latin typeface="+mn-lt"/>
                          <a:ea typeface="+mn-ea"/>
                          <a:cs typeface="+mn-cs"/>
                        </a:rPr>
                        <a:t>Retention Licence</a:t>
                      </a: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870009018"/>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18</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26</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69%</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rPr>
                        <a:t>FY 2020-21 Q1</a:t>
                      </a: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solidFill>
                      <a:schemeClr val="accent1">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14</a:t>
                      </a:r>
                    </a:p>
                  </a:txBody>
                  <a:tcPr marL="9525" marR="9525" marT="9525" marB="0" anchor="ctr">
                    <a:solidFill>
                      <a:schemeClr val="accent1">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22</a:t>
                      </a:r>
                    </a:p>
                  </a:txBody>
                  <a:tcPr marL="9525" marR="9525" marT="9525" marB="0" anchor="ctr">
                    <a:solidFill>
                      <a:schemeClr val="accent1">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64%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Prospecting Licence</a:t>
                      </a:r>
                    </a:p>
                  </a:txBody>
                  <a:tcPr marL="90000" marR="9525" marT="9525" marB="0" anchor="ctr">
                    <a:solidFill>
                      <a:srgbClr val="EAEFF7"/>
                    </a:solidFill>
                  </a:tcP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rgbClr val="EAEFF7"/>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solidFill>
                      <a:srgbClr val="EAEFF7"/>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kern="1200" dirty="0">
                          <a:solidFill>
                            <a:schemeClr val="dk1"/>
                          </a:solidFill>
                          <a:effectLst/>
                          <a:latin typeface="+mn-lt"/>
                          <a:ea typeface="+mn-ea"/>
                          <a:cs typeface="+mn-cs"/>
                        </a:rPr>
                        <a:t>Retention Licence</a:t>
                      </a:r>
                    </a:p>
                  </a:txBody>
                  <a:tcPr marL="90000" marR="9525" marT="9525" marB="0" anchor="ctr">
                    <a:solidFill>
                      <a:srgbClr val="DAE3F3"/>
                    </a:solidFill>
                  </a:tcP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rgbClr val="DAE3F3"/>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rgbClr val="DAE3F3"/>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DAE3F3"/>
                    </a:solidFill>
                  </a:tcP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solidFill>
                      <a:srgbClr val="DAE3F3"/>
                    </a:solidFill>
                  </a:tcP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solidFill>
                      <a:srgbClr val="DAE3F3"/>
                    </a:solidFill>
                  </a:tcPr>
                </a:tc>
                <a:extLst>
                  <a:ext uri="{0D108BD9-81ED-4DB2-BD59-A6C34878D82A}">
                    <a16:rowId xmlns:a16="http://schemas.microsoft.com/office/drawing/2014/main" val="1959662367"/>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24</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63%</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81821"/>
            <a:ext cx="2707370" cy="1338828"/>
          </a:xfrm>
          <a:prstGeom prst="rect">
            <a:avLst/>
          </a:prstGeom>
          <a:noFill/>
        </p:spPr>
        <p:txBody>
          <a:bodyPr wrap="square" rtlCol="0" anchor="t">
            <a:spAutoFit/>
          </a:bodyPr>
          <a:lstStyle/>
          <a:p>
            <a:r>
              <a:rPr lang="en-AU" sz="900" b="1" dirty="0"/>
              <a:t>Explanation for the result: </a:t>
            </a:r>
            <a:endParaRPr lang="en-AU" sz="900" dirty="0"/>
          </a:p>
          <a:p>
            <a:endParaRPr lang="en-AU" sz="900" dirty="0"/>
          </a:p>
          <a:p>
            <a:r>
              <a:rPr lang="en-AU" sz="900" dirty="0"/>
              <a:t>This table is an expanded subset of the Table 1 above and it details performance of the regulator in assessing mineral licence applications.</a:t>
            </a:r>
          </a:p>
          <a:p>
            <a:endParaRPr lang="en-AU" sz="900" dirty="0"/>
          </a:p>
          <a:p>
            <a:pPr>
              <a:spcAft>
                <a:spcPts val="600"/>
              </a:spcAft>
            </a:pPr>
            <a:r>
              <a:rPr lang="en-AU" sz="900" dirty="0"/>
              <a:t>In Q2 69% (18 out of 26) applications were granted within the statutory time frame, an increase of 3% from last quarter.</a:t>
            </a:r>
            <a:endParaRPr lang="en-AU" sz="900" dirty="0">
              <a:cs typeface="Calibri"/>
            </a:endParaRPr>
          </a:p>
        </p:txBody>
      </p:sp>
      <p:sp>
        <p:nvSpPr>
          <p:cNvPr id="7" name="Footer Placeholder 6"/>
          <p:cNvSpPr>
            <a:spLocks noGrp="1"/>
          </p:cNvSpPr>
          <p:nvPr>
            <p:ph type="ftr" sz="quarter" idx="11"/>
          </p:nvPr>
        </p:nvSpPr>
        <p:spPr/>
        <p:txBody>
          <a:bodyPr/>
          <a:lstStyle/>
          <a:p>
            <a:r>
              <a:rPr lang="en-AU"/>
              <a:t>Earth Resources Regulation Quarterly Performance Report 2020-21 Q2</a:t>
            </a:r>
            <a:endParaRPr lang="en-AU" dirty="0"/>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397719"/>
            <a:ext cx="5775080" cy="276999"/>
          </a:xfrm>
          <a:prstGeom prst="rect">
            <a:avLst/>
          </a:prstGeom>
          <a:noFill/>
        </p:spPr>
        <p:txBody>
          <a:bodyPr wrap="square" rtlCol="0">
            <a:spAutoFit/>
          </a:bodyPr>
          <a:lstStyle/>
          <a:p>
            <a:r>
              <a:rPr lang="en-AU" sz="1200" dirty="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1175965465"/>
              </p:ext>
            </p:extLst>
          </p:nvPr>
        </p:nvGraphicFramePr>
        <p:xfrm>
          <a:off x="318052" y="4773221"/>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532354">
                <a:tc>
                  <a:txBody>
                    <a:bodyPr/>
                    <a:lstStyle/>
                    <a:p>
                      <a:pPr algn="ctr"/>
                      <a:r>
                        <a:rPr lang="en-AU" sz="900" dirty="0"/>
                        <a:t>Quarter</a:t>
                      </a:r>
                    </a:p>
                  </a:txBody>
                  <a:tcPr marL="99060" marR="99060" anchor="ctr">
                    <a:solidFill>
                      <a:srgbClr val="0070C0"/>
                    </a:solidFill>
                  </a:tcPr>
                </a:tc>
                <a:tc>
                  <a:txBody>
                    <a:bodyPr/>
                    <a:lstStyle/>
                    <a:p>
                      <a:pPr algn="ctr"/>
                      <a:r>
                        <a:rPr lang="en-AU" sz="900" dirty="0"/>
                        <a:t>Work Plan Type</a:t>
                      </a:r>
                    </a:p>
                  </a:txBody>
                  <a:tcPr marL="99060" marR="99060" anchor="ctr">
                    <a:solidFill>
                      <a:srgbClr val="0070C0"/>
                    </a:solidFill>
                  </a:tcPr>
                </a:tc>
                <a:tc>
                  <a:txBody>
                    <a:bodyPr/>
                    <a:lstStyle/>
                    <a:p>
                      <a:pPr algn="ctr"/>
                      <a:r>
                        <a:rPr lang="en-AU" sz="900" dirty="0"/>
                        <a:t>WP</a:t>
                      </a:r>
                    </a:p>
                    <a:p>
                      <a:pPr algn="ctr"/>
                      <a:r>
                        <a:rPr lang="en-AU" sz="900" dirty="0"/>
                        <a:t>Approved</a:t>
                      </a:r>
                    </a:p>
                  </a:txBody>
                  <a:tcPr marL="99060" marR="99060" anchor="ctr">
                    <a:solidFill>
                      <a:srgbClr val="0070C0"/>
                    </a:solidFill>
                  </a:tcPr>
                </a:tc>
                <a:tc>
                  <a:txBody>
                    <a:bodyPr/>
                    <a:lstStyle/>
                    <a:p>
                      <a:pPr algn="ctr"/>
                      <a:r>
                        <a:rPr lang="en-AU" sz="900" dirty="0"/>
                        <a:t>Unique WP </a:t>
                      </a:r>
                    </a:p>
                    <a:p>
                      <a:pPr algn="ctr"/>
                      <a:r>
                        <a:rPr lang="en-AU" sz="800" dirty="0"/>
                        <a:t>under assessment</a:t>
                      </a:r>
                    </a:p>
                  </a:txBody>
                  <a:tcPr marL="99060" marR="99060" anchor="ctr">
                    <a:solidFill>
                      <a:srgbClr val="0070C0"/>
                    </a:solidFill>
                  </a:tcPr>
                </a:tc>
                <a:tc>
                  <a:txBody>
                    <a:bodyPr/>
                    <a:lstStyle/>
                    <a:p>
                      <a:pPr algn="ctr"/>
                      <a:r>
                        <a:rPr lang="en-AU" sz="900" dirty="0"/>
                        <a:t>Stage STF</a:t>
                      </a:r>
                    </a:p>
                    <a:p>
                      <a:pPr algn="ctr"/>
                      <a:r>
                        <a:rPr lang="en-AU" sz="8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dirty="0"/>
                        <a:t>Stages Within</a:t>
                      </a:r>
                    </a:p>
                    <a:p>
                      <a:pPr algn="ctr"/>
                      <a:r>
                        <a:rPr lang="en-AU" sz="900" dirty="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900" dirty="0"/>
                        <a:t>(Within STF/</a:t>
                      </a:r>
                    </a:p>
                    <a:p>
                      <a:pPr algn="ctr"/>
                      <a:r>
                        <a:rPr lang="en-AU" sz="900" dirty="0"/>
                        <a:t>Total)</a:t>
                      </a:r>
                      <a:endParaRPr lang="en-AU" sz="9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FY 2020-21 Q2</a:t>
                      </a:r>
                      <a:endParaRPr kumimoji="0" lang="en-AU"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4</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6</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3</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10</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FY 2020-21 Q1</a:t>
                      </a:r>
                      <a:endParaRPr kumimoji="0" lang="en-AU"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3</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12</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mn-lt"/>
                        </a:rPr>
                        <a:t>92%</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2</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15</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14</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93%</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2519" y="4531627"/>
            <a:ext cx="5775080" cy="276999"/>
          </a:xfrm>
          <a:prstGeom prst="rect">
            <a:avLst/>
          </a:prstGeom>
          <a:noFill/>
        </p:spPr>
        <p:txBody>
          <a:bodyPr wrap="square" rtlCol="0">
            <a:spAutoFit/>
          </a:bodyPr>
          <a:lstStyle/>
          <a:p>
            <a:r>
              <a:rPr lang="en-AU" sz="1200" dirty="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32415"/>
            <a:ext cx="2809293" cy="14157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the Table 1 above and it details performance of the regulator in assessing mineral work plan application stages.</a:t>
            </a:r>
          </a:p>
          <a:p>
            <a:pPr>
              <a:spcAft>
                <a:spcPts val="600"/>
              </a:spcAft>
            </a:pPr>
            <a:r>
              <a:rPr lang="en-AU" sz="900" dirty="0"/>
              <a:t>In Q2 11 exploration and mining work plan stages were assessed from 10 unique work plans, of which 100% were assessed within the statutory time frame. Three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346677308"/>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and Work Plan Stages</a:t>
                      </a:r>
                    </a:p>
                  </a:txBody>
                  <a:tcPr marL="99060" marR="99060" anchor="ctr">
                    <a:solidFill>
                      <a:srgbClr val="002060"/>
                    </a:solidFill>
                  </a:tcPr>
                </a:tc>
                <a:tc>
                  <a:txBody>
                    <a:bodyPr/>
                    <a:lstStyle/>
                    <a:p>
                      <a:pPr algn="ctr"/>
                      <a:r>
                        <a:rPr lang="en-AU" sz="900" dirty="0">
                          <a:latin typeface="+mn-lt"/>
                        </a:rPr>
                        <a:t>Over</a:t>
                      </a:r>
                    </a:p>
                    <a:p>
                      <a:pPr algn="ctr"/>
                      <a:r>
                        <a:rPr lang="en-AU" sz="900" dirty="0">
                          <a:latin typeface="+mn-lt"/>
                        </a:rPr>
                        <a:t> STF</a:t>
                      </a:r>
                    </a:p>
                  </a:txBody>
                  <a:tcPr marL="99060" marR="99060" anchor="ctr">
                    <a:solidFill>
                      <a:srgbClr val="002060"/>
                    </a:solidFill>
                  </a:tcPr>
                </a:tc>
                <a:tc>
                  <a:txBody>
                    <a:bodyPr/>
                    <a:lstStyle/>
                    <a:p>
                      <a:pPr algn="ctr"/>
                      <a:r>
                        <a:rPr lang="en-AU" sz="900" dirty="0">
                          <a:latin typeface="+mn-lt"/>
                        </a:rPr>
                        <a:t>Within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Total</a:t>
                      </a:r>
                    </a:p>
                    <a:p>
                      <a:pPr algn="ctr"/>
                      <a:r>
                        <a:rPr lang="en-AU" sz="800" dirty="0">
                          <a:latin typeface="+mn-lt"/>
                        </a:rPr>
                        <a:t>(Over + Within</a:t>
                      </a:r>
                      <a:r>
                        <a:rPr lang="en-AU" sz="800" baseline="0" dirty="0">
                          <a:latin typeface="+mn-lt"/>
                        </a:rPr>
                        <a:t> </a:t>
                      </a:r>
                      <a:r>
                        <a:rPr lang="en-AU" sz="800" dirty="0">
                          <a:latin typeface="+mn-lt"/>
                        </a:rPr>
                        <a:t>STF)</a:t>
                      </a:r>
                    </a:p>
                  </a:txBody>
                  <a:tcPr marL="99060" marR="99060" anchor="ctr">
                    <a:solidFill>
                      <a:srgbClr val="002060"/>
                    </a:solidFill>
                  </a:tcPr>
                </a:tc>
                <a:tc>
                  <a:txBody>
                    <a:bodyPr/>
                    <a:lstStyle/>
                    <a:p>
                      <a:pPr algn="ctr"/>
                      <a:r>
                        <a:rPr lang="en-AU" sz="900" dirty="0">
                          <a:latin typeface="+mn-lt"/>
                        </a:rPr>
                        <a:t>% </a:t>
                      </a:r>
                      <a:r>
                        <a:rPr lang="en-AU" sz="800" dirty="0">
                          <a:latin typeface="+mn-lt"/>
                        </a:rPr>
                        <a:t>Within</a:t>
                      </a:r>
                    </a:p>
                    <a:p>
                      <a:pPr algn="ctr"/>
                      <a:r>
                        <a:rPr lang="en-AU" sz="800" dirty="0">
                          <a:latin typeface="+mn-lt"/>
                        </a:rPr>
                        <a:t>STF/Total</a:t>
                      </a:r>
                      <a:endParaRPr lang="en-AU" sz="8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latin typeface="+mn-lt"/>
                        </a:rPr>
                        <a:t>FY 2020-21 Q2</a:t>
                      </a:r>
                      <a:endParaRPr lang="en-AU" sz="900" b="0" i="0" u="none" strike="noStrike" dirty="0">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8</a:t>
                      </a:r>
                    </a:p>
                  </a:txBody>
                  <a:tcPr marL="9525" marR="9525" marT="9525" marB="0" anchor="ctr"/>
                </a:tc>
                <a:tc>
                  <a:txBody>
                    <a:bodyPr/>
                    <a:lstStyle/>
                    <a:p>
                      <a:pPr algn="ctr" fontAlgn="b"/>
                      <a:r>
                        <a:rPr lang="en-AU" sz="900" b="0" i="0" u="none" strike="noStrike" dirty="0">
                          <a:solidFill>
                            <a:srgbClr val="000000"/>
                          </a:solidFill>
                          <a:effectLst/>
                          <a:latin typeface="+mn-lt"/>
                        </a:rPr>
                        <a:t>18</a:t>
                      </a:r>
                    </a:p>
                  </a:txBody>
                  <a:tcPr marL="9525" marR="9525" marT="9525" marB="0" anchor="ctr"/>
                </a:tc>
                <a:tc>
                  <a:txBody>
                    <a:bodyPr/>
                    <a:lstStyle/>
                    <a:p>
                      <a:pPr algn="ctr" rtl="0" fontAlgn="ctr"/>
                      <a:r>
                        <a:rPr lang="en-AU" sz="900" b="0" i="0" u="none" strike="noStrike" dirty="0">
                          <a:solidFill>
                            <a:srgbClr val="000000"/>
                          </a:solidFill>
                          <a:effectLst/>
                          <a:latin typeface="+mn-lt"/>
                        </a:rPr>
                        <a:t>26</a:t>
                      </a:r>
                    </a:p>
                  </a:txBody>
                  <a:tcPr marL="9525" marR="9525" marT="9525" marB="0" anchor="ctr"/>
                </a:tc>
                <a:tc>
                  <a:txBody>
                    <a:bodyPr/>
                    <a:lstStyle/>
                    <a:p>
                      <a:pPr algn="ctr" rtl="0" fontAlgn="ctr"/>
                      <a:r>
                        <a:rPr lang="en-AU" sz="900" b="1" i="0" u="none" strike="noStrike" dirty="0">
                          <a:solidFill>
                            <a:srgbClr val="000000"/>
                          </a:solidFill>
                          <a:effectLst/>
                          <a:latin typeface="+mn-lt"/>
                        </a:rPr>
                        <a:t>69%</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11</a:t>
                      </a:r>
                    </a:p>
                  </a:txBody>
                  <a:tcPr marL="9525" marR="9525" marT="9525" marB="0" anchor="ctr"/>
                </a:tc>
                <a:tc>
                  <a:txBody>
                    <a:bodyPr/>
                    <a:lstStyle/>
                    <a:p>
                      <a:pPr algn="ctr" rtl="0" fontAlgn="ctr"/>
                      <a:r>
                        <a:rPr lang="en-AU" sz="900" b="0" i="0" u="none" strike="noStrike" dirty="0">
                          <a:solidFill>
                            <a:srgbClr val="000000"/>
                          </a:solidFill>
                          <a:effectLst/>
                          <a:latin typeface="+mn-lt"/>
                        </a:rPr>
                        <a:t>11</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8</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37</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78%</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latin typeface="+mn-lt"/>
                        </a:rPr>
                        <a:t>FY 2020-21 Q1</a:t>
                      </a:r>
                      <a:endParaRPr lang="en-AU" sz="900" b="0" i="0" u="none" strike="noStrike" dirty="0">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9</a:t>
                      </a:r>
                    </a:p>
                  </a:txBody>
                  <a:tcPr marL="9525" marR="9525" marT="9525" marB="0" anchor="ctr"/>
                </a:tc>
                <a:tc>
                  <a:txBody>
                    <a:bodyPr/>
                    <a:lstStyle/>
                    <a:p>
                      <a:pPr algn="ctr" fontAlgn="b"/>
                      <a:r>
                        <a:rPr lang="en-AU" sz="900" b="0" i="0" u="none" strike="noStrike" dirty="0">
                          <a:solidFill>
                            <a:srgbClr val="000000"/>
                          </a:solidFill>
                          <a:effectLst/>
                          <a:latin typeface="+mn-lt"/>
                        </a:rPr>
                        <a:t>15</a:t>
                      </a:r>
                    </a:p>
                  </a:txBody>
                  <a:tcPr marL="9525" marR="9525" marT="9525" marB="0" anchor="ctr"/>
                </a:tc>
                <a:tc>
                  <a:txBody>
                    <a:bodyPr/>
                    <a:lstStyle/>
                    <a:p>
                      <a:pPr algn="ctr" rtl="0" fontAlgn="ctr"/>
                      <a:r>
                        <a:rPr lang="en-AU" sz="900" b="0" i="0" u="none" strike="noStrike" dirty="0">
                          <a:solidFill>
                            <a:srgbClr val="000000"/>
                          </a:solidFill>
                          <a:effectLst/>
                          <a:latin typeface="+mn-lt"/>
                        </a:rPr>
                        <a:t>24</a:t>
                      </a:r>
                    </a:p>
                  </a:txBody>
                  <a:tcPr marL="9525" marR="9525" marT="9525" marB="0" anchor="ctr"/>
                </a:tc>
                <a:tc>
                  <a:txBody>
                    <a:bodyPr/>
                    <a:lstStyle/>
                    <a:p>
                      <a:pPr algn="ctr" rtl="0" fontAlgn="ctr"/>
                      <a:r>
                        <a:rPr lang="en-AU" sz="900" b="1" i="0" u="none" strike="noStrike" dirty="0">
                          <a:solidFill>
                            <a:srgbClr val="000000"/>
                          </a:solidFill>
                          <a:effectLst/>
                          <a:latin typeface="+mn-lt"/>
                        </a:rPr>
                        <a:t>63%</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14</a:t>
                      </a:r>
                    </a:p>
                  </a:txBody>
                  <a:tcPr marL="9525" marR="9525" marT="9525" marB="0" anchor="ctr"/>
                </a:tc>
                <a:tc>
                  <a:txBody>
                    <a:bodyPr/>
                    <a:lstStyle/>
                    <a:p>
                      <a:pPr algn="ctr" rtl="0" fontAlgn="ctr"/>
                      <a:r>
                        <a:rPr lang="en-AU" sz="900" b="0" i="0" u="none" strike="noStrike" dirty="0">
                          <a:solidFill>
                            <a:srgbClr val="000000"/>
                          </a:solidFill>
                          <a:effectLst/>
                          <a:latin typeface="+mn-lt"/>
                        </a:rPr>
                        <a:t>15</a:t>
                      </a:r>
                    </a:p>
                  </a:txBody>
                  <a:tcPr marL="9525" marR="9525" marT="9525" marB="0" anchor="ctr"/>
                </a:tc>
                <a:tc>
                  <a:txBody>
                    <a:bodyPr/>
                    <a:lstStyle/>
                    <a:p>
                      <a:pPr algn="ctr" rtl="0" fontAlgn="ctr"/>
                      <a:r>
                        <a:rPr lang="en-AU" sz="900" b="1" i="0" u="none" strike="noStrike" dirty="0">
                          <a:solidFill>
                            <a:srgbClr val="000000"/>
                          </a:solidFill>
                          <a:effectLst/>
                          <a:latin typeface="+mn-lt"/>
                        </a:rPr>
                        <a:t>93%</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10</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39</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74%</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dirty="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22961"/>
            <a:ext cx="2707369" cy="169277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dirty="0"/>
              <a:t>In Q2 there were 37 (11 mineral work plan stages assessed and 26 mineral licence applications granted) of which 78%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731684661"/>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900" dirty="0"/>
                        <a:t>(Over + Within</a:t>
                      </a:r>
                      <a:r>
                        <a:rPr lang="en-AU" sz="900" baseline="0" dirty="0"/>
                        <a:t> CSS)</a:t>
                      </a:r>
                      <a:endParaRPr lang="en-AU" sz="9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 Total</a:t>
                      </a:r>
                      <a:endParaRPr lang="en-AU" sz="9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dirty="0">
                          <a:effectLst/>
                        </a:rPr>
                        <a:t>FY 2020-21 Q2</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26</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31</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dirty="0">
                          <a:effectLst/>
                        </a:rPr>
                        <a:t>FY 2020-21 Q1</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35</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52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dirty="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dirty="0"/>
              <a:t> Page    </a:t>
            </a:r>
            <a:fld id="{BE4ABD5F-D626-4461-ADC9-85806A61CF0E}" type="slidenum">
              <a:rPr lang="en-AU" smtClean="0"/>
              <a:pPr/>
              <a:t>6</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400657"/>
          </a:xfrm>
          <a:prstGeom prst="rect">
            <a:avLst/>
          </a:prstGeom>
          <a:noFill/>
        </p:spPr>
        <p:txBody>
          <a:bodyPr wrap="square" rtlCol="0" anchor="t">
            <a:spAutoFit/>
          </a:bodyPr>
          <a:lstStyle/>
          <a:p>
            <a:r>
              <a:rPr lang="en-AU" sz="900" b="1" dirty="0"/>
              <a:t>Explanation for the result: </a:t>
            </a:r>
          </a:p>
          <a:p>
            <a:endParaRPr lang="en-AU" sz="900" b="1" dirty="0"/>
          </a:p>
          <a:p>
            <a:r>
              <a:rPr lang="en-AU" sz="900" dirty="0"/>
              <a:t>Client Service Standard (CSS) is the percentage of licence variations assessed within departmental agreed timeframes where a statutory timeframe does not exist.</a:t>
            </a:r>
          </a:p>
          <a:p>
            <a:r>
              <a:rPr lang="en-AU" sz="900" dirty="0"/>
              <a:t> </a:t>
            </a:r>
          </a:p>
          <a:p>
            <a:pPr>
              <a:spcAft>
                <a:spcPts val="600"/>
              </a:spcAft>
            </a:pPr>
            <a:r>
              <a:rPr lang="en-AU" sz="900" dirty="0"/>
              <a:t>In Q2 84% of the licence variations were completed within the client service standard. </a:t>
            </a:r>
          </a:p>
          <a:p>
            <a:pPr>
              <a:spcAft>
                <a:spcPts val="600"/>
              </a:spcAft>
            </a:pPr>
            <a:endParaRPr lang="en-AU" sz="900" b="1" dirty="0"/>
          </a:p>
          <a:p>
            <a:pPr>
              <a:spcAft>
                <a:spcPts val="600"/>
              </a:spcAft>
            </a:pPr>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1268440223"/>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dirty="0"/>
              <a:t>Non MRSDA licence variations approved</a:t>
            </a:r>
          </a:p>
        </p:txBody>
      </p:sp>
      <p:sp>
        <p:nvSpPr>
          <p:cNvPr id="8" name="TextBox 7">
            <a:extLst>
              <a:ext uri="{FF2B5EF4-FFF2-40B4-BE49-F238E27FC236}">
                <a16:creationId xmlns:a16="http://schemas.microsoft.com/office/drawing/2014/main" id="{DB8832FC-FFFC-424F-9FC3-27AB79C292BE}"/>
              </a:ext>
            </a:extLst>
          </p:cNvPr>
          <p:cNvSpPr txBox="1"/>
          <p:nvPr/>
        </p:nvSpPr>
        <p:spPr>
          <a:xfrm>
            <a:off x="7233724" y="886684"/>
            <a:ext cx="2176976" cy="646331"/>
          </a:xfrm>
          <a:prstGeom prst="rect">
            <a:avLst/>
          </a:prstGeom>
          <a:noFill/>
        </p:spPr>
        <p:txBody>
          <a:bodyPr wrap="square" rtlCol="0" anchor="t">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Q2 there were nine petroleum licence variations approved.</a:t>
            </a:r>
            <a:r>
              <a:rPr lang="en-AU" sz="900" dirty="0">
                <a:solidFill>
                  <a:srgbClr val="000000"/>
                </a:solidFill>
                <a:cs typeface="Calibri"/>
              </a:rPr>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3012269911"/>
              </p:ext>
            </p:extLst>
          </p:nvPr>
        </p:nvGraphicFramePr>
        <p:xfrm>
          <a:off x="344487" y="886684"/>
          <a:ext cx="6646248" cy="2822608"/>
        </p:xfrm>
        <a:graphic>
          <a:graphicData uri="http://schemas.openxmlformats.org/drawingml/2006/table">
            <a:tbl>
              <a:tblPr firstRow="1" bandRow="1">
                <a:tableStyleId>{7DF18680-E054-41AD-8BC1-D1AEF772440D}</a:tableStyleId>
              </a:tblPr>
              <a:tblGrid>
                <a:gridCol w="918681">
                  <a:extLst>
                    <a:ext uri="{9D8B030D-6E8A-4147-A177-3AD203B41FA5}">
                      <a16:colId xmlns:a16="http://schemas.microsoft.com/office/drawing/2014/main" val="2376388484"/>
                    </a:ext>
                  </a:extLst>
                </a:gridCol>
                <a:gridCol w="2609083">
                  <a:extLst>
                    <a:ext uri="{9D8B030D-6E8A-4147-A177-3AD203B41FA5}">
                      <a16:colId xmlns:a16="http://schemas.microsoft.com/office/drawing/2014/main" val="4200533478"/>
                    </a:ext>
                  </a:extLst>
                </a:gridCol>
                <a:gridCol w="990412">
                  <a:extLst>
                    <a:ext uri="{9D8B030D-6E8A-4147-A177-3AD203B41FA5}">
                      <a16:colId xmlns:a16="http://schemas.microsoft.com/office/drawing/2014/main" val="348086284"/>
                    </a:ext>
                  </a:extLst>
                </a:gridCol>
                <a:gridCol w="1122822">
                  <a:extLst>
                    <a:ext uri="{9D8B030D-6E8A-4147-A177-3AD203B41FA5}">
                      <a16:colId xmlns:a16="http://schemas.microsoft.com/office/drawing/2014/main" val="42043633"/>
                    </a:ext>
                  </a:extLst>
                </a:gridCol>
                <a:gridCol w="1005250">
                  <a:extLst>
                    <a:ext uri="{9D8B030D-6E8A-4147-A177-3AD203B41FA5}">
                      <a16:colId xmlns:a16="http://schemas.microsoft.com/office/drawing/2014/main" val="2323367504"/>
                    </a:ext>
                  </a:extLst>
                </a:gridCol>
              </a:tblGrid>
              <a:tr h="419601">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Registration of Dealing</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Suspension and Extension</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Total</a:t>
                      </a:r>
                    </a:p>
                  </a:txBody>
                  <a:tcPr marL="9525" marR="9525" marT="9525" marB="0" anchor="ctr">
                    <a:solidFill>
                      <a:srgbClr val="002060"/>
                    </a:solidFill>
                  </a:tcPr>
                </a:tc>
                <a:extLst>
                  <a:ext uri="{0D108BD9-81ED-4DB2-BD59-A6C34878D82A}">
                    <a16:rowId xmlns:a16="http://schemas.microsoft.com/office/drawing/2014/main" val="3127611711"/>
                  </a:ext>
                </a:extLst>
              </a:tr>
              <a:tr h="340464">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2020-21 Q2</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Onshore Petroleum Production Licence</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46048052"/>
                  </a:ext>
                </a:extLst>
              </a:tr>
              <a:tr h="282898">
                <a:tc vMerge="1">
                  <a:txBody>
                    <a:bodyPr/>
                    <a:lstStyle/>
                    <a:p>
                      <a:endParaRPr lang="en-AU"/>
                    </a:p>
                  </a:txBody>
                  <a:tcPr/>
                </a:tc>
                <a:tc>
                  <a:txBody>
                    <a:bodyPr/>
                    <a:lstStyle/>
                    <a:p>
                      <a:pPr algn="l" fontAlgn="b"/>
                      <a:r>
                        <a:rPr lang="en-AU" sz="900" b="0" i="0" u="none" strike="noStrike" dirty="0">
                          <a:solidFill>
                            <a:srgbClr val="000000"/>
                          </a:solidFill>
                          <a:effectLst/>
                          <a:latin typeface="+mn-lt"/>
                        </a:rPr>
                        <a:t>Onshore Petroleum Special Drilling Authorisation</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228531571"/>
                  </a:ext>
                </a:extLst>
              </a:tr>
              <a:tr h="190221">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3179417053"/>
                  </a:ext>
                </a:extLst>
              </a:tr>
              <a:tr h="282898">
                <a:tc row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2020-21 Q1</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Offshore Greenhouse Gas Assessment Permit</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889997605"/>
                  </a:ext>
                </a:extLst>
              </a:tr>
              <a:tr h="282898">
                <a:tc vMerge="1">
                  <a:txBody>
                    <a:bodyPr/>
                    <a:lstStyle/>
                    <a:p>
                      <a:endParaRPr lang="en-AU"/>
                    </a:p>
                  </a:txBody>
                  <a:tcPr/>
                </a:tc>
                <a:tc>
                  <a:txBody>
                    <a:bodyPr/>
                    <a:lstStyle/>
                    <a:p>
                      <a:pPr algn="l" fontAlgn="b"/>
                      <a:r>
                        <a:rPr lang="en-AU" sz="900" b="0" i="0" u="none" strike="noStrike">
                          <a:solidFill>
                            <a:srgbClr val="000000"/>
                          </a:solidFill>
                          <a:effectLst/>
                          <a:latin typeface="+mn-lt"/>
                        </a:rPr>
                        <a:t>Offshore Petroleum Exploration Permit</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674609359"/>
                  </a:ext>
                </a:extLst>
              </a:tr>
              <a:tr h="282898">
                <a:tc vMerge="1">
                  <a:txBody>
                    <a:bodyPr/>
                    <a:lstStyle/>
                    <a:p>
                      <a:endParaRPr lang="en-AU"/>
                    </a:p>
                  </a:txBody>
                  <a:tcPr/>
                </a:tc>
                <a:tc>
                  <a:txBody>
                    <a:bodyPr/>
                    <a:lstStyle/>
                    <a:p>
                      <a:pPr algn="l" fontAlgn="b"/>
                      <a:r>
                        <a:rPr lang="en-AU" sz="900" b="0" i="0" u="none" strike="noStrike">
                          <a:solidFill>
                            <a:srgbClr val="000000"/>
                          </a:solidFill>
                          <a:effectLst/>
                          <a:latin typeface="+mn-lt"/>
                        </a:rPr>
                        <a:t>Offshore Pipeline Licence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291950160"/>
                  </a:ext>
                </a:extLst>
              </a:tr>
              <a:tr h="282898">
                <a:tc vMerge="1">
                  <a:txBody>
                    <a:bodyPr/>
                    <a:lstStyle/>
                    <a:p>
                      <a:endParaRPr lang="en-AU"/>
                    </a:p>
                  </a:txBody>
                  <a:tcPr/>
                </a:tc>
                <a:tc>
                  <a:txBody>
                    <a:bodyPr/>
                    <a:lstStyle/>
                    <a:p>
                      <a:pPr algn="l" fontAlgn="b"/>
                      <a:r>
                        <a:rPr lang="en-AU" sz="900" b="0" i="0" u="none" strike="noStrike" dirty="0">
                          <a:solidFill>
                            <a:srgbClr val="000000"/>
                          </a:solidFill>
                          <a:effectLst/>
                          <a:latin typeface="+mn-lt"/>
                        </a:rPr>
                        <a:t>Onshore Petroleum Exploration Permit</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321972324"/>
                  </a:ext>
                </a:extLst>
              </a:tr>
              <a:tr h="282898">
                <a:tc vMerge="1">
                  <a:txBody>
                    <a:bodyPr/>
                    <a:lstStyle/>
                    <a:p>
                      <a:endParaRPr lang="en-AU"/>
                    </a:p>
                  </a:txBody>
                  <a:tcPr/>
                </a:tc>
                <a:tc>
                  <a:txBody>
                    <a:bodyPr/>
                    <a:lstStyle/>
                    <a:p>
                      <a:pPr algn="l" fontAlgn="b"/>
                      <a:r>
                        <a:rPr lang="en-AU" sz="900" b="0" i="0" u="none" strike="noStrike">
                          <a:solidFill>
                            <a:srgbClr val="000000"/>
                          </a:solidFill>
                          <a:effectLst/>
                          <a:latin typeface="+mn-lt"/>
                        </a:rPr>
                        <a:t>Onshore Petroleum Production Licence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775797732"/>
                  </a:ext>
                </a:extLst>
              </a:tr>
              <a:tr h="174934">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4236221811"/>
              </p:ext>
            </p:extLst>
          </p:nvPr>
        </p:nvGraphicFramePr>
        <p:xfrm>
          <a:off x="344487" y="3989737"/>
          <a:ext cx="8915400" cy="253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Non-MRSDA Operation Plans</a:t>
            </a:r>
          </a:p>
        </p:txBody>
      </p:sp>
      <p:graphicFrame>
        <p:nvGraphicFramePr>
          <p:cNvPr id="5" name="Table 4"/>
          <p:cNvGraphicFramePr>
            <a:graphicFrameLocks noGrp="1"/>
          </p:cNvGraphicFramePr>
          <p:nvPr>
            <p:extLst>
              <p:ext uri="{D42A27DB-BD31-4B8C-83A1-F6EECF244321}">
                <p14:modId xmlns:p14="http://schemas.microsoft.com/office/powerpoint/2010/main" val="3069550569"/>
              </p:ext>
            </p:extLst>
          </p:nvPr>
        </p:nvGraphicFramePr>
        <p:xfrm>
          <a:off x="344486" y="849037"/>
          <a:ext cx="7056786" cy="2870711"/>
        </p:xfrm>
        <a:graphic>
          <a:graphicData uri="http://schemas.openxmlformats.org/drawingml/2006/table">
            <a:tbl>
              <a:tblPr firstRow="1" bandRow="1">
                <a:tableStyleId>{7DF18680-E054-41AD-8BC1-D1AEF772440D}</a:tableStyleId>
              </a:tblPr>
              <a:tblGrid>
                <a:gridCol w="648074">
                  <a:extLst>
                    <a:ext uri="{9D8B030D-6E8A-4147-A177-3AD203B41FA5}">
                      <a16:colId xmlns:a16="http://schemas.microsoft.com/office/drawing/2014/main" val="20000"/>
                    </a:ext>
                  </a:extLst>
                </a:gridCol>
                <a:gridCol w="2174422">
                  <a:extLst>
                    <a:ext uri="{9D8B030D-6E8A-4147-A177-3AD203B41FA5}">
                      <a16:colId xmlns:a16="http://schemas.microsoft.com/office/drawing/2014/main" val="20001"/>
                    </a:ext>
                  </a:extLst>
                </a:gridCol>
                <a:gridCol w="874359">
                  <a:extLst>
                    <a:ext uri="{9D8B030D-6E8A-4147-A177-3AD203B41FA5}">
                      <a16:colId xmlns:a16="http://schemas.microsoft.com/office/drawing/2014/main" val="2951049663"/>
                    </a:ext>
                  </a:extLst>
                </a:gridCol>
                <a:gridCol w="945709">
                  <a:extLst>
                    <a:ext uri="{9D8B030D-6E8A-4147-A177-3AD203B41FA5}">
                      <a16:colId xmlns:a16="http://schemas.microsoft.com/office/drawing/2014/main" val="2161276873"/>
                    </a:ext>
                  </a:extLst>
                </a:gridCol>
                <a:gridCol w="767707">
                  <a:extLst>
                    <a:ext uri="{9D8B030D-6E8A-4147-A177-3AD203B41FA5}">
                      <a16:colId xmlns:a16="http://schemas.microsoft.com/office/drawing/2014/main" val="20004"/>
                    </a:ext>
                  </a:extLst>
                </a:gridCol>
                <a:gridCol w="814023">
                  <a:extLst>
                    <a:ext uri="{9D8B030D-6E8A-4147-A177-3AD203B41FA5}">
                      <a16:colId xmlns:a16="http://schemas.microsoft.com/office/drawing/2014/main" val="666057389"/>
                    </a:ext>
                  </a:extLst>
                </a:gridCol>
                <a:gridCol w="832492">
                  <a:extLst>
                    <a:ext uri="{9D8B030D-6E8A-4147-A177-3AD203B41FA5}">
                      <a16:colId xmlns:a16="http://schemas.microsoft.com/office/drawing/2014/main" val="20005"/>
                    </a:ext>
                  </a:extLst>
                </a:gridCol>
              </a:tblGrid>
              <a:tr h="716743">
                <a:tc>
                  <a:txBody>
                    <a:bodyPr/>
                    <a:lstStyle/>
                    <a:p>
                      <a:pPr algn="ctr"/>
                      <a:r>
                        <a:rPr lang="en-AU" sz="900" dirty="0"/>
                        <a:t>Quarter</a:t>
                      </a:r>
                    </a:p>
                  </a:txBody>
                  <a:tcPr marL="99060" marR="99060" anchor="ctr">
                    <a:solidFill>
                      <a:srgbClr val="002060"/>
                    </a:solidFill>
                  </a:tcPr>
                </a:tc>
                <a:tc>
                  <a:txBody>
                    <a:bodyPr/>
                    <a:lstStyle/>
                    <a:p>
                      <a:pPr algn="ctr"/>
                      <a:r>
                        <a:rPr lang="en-AU" sz="900" dirty="0"/>
                        <a:t>Licence Type</a:t>
                      </a:r>
                    </a:p>
                  </a:txBody>
                  <a:tcPr marL="99060" marR="99060" anchor="ctr">
                    <a:solidFill>
                      <a:srgbClr val="002060"/>
                    </a:solidFill>
                  </a:tcPr>
                </a:tc>
                <a:tc>
                  <a:txBody>
                    <a:bodyPr/>
                    <a:lstStyle/>
                    <a:p>
                      <a:pPr algn="ctr"/>
                      <a:r>
                        <a:rPr lang="en-AU" sz="900" dirty="0"/>
                        <a:t>Plans</a:t>
                      </a:r>
                    </a:p>
                    <a:p>
                      <a:pPr algn="ctr"/>
                      <a:r>
                        <a:rPr lang="en-AU" sz="900" dirty="0"/>
                        <a:t>Accepted</a:t>
                      </a:r>
                    </a:p>
                  </a:txBody>
                  <a:tcPr marL="99060" marR="99060" anchor="ctr">
                    <a:solidFill>
                      <a:srgbClr val="002060"/>
                    </a:solidFill>
                  </a:tcPr>
                </a:tc>
                <a:tc>
                  <a:txBody>
                    <a:bodyPr/>
                    <a:lstStyle/>
                    <a:p>
                      <a:pPr algn="ctr"/>
                      <a:r>
                        <a:rPr lang="en-AU" sz="900" dirty="0"/>
                        <a:t>Unique Plans under assessment</a:t>
                      </a:r>
                    </a:p>
                  </a:txBody>
                  <a:tcPr marL="99060" marR="99060" anchor="ctr">
                    <a:solidFill>
                      <a:srgbClr val="002060"/>
                    </a:solidFill>
                  </a:tcPr>
                </a:tc>
                <a:tc>
                  <a:txBody>
                    <a:bodyPr/>
                    <a:lstStyle/>
                    <a:p>
                      <a:pPr algn="ctr" fontAlgn="b"/>
                      <a:r>
                        <a:rPr lang="en-AU" sz="900" b="1" i="0" u="none" strike="noStrike">
                          <a:solidFill>
                            <a:schemeClr val="bg1"/>
                          </a:solidFill>
                          <a:effectLst/>
                          <a:latin typeface="+mn-lt"/>
                        </a:rPr>
                        <a:t>Environment </a:t>
                      </a:r>
                      <a:r>
                        <a:rPr lang="en-AU" sz="900" u="none" strike="noStrike">
                          <a:effectLst/>
                        </a:rPr>
                        <a:t>Plan </a:t>
                      </a:r>
                      <a:r>
                        <a:rPr lang="en-AU" sz="900" u="none" strike="noStrike" dirty="0">
                          <a:effectLst/>
                        </a:rPr>
                        <a:t>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Operation </a:t>
                      </a:r>
                      <a:r>
                        <a:rPr lang="en-AU" sz="900" b="1" i="0" u="none" strike="noStrike" dirty="0">
                          <a:solidFill>
                            <a:schemeClr val="bg1"/>
                          </a:solidFill>
                          <a:effectLst/>
                          <a:latin typeface="+mn-lt"/>
                        </a:rPr>
                        <a:t>Plan Stages</a:t>
                      </a:r>
                    </a:p>
                  </a:txBody>
                  <a:tcPr marL="9525" marR="9525" marT="9525" marB="0" anchor="ctr">
                    <a:solidFill>
                      <a:srgbClr val="0070C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21366">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2020-21 Q2</a:t>
                      </a: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164846065"/>
                  </a:ext>
                </a:extLst>
              </a:tr>
              <a:tr h="321366">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Pipeline Licence</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4258630955"/>
                  </a:ext>
                </a:extLst>
              </a:tr>
              <a:tr h="321366">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3</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21366">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2020-21 Q1</a:t>
                      </a: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3</a:t>
                      </a:r>
                    </a:p>
                  </a:txBody>
                  <a:tcPr marL="9525" marR="9525" marT="9525" marB="0" anchor="ctr"/>
                </a:tc>
                <a:tc>
                  <a:txBody>
                    <a:bodyPr/>
                    <a:lstStyle/>
                    <a:p>
                      <a:pPr algn="ctr" fontAlgn="b"/>
                      <a:r>
                        <a:rPr lang="en-AU" sz="900" b="0" i="0" u="none" strike="noStrike" dirty="0">
                          <a:solidFill>
                            <a:schemeClr val="tx1"/>
                          </a:solidFill>
                          <a:effectLst/>
                          <a:latin typeface="+mn-lt"/>
                        </a:rPr>
                        <a:t>7</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tc>
                  <a:txBody>
                    <a:bodyPr/>
                    <a:lstStyle/>
                    <a:p>
                      <a:pPr algn="ctr" fontAlgn="b"/>
                      <a:r>
                        <a:rPr lang="en-AU" sz="900" b="1"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160980535"/>
                  </a:ext>
                </a:extLst>
              </a:tr>
              <a:tr h="318437">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Retention Lease</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792750016"/>
                  </a:ext>
                </a:extLst>
              </a:tr>
              <a:tr h="327813">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Special Access Authorisation</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2523549087"/>
                  </a:ext>
                </a:extLst>
              </a:tr>
              <a:tr h="222254">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Q2</a:t>
            </a:r>
            <a:endParaRPr lang="en-AU" dirty="0"/>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dirty="0"/>
              <a:t>Non-MRSDA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49038"/>
            <a:ext cx="2232248" cy="2600712"/>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Q2 four operation plan stages were assessed from three unique plans and two petroleum operation plans were accepted in the quarter. </a:t>
            </a:r>
          </a:p>
          <a:p>
            <a:pPr>
              <a:spcAft>
                <a:spcPts val="600"/>
              </a:spcAft>
            </a:pPr>
            <a:r>
              <a:rPr lang="en-AU" sz="900" dirty="0"/>
              <a:t>These submissions were from existing operations exempt from the moratorium on onshore conventional gas (e.g. underground storage). Assessments related to existing production and storage facilities and proposed exploration drilling operations. </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2354435860"/>
              </p:ext>
            </p:extLst>
          </p:nvPr>
        </p:nvGraphicFramePr>
        <p:xfrm>
          <a:off x="341054" y="4034581"/>
          <a:ext cx="9052621" cy="2485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3809194021"/>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dirty="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dirty="0"/>
                        <a:t>Notifications Received </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b="1" dirty="0"/>
                        <a:t>8</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b="1" dirty="0"/>
                        <a:t>6</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0</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2020-21 Q2</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2217692370"/>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dirty="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dirty="0"/>
                        <a:t>Notifications Received </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dirty="0"/>
                        <a:t>7</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3</a:t>
                      </a:r>
                    </a:p>
                  </a:txBody>
                  <a:tcPr anchor="ctr">
                    <a:solidFill>
                      <a:srgbClr val="0070C0"/>
                    </a:solidFill>
                  </a:tcPr>
                </a:tc>
                <a:tc>
                  <a:txBody>
                    <a:bodyPr/>
                    <a:lstStyle/>
                    <a:p>
                      <a:pPr algn="ctr"/>
                      <a:r>
                        <a:rPr lang="en-AU" sz="900" b="1" dirty="0"/>
                        <a:t>16</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b="1" dirty="0"/>
                        <a:t>13</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Notifications Refused</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2</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4265667357"/>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In Q2 there was one mining and two extractive industry administrative changes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23768"/>
          </a:xfrm>
          <a:prstGeom prst="rect">
            <a:avLst/>
          </a:prstGeom>
          <a:noFill/>
        </p:spPr>
        <p:txBody>
          <a:bodyPr wrap="square" rtlCol="0">
            <a:spAutoFit/>
          </a:bodyPr>
          <a:lstStyle/>
          <a:p>
            <a:r>
              <a:rPr lang="en-AU" sz="900" b="1" dirty="0"/>
              <a:t>Administrative updates by notifications:</a:t>
            </a:r>
          </a:p>
          <a:p>
            <a:endParaRPr lang="en-AU" sz="900" b="1" dirty="0"/>
          </a:p>
          <a:p>
            <a:r>
              <a:rPr lang="en-GB" sz="900" dirty="0">
                <a:solidFill>
                  <a:schemeClr val="bg1">
                    <a:lumMod val="50000"/>
                  </a:schemeClr>
                </a:solidFill>
              </a:rPr>
              <a:t>New or changing work on existing work plans where it satisfies the below conditions:</a:t>
            </a:r>
            <a:endParaRPr lang="en-AU" sz="900" dirty="0">
              <a:solidFill>
                <a:schemeClr val="bg1">
                  <a:lumMod val="50000"/>
                </a:schemeClr>
              </a:solidFill>
            </a:endParaRPr>
          </a:p>
          <a:p>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There is no significant increase in risk arising from the new or changing work.</a:t>
            </a:r>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Council has been consulted and confirms in writing that the new or changing work does not require an amendment to the planning permit.</a:t>
            </a:r>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Relevant referral agencies have been consulted and confirmed that the new or changing work raises no concerns.</a:t>
            </a:r>
            <a:endParaRPr lang="en-AU" sz="900" dirty="0">
              <a:solidFill>
                <a:schemeClr val="bg1">
                  <a:lumMod val="50000"/>
                </a:schemeClr>
              </a:solidFill>
            </a:endParaRPr>
          </a:p>
          <a:p>
            <a:pPr>
              <a:spcAft>
                <a:spcPts val="600"/>
              </a:spcAft>
            </a:pPr>
            <a:r>
              <a:rPr lang="en-AU" sz="900" dirty="0">
                <a:solidFill>
                  <a:schemeClr val="bg1">
                    <a:lumMod val="50000"/>
                  </a:schemeClr>
                </a:solidFill>
              </a:rPr>
              <a:t>More information is available on the website:</a:t>
            </a:r>
          </a:p>
          <a:p>
            <a:pPr>
              <a:spcAft>
                <a:spcPts val="600"/>
              </a:spcAft>
            </a:pPr>
            <a:r>
              <a:rPr lang="en-AU" sz="900" dirty="0">
                <a:hlinkClick r:id="rId3"/>
              </a:rPr>
              <a:t>https://earthresources.vic.gov.au/legislation-and-regulations/guidelines-and-codes-of-practice/extractive-industry-work-plan-guideline</a:t>
            </a:r>
            <a:endParaRPr lang="en-AU" sz="900" dirty="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7" ma:contentTypeDescription="DEDJTR Document" ma:contentTypeScope="" ma:versionID="45ff83c42ebfce0020937be91367eb13">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93b7c5fd5c6455fda0dff516db4970cb"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SharedWithUsers>
    <ed8l xmlns="d8656102-7c7b-4021-94e7-299bfa2f7616">
      <UserInfo>
        <DisplayName/>
        <AccountId xsi:nil="true"/>
        <AccountType/>
      </UserInfo>
    </ed8l>
  </documentManagement>
</p:properties>
</file>

<file path=customXml/itemProps1.xml><?xml version="1.0" encoding="utf-8"?>
<ds:datastoreItem xmlns:ds="http://schemas.openxmlformats.org/officeDocument/2006/customXml" ds:itemID="{2DE38F58-FB45-4744-943C-C226E607ADF6}">
  <ds:schemaRefs>
    <ds:schemaRef ds:uri="http://schemas.microsoft.com/sharepoint/v3/contenttype/forms"/>
  </ds:schemaRefs>
</ds:datastoreItem>
</file>

<file path=customXml/itemProps2.xml><?xml version="1.0" encoding="utf-8"?>
<ds:datastoreItem xmlns:ds="http://schemas.openxmlformats.org/officeDocument/2006/customXml" ds:itemID="{93D40BFC-E507-493F-854A-C5540EE89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d95fa365-6051-4755-a57a-b1b515a65ccf"/>
    <ds:schemaRef ds:uri="d8656102-7c7b-4021-94e7-299bfa2f7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65805D-7D35-4036-8EC7-50E692B418BA}">
  <ds:schemaRefs>
    <ds:schemaRef ds:uri="http://purl.org/dc/elements/1.1/"/>
    <ds:schemaRef ds:uri="http://schemas.microsoft.com/office/2006/metadata/properties"/>
    <ds:schemaRef ds:uri="1970f3ff-c7c3-4b73-8f0c-0bc260d159f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8656102-7c7b-4021-94e7-299bfa2f7616"/>
    <ds:schemaRef ds:uri="d95fa365-6051-4755-a57a-b1b515a65cc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4965</TotalTime>
  <Words>4352</Words>
  <Application>Microsoft Office PowerPoint</Application>
  <PresentationFormat>A4 Paper (210x297 mm)</PresentationFormat>
  <Paragraphs>1207</Paragraphs>
  <Slides>16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2020-21 Quarter 2</vt:lpstr>
      <vt:lpstr>Key Performance Indicators 2020-21 Quarter 2</vt:lpstr>
      <vt:lpstr>KPI 1 Efficient Approvals Process – Extractive Work Plans</vt:lpstr>
      <vt:lpstr>KPI 1 Efficient Approvals Process – Mineral Licences and Work Plans</vt:lpstr>
      <vt:lpstr>KPI 1 Efficient Approvals Process – Tenement Variations</vt:lpstr>
      <vt:lpstr>KPI 1 Efficient Approvals Process – Non MRSDA Licence Variations</vt:lpstr>
      <vt:lpstr>KPI 1 Efficient Approvals Process – Non-MRSDA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29</cp:revision>
  <cp:lastPrinted>2020-02-11T05:43:23Z</cp:lastPrinted>
  <dcterms:created xsi:type="dcterms:W3CDTF">2018-07-30T09:48:23Z</dcterms:created>
  <dcterms:modified xsi:type="dcterms:W3CDTF">2021-04-21T23:45:50Z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