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il J Chrisfield (DJPR)" initials="GJC(" lastIdx="2" clrIdx="6">
    <p:extLst>
      <p:ext uri="{19B8F6BF-5375-455C-9EA6-DF929625EA0E}">
        <p15:presenceInfo xmlns:p15="http://schemas.microsoft.com/office/powerpoint/2012/main" userId="S::gail.chrisfield@ecodev.vic.gov.au::5ea712f5-cc7a-492e-bb73-b06fa9e79c0c" providerId="AD"/>
      </p:ext>
    </p:extLst>
  </p:cmAuthor>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3" clrIdx="2">
    <p:extLst>
      <p:ext uri="{19B8F6BF-5375-455C-9EA6-DF929625EA0E}">
        <p15:presenceInfo xmlns:p15="http://schemas.microsoft.com/office/powerpoint/2012/main" userId="S::Anthony.Hurst@ecodev.vic.gov.au::524d494d-252c-4edd-834f-f06aaafe5647"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5" name="David Ly (DJPR)" initials="DL(" lastIdx="5" clrIdx="4">
    <p:extLst>
      <p:ext uri="{19B8F6BF-5375-455C-9EA6-DF929625EA0E}">
        <p15:presenceInfo xmlns:p15="http://schemas.microsoft.com/office/powerpoint/2012/main" userId="S::david.ly@ecodev.vic.gov.au::e1110fe0-4210-4c35-b4be-90cf9e8ca094" providerId="AD"/>
      </p:ext>
    </p:extLst>
  </p:cmAuthor>
  <p:cmAuthor id="6" name="Leo Guaraldo (DJPR)" initials="LG(" lastIdx="2" clrIdx="5">
    <p:extLst>
      <p:ext uri="{19B8F6BF-5375-455C-9EA6-DF929625EA0E}">
        <p15:presenceInfo xmlns:p15="http://schemas.microsoft.com/office/powerpoint/2012/main" userId="S::leo.guaraldo@ecodev.vic.gov.au::dbe45a63-1849-4510-abae-403deac16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AE3F3"/>
    <a:srgbClr val="9DC3E6"/>
    <a:srgbClr val="D2DEEF"/>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F92D2-8E69-47E2-B1D1-352CE1D6B935}" v="455" dt="2021-05-06T01:07:04.704"/>
    <p1510:client id="{2E48CEF2-DDD4-F104-8006-85930A733A0A}" v="20" dt="2021-05-06T01:16:37.164"/>
    <p1510:client id="{ED2BB485-510B-4468-B89A-92244982843A}" v="43" dt="2021-05-05T23:54:42.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98" autoAdjust="0"/>
    <p:restoredTop sz="94660"/>
  </p:normalViewPr>
  <p:slideViewPr>
    <p:cSldViewPr snapToGrid="0">
      <p:cViewPr varScale="1">
        <p:scale>
          <a:sx n="111" d="100"/>
          <a:sy n="111" d="100"/>
        </p:scale>
        <p:origin x="1836" y="90"/>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y (DJPR)" userId="e1110fe0-4210-4c35-b4be-90cf9e8ca094" providerId="ADAL" clId="{3DB6088D-A2F7-4E06-BDB8-5C9B94163086}"/>
    <pc:docChg chg="modSld">
      <pc:chgData name="David Ly (DJPR)" userId="e1110fe0-4210-4c35-b4be-90cf9e8ca094" providerId="ADAL" clId="{3DB6088D-A2F7-4E06-BDB8-5C9B94163086}" dt="2021-05-06T22:33:07.870" v="6" actId="20577"/>
      <pc:docMkLst>
        <pc:docMk/>
      </pc:docMkLst>
      <pc:sldChg chg="modSp mod">
        <pc:chgData name="David Ly (DJPR)" userId="e1110fe0-4210-4c35-b4be-90cf9e8ca094" providerId="ADAL" clId="{3DB6088D-A2F7-4E06-BDB8-5C9B94163086}" dt="2021-05-06T22:33:07.870" v="6" actId="20577"/>
        <pc:sldMkLst>
          <pc:docMk/>
          <pc:sldMk cId="3779728073" sldId="287"/>
        </pc:sldMkLst>
        <pc:spChg chg="mod">
          <ac:chgData name="David Ly (DJPR)" userId="e1110fe0-4210-4c35-b4be-90cf9e8ca094" providerId="ADAL" clId="{3DB6088D-A2F7-4E06-BDB8-5C9B94163086}" dt="2021-05-06T22:33:07.870" v="6" actId="20577"/>
          <ac:spMkLst>
            <pc:docMk/>
            <pc:sldMk cId="3779728073" sldId="28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approved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Sheet1!$B$9:$B$12</c:f>
              <c:numCache>
                <c:formatCode>General</c:formatCode>
                <c:ptCount val="4"/>
                <c:pt idx="0">
                  <c:v>30</c:v>
                </c:pt>
                <c:pt idx="1">
                  <c:v>40</c:v>
                </c:pt>
                <c:pt idx="2">
                  <c:v>23</c:v>
                </c:pt>
                <c:pt idx="3">
                  <c:v>18</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Sheet1!$C$9:$C$12</c:f>
              <c:numCache>
                <c:formatCode>General</c:formatCode>
                <c:ptCount val="4"/>
                <c:pt idx="0">
                  <c:v>5</c:v>
                </c:pt>
                <c:pt idx="1">
                  <c:v>4</c:v>
                </c:pt>
                <c:pt idx="2">
                  <c:v>3</c:v>
                </c:pt>
                <c:pt idx="3">
                  <c:v>2</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Sheet1!$D$9:$D$12</c:f>
              <c:numCache>
                <c:formatCode>General</c:formatCode>
                <c:ptCount val="4"/>
                <c:pt idx="0">
                  <c:v>0</c:v>
                </c:pt>
                <c:pt idx="1">
                  <c:v>3</c:v>
                </c:pt>
                <c:pt idx="2">
                  <c:v>0</c:v>
                </c:pt>
                <c:pt idx="3">
                  <c:v>0</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Sheet1!$E$9:$E$12</c:f>
              <c:numCache>
                <c:formatCode>General</c:formatCode>
                <c:ptCount val="4"/>
                <c:pt idx="0">
                  <c:v>3</c:v>
                </c:pt>
                <c:pt idx="1">
                  <c:v>2</c:v>
                </c:pt>
                <c:pt idx="2">
                  <c:v>0</c:v>
                </c:pt>
                <c:pt idx="3">
                  <c:v>0</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Sheet1!$F$9:$F$12</c:f>
              <c:numCache>
                <c:formatCode>General</c:formatCode>
                <c:ptCount val="4"/>
                <c:pt idx="0">
                  <c:v>13</c:v>
                </c:pt>
                <c:pt idx="1">
                  <c:v>3</c:v>
                </c:pt>
                <c:pt idx="2">
                  <c:v>5</c:v>
                </c:pt>
                <c:pt idx="3">
                  <c:v>9</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Sheet1!$A$9:$A$12</c:f>
              <c:strCache>
                <c:ptCount val="4"/>
                <c:pt idx="0">
                  <c:v>FY 2019-20 Q4</c:v>
                </c:pt>
                <c:pt idx="1">
                  <c:v>FY 2020-21 Q1</c:v>
                </c:pt>
                <c:pt idx="2">
                  <c:v>FY 2020-21 Q2</c:v>
                </c:pt>
                <c:pt idx="3">
                  <c:v>FY 2020-21 Q3</c:v>
                </c:pt>
              </c:strCache>
            </c:strRef>
          </c:cat>
          <c:val>
            <c:numRef>
              <c:f>Sheet1!$G$9:$G$12</c:f>
              <c:numCache>
                <c:formatCode>0%</c:formatCode>
                <c:ptCount val="4"/>
                <c:pt idx="0">
                  <c:v>0.76</c:v>
                </c:pt>
                <c:pt idx="1">
                  <c:v>0.83</c:v>
                </c:pt>
                <c:pt idx="2">
                  <c:v>0.84</c:v>
                </c:pt>
                <c:pt idx="3">
                  <c:v>0.79</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a:solidFill>
                  <a:schemeClr val="tx1"/>
                </a:solidFill>
              </a:rPr>
              <a:t>Non-MRSDA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Sheet1!$C$9:$C$12</c:f>
              <c:numCache>
                <c:formatCode>General</c:formatCode>
                <c:ptCount val="4"/>
                <c:pt idx="0">
                  <c:v>1</c:v>
                </c:pt>
                <c:pt idx="1">
                  <c:v>4</c:v>
                </c:pt>
                <c:pt idx="2">
                  <c:v>9</c:v>
                </c:pt>
                <c:pt idx="3">
                  <c:v>0</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Sheet1!$D$9:$D$12</c:f>
              <c:numCache>
                <c:formatCode>General</c:formatCode>
                <c:ptCount val="4"/>
                <c:pt idx="0">
                  <c:v>1</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Sheet1!$E$9:$E$12</c:f>
              <c:numCache>
                <c:formatCode>General</c:formatCode>
                <c:ptCount val="4"/>
                <c:pt idx="0">
                  <c:v>3</c:v>
                </c:pt>
                <c:pt idx="1">
                  <c:v>5</c:v>
                </c:pt>
                <c:pt idx="2">
                  <c:v>0</c:v>
                </c:pt>
                <c:pt idx="3">
                  <c:v>8</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Sheet1!$F$9:$F$12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Sheet1!$G$9:$G$12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Sheet1!$H$9:$H$12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Sheet1!$I$9:$I$12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Sheet1!$J$9:$J$12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Sheet1!$A$9:$A$12</c15:sqref>
                        </c15:formulaRef>
                      </c:ext>
                    </c:extLst>
                    <c:strCache>
                      <c:ptCount val="4"/>
                      <c:pt idx="0">
                        <c:v>FY 2019-20 Q4</c:v>
                      </c:pt>
                      <c:pt idx="1">
                        <c:v>FY 2020-21 Q1</c:v>
                      </c:pt>
                      <c:pt idx="2">
                        <c:v>FY 2020-21 Q2</c:v>
                      </c:pt>
                      <c:pt idx="3">
                        <c:v>FY 2020-21 Q3</c:v>
                      </c:pt>
                    </c:strCache>
                  </c:strRef>
                </c:cat>
                <c:val>
                  <c:numRef>
                    <c:extLst>
                      <c:ext uri="{02D57815-91ED-43cb-92C2-25804820EDAC}">
                        <c15:formulaRef>
                          <c15:sqref>Sheet1!$B$9:$B$12</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Non-MRSDA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2"/>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Non-MRSDA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Sheet1!$B$9:$B$12</c:f>
              <c:numCache>
                <c:formatCode>General</c:formatCode>
                <c:ptCount val="4"/>
                <c:pt idx="0">
                  <c:v>2</c:v>
                </c:pt>
                <c:pt idx="1">
                  <c:v>0</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Sheet1!$A$9:$A$12</c:f>
              <c:strCache>
                <c:ptCount val="4"/>
                <c:pt idx="0">
                  <c:v>FY 2019-20 Q4</c:v>
                </c:pt>
                <c:pt idx="1">
                  <c:v>FY 2020-21 Q1</c:v>
                </c:pt>
                <c:pt idx="2">
                  <c:v>FY 2020-21 Q2</c:v>
                </c:pt>
                <c:pt idx="3">
                  <c:v>FY 2020-21 Q3</c:v>
                </c:pt>
              </c:strCache>
            </c:strRef>
          </c:cat>
          <c:val>
            <c:numRef>
              <c:f>Sheet1!$C$9:$C$12</c:f>
              <c:numCache>
                <c:formatCode>General</c:formatCode>
                <c:ptCount val="4"/>
                <c:pt idx="0">
                  <c:v>1</c:v>
                </c:pt>
                <c:pt idx="1">
                  <c:v>4</c:v>
                </c:pt>
                <c:pt idx="2">
                  <c:v>2</c:v>
                </c:pt>
                <c:pt idx="3">
                  <c:v>0</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a:t>Petroleum Plans Accepted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a:solidFill>
                  <a:schemeClr val="tx1"/>
                </a:solidFill>
              </a:rPr>
              <a:t>Administrative updates by notification</a:t>
            </a:r>
            <a:endParaRPr lang="en-AU"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Sheet1!$A$9:$A$12</c:f>
              <c:strCache>
                <c:ptCount val="4"/>
                <c:pt idx="0">
                  <c:v>FY2019-20 Q4</c:v>
                </c:pt>
                <c:pt idx="1">
                  <c:v>FY2020-21 Q1</c:v>
                </c:pt>
                <c:pt idx="2">
                  <c:v>FY2020-21 Q2</c:v>
                </c:pt>
                <c:pt idx="3">
                  <c:v>FY2020-21 Q3</c:v>
                </c:pt>
              </c:strCache>
            </c:strRef>
          </c:cat>
          <c:val>
            <c:numRef>
              <c:f>Sheet1!$B$9:$B$12</c:f>
              <c:numCache>
                <c:formatCode>General</c:formatCode>
                <c:ptCount val="4"/>
                <c:pt idx="0">
                  <c:v>9</c:v>
                </c:pt>
                <c:pt idx="1">
                  <c:v>4</c:v>
                </c:pt>
                <c:pt idx="2">
                  <c:v>6</c:v>
                </c:pt>
                <c:pt idx="3">
                  <c:v>2</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Sheet1!$A$9:$A$12</c:f>
              <c:strCache>
                <c:ptCount val="4"/>
                <c:pt idx="0">
                  <c:v>FY2019-20 Q4</c:v>
                </c:pt>
                <c:pt idx="1">
                  <c:v>FY2020-21 Q1</c:v>
                </c:pt>
                <c:pt idx="2">
                  <c:v>FY2020-21 Q2</c:v>
                </c:pt>
                <c:pt idx="3">
                  <c:v>FY2020-21 Q3</c:v>
                </c:pt>
              </c:strCache>
            </c:strRef>
          </c:cat>
          <c:val>
            <c:numRef>
              <c:f>Sheet1!$C$9:$C$12</c:f>
              <c:numCache>
                <c:formatCode>General</c:formatCode>
                <c:ptCount val="4"/>
                <c:pt idx="0">
                  <c:v>5</c:v>
                </c:pt>
                <c:pt idx="1">
                  <c:v>6</c:v>
                </c:pt>
                <c:pt idx="2">
                  <c:v>3</c:v>
                </c:pt>
                <c:pt idx="3">
                  <c:v>5</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Sheet1!$A$9:$A$12</c:f>
              <c:strCache>
                <c:ptCount val="4"/>
                <c:pt idx="0">
                  <c:v>FY2019-20 Q4</c:v>
                </c:pt>
                <c:pt idx="1">
                  <c:v>FY2020-21 Q1</c:v>
                </c:pt>
                <c:pt idx="2">
                  <c:v>FY2020-21 Q2</c:v>
                </c:pt>
                <c:pt idx="3">
                  <c:v>FY2020-21 Q3</c:v>
                </c:pt>
              </c:strCache>
            </c:strRef>
          </c:cat>
          <c:val>
            <c:numRef>
              <c:f>Sheet1!$D$9:$D$12</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a:t>
                </a:r>
                <a:r>
                  <a:rPr lang="en-AU" sz="900" baseline="0"/>
                  <a:t> of Notifications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Sheet1!$A$13:$A$16</c:f>
              <c:strCache>
                <c:ptCount val="4"/>
                <c:pt idx="0">
                  <c:v>FY 2019-20 Q4</c:v>
                </c:pt>
                <c:pt idx="1">
                  <c:v>FY 2020-21 Q1</c:v>
                </c:pt>
                <c:pt idx="2">
                  <c:v>FY 2020-21 Q2</c:v>
                </c:pt>
                <c:pt idx="3">
                  <c:v>FY 2020-21 Q3</c:v>
                </c:pt>
              </c:strCache>
            </c:strRef>
          </c:cat>
          <c:val>
            <c:numRef>
              <c:f>Sheet1!$B$13:$B$16</c:f>
              <c:numCache>
                <c:formatCode>General</c:formatCode>
                <c:ptCount val="4"/>
                <c:pt idx="0">
                  <c:v>7</c:v>
                </c:pt>
                <c:pt idx="1">
                  <c:v>0</c:v>
                </c:pt>
                <c:pt idx="2">
                  <c:v>15</c:v>
                </c:pt>
                <c:pt idx="3">
                  <c:v>24</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Sheet1!$A$13:$A$16</c:f>
              <c:strCache>
                <c:ptCount val="4"/>
                <c:pt idx="0">
                  <c:v>FY 2019-20 Q4</c:v>
                </c:pt>
                <c:pt idx="1">
                  <c:v>FY 2020-21 Q1</c:v>
                </c:pt>
                <c:pt idx="2">
                  <c:v>FY 2020-21 Q2</c:v>
                </c:pt>
                <c:pt idx="3">
                  <c:v>FY 2020-21 Q3</c:v>
                </c:pt>
              </c:strCache>
            </c:strRef>
          </c:cat>
          <c:val>
            <c:numRef>
              <c:f>Sheet1!$C$13:$C$16</c:f>
              <c:numCache>
                <c:formatCode>General</c:formatCode>
                <c:ptCount val="4"/>
                <c:pt idx="0">
                  <c:v>33</c:v>
                </c:pt>
                <c:pt idx="1">
                  <c:v>21</c:v>
                </c:pt>
                <c:pt idx="2">
                  <c:v>81</c:v>
                </c:pt>
                <c:pt idx="3">
                  <c:v>119</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Sheet1!$A$13:$A$16</c:f>
              <c:strCache>
                <c:ptCount val="4"/>
                <c:pt idx="0">
                  <c:v>FY 2019-20 Q4</c:v>
                </c:pt>
                <c:pt idx="1">
                  <c:v>FY 2020-21 Q1</c:v>
                </c:pt>
                <c:pt idx="2">
                  <c:v>FY 2020-21 Q2</c:v>
                </c:pt>
                <c:pt idx="3">
                  <c:v>FY 2020-21 Q3</c:v>
                </c:pt>
              </c:strCache>
            </c:strRef>
          </c:cat>
          <c:val>
            <c:numRef>
              <c:f>Sheet1!$D$13:$D$16</c:f>
              <c:numCache>
                <c:formatCode>General</c:formatCode>
                <c:ptCount val="4"/>
                <c:pt idx="0">
                  <c:v>11</c:v>
                </c:pt>
                <c:pt idx="1">
                  <c:v>24</c:v>
                </c:pt>
                <c:pt idx="2">
                  <c:v>13</c:v>
                </c:pt>
                <c:pt idx="3">
                  <c:v>14</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Sheet1!$A$13:$A$16</c:f>
              <c:strCache>
                <c:ptCount val="4"/>
                <c:pt idx="0">
                  <c:v>FY 2019-20 Q4</c:v>
                </c:pt>
                <c:pt idx="1">
                  <c:v>FY 2020-21 Q1</c:v>
                </c:pt>
                <c:pt idx="2">
                  <c:v>FY 2020-21 Q2</c:v>
                </c:pt>
                <c:pt idx="3">
                  <c:v>FY 2020-21 Q3</c:v>
                </c:pt>
              </c:strCache>
            </c:strRef>
          </c:cat>
          <c:val>
            <c:numRef>
              <c:f>Sheet1!$E$13:$E$16</c:f>
              <c:numCache>
                <c:formatCode>General</c:formatCode>
                <c:ptCount val="4"/>
                <c:pt idx="0">
                  <c:v>4</c:v>
                </c:pt>
                <c:pt idx="1">
                  <c:v>3</c:v>
                </c:pt>
                <c:pt idx="2">
                  <c:v>13</c:v>
                </c:pt>
                <c:pt idx="3">
                  <c:v>5</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Remedial action / No</a:t>
            </a:r>
            <a:r>
              <a:rPr lang="en-AU" sz="1000" baseline="0"/>
              <a:t> action after a</a:t>
            </a:r>
            <a:r>
              <a:rPr lang="en-AU" sz="100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Sheet1!$A$12:$A$15</c:f>
              <c:strCache>
                <c:ptCount val="4"/>
                <c:pt idx="0">
                  <c:v>FY 2019-20 Q4</c:v>
                </c:pt>
                <c:pt idx="1">
                  <c:v>FY 2020-21 Q1</c:v>
                </c:pt>
                <c:pt idx="2">
                  <c:v>FY 2020-21 Q2</c:v>
                </c:pt>
                <c:pt idx="3">
                  <c:v>FY 2020-21 Q3</c:v>
                </c:pt>
              </c:strCache>
            </c:strRef>
          </c:cat>
          <c:val>
            <c:numRef>
              <c:f>Sheet1!$B$12:$B$15</c:f>
              <c:numCache>
                <c:formatCode>General</c:formatCode>
                <c:ptCount val="4"/>
                <c:pt idx="0">
                  <c:v>2</c:v>
                </c:pt>
                <c:pt idx="2">
                  <c:v>10</c:v>
                </c:pt>
                <c:pt idx="3">
                  <c:v>20</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1.5349916620236947E-16"/>
                  <c:y val="1.114213948379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Sheet1!$A$12:$A$15</c:f>
              <c:strCache>
                <c:ptCount val="4"/>
                <c:pt idx="0">
                  <c:v>FY 2019-20 Q4</c:v>
                </c:pt>
                <c:pt idx="1">
                  <c:v>FY 2020-21 Q1</c:v>
                </c:pt>
                <c:pt idx="2">
                  <c:v>FY 2020-21 Q2</c:v>
                </c:pt>
                <c:pt idx="3">
                  <c:v>FY 2020-21 Q3</c:v>
                </c:pt>
              </c:strCache>
            </c:strRef>
          </c:cat>
          <c:val>
            <c:numRef>
              <c:f>Sheet1!$C$12:$C$15</c:f>
              <c:numCache>
                <c:formatCode>General</c:formatCode>
                <c:ptCount val="4"/>
                <c:pt idx="0">
                  <c:v>5</c:v>
                </c:pt>
                <c:pt idx="2">
                  <c:v>5</c:v>
                </c:pt>
                <c:pt idx="3">
                  <c:v>4</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Enforcement</a:t>
            </a:r>
            <a:r>
              <a:rPr lang="en-AU" sz="1000" baseline="0"/>
              <a:t> notices issued</a:t>
            </a:r>
            <a:endParaRPr lang="en-AU" sz="1000"/>
          </a:p>
        </c:rich>
      </c:tx>
      <c:overlay val="0"/>
    </c:title>
    <c:autoTitleDeleted val="0"/>
    <c:plotArea>
      <c:layout>
        <c:manualLayout>
          <c:layoutTarget val="inner"/>
          <c:xMode val="edge"/>
          <c:yMode val="edge"/>
          <c:x val="9.2229478307585308E-2"/>
          <c:y val="0.13623597700349324"/>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Sheet1!$A$13:$A$16</c:f>
              <c:strCache>
                <c:ptCount val="4"/>
                <c:pt idx="0">
                  <c:v>FY2019-20 Q4</c:v>
                </c:pt>
                <c:pt idx="1">
                  <c:v>FY 2020-21 Q1</c:v>
                </c:pt>
                <c:pt idx="2">
                  <c:v>FY 2020-21 Q2</c:v>
                </c:pt>
                <c:pt idx="3">
                  <c:v>FY 2020-21 Q3</c:v>
                </c:pt>
              </c:strCache>
            </c:strRef>
          </c:cat>
          <c:val>
            <c:numRef>
              <c:f>Sheet1!$B$13:$B$16</c:f>
              <c:numCache>
                <c:formatCode>General</c:formatCode>
                <c:ptCount val="4"/>
                <c:pt idx="0">
                  <c:v>22</c:v>
                </c:pt>
                <c:pt idx="1">
                  <c:v>9</c:v>
                </c:pt>
                <c:pt idx="2">
                  <c:v>19</c:v>
                </c:pt>
                <c:pt idx="3">
                  <c:v>89</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No. of Enforcement Notices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Reportable vs Non-reportable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Sheet1!$A$13:$A$16</c:f>
              <c:strCache>
                <c:ptCount val="4"/>
                <c:pt idx="0">
                  <c:v>FY 2019-20 Q4</c:v>
                </c:pt>
                <c:pt idx="1">
                  <c:v>FY 2020-21 Q1</c:v>
                </c:pt>
                <c:pt idx="2">
                  <c:v>FY 2020-21 Q2</c:v>
                </c:pt>
                <c:pt idx="3">
                  <c:v>FY 2020-21 Q3</c:v>
                </c:pt>
              </c:strCache>
            </c:strRef>
          </c:cat>
          <c:val>
            <c:numRef>
              <c:f>Sheet1!$B$13:$B$16</c:f>
              <c:numCache>
                <c:formatCode>General</c:formatCode>
                <c:ptCount val="4"/>
                <c:pt idx="0">
                  <c:v>30</c:v>
                </c:pt>
                <c:pt idx="1">
                  <c:v>16</c:v>
                </c:pt>
                <c:pt idx="2">
                  <c:v>44</c:v>
                </c:pt>
                <c:pt idx="3">
                  <c:v>39</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Non-reportable</c:v>
                </c:pt>
              </c:strCache>
            </c:strRef>
          </c:tx>
          <c:spPr>
            <a:solidFill>
              <a:schemeClr val="accent6">
                <a:lumMod val="60000"/>
                <a:lumOff val="40000"/>
              </a:schemeClr>
            </a:solidFill>
          </c:spPr>
          <c:invertIfNegative val="0"/>
          <c:cat>
            <c:strRef>
              <c:f>Sheet1!$A$13:$A$16</c:f>
              <c:strCache>
                <c:ptCount val="4"/>
                <c:pt idx="0">
                  <c:v>FY 2019-20 Q4</c:v>
                </c:pt>
                <c:pt idx="1">
                  <c:v>FY 2020-21 Q1</c:v>
                </c:pt>
                <c:pt idx="2">
                  <c:v>FY 2020-21 Q2</c:v>
                </c:pt>
                <c:pt idx="3">
                  <c:v>FY 2020-21 Q3</c:v>
                </c:pt>
              </c:strCache>
            </c:strRef>
          </c:cat>
          <c:val>
            <c:numRef>
              <c:f>Sheet1!$C$13:$C$16</c:f>
              <c:numCache>
                <c:formatCode>General</c:formatCode>
                <c:ptCount val="4"/>
                <c:pt idx="0">
                  <c:v>5</c:v>
                </c:pt>
                <c:pt idx="1">
                  <c:v>0</c:v>
                </c:pt>
                <c:pt idx="2">
                  <c:v>3</c:v>
                </c:pt>
                <c:pt idx="3">
                  <c:v>1</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majorUnit val="10"/>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Sheet1!$A$12:$A$15</c:f>
              <c:strCache>
                <c:ptCount val="4"/>
                <c:pt idx="0">
                  <c:v>FY 2019-20 Q4 </c:v>
                </c:pt>
                <c:pt idx="1">
                  <c:v>FY 2020-21 Q1</c:v>
                </c:pt>
                <c:pt idx="2">
                  <c:v>FY 2020-21 Q2</c:v>
                </c:pt>
                <c:pt idx="3">
                  <c:v>FY 2020-21 Q3</c:v>
                </c:pt>
              </c:strCache>
            </c:strRef>
          </c:cat>
          <c:val>
            <c:numRef>
              <c:f>Sheet1!$B$12:$B$15</c:f>
              <c:numCache>
                <c:formatCode>General</c:formatCode>
                <c:ptCount val="4"/>
                <c:pt idx="0">
                  <c:v>124</c:v>
                </c:pt>
                <c:pt idx="1">
                  <c:v>158</c:v>
                </c:pt>
                <c:pt idx="2">
                  <c:v>60</c:v>
                </c:pt>
                <c:pt idx="3">
                  <c:v>69</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Sheet1!$A$12:$A$15</c:f>
              <c:strCache>
                <c:ptCount val="4"/>
                <c:pt idx="0">
                  <c:v>FY 2019-20 Q4 </c:v>
                </c:pt>
                <c:pt idx="1">
                  <c:v>FY 2020-21 Q1</c:v>
                </c:pt>
                <c:pt idx="2">
                  <c:v>FY 2020-21 Q2</c:v>
                </c:pt>
                <c:pt idx="3">
                  <c:v>FY 2020-21 Q3</c:v>
                </c:pt>
              </c:strCache>
            </c:strRef>
          </c:cat>
          <c:val>
            <c:numRef>
              <c:f>Sheet1!$C$12:$C$15</c:f>
              <c:numCache>
                <c:formatCode>General</c:formatCode>
                <c:ptCount val="4"/>
                <c:pt idx="0">
                  <c:v>5</c:v>
                </c:pt>
                <c:pt idx="1">
                  <c:v>28</c:v>
                </c:pt>
                <c:pt idx="2">
                  <c:v>16</c:v>
                </c:pt>
                <c:pt idx="3">
                  <c:v>4</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7/05/2021</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7/05/2021</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a:p>
        </p:txBody>
      </p:sp>
    </p:spTree>
    <p:extLst>
      <p:ext uri="{BB962C8B-B14F-4D97-AF65-F5344CB8AC3E}">
        <p14:creationId xmlns:p14="http://schemas.microsoft.com/office/powerpoint/2010/main" val="38900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488C0F7-6B40-4D3D-8330-00FB72C01490}" type="datetime5">
              <a:rPr lang="en-AU" smtClean="0"/>
              <a:t>7-May-21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C757DBB-1B6F-4CF2-B33B-3D9887326868}" type="datetime5">
              <a:rPr lang="en-AU" smtClean="0"/>
              <a:t>7-May-21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461A5D7-5809-4ABA-A133-C5FBC3C63BAD}" type="datetime5">
              <a:rPr lang="en-AU" smtClean="0"/>
              <a:t>7-May-21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9156" y="235892"/>
            <a:ext cx="6424447" cy="6306197"/>
          </a:xfrm>
          <a:prstGeom prst="rect">
            <a:avLst/>
          </a:prstGeom>
        </p:spPr>
      </p:pic>
      <p:pic>
        <p:nvPicPr>
          <p:cNvPr id="3" name="Picture 2"/>
          <p:cNvPicPr>
            <a:picLocks noChangeAspect="1"/>
          </p:cNvPicPr>
          <p:nvPr userDrawn="1"/>
        </p:nvPicPr>
        <p:blipFill>
          <a:blip r:embed="rId3"/>
          <a:stretch>
            <a:fillRect/>
          </a:stretch>
        </p:blipFill>
        <p:spPr>
          <a:xfrm>
            <a:off x="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8EE105F-6C43-46FD-AB92-C9725853E2C9}" type="datetime5">
              <a:rPr lang="en-AU" smtClean="0"/>
              <a:t>7-May-21</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2020-21 Q3</a:t>
            </a:r>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a:t> Page    </a:t>
            </a:r>
            <a:fld id="{BE4ABD5F-D626-4461-ADC9-85806A61CF0E}" type="slidenum">
              <a:rPr lang="en-AU" smtClean="0"/>
              <a:pPr/>
              <a:t>‹#›</a:t>
            </a:fld>
            <a:endParaRPr lang="en-AU"/>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B8B5D-0F43-481F-8552-4B0F9BD0292D}" type="datetime5">
              <a:rPr lang="en-AU" smtClean="0"/>
              <a:t>7-May-21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6B1725D-C378-487C-8090-D5F1E90FF81B}" type="datetime5">
              <a:rPr lang="en-AU" smtClean="0"/>
              <a:t>7-May-21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0677729-D4FC-4210-B075-859CA0D40077}" type="datetime5">
              <a:rPr lang="en-AU" smtClean="0"/>
              <a:t>7-May-21</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2020-21 Q3</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BFECF5E-896F-43B5-A04E-B59E37EA1686}" type="datetime5">
              <a:rPr lang="en-AU" smtClean="0"/>
              <a:t>7-May-21</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2020-21 Q3</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E263C-A535-49F3-9135-497C8E4B63A4}" type="datetime5">
              <a:rPr lang="en-AU" smtClean="0"/>
              <a:t>7-May-21</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F0F5C-201C-49D7-89AF-14B6EB8D85D0}" type="datetime5">
              <a:rPr lang="en-AU" smtClean="0"/>
              <a:t>7-May-21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C8012-DC66-4A41-A13B-29AF23B85A21}" type="datetime5">
              <a:rPr lang="en-AU" smtClean="0"/>
              <a:t>7-May-21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A1B77-368A-46D2-9337-FFD8E805E948}" type="datetime5">
              <a:rPr lang="en-AU" smtClean="0"/>
              <a:t>7-May-21</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2020-21 Q3</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arthresources.vic.gov.au/legislation-and-regulations/compliance-enforcement"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a:t>Quarterly Performance Report</a:t>
            </a:r>
          </a:p>
          <a:p>
            <a:r>
              <a:rPr lang="en-AU" sz="2000"/>
              <a:t>2020-21 Quarter 3</a:t>
            </a:r>
          </a:p>
          <a:p>
            <a:r>
              <a:rPr lang="en-AU" sz="1400"/>
              <a:t>1 January to 31 March 2021</a:t>
            </a:r>
          </a:p>
          <a:p>
            <a:endParaRPr lang="en-US"/>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a:t>Compliance activities</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a:t> Page    </a:t>
            </a:r>
            <a:fld id="{BE4ABD5F-D626-4461-ADC9-85806A61CF0E}" type="slidenum">
              <a:rPr lang="en-AU" smtClean="0"/>
              <a:pPr/>
              <a:t>10</a:t>
            </a:fld>
            <a:endParaRPr lang="en-AU"/>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Earth Resources Regulation undertakes proactive compliance activities using a risk-based approach. Activities include audits, inspections, meetings with duty holders and site closures after reviewing rehabilitation.</a:t>
            </a:r>
            <a:endParaRPr lang="en-AU" sz="900">
              <a:solidFill>
                <a:schemeClr val="bg1">
                  <a:lumMod val="50000"/>
                </a:schemeClr>
              </a:solidFill>
              <a:cs typeface="Calibri"/>
            </a:endParaRPr>
          </a:p>
          <a:p>
            <a:r>
              <a:rPr lang="en-AU" sz="900">
                <a:solidFill>
                  <a:schemeClr val="bg1">
                    <a:lumMod val="50000"/>
                  </a:schemeClr>
                </a:solidFill>
              </a:rPr>
              <a:t>  </a:t>
            </a:r>
            <a:endParaRPr lang="en-AU" sz="900">
              <a:solidFill>
                <a:schemeClr val="bg1">
                  <a:lumMod val="50000"/>
                </a:schemeClr>
              </a:solidFill>
              <a:cs typeface="Calibri"/>
            </a:endParaRPr>
          </a:p>
          <a:p>
            <a:r>
              <a:rPr lang="en-AU" sz="900">
                <a:solidFill>
                  <a:schemeClr val="bg1">
                    <a:lumMod val="50000"/>
                  </a:schemeClr>
                </a:solidFill>
              </a:rPr>
              <a:t>Earth Resources Regulation undertakes compliance actions under the </a:t>
            </a:r>
            <a:r>
              <a:rPr lang="en-AU" sz="900" i="1">
                <a:solidFill>
                  <a:schemeClr val="bg1">
                    <a:lumMod val="50000"/>
                  </a:schemeClr>
                </a:solidFill>
              </a:rPr>
              <a:t>Mineral Resources (Sustainable Development) Act 1990, Petroleum Act 1998 </a:t>
            </a:r>
            <a:r>
              <a:rPr lang="en-AU" sz="900">
                <a:solidFill>
                  <a:schemeClr val="bg1">
                    <a:lumMod val="50000"/>
                  </a:schemeClr>
                </a:solidFill>
              </a:rPr>
              <a:t>and other legislation to identify and act on any audits or omission by the duty holder that has or is likely to result in a risk to public safety, the environment, land, property or infrastructure, or does not comply with licence or work authority conditions. </a:t>
            </a:r>
            <a:endParaRPr lang="en-AU" sz="900">
              <a:solidFill>
                <a:schemeClr val="bg1">
                  <a:lumMod val="50000"/>
                </a:schemeClr>
              </a:solidFill>
              <a:cs typeface="Calibri"/>
            </a:endParaRP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2" y="5398708"/>
            <a:ext cx="4740505" cy="923330"/>
          </a:xfrm>
          <a:prstGeom prst="rect">
            <a:avLst/>
          </a:prstGeom>
          <a:noFill/>
        </p:spPr>
        <p:txBody>
          <a:bodyPr wrap="square" lIns="91440" tIns="45720" rIns="91440" bIns="45720" rtlCol="0" anchor="t">
            <a:spAutoFit/>
          </a:bodyPr>
          <a:lstStyle/>
          <a:p>
            <a:r>
              <a:rPr lang="en-AU" sz="900" b="1"/>
              <a:t>Explanation for the results:</a:t>
            </a:r>
          </a:p>
          <a:p>
            <a:endParaRPr lang="en-AU" sz="900" b="1">
              <a:solidFill>
                <a:srgbClr val="FF0000"/>
              </a:solidFill>
            </a:endParaRPr>
          </a:p>
          <a:p>
            <a:r>
              <a:rPr lang="en-AU" sz="900"/>
              <a:t>In Q3, Earth Resources Regulation conducted 162 proactive compliance activities involving 130 duty holders. Field activities have returned following an easing of COVID-19 restrictions. Reduced resourcing over January and February (due to leave) impacted the number of field activities in the first part of the quarter.</a:t>
            </a:r>
            <a:endParaRPr lang="en-AU" sz="900">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1110306337"/>
              </p:ext>
            </p:extLst>
          </p:nvPr>
        </p:nvGraphicFramePr>
        <p:xfrm>
          <a:off x="342126" y="952396"/>
          <a:ext cx="4752532" cy="4248087"/>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71736">
                  <a:extLst>
                    <a:ext uri="{9D8B030D-6E8A-4147-A177-3AD203B41FA5}">
                      <a16:colId xmlns:a16="http://schemas.microsoft.com/office/drawing/2014/main" val="2740367417"/>
                    </a:ext>
                  </a:extLst>
                </a:gridCol>
                <a:gridCol w="803995">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69777">
                <a:tc>
                  <a:txBody>
                    <a:bodyPr/>
                    <a:lstStyle/>
                    <a:p>
                      <a:pPr algn="ctr" fontAlgn="b"/>
                      <a:r>
                        <a:rPr lang="en-AU" sz="900" u="none" strike="noStrike">
                          <a:effectLst/>
                          <a:latin typeface="+mn-lt"/>
                        </a:rPr>
                        <a:t>Licence Types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Activity</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Jan</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Feb</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Mar</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0115">
                <a:tc rowSpan="5">
                  <a:txBody>
                    <a:bodyPr/>
                    <a:lstStyle/>
                    <a:p>
                      <a:pPr algn="ctr" fontAlgn="b"/>
                      <a:r>
                        <a:rPr lang="en-AU" sz="900" u="none" strike="noStrike">
                          <a:effectLst/>
                          <a:latin typeface="+mn-lt"/>
                        </a:rPr>
                        <a:t>Extractives</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23</a:t>
                      </a:r>
                    </a:p>
                  </a:txBody>
                  <a:tcPr marL="9525" marR="9525" marT="9525" marB="0" anchor="ctr"/>
                </a:tc>
                <a:tc>
                  <a:txBody>
                    <a:bodyPr/>
                    <a:lstStyle/>
                    <a:p>
                      <a:pPr algn="ctr" fontAlgn="b"/>
                      <a:r>
                        <a:rPr lang="en-AU" sz="900" b="0" i="0" u="none" strike="noStrike">
                          <a:solidFill>
                            <a:srgbClr val="000000"/>
                          </a:solidFill>
                          <a:effectLst/>
                          <a:latin typeface="+mn-lt"/>
                        </a:rPr>
                        <a:t>41</a:t>
                      </a:r>
                    </a:p>
                  </a:txBody>
                  <a:tcPr marL="9525" marR="9525" marT="9525" marB="0" anchor="ctr"/>
                </a:tc>
                <a:tc>
                  <a:txBody>
                    <a:bodyPr/>
                    <a:lstStyle/>
                    <a:p>
                      <a:pPr algn="ctr" fontAlgn="b"/>
                      <a:r>
                        <a:rPr lang="en-AU" sz="900" b="0" i="0" u="none" strike="noStrike">
                          <a:solidFill>
                            <a:srgbClr val="000000"/>
                          </a:solidFill>
                          <a:effectLst/>
                          <a:latin typeface="+mn-lt"/>
                        </a:rPr>
                        <a:t>76</a:t>
                      </a:r>
                    </a:p>
                  </a:txBody>
                  <a:tcPr marL="9525" marR="9525" marT="9525" marB="0" anchor="ctr"/>
                </a:tc>
                <a:extLst>
                  <a:ext uri="{0D108BD9-81ED-4DB2-BD59-A6C34878D82A}">
                    <a16:rowId xmlns:a16="http://schemas.microsoft.com/office/drawing/2014/main" val="3946064802"/>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extLst>
                  <a:ext uri="{0D108BD9-81ED-4DB2-BD59-A6C34878D82A}">
                    <a16:rowId xmlns:a16="http://schemas.microsoft.com/office/drawing/2014/main" val="4220576232"/>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757591367"/>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878970339"/>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93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0115">
                <a:tc rowSpan="5">
                  <a:txBody>
                    <a:bodyPr/>
                    <a:lstStyle/>
                    <a:p>
                      <a:pPr algn="ctr" fontAlgn="b"/>
                      <a:r>
                        <a:rPr lang="en-AU" sz="900" u="none" strike="noStrike">
                          <a:effectLst/>
                          <a:latin typeface="+mn-lt"/>
                        </a:rPr>
                        <a:t>Mining</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fontAlgn="b"/>
                      <a:r>
                        <a:rPr lang="en-AU" sz="900" b="0" i="0" u="none" strike="noStrike">
                          <a:solidFill>
                            <a:srgbClr val="000000"/>
                          </a:solidFill>
                          <a:effectLst/>
                          <a:latin typeface="+mn-lt"/>
                        </a:rPr>
                        <a:t>16</a:t>
                      </a:r>
                    </a:p>
                  </a:txBody>
                  <a:tcPr marL="9525" marR="9525" marT="9525" marB="0" anchor="ctr"/>
                </a:tc>
                <a:tc>
                  <a:txBody>
                    <a:bodyPr/>
                    <a:lstStyle/>
                    <a:p>
                      <a:pPr algn="ctr" fontAlgn="b"/>
                      <a:r>
                        <a:rPr lang="en-AU" sz="900" b="0" i="0" u="none" strike="noStrike">
                          <a:solidFill>
                            <a:srgbClr val="000000"/>
                          </a:solidFill>
                          <a:effectLst/>
                          <a:latin typeface="+mn-lt"/>
                        </a:rPr>
                        <a:t>37</a:t>
                      </a:r>
                    </a:p>
                  </a:txBody>
                  <a:tcPr marL="9525" marR="9525" marT="9525" marB="0" anchor="ctr"/>
                </a:tc>
                <a:extLst>
                  <a:ext uri="{0D108BD9-81ED-4DB2-BD59-A6C34878D82A}">
                    <a16:rowId xmlns:a16="http://schemas.microsoft.com/office/drawing/2014/main" val="3221270440"/>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extLst>
                  <a:ext uri="{0D108BD9-81ED-4DB2-BD59-A6C34878D82A}">
                    <a16:rowId xmlns:a16="http://schemas.microsoft.com/office/drawing/2014/main" val="4211657994"/>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12</a:t>
                      </a:r>
                    </a:p>
                  </a:txBody>
                  <a:tcPr marL="9525" marR="9525" marT="9525" marB="0" anchor="ctr">
                    <a:solidFill>
                      <a:srgbClr val="EAEFF7"/>
                    </a:solidFill>
                  </a:tcPr>
                </a:tc>
                <a:extLst>
                  <a:ext uri="{0D108BD9-81ED-4DB2-BD59-A6C34878D82A}">
                    <a16:rowId xmlns:a16="http://schemas.microsoft.com/office/drawing/2014/main" val="3300402486"/>
                  </a:ext>
                </a:extLst>
              </a:tr>
              <a:tr h="310115">
                <a:tc vMerge="1">
                  <a:txBody>
                    <a:bodyPr/>
                    <a:lstStyle/>
                    <a:p>
                      <a:endParaRPr lang="en-AU"/>
                    </a:p>
                  </a:txBody>
                  <a:tcPr/>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594271298"/>
                  </a:ext>
                </a:extLst>
              </a:tr>
              <a:tr h="310115">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27</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63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310115">
                <a:tc rowSpan="2">
                  <a:txBody>
                    <a:bodyPr/>
                    <a:lstStyle/>
                    <a:p>
                      <a:pPr algn="ctr" fontAlgn="b"/>
                      <a:r>
                        <a:rPr lang="en-AU" sz="900" u="none" strike="noStrike">
                          <a:effectLst/>
                          <a:latin typeface="+mn-lt"/>
                        </a:rPr>
                        <a:t>Petroleum</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6</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EAEFF7"/>
                    </a:solidFill>
                  </a:tcPr>
                </a:tc>
                <a:tc>
                  <a:txBody>
                    <a:bodyPr/>
                    <a:lstStyle/>
                    <a:p>
                      <a:pPr algn="ctr" fontAlgn="b"/>
                      <a:r>
                        <a:rPr lang="en-AU" sz="900" b="1" i="0" u="none" strike="noStrike">
                          <a:solidFill>
                            <a:srgbClr val="000000"/>
                          </a:solidFill>
                          <a:effectLst/>
                          <a:latin typeface="+mn-lt"/>
                        </a:rPr>
                        <a:t>6</a:t>
                      </a:r>
                    </a:p>
                  </a:txBody>
                  <a:tcPr marL="9525" marR="9525" marT="9525" marB="0" anchor="ctr">
                    <a:solidFill>
                      <a:srgbClr val="EAEFF7"/>
                    </a:solidFill>
                  </a:tcPr>
                </a:tc>
                <a:extLst>
                  <a:ext uri="{0D108BD9-81ED-4DB2-BD59-A6C34878D82A}">
                    <a16:rowId xmlns:a16="http://schemas.microsoft.com/office/drawing/2014/main" val="3757941278"/>
                  </a:ext>
                </a:extLst>
              </a:tr>
              <a:tr h="310115">
                <a:tc vMerge="1">
                  <a:txBody>
                    <a:bodyPr/>
                    <a:lstStyle/>
                    <a:p>
                      <a:pPr algn="ctr" fontAlgn="b"/>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Petroleum Total</a:t>
                      </a:r>
                    </a:p>
                  </a:txBody>
                  <a:tcPr marL="9525" marR="9525" marT="9525" marB="0" anchor="ctr">
                    <a:solidFill>
                      <a:srgbClr val="9DC3E6"/>
                    </a:solidFill>
                  </a:tcP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9DC3E6"/>
                    </a:solidFill>
                  </a:tcPr>
                </a:tc>
                <a:tc>
                  <a:txBody>
                    <a:bodyPr/>
                    <a:lstStyle/>
                    <a:p>
                      <a:pPr algn="ctr" fontAlgn="b"/>
                      <a:r>
                        <a:rPr lang="en-AU" sz="900" b="0" i="0" u="none" strike="noStrike">
                          <a:solidFill>
                            <a:srgbClr val="000000"/>
                          </a:solidFill>
                          <a:effectLst/>
                          <a:latin typeface="+mn-lt"/>
                        </a:rPr>
                        <a:t>6</a:t>
                      </a:r>
                    </a:p>
                  </a:txBody>
                  <a:tcPr marL="9525" marR="9525" marT="9525" marB="0" anchor="ctr">
                    <a:solidFill>
                      <a:srgbClr val="9DC3E6"/>
                    </a:solidFill>
                  </a:tcP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9DC3E6"/>
                    </a:solidFill>
                  </a:tcPr>
                </a:tc>
                <a:tc>
                  <a:txBody>
                    <a:bodyPr/>
                    <a:lstStyle/>
                    <a:p>
                      <a:pPr algn="ctr" fontAlgn="b"/>
                      <a:r>
                        <a:rPr lang="en-AU" sz="900" b="1" i="0" u="none" strike="noStrike">
                          <a:solidFill>
                            <a:srgbClr val="000000"/>
                          </a:solidFill>
                          <a:effectLst/>
                          <a:latin typeface="+mn-lt"/>
                        </a:rPr>
                        <a:t>6</a:t>
                      </a:r>
                    </a:p>
                  </a:txBody>
                  <a:tcPr marL="9525" marR="9525" marT="9525" marB="0" anchor="ctr">
                    <a:solidFill>
                      <a:srgbClr val="9DC3E6"/>
                    </a:solidFill>
                  </a:tcPr>
                </a:tc>
                <a:extLst>
                  <a:ext uri="{0D108BD9-81ED-4DB2-BD59-A6C34878D82A}">
                    <a16:rowId xmlns:a16="http://schemas.microsoft.com/office/drawing/2014/main" val="678901131"/>
                  </a:ext>
                </a:extLst>
              </a:tr>
              <a:tr h="256930">
                <a:tc gridSpan="2">
                  <a:txBody>
                    <a:bodyPr/>
                    <a:lstStyle/>
                    <a:p>
                      <a:pPr algn="ctr" fontAlgn="b"/>
                      <a:r>
                        <a:rPr lang="en-AU" sz="900" u="none" strike="noStrike">
                          <a:effectLst/>
                          <a:latin typeface="+mn-lt"/>
                        </a:rPr>
                        <a:t>Total</a:t>
                      </a:r>
                      <a:endParaRPr lang="en-AU" sz="900" b="1" i="0" u="none" strike="noStrike">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mn-lt"/>
                        </a:rPr>
                        <a:t>30</a:t>
                      </a:r>
                    </a:p>
                  </a:txBody>
                  <a:tcPr marL="9525" marR="9525" marT="9525" marB="0" anchor="ctr"/>
                </a:tc>
                <a:tc>
                  <a:txBody>
                    <a:bodyPr/>
                    <a:lstStyle/>
                    <a:p>
                      <a:pPr algn="ctr" fontAlgn="b"/>
                      <a:r>
                        <a:rPr lang="en-AU" sz="900" b="1" i="0" u="none" strike="noStrike">
                          <a:solidFill>
                            <a:srgbClr val="000000"/>
                          </a:solidFill>
                          <a:effectLst/>
                          <a:latin typeface="+mn-lt"/>
                        </a:rPr>
                        <a:t>56</a:t>
                      </a:r>
                    </a:p>
                  </a:txBody>
                  <a:tcPr marL="9525" marR="9525" marT="9525" marB="0" anchor="ctr"/>
                </a:tc>
                <a:tc>
                  <a:txBody>
                    <a:bodyPr/>
                    <a:lstStyle/>
                    <a:p>
                      <a:pPr algn="ctr" fontAlgn="b"/>
                      <a:r>
                        <a:rPr lang="en-AU" sz="900" b="1" i="0" u="none" strike="noStrike">
                          <a:solidFill>
                            <a:srgbClr val="000000"/>
                          </a:solidFill>
                          <a:effectLst/>
                          <a:latin typeface="+mn-lt"/>
                        </a:rPr>
                        <a:t>76</a:t>
                      </a:r>
                    </a:p>
                  </a:txBody>
                  <a:tcPr marL="9525" marR="9525" marT="9525" marB="0" anchor="ctr"/>
                </a:tc>
                <a:tc>
                  <a:txBody>
                    <a:bodyPr/>
                    <a:lstStyle/>
                    <a:p>
                      <a:pPr algn="ctr" fontAlgn="b"/>
                      <a:r>
                        <a:rPr lang="en-AU" sz="900" b="1" i="0" u="none" strike="noStrike">
                          <a:solidFill>
                            <a:srgbClr val="000000"/>
                          </a:solidFill>
                          <a:effectLst/>
                          <a:latin typeface="+mn-lt"/>
                        </a:rPr>
                        <a:t>162</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3214165829"/>
              </p:ext>
            </p:extLst>
          </p:nvPr>
        </p:nvGraphicFramePr>
        <p:xfrm>
          <a:off x="5245634" y="961720"/>
          <a:ext cx="4418308" cy="280408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B007E80-E210-4E3F-A55F-EE185AB4B995}"/>
              </a:ext>
            </a:extLst>
          </p:cNvPr>
          <p:cNvSpPr txBox="1"/>
          <p:nvPr/>
        </p:nvSpPr>
        <p:spPr>
          <a:xfrm>
            <a:off x="3908461" y="5271646"/>
            <a:ext cx="1788340" cy="369332"/>
          </a:xfrm>
          <a:prstGeom prst="rect">
            <a:avLst/>
          </a:prstGeom>
          <a:noFill/>
        </p:spPr>
        <p:txBody>
          <a:bodyPr wrap="square" lIns="91440" tIns="45720" rIns="91440" bIns="45720" rtlCol="0" anchor="t">
            <a:spAutoFit/>
          </a:bodyPr>
          <a:lstStyle/>
          <a:p>
            <a:pPr algn="ctr"/>
            <a:endParaRPr lang="en-AU">
              <a:solidFill>
                <a:srgbClr val="FF0000"/>
              </a:solidFill>
              <a:cs typeface="Calibri"/>
            </a:endParaRPr>
          </a:p>
        </p:txBody>
      </p:sp>
      <p:sp>
        <p:nvSpPr>
          <p:cNvPr id="15" name="TextBox 14">
            <a:extLst>
              <a:ext uri="{FF2B5EF4-FFF2-40B4-BE49-F238E27FC236}">
                <a16:creationId xmlns:a16="http://schemas.microsoft.com/office/drawing/2014/main" id="{26176B12-041A-404A-9619-7318A2AF7ADA}"/>
              </a:ext>
            </a:extLst>
          </p:cNvPr>
          <p:cNvSpPr txBox="1"/>
          <p:nvPr/>
        </p:nvSpPr>
        <p:spPr>
          <a:xfrm>
            <a:off x="3306318" y="6190692"/>
            <a:ext cx="2544224" cy="369332"/>
          </a:xfrm>
          <a:prstGeom prst="rect">
            <a:avLst/>
          </a:prstGeom>
          <a:noFill/>
        </p:spPr>
        <p:txBody>
          <a:bodyPr wrap="square" lIns="91440" tIns="45720" rIns="91440" bIns="45720" rtlCol="0" anchor="t">
            <a:spAutoFit/>
          </a:bodyPr>
          <a:lstStyle/>
          <a:p>
            <a:pPr algn="ctr"/>
            <a:endParaRPr lang="en-AU">
              <a:solidFill>
                <a:srgbClr val="FF0000"/>
              </a:solidFill>
              <a:cs typeface="Calibri"/>
            </a:endParaRPr>
          </a:p>
        </p:txBody>
      </p:sp>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a:t>Compliance audits</a:t>
            </a:r>
          </a:p>
        </p:txBody>
      </p:sp>
      <p:graphicFrame>
        <p:nvGraphicFramePr>
          <p:cNvPr id="7" name="Chart 6"/>
          <p:cNvGraphicFramePr/>
          <p:nvPr>
            <p:extLst>
              <p:ext uri="{D42A27DB-BD31-4B8C-83A1-F6EECF244321}">
                <p14:modId xmlns:p14="http://schemas.microsoft.com/office/powerpoint/2010/main" val="1475290618"/>
              </p:ext>
            </p:extLst>
          </p:nvPr>
        </p:nvGraphicFramePr>
        <p:xfrm>
          <a:off x="205145" y="4183716"/>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a:t> Page    </a:t>
            </a:r>
            <a:fld id="{BE4ABD5F-D626-4461-ADC9-85806A61CF0E}" type="slidenum">
              <a:rPr lang="en-AU" smtClean="0"/>
              <a:pPr/>
              <a:t>11</a:t>
            </a:fld>
            <a:endParaRPr lang="en-AU"/>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262158"/>
          </a:xfrm>
          <a:prstGeom prst="rect">
            <a:avLst/>
          </a:prstGeom>
          <a:noFill/>
        </p:spPr>
        <p:txBody>
          <a:bodyPr wrap="square" lIns="91440" tIns="45720" rIns="91440" bIns="45720" rtlCol="0" anchor="t">
            <a:spAutoFit/>
          </a:bodyPr>
          <a:lstStyle/>
          <a:p>
            <a:r>
              <a:rPr lang="en-AU" sz="900" b="1"/>
              <a:t>Explanation for the results:</a:t>
            </a:r>
          </a:p>
          <a:p>
            <a:endParaRPr lang="en-AU" sz="900" b="1"/>
          </a:p>
          <a:p>
            <a:r>
              <a:rPr lang="en-AU" sz="900"/>
              <a:t>The audit program is risk-based with a focus on more significant sites. The number of actions required can be dependent on the type of audits completed, and if the audits were ‘follow up’ audits from previously identified risks.</a:t>
            </a:r>
            <a:endParaRPr lang="en-AU" sz="900">
              <a:cs typeface="Calibri"/>
            </a:endParaRPr>
          </a:p>
          <a:p>
            <a:endParaRPr lang="en-AU" sz="900"/>
          </a:p>
          <a:p>
            <a:pPr>
              <a:spcAft>
                <a:spcPts val="600"/>
              </a:spcAft>
            </a:pPr>
            <a:r>
              <a:rPr lang="en-AU" sz="900"/>
              <a:t>Of the audits completed during the quarter, 20 out of 24 required remedial actions. </a:t>
            </a:r>
          </a:p>
          <a:p>
            <a:pPr>
              <a:spcAft>
                <a:spcPts val="600"/>
              </a:spcAft>
            </a:pPr>
            <a:endParaRPr lang="en-AU" sz="900">
              <a:solidFill>
                <a:srgbClr val="FF0000"/>
              </a:solidFill>
              <a:cs typeface="Calibri"/>
            </a:endParaRPr>
          </a:p>
          <a:p>
            <a:pPr>
              <a:spcAft>
                <a:spcPts val="600"/>
              </a:spcAft>
            </a:pPr>
            <a:r>
              <a:rPr lang="en-AU" sz="900" b="1"/>
              <a:t>Why are these measures important?</a:t>
            </a:r>
            <a:endParaRPr lang="en-AU" sz="900" b="1">
              <a:cs typeface="Calibri"/>
            </a:endParaRPr>
          </a:p>
          <a:p>
            <a:r>
              <a:rPr lang="en-AU" sz="900">
                <a:solidFill>
                  <a:schemeClr val="bg1">
                    <a:lumMod val="50000"/>
                  </a:schemeClr>
                </a:solidFill>
              </a:rPr>
              <a:t>This indicator measures the number of current tenements that have had a compliance activity undertaken and shows how many duty holders are meeting requirements. </a:t>
            </a:r>
            <a:endParaRPr lang="en-AU" sz="900">
              <a:solidFill>
                <a:schemeClr val="bg1">
                  <a:lumMod val="50000"/>
                </a:schemeClr>
              </a:solidFill>
              <a:cs typeface="Calibri"/>
            </a:endParaRP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123658"/>
          </a:xfrm>
          <a:prstGeom prst="rect">
            <a:avLst/>
          </a:prstGeom>
          <a:noFill/>
        </p:spPr>
        <p:txBody>
          <a:bodyPr wrap="square" lIns="91440" tIns="45720" rIns="91440" bIns="45720" rtlCol="0" anchor="t">
            <a:spAutoFit/>
          </a:bodyPr>
          <a:lstStyle/>
          <a:p>
            <a:r>
              <a:rPr lang="en-AU" sz="900" b="1" dirty="0"/>
              <a:t>Explanation for the results:</a:t>
            </a:r>
          </a:p>
          <a:p>
            <a:endParaRPr lang="en-AU" sz="900" b="1" dirty="0"/>
          </a:p>
          <a:p>
            <a:pPr>
              <a:spcAft>
                <a:spcPts val="600"/>
              </a:spcAft>
            </a:pPr>
            <a:r>
              <a:rPr lang="en-AU" sz="900" dirty="0"/>
              <a:t>There were 24 audits conducted in Q3 with 10 focused on progressive rehabilitation.</a:t>
            </a:r>
            <a:endParaRPr lang="en-AU" sz="900" dirty="0">
              <a:cs typeface="Calibri"/>
            </a:endParaRPr>
          </a:p>
          <a:p>
            <a:pPr>
              <a:spcAft>
                <a:spcPts val="600"/>
              </a:spcAft>
            </a:pPr>
            <a:r>
              <a:rPr lang="en-AU" sz="900" dirty="0"/>
              <a:t>Earth Resources Regulation's compliance program aims to drive improved industry performance by focusing on the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on the website:</a:t>
            </a:r>
          </a:p>
          <a:p>
            <a:pPr>
              <a:spcAft>
                <a:spcPts val="600"/>
              </a:spcAft>
            </a:pPr>
            <a:r>
              <a:rPr lang="en-AU" sz="900" dirty="0">
                <a:hlinkClick r:id="rId4"/>
              </a:rPr>
              <a:t>https://earthresources.vic.gov.au/legislation-and-regulations/compliance-enforcement</a:t>
            </a:r>
            <a:endParaRPr lang="en-AU" sz="900" dirty="0">
              <a:cs typeface="Calibri"/>
            </a:endParaRP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3077579187"/>
              </p:ext>
            </p:extLst>
          </p:nvPr>
        </p:nvGraphicFramePr>
        <p:xfrm>
          <a:off x="372445" y="904116"/>
          <a:ext cx="5899981" cy="3133806"/>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83644">
                <a:tc>
                  <a:txBody>
                    <a:bodyPr/>
                    <a:lstStyle/>
                    <a:p>
                      <a:pPr algn="ctr" fontAlgn="b"/>
                      <a:r>
                        <a:rPr lang="en-AU" sz="900" u="none" strike="noStrike" kern="1200">
                          <a:effectLst/>
                          <a:latin typeface="+mn-lt"/>
                        </a:rPr>
                        <a:t>Type of Audit</a:t>
                      </a:r>
                      <a:endParaRPr lang="en-AU" sz="900" b="1" u="none" strike="noStrike" kern="120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2019-20 Q4</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Q1</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Q2</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Q3</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1" i="0" u="none" strike="noStrike">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 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211034">
                <a:tc>
                  <a:txBody>
                    <a:bodyPr/>
                    <a:lstStyle/>
                    <a:p>
                      <a:pPr algn="l" rtl="0" fontAlgn="b"/>
                      <a:r>
                        <a:rPr lang="en-AU" sz="900" b="0" i="0" u="none" strike="noStrike">
                          <a:solidFill>
                            <a:srgbClr val="000000"/>
                          </a:solidFill>
                          <a:effectLst/>
                          <a:latin typeface="Calibri" panose="020F0502020204030204" pitchFamily="34" charset="0"/>
                        </a:rPr>
                        <a:t>Progressive Rehabilitation</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1315956947"/>
                  </a:ext>
                </a:extLst>
              </a:tr>
              <a:tr h="211034">
                <a:tc>
                  <a:txBody>
                    <a:bodyPr/>
                    <a:lstStyle/>
                    <a:p>
                      <a:pPr algn="l" rtl="0" fontAlgn="b"/>
                      <a:r>
                        <a:rPr lang="en-AU" sz="900" b="0" i="0" u="none" strike="noStrike">
                          <a:solidFill>
                            <a:srgbClr val="000000"/>
                          </a:solidFill>
                          <a:effectLst/>
                          <a:latin typeface="Calibri" panose="020F0502020204030204" pitchFamily="34" charset="0"/>
                        </a:rPr>
                        <a:t>Plan and Conditions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100340434"/>
                  </a:ext>
                </a:extLst>
              </a:tr>
              <a:tr h="211034">
                <a:tc>
                  <a:txBody>
                    <a:bodyPr/>
                    <a:lstStyle/>
                    <a:p>
                      <a:pPr algn="l" rtl="0" fontAlgn="b"/>
                      <a:r>
                        <a:rPr lang="en-AU" sz="900" b="0" i="0" u="none" strike="noStrike">
                          <a:solidFill>
                            <a:srgbClr val="000000"/>
                          </a:solidFill>
                          <a:effectLst/>
                          <a:latin typeface="Calibri" panose="020F0502020204030204" pitchFamily="34" charset="0"/>
                        </a:rPr>
                        <a:t>Water Management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091418836"/>
                  </a:ext>
                </a:extLst>
              </a:tr>
              <a:tr h="217754">
                <a:tc>
                  <a:txBody>
                    <a:bodyPr/>
                    <a:lstStyle/>
                    <a:p>
                      <a:pPr algn="l" rtl="0" fontAlgn="b"/>
                      <a:r>
                        <a:rPr lang="en-AU" sz="900" b="0" i="0" u="none" strike="noStrike">
                          <a:solidFill>
                            <a:srgbClr val="000000"/>
                          </a:solidFill>
                          <a:effectLst/>
                          <a:latin typeface="Calibri" panose="020F0502020204030204" pitchFamily="34" charset="0"/>
                        </a:rPr>
                        <a:t>Fire and Emergency</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69329842"/>
                  </a:ext>
                </a:extLst>
              </a:tr>
              <a:tr h="211034">
                <a:tc>
                  <a:txBody>
                    <a:bodyPr/>
                    <a:lstStyle/>
                    <a:p>
                      <a:pPr algn="l" rtl="0" fontAlgn="b"/>
                      <a:r>
                        <a:rPr lang="en-AU" sz="900" b="0" i="0" u="none" strike="noStrike">
                          <a:solidFill>
                            <a:srgbClr val="000000"/>
                          </a:solidFill>
                          <a:effectLst/>
                          <a:latin typeface="Calibri" panose="020F0502020204030204" pitchFamily="34" charset="0"/>
                        </a:rPr>
                        <a:t>Dust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591096414"/>
                  </a:ext>
                </a:extLst>
              </a:tr>
              <a:tr h="211034">
                <a:tc>
                  <a:txBody>
                    <a:bodyPr/>
                    <a:lstStyle/>
                    <a:p>
                      <a:pPr algn="l" rtl="0" fontAlgn="b"/>
                      <a:r>
                        <a:rPr lang="en-AU" sz="900" b="0" i="0" u="none" strike="noStrike">
                          <a:solidFill>
                            <a:srgbClr val="000000"/>
                          </a:solidFill>
                          <a:effectLst/>
                          <a:latin typeface="Calibri" panose="020F0502020204030204" pitchFamily="34" charset="0"/>
                        </a:rPr>
                        <a:t>Noise</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906106807"/>
                  </a:ext>
                </a:extLst>
              </a:tr>
              <a:tr h="211034">
                <a:tc>
                  <a:txBody>
                    <a:bodyPr/>
                    <a:lstStyle/>
                    <a:p>
                      <a:pPr algn="l" rtl="0" fontAlgn="b"/>
                      <a:r>
                        <a:rPr lang="en-AU" sz="900" b="0" i="0" u="none" strike="noStrike">
                          <a:solidFill>
                            <a:srgbClr val="000000"/>
                          </a:solidFill>
                          <a:effectLst/>
                          <a:latin typeface="Calibri" panose="020F0502020204030204" pitchFamily="34" charset="0"/>
                        </a:rPr>
                        <a:t>GeoTechnical</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686200046"/>
                  </a:ext>
                </a:extLst>
              </a:tr>
              <a:tr h="211034">
                <a:tc>
                  <a:txBody>
                    <a:bodyPr/>
                    <a:lstStyle/>
                    <a:p>
                      <a:pPr algn="l" rtl="0" fontAlgn="b"/>
                      <a:r>
                        <a:rPr lang="en-AU" sz="900" b="0" i="0" u="none" strike="noStrike">
                          <a:solidFill>
                            <a:srgbClr val="000000"/>
                          </a:solidFill>
                          <a:effectLst/>
                          <a:latin typeface="Calibri" panose="020F0502020204030204" pitchFamily="34" charset="0"/>
                        </a:rPr>
                        <a:t>Boundaries and Extraction Limits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03551048"/>
                  </a:ext>
                </a:extLst>
              </a:tr>
              <a:tr h="211034">
                <a:tc>
                  <a:txBody>
                    <a:bodyPr/>
                    <a:lstStyle/>
                    <a:p>
                      <a:pPr algn="l" rtl="0" fontAlgn="b"/>
                      <a:r>
                        <a:rPr lang="en-AU" sz="900" b="0" i="0" u="none" strike="noStrike">
                          <a:solidFill>
                            <a:srgbClr val="000000"/>
                          </a:solidFill>
                          <a:effectLst/>
                          <a:latin typeface="Calibri" panose="020F0502020204030204" pitchFamily="34" charset="0"/>
                        </a:rPr>
                        <a:t>Site Security and Buffer Zones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2454088"/>
                  </a:ext>
                </a:extLst>
              </a:tr>
              <a:tr h="211034">
                <a:tc>
                  <a:txBody>
                    <a:bodyPr/>
                    <a:lstStyle/>
                    <a:p>
                      <a:pPr algn="l" rtl="0" fontAlgn="b"/>
                      <a:r>
                        <a:rPr lang="en-AU" sz="900" b="0" i="0" u="none" strike="noStrike">
                          <a:solidFill>
                            <a:srgbClr val="000000"/>
                          </a:solidFill>
                          <a:effectLst/>
                          <a:latin typeface="Calibri" panose="020F0502020204030204" pitchFamily="34" charset="0"/>
                        </a:rPr>
                        <a:t>Impacts of Blasting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3290582"/>
                  </a:ext>
                </a:extLst>
              </a:tr>
              <a:tr h="211034">
                <a:tc>
                  <a:txBody>
                    <a:bodyPr/>
                    <a:lstStyle/>
                    <a:p>
                      <a:pPr algn="l" rtl="0" fontAlgn="b"/>
                      <a:r>
                        <a:rPr lang="en-AU" sz="900" b="0" i="0" u="none" strike="noStrike">
                          <a:solidFill>
                            <a:srgbClr val="000000"/>
                          </a:solidFill>
                          <a:effectLst/>
                          <a:latin typeface="Calibri" panose="020F0502020204030204" pitchFamily="34" charset="0"/>
                        </a:rPr>
                        <a:t>Exploration Drilling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729443241"/>
                  </a:ext>
                </a:extLst>
              </a:tr>
              <a:tr h="211034">
                <a:tc>
                  <a:txBody>
                    <a:bodyPr/>
                    <a:lstStyle/>
                    <a:p>
                      <a:pPr algn="l" rtl="0" fontAlgn="b"/>
                      <a:r>
                        <a:rPr lang="en-AU" sz="900" b="0" i="0" u="none" strike="noStrike">
                          <a:solidFill>
                            <a:srgbClr val="000000"/>
                          </a:solidFill>
                          <a:effectLst/>
                          <a:latin typeface="Calibri" panose="020F0502020204030204" pitchFamily="34" charset="0"/>
                        </a:rPr>
                        <a:t>Imported Materials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702320670"/>
                  </a:ext>
                </a:extLst>
              </a:tr>
              <a:tr h="211034">
                <a:tc>
                  <a:txBody>
                    <a:bodyPr/>
                    <a:lstStyle/>
                    <a:p>
                      <a:pPr algn="ctr" rtl="0" fontAlgn="b"/>
                      <a:r>
                        <a:rPr lang="en-AU" sz="900" b="1" i="0" u="none" strike="noStrike">
                          <a:solidFill>
                            <a:srgbClr val="FFFFFF"/>
                          </a:solidFill>
                          <a:effectLst/>
                          <a:latin typeface="Calibri" panose="020F0502020204030204" pitchFamily="34" charset="0"/>
                        </a:rPr>
                        <a:t>Total</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7</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15</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24</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46</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2020-21 Q3</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3370320296"/>
              </p:ext>
            </p:extLst>
          </p:nvPr>
        </p:nvGraphicFramePr>
        <p:xfrm>
          <a:off x="344488" y="1333858"/>
          <a:ext cx="5509660" cy="1409344"/>
        </p:xfrm>
        <a:graphic>
          <a:graphicData uri="http://schemas.openxmlformats.org/drawingml/2006/table">
            <a:tbl>
              <a:tblPr firstRow="1" lastRow="1" bandRow="1">
                <a:tableStyleId>{7DF18680-E054-41AD-8BC1-D1AEF772440D}</a:tableStyleId>
              </a:tblPr>
              <a:tblGrid>
                <a:gridCol w="718999">
                  <a:extLst>
                    <a:ext uri="{9D8B030D-6E8A-4147-A177-3AD203B41FA5}">
                      <a16:colId xmlns:a16="http://schemas.microsoft.com/office/drawing/2014/main" val="20000"/>
                    </a:ext>
                  </a:extLst>
                </a:gridCol>
                <a:gridCol w="1202635">
                  <a:extLst>
                    <a:ext uri="{9D8B030D-6E8A-4147-A177-3AD203B41FA5}">
                      <a16:colId xmlns:a16="http://schemas.microsoft.com/office/drawing/2014/main" val="20002"/>
                    </a:ext>
                  </a:extLst>
                </a:gridCol>
                <a:gridCol w="2375452">
                  <a:extLst>
                    <a:ext uri="{9D8B030D-6E8A-4147-A177-3AD203B41FA5}">
                      <a16:colId xmlns:a16="http://schemas.microsoft.com/office/drawing/2014/main" val="20003"/>
                    </a:ext>
                  </a:extLst>
                </a:gridCol>
                <a:gridCol w="1212574">
                  <a:extLst>
                    <a:ext uri="{9D8B030D-6E8A-4147-A177-3AD203B41FA5}">
                      <a16:colId xmlns:a16="http://schemas.microsoft.com/office/drawing/2014/main" val="1001978730"/>
                    </a:ext>
                  </a:extLst>
                </a:gridCol>
              </a:tblGrid>
              <a:tr h="427279">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Enforcement</a:t>
                      </a:r>
                      <a:r>
                        <a:rPr lang="en-AU" sz="900" baseline="0">
                          <a:latin typeface="+mn-lt"/>
                        </a:rPr>
                        <a:t> Code</a:t>
                      </a:r>
                      <a:endParaRPr lang="en-AU" sz="900">
                        <a:latin typeface="+mn-lt"/>
                      </a:endParaRPr>
                    </a:p>
                  </a:txBody>
                  <a:tcPr marL="99060" marR="99060" anchor="ctr">
                    <a:solidFill>
                      <a:srgbClr val="002060"/>
                    </a:solidFill>
                  </a:tcPr>
                </a:tc>
                <a:tc>
                  <a:txBody>
                    <a:bodyPr/>
                    <a:lstStyle/>
                    <a:p>
                      <a:pPr algn="ctr"/>
                      <a:r>
                        <a:rPr lang="en-AU" sz="900">
                          <a:latin typeface="+mn-lt"/>
                        </a:rPr>
                        <a:t>Enforcement Action</a:t>
                      </a:r>
                      <a:r>
                        <a:rPr lang="en-AU" sz="900" baseline="0">
                          <a:latin typeface="+mn-lt"/>
                        </a:rPr>
                        <a:t> Type</a:t>
                      </a:r>
                      <a:endParaRPr lang="en-AU" sz="900">
                        <a:latin typeface="+mn-lt"/>
                      </a:endParaRPr>
                    </a:p>
                  </a:txBody>
                  <a:tcPr marL="99060" marR="99060" anchor="ctr">
                    <a:solidFill>
                      <a:srgbClr val="002060"/>
                    </a:solidFill>
                  </a:tcPr>
                </a:tc>
                <a:tc>
                  <a:txBody>
                    <a:bodyPr/>
                    <a:lstStyle/>
                    <a:p>
                      <a:pPr algn="ctr"/>
                      <a:r>
                        <a:rPr lang="en-AU" sz="90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327355">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Buffer Zones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9487661"/>
                  </a:ext>
                </a:extLst>
              </a:tr>
              <a:tr h="327355">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Noxious Weeds, Plants and Pests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32116700"/>
                  </a:ext>
                </a:extLst>
              </a:tr>
              <a:tr h="327355">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chemeClr val="bg1"/>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060145933"/>
                  </a:ext>
                </a:extLst>
              </a:tr>
            </a:tbl>
          </a:graphicData>
        </a:graphic>
      </p:graphicFrame>
      <p:sp>
        <p:nvSpPr>
          <p:cNvPr id="6" name="TextBox 5"/>
          <p:cNvSpPr txBox="1"/>
          <p:nvPr/>
        </p:nvSpPr>
        <p:spPr>
          <a:xfrm>
            <a:off x="344488" y="879438"/>
            <a:ext cx="4134459" cy="276999"/>
          </a:xfrm>
          <a:prstGeom prst="rect">
            <a:avLst/>
          </a:prstGeom>
          <a:noFill/>
        </p:spPr>
        <p:txBody>
          <a:bodyPr wrap="square" rtlCol="0">
            <a:spAutoFit/>
          </a:bodyPr>
          <a:lstStyle/>
          <a:p>
            <a:r>
              <a:rPr lang="en-AU" sz="1200"/>
              <a:t>General enforcement notices issued in the quarter</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a:t> Page    </a:t>
            </a:r>
            <a:fld id="{BE4ABD5F-D626-4461-ADC9-85806A61CF0E}" type="slidenum">
              <a:rPr lang="en-AU" smtClean="0"/>
              <a:pPr/>
              <a:t>12</a:t>
            </a:fld>
            <a:endParaRPr lang="en-AU"/>
          </a:p>
        </p:txBody>
      </p:sp>
      <p:sp>
        <p:nvSpPr>
          <p:cNvPr id="9" name="TextBox 8">
            <a:extLst>
              <a:ext uri="{FF2B5EF4-FFF2-40B4-BE49-F238E27FC236}">
                <a16:creationId xmlns:a16="http://schemas.microsoft.com/office/drawing/2014/main" id="{9236C633-AB08-4E27-B686-8915320F2F58}"/>
              </a:ext>
            </a:extLst>
          </p:cNvPr>
          <p:cNvSpPr txBox="1"/>
          <p:nvPr/>
        </p:nvSpPr>
        <p:spPr>
          <a:xfrm>
            <a:off x="6324193" y="3940014"/>
            <a:ext cx="3252514" cy="1477328"/>
          </a:xfrm>
          <a:prstGeom prst="rect">
            <a:avLst/>
          </a:prstGeom>
          <a:noFill/>
        </p:spPr>
        <p:txBody>
          <a:bodyPr wrap="square" lIns="91440" tIns="45720" rIns="91440" bIns="45720" rtlCol="0" anchor="t">
            <a:spAutoFit/>
          </a:bodyPr>
          <a:lstStyle/>
          <a:p>
            <a:r>
              <a:rPr lang="en-AU" sz="900" b="1" dirty="0"/>
              <a:t>Enforcement actions summary:</a:t>
            </a:r>
          </a:p>
          <a:p>
            <a:endParaRPr lang="en-AU" sz="900" b="1" dirty="0"/>
          </a:p>
          <a:p>
            <a:r>
              <a:rPr lang="en-AU" sz="900" dirty="0"/>
              <a:t>In Q3, there were 89 enforcement actions issued of which 65 were infringement notices relating to the failure to lodge required annual returns.</a:t>
            </a:r>
            <a:endParaRPr lang="en-AU" sz="900" dirty="0">
              <a:cs typeface="Calibri"/>
            </a:endParaRP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graphicFrame>
        <p:nvGraphicFramePr>
          <p:cNvPr id="11" name="Chart 10"/>
          <p:cNvGraphicFramePr/>
          <p:nvPr>
            <p:extLst>
              <p:ext uri="{D42A27DB-BD31-4B8C-83A1-F6EECF244321}">
                <p14:modId xmlns:p14="http://schemas.microsoft.com/office/powerpoint/2010/main" val="3889185040"/>
              </p:ext>
            </p:extLst>
          </p:nvPr>
        </p:nvGraphicFramePr>
        <p:xfrm>
          <a:off x="217950" y="3846228"/>
          <a:ext cx="5636198" cy="2199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1839280500"/>
              </p:ext>
            </p:extLst>
          </p:nvPr>
        </p:nvGraphicFramePr>
        <p:xfrm>
          <a:off x="6336347" y="1333857"/>
          <a:ext cx="3240360" cy="1745058"/>
        </p:xfrm>
        <a:graphic>
          <a:graphicData uri="http://schemas.openxmlformats.org/drawingml/2006/table">
            <a:tbl>
              <a:tblPr firstRow="1" la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402202">
                <a:tc>
                  <a:txBody>
                    <a:bodyPr/>
                    <a:lstStyle/>
                    <a:p>
                      <a:pPr algn="ctr"/>
                      <a:r>
                        <a:rPr lang="en-AU" sz="900"/>
                        <a:t>Actions</a:t>
                      </a:r>
                    </a:p>
                  </a:txBody>
                  <a:tcPr anchor="ctr">
                    <a:solidFill>
                      <a:srgbClr val="002060"/>
                    </a:solidFill>
                  </a:tcPr>
                </a:tc>
                <a:tc>
                  <a:txBody>
                    <a:bodyPr/>
                    <a:lstStyle/>
                    <a:p>
                      <a:pPr algn="ctr"/>
                      <a:r>
                        <a:rPr lang="en-AU" sz="900"/>
                        <a:t>Issued in  the quarter</a:t>
                      </a:r>
                    </a:p>
                  </a:txBody>
                  <a:tcPr anchor="ctr">
                    <a:solidFill>
                      <a:srgbClr val="002060"/>
                    </a:solidFill>
                  </a:tcPr>
                </a:tc>
                <a:extLst>
                  <a:ext uri="{0D108BD9-81ED-4DB2-BD59-A6C34878D82A}">
                    <a16:rowId xmlns:a16="http://schemas.microsoft.com/office/drawing/2014/main" val="2670306836"/>
                  </a:ext>
                </a:extLst>
              </a:tr>
              <a:tr h="335714">
                <a:tc>
                  <a:txBody>
                    <a:bodyPr/>
                    <a:lstStyle/>
                    <a:p>
                      <a:pPr algn="ctr"/>
                      <a:r>
                        <a:rPr lang="en-AU" sz="900"/>
                        <a:t>Infringement Notice</a:t>
                      </a:r>
                    </a:p>
                  </a:txBody>
                  <a:tcPr anchor="ctr"/>
                </a:tc>
                <a:tc>
                  <a:txBody>
                    <a:bodyPr/>
                    <a:lstStyle/>
                    <a:p>
                      <a:pPr algn="ctr"/>
                      <a:r>
                        <a:rPr lang="en-AU" sz="900"/>
                        <a:t>65</a:t>
                      </a:r>
                    </a:p>
                  </a:txBody>
                  <a:tcPr anchor="ctr"/>
                </a:tc>
                <a:extLst>
                  <a:ext uri="{0D108BD9-81ED-4DB2-BD59-A6C34878D82A}">
                    <a16:rowId xmlns:a16="http://schemas.microsoft.com/office/drawing/2014/main" val="3379620007"/>
                  </a:ext>
                </a:extLst>
              </a:tr>
              <a:tr h="335714">
                <a:tc>
                  <a:txBody>
                    <a:bodyPr/>
                    <a:lstStyle/>
                    <a:p>
                      <a:pPr algn="ctr"/>
                      <a:r>
                        <a:rPr lang="en-AU" sz="900"/>
                        <a:t>Written Instructions</a:t>
                      </a:r>
                    </a:p>
                  </a:txBody>
                  <a:tcPr anchor="ctr"/>
                </a:tc>
                <a:tc>
                  <a:txBody>
                    <a:bodyPr/>
                    <a:lstStyle/>
                    <a:p>
                      <a:pPr algn="ctr"/>
                      <a:r>
                        <a:rPr lang="en-AU" sz="900"/>
                        <a:t>21</a:t>
                      </a:r>
                    </a:p>
                  </a:txBody>
                  <a:tcPr anchor="ctr"/>
                </a:tc>
                <a:extLst>
                  <a:ext uri="{0D108BD9-81ED-4DB2-BD59-A6C34878D82A}">
                    <a16:rowId xmlns:a16="http://schemas.microsoft.com/office/drawing/2014/main" val="443535833"/>
                  </a:ext>
                </a:extLst>
              </a:tr>
              <a:tr h="335714">
                <a:tc>
                  <a:txBody>
                    <a:bodyPr/>
                    <a:lstStyle/>
                    <a:p>
                      <a:pPr algn="ctr"/>
                      <a:r>
                        <a:rPr lang="en-AU" sz="900"/>
                        <a:t>Education</a:t>
                      </a:r>
                    </a:p>
                  </a:txBody>
                  <a:tcPr anchor="ctr"/>
                </a:tc>
                <a:tc>
                  <a:txBody>
                    <a:bodyPr/>
                    <a:lstStyle/>
                    <a:p>
                      <a:pPr algn="ctr"/>
                      <a:r>
                        <a:rPr lang="en-AU" sz="900"/>
                        <a:t>1</a:t>
                      </a:r>
                    </a:p>
                  </a:txBody>
                  <a:tcPr anchor="ctr"/>
                </a:tc>
                <a:extLst>
                  <a:ext uri="{0D108BD9-81ED-4DB2-BD59-A6C34878D82A}">
                    <a16:rowId xmlns:a16="http://schemas.microsoft.com/office/drawing/2014/main" val="3898523633"/>
                  </a:ext>
                </a:extLst>
              </a:tr>
              <a:tr h="335714">
                <a:tc>
                  <a:txBody>
                    <a:bodyPr/>
                    <a:lstStyle/>
                    <a:p>
                      <a:pPr algn="ctr"/>
                      <a:r>
                        <a:rPr lang="en-AU" sz="900"/>
                        <a:t>Total</a:t>
                      </a:r>
                    </a:p>
                  </a:txBody>
                  <a:tcPr anchor="ctr"/>
                </a:tc>
                <a:tc>
                  <a:txBody>
                    <a:bodyPr/>
                    <a:lstStyle/>
                    <a:p>
                      <a:pPr algn="ctr"/>
                      <a:r>
                        <a:rPr lang="en-AU" sz="900"/>
                        <a:t>87</a:t>
                      </a:r>
                    </a:p>
                  </a:txBody>
                  <a:tcPr anchor="ctr"/>
                </a:tc>
                <a:extLst>
                  <a:ext uri="{0D108BD9-81ED-4DB2-BD59-A6C34878D82A}">
                    <a16:rowId xmlns:a16="http://schemas.microsoft.com/office/drawing/2014/main" val="1272816747"/>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6489950" y="900770"/>
            <a:ext cx="3001618" cy="276999"/>
          </a:xfrm>
          <a:prstGeom prst="rect">
            <a:avLst/>
          </a:prstGeom>
          <a:noFill/>
        </p:spPr>
        <p:txBody>
          <a:bodyPr wrap="square" rtlCol="0">
            <a:spAutoFit/>
          </a:bodyPr>
          <a:lstStyle/>
          <a:p>
            <a:r>
              <a:rPr lang="en-AU" sz="1200"/>
              <a:t>Infringements and official warnings issued</a:t>
            </a:r>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3409281164"/>
              </p:ext>
            </p:extLst>
          </p:nvPr>
        </p:nvGraphicFramePr>
        <p:xfrm>
          <a:off x="409373" y="912440"/>
          <a:ext cx="8079672" cy="1381956"/>
        </p:xfrm>
        <a:graphic>
          <a:graphicData uri="http://schemas.openxmlformats.org/drawingml/2006/table">
            <a:tbl>
              <a:tblPr firstRow="1" lastRow="1" bandRow="1">
                <a:tableStyleId>{7DF18680-E054-41AD-8BC1-D1AEF772440D}</a:tableStyleId>
              </a:tblPr>
              <a:tblGrid>
                <a:gridCol w="1041909">
                  <a:extLst>
                    <a:ext uri="{9D8B030D-6E8A-4147-A177-3AD203B41FA5}">
                      <a16:colId xmlns:a16="http://schemas.microsoft.com/office/drawing/2014/main" val="20000"/>
                    </a:ext>
                  </a:extLst>
                </a:gridCol>
                <a:gridCol w="832717">
                  <a:extLst>
                    <a:ext uri="{9D8B030D-6E8A-4147-A177-3AD203B41FA5}">
                      <a16:colId xmlns:a16="http://schemas.microsoft.com/office/drawing/2014/main" val="20001"/>
                    </a:ext>
                  </a:extLst>
                </a:gridCol>
                <a:gridCol w="977908">
                  <a:extLst>
                    <a:ext uri="{9D8B030D-6E8A-4147-A177-3AD203B41FA5}">
                      <a16:colId xmlns:a16="http://schemas.microsoft.com/office/drawing/2014/main" val="20002"/>
                    </a:ext>
                  </a:extLst>
                </a:gridCol>
                <a:gridCol w="2235142">
                  <a:extLst>
                    <a:ext uri="{9D8B030D-6E8A-4147-A177-3AD203B41FA5}">
                      <a16:colId xmlns:a16="http://schemas.microsoft.com/office/drawing/2014/main" val="20003"/>
                    </a:ext>
                  </a:extLst>
                </a:gridCol>
                <a:gridCol w="1003110">
                  <a:extLst>
                    <a:ext uri="{9D8B030D-6E8A-4147-A177-3AD203B41FA5}">
                      <a16:colId xmlns:a16="http://schemas.microsoft.com/office/drawing/2014/main" val="3121081584"/>
                    </a:ext>
                  </a:extLst>
                </a:gridCol>
                <a:gridCol w="1222562">
                  <a:extLst>
                    <a:ext uri="{9D8B030D-6E8A-4147-A177-3AD203B41FA5}">
                      <a16:colId xmlns:a16="http://schemas.microsoft.com/office/drawing/2014/main" val="3465152025"/>
                    </a:ext>
                  </a:extLst>
                </a:gridCol>
                <a:gridCol w="766324">
                  <a:extLst>
                    <a:ext uri="{9D8B030D-6E8A-4147-A177-3AD203B41FA5}">
                      <a16:colId xmlns:a16="http://schemas.microsoft.com/office/drawing/2014/main" val="3795286693"/>
                    </a:ext>
                  </a:extLst>
                </a:gridCol>
              </a:tblGrid>
              <a:tr h="416351">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algn="ctr"/>
                      <a:r>
                        <a:rPr lang="en-AU" sz="900">
                          <a:latin typeface="+mn-lt"/>
                        </a:rPr>
                        <a:t>Enforcement Code</a:t>
                      </a:r>
                    </a:p>
                  </a:txBody>
                  <a:tcPr marL="99060" marR="99060" anchor="ctr">
                    <a:solidFill>
                      <a:srgbClr val="002060"/>
                    </a:solidFill>
                  </a:tcPr>
                </a:tc>
                <a:tc>
                  <a:txBody>
                    <a:bodyPr/>
                    <a:lstStyle/>
                    <a:p>
                      <a:pPr algn="ctr"/>
                      <a:r>
                        <a:rPr lang="en-AU" sz="900">
                          <a:latin typeface="+mn-lt"/>
                        </a:rPr>
                        <a:t>Incident Responded To</a:t>
                      </a:r>
                    </a:p>
                  </a:txBody>
                  <a:tcPr marL="99060" marR="99060" anchor="ctr">
                    <a:solidFill>
                      <a:srgbClr val="002060"/>
                    </a:solidFill>
                  </a:tcPr>
                </a:tc>
                <a:tc>
                  <a:txBody>
                    <a:bodyPr/>
                    <a:lstStyle/>
                    <a:p>
                      <a:pPr algn="ctr"/>
                      <a:r>
                        <a:rPr lang="en-AU" sz="900">
                          <a:latin typeface="+mn-lt"/>
                        </a:rPr>
                        <a:t>Incident Status</a:t>
                      </a:r>
                    </a:p>
                  </a:txBody>
                  <a:tcPr marL="99060" marR="99060" anchor="ctr">
                    <a:solidFill>
                      <a:srgbClr val="002060"/>
                    </a:solidFill>
                  </a:tcPr>
                </a:tc>
                <a:tc>
                  <a:txBody>
                    <a:bodyPr/>
                    <a:lstStyle/>
                    <a:p>
                      <a:pPr algn="ctr"/>
                      <a:r>
                        <a:rPr lang="en-AU" sz="90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93121">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Fire Precautions and Risk Control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0001"/>
                  </a:ext>
                </a:extLst>
              </a:tr>
              <a:tr h="193121">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361146691"/>
                  </a:ext>
                </a:extLst>
              </a:tr>
              <a:tr h="193121">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Reporting, Monitoring and Auditing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610258228"/>
                  </a:ext>
                </a:extLst>
              </a:tr>
              <a:tr h="193121">
                <a:tc>
                  <a:txBody>
                    <a:bodyPr/>
                    <a:lstStyle/>
                    <a:p>
                      <a:pPr algn="ctr" fontAlgn="b"/>
                      <a:r>
                        <a:rPr lang="en-AU" sz="900" b="0" i="0" u="none" strike="noStrike">
                          <a:solidFill>
                            <a:srgbClr val="000000"/>
                          </a:solidFill>
                          <a:effectLst/>
                          <a:latin typeface="Calibri" panose="020F0502020204030204" pitchFamily="34" charset="0"/>
                        </a:rPr>
                        <a:t>Work Authority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Drainage, Erosion and Discharge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41722116"/>
                  </a:ext>
                </a:extLst>
              </a:tr>
              <a:tr h="193121">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a:txBody>
                  <a:tcPr marL="9525" marR="9525" marT="9525" marB="0" anchor="ctr"/>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chemeClr val="bg1"/>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1907237867"/>
                  </a:ext>
                </a:extLst>
              </a:tr>
            </a:tbl>
          </a:graphicData>
        </a:graphic>
      </p:graphicFrame>
      <p:sp>
        <p:nvSpPr>
          <p:cNvPr id="7" name="TextBox 6"/>
          <p:cNvSpPr txBox="1"/>
          <p:nvPr/>
        </p:nvSpPr>
        <p:spPr>
          <a:xfrm>
            <a:off x="409372" y="618472"/>
            <a:ext cx="4134459" cy="276999"/>
          </a:xfrm>
          <a:prstGeom prst="rect">
            <a:avLst/>
          </a:prstGeom>
          <a:noFill/>
        </p:spPr>
        <p:txBody>
          <a:bodyPr wrap="square" rtlCol="0">
            <a:spAutoFit/>
          </a:bodyPr>
          <a:lstStyle/>
          <a:p>
            <a:r>
              <a:rPr lang="en-AU" sz="1200"/>
              <a:t>Reportable incidents in the quarter</a:t>
            </a:r>
          </a:p>
        </p:txBody>
      </p:sp>
      <p:sp>
        <p:nvSpPr>
          <p:cNvPr id="8" name="TextBox 7"/>
          <p:cNvSpPr txBox="1"/>
          <p:nvPr/>
        </p:nvSpPr>
        <p:spPr>
          <a:xfrm>
            <a:off x="409373" y="2466328"/>
            <a:ext cx="4134459" cy="276999"/>
          </a:xfrm>
          <a:prstGeom prst="rect">
            <a:avLst/>
          </a:prstGeom>
          <a:noFill/>
        </p:spPr>
        <p:txBody>
          <a:bodyPr wrap="square" rtlCol="0" anchor="t">
            <a:spAutoFit/>
          </a:bodyPr>
          <a:lstStyle/>
          <a:p>
            <a:r>
              <a:rPr lang="en-AU" sz="1200"/>
              <a:t>Non-reportable incidents in the quarter</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a:t> Page    </a:t>
            </a:r>
            <a:fld id="{BE4ABD5F-D626-4461-ADC9-85806A61CF0E}" type="slidenum">
              <a:rPr lang="en-AU" smtClean="0"/>
              <a:pPr/>
              <a:t>13</a:t>
            </a:fld>
            <a:endParaRPr lang="en-AU"/>
          </a:p>
        </p:txBody>
      </p:sp>
      <p:sp>
        <p:nvSpPr>
          <p:cNvPr id="10" name="TextBox 9">
            <a:extLst>
              <a:ext uri="{FF2B5EF4-FFF2-40B4-BE49-F238E27FC236}">
                <a16:creationId xmlns:a16="http://schemas.microsoft.com/office/drawing/2014/main" id="{A4A4F2C6-90D7-42D1-BA90-3D825AD10CF7}"/>
              </a:ext>
            </a:extLst>
          </p:cNvPr>
          <p:cNvSpPr txBox="1"/>
          <p:nvPr/>
        </p:nvSpPr>
        <p:spPr>
          <a:xfrm>
            <a:off x="6167887" y="4702076"/>
            <a:ext cx="3543719" cy="1431161"/>
          </a:xfrm>
          <a:prstGeom prst="rect">
            <a:avLst/>
          </a:prstGeom>
          <a:noFill/>
        </p:spPr>
        <p:txBody>
          <a:bodyPr wrap="square" lIns="91440" tIns="45720" rIns="91440" bIns="45720" rtlCol="0" anchor="t">
            <a:spAutoFit/>
          </a:bodyPr>
          <a:lstStyle/>
          <a:p>
            <a:r>
              <a:rPr lang="en-AU" sz="900" b="1"/>
              <a:t>Explanation for the result:</a:t>
            </a:r>
          </a:p>
          <a:p>
            <a:pPr>
              <a:spcBef>
                <a:spcPts val="600"/>
              </a:spcBef>
              <a:spcAft>
                <a:spcPts val="600"/>
              </a:spcAft>
            </a:pPr>
            <a:r>
              <a:rPr lang="en-AU" sz="900"/>
              <a:t>There were 39 reportable incidents in Q3 with a majority of these relating to small coal smoulders and fire. </a:t>
            </a:r>
            <a:r>
              <a:rPr lang="en-AU" sz="900">
                <a:ea typeface="+mn-lt"/>
                <a:cs typeface="+mn-lt"/>
              </a:rPr>
              <a:t>A recent change in reporting requirements now classifies smoulders as a reportable fire event. All incidents were responded to and resolved.</a:t>
            </a:r>
          </a:p>
          <a:p>
            <a:pPr>
              <a:spcBef>
                <a:spcPts val="600"/>
              </a:spcBef>
              <a:spcAft>
                <a:spcPts val="600"/>
              </a:spcAft>
            </a:pPr>
            <a:r>
              <a:rPr lang="en-AU" sz="900"/>
              <a:t>Earth Resources Regulation will continue to proactively undertake compliance activities, focusing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394484202"/>
              </p:ext>
            </p:extLst>
          </p:nvPr>
        </p:nvGraphicFramePr>
        <p:xfrm>
          <a:off x="409373" y="2777264"/>
          <a:ext cx="6460937" cy="602432"/>
        </p:xfrm>
        <a:graphic>
          <a:graphicData uri="http://schemas.openxmlformats.org/drawingml/2006/table">
            <a:tbl>
              <a:tblPr firstRow="1" lastRow="1" bandRow="1">
                <a:tableStyleId>{7DF18680-E054-41AD-8BC1-D1AEF772440D}</a:tableStyleId>
              </a:tblPr>
              <a:tblGrid>
                <a:gridCol w="1124195">
                  <a:extLst>
                    <a:ext uri="{9D8B030D-6E8A-4147-A177-3AD203B41FA5}">
                      <a16:colId xmlns:a16="http://schemas.microsoft.com/office/drawing/2014/main" val="576275155"/>
                    </a:ext>
                  </a:extLst>
                </a:gridCol>
                <a:gridCol w="862849">
                  <a:extLst>
                    <a:ext uri="{9D8B030D-6E8A-4147-A177-3AD203B41FA5}">
                      <a16:colId xmlns:a16="http://schemas.microsoft.com/office/drawing/2014/main" val="1440471301"/>
                    </a:ext>
                  </a:extLst>
                </a:gridCol>
                <a:gridCol w="1222369">
                  <a:extLst>
                    <a:ext uri="{9D8B030D-6E8A-4147-A177-3AD203B41FA5}">
                      <a16:colId xmlns:a16="http://schemas.microsoft.com/office/drawing/2014/main" val="3708260184"/>
                    </a:ext>
                  </a:extLst>
                </a:gridCol>
                <a:gridCol w="2660450">
                  <a:extLst>
                    <a:ext uri="{9D8B030D-6E8A-4147-A177-3AD203B41FA5}">
                      <a16:colId xmlns:a16="http://schemas.microsoft.com/office/drawing/2014/main" val="2946261588"/>
                    </a:ext>
                  </a:extLst>
                </a:gridCol>
                <a:gridCol w="591074">
                  <a:extLst>
                    <a:ext uri="{9D8B030D-6E8A-4147-A177-3AD203B41FA5}">
                      <a16:colId xmlns:a16="http://schemas.microsoft.com/office/drawing/2014/main" val="178154914"/>
                    </a:ext>
                  </a:extLst>
                </a:gridCol>
              </a:tblGrid>
              <a:tr h="186188">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a:latin typeface="+mn-lt"/>
                        </a:rPr>
                        <a:t>Enforcement Code</a:t>
                      </a:r>
                      <a:endParaRPr lang="en-AU" sz="900" b="1" kern="120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Fire Precautions and Risk Control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1293028"/>
                  </a:ext>
                </a:extLst>
              </a:tr>
              <a:tr h="186916">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r>
                        <a:rPr lang="en-AU" sz="900" b="1" i="0" u="none" strike="noStrike">
                          <a:solidFill>
                            <a:schemeClr val="bg1"/>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65264685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266484" y="2571782"/>
            <a:ext cx="2445122"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This measure shows whether Earth Resources Regulation is responsive to high-risk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endParaRPr lang="en-AU" sz="900">
              <a:solidFill>
                <a:schemeClr val="bg1">
                  <a:lumMod val="50000"/>
                </a:schemeClr>
              </a:solidFill>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graphicFrame>
        <p:nvGraphicFramePr>
          <p:cNvPr id="6" name="Chart 5"/>
          <p:cNvGraphicFramePr/>
          <p:nvPr>
            <p:extLst>
              <p:ext uri="{D42A27DB-BD31-4B8C-83A1-F6EECF244321}">
                <p14:modId xmlns:p14="http://schemas.microsoft.com/office/powerpoint/2010/main" val="2704222724"/>
              </p:ext>
            </p:extLst>
          </p:nvPr>
        </p:nvGraphicFramePr>
        <p:xfrm>
          <a:off x="409372" y="3862564"/>
          <a:ext cx="5516975" cy="2529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897951593"/>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a:latin typeface="+mn-lt"/>
                      </a:endParaRPr>
                    </a:p>
                  </a:txBody>
                  <a:tcPr marL="99060" marR="99060" anchor="ctr">
                    <a:solidFill>
                      <a:schemeClr val="bg1"/>
                    </a:solidFill>
                  </a:tcPr>
                </a:tc>
                <a:tc>
                  <a:txBody>
                    <a:bodyPr/>
                    <a:lstStyle/>
                    <a:p>
                      <a:pPr algn="ctr"/>
                      <a:r>
                        <a:rPr lang="en-AU" sz="900">
                          <a:latin typeface="+mn-lt"/>
                        </a:rPr>
                        <a:t>2019-20 Q4</a:t>
                      </a:r>
                    </a:p>
                  </a:txBody>
                  <a:tcPr marL="99060" marR="99060" anchor="ctr">
                    <a:solidFill>
                      <a:srgbClr val="002060"/>
                    </a:solidFill>
                  </a:tcPr>
                </a:tc>
                <a:tc>
                  <a:txBody>
                    <a:bodyPr/>
                    <a:lstStyle/>
                    <a:p>
                      <a:pPr algn="ctr"/>
                      <a:r>
                        <a:rPr lang="en-AU" sz="900">
                          <a:latin typeface="+mn-lt"/>
                        </a:rPr>
                        <a:t>2020-21 Q1</a:t>
                      </a:r>
                    </a:p>
                  </a:txBody>
                  <a:tcPr marL="99060" marR="99060" anchor="ctr">
                    <a:solidFill>
                      <a:srgbClr val="002060"/>
                    </a:solidFill>
                  </a:tcPr>
                </a:tc>
                <a:tc>
                  <a:txBody>
                    <a:bodyPr/>
                    <a:lstStyle/>
                    <a:p>
                      <a:pPr algn="ctr"/>
                      <a:r>
                        <a:rPr lang="en-AU" sz="900">
                          <a:latin typeface="+mn-lt"/>
                        </a:rPr>
                        <a:t>2020-21 Q2</a:t>
                      </a:r>
                    </a:p>
                  </a:txBody>
                  <a:tcPr marL="99060" marR="99060" anchor="ctr">
                    <a:solidFill>
                      <a:srgbClr val="002060"/>
                    </a:solidFill>
                  </a:tcPr>
                </a:tc>
                <a:tc>
                  <a:txBody>
                    <a:bodyPr/>
                    <a:lstStyle/>
                    <a:p>
                      <a:pPr algn="ctr"/>
                      <a:r>
                        <a:rPr lang="en-AU" sz="900">
                          <a:latin typeface="+mn-lt"/>
                        </a:rPr>
                        <a:t>2020-21 Q3</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a:latin typeface="+mn-lt"/>
                        </a:rPr>
                        <a:t>Meetings Planned</a:t>
                      </a:r>
                    </a:p>
                  </a:txBody>
                  <a:tcPr marL="99060" marR="99060" anchor="ctr"/>
                </a:tc>
                <a:tc>
                  <a:txBody>
                    <a:bodyPr/>
                    <a:lstStyle/>
                    <a:p>
                      <a:pPr algn="ctr" fontAlgn="b"/>
                      <a:r>
                        <a:rPr lang="en-AU" sz="900" b="0" i="0" u="none" strike="noStrike">
                          <a:solidFill>
                            <a:srgbClr val="000000"/>
                          </a:solidFill>
                          <a:effectLst/>
                          <a:latin typeface="+mn-lt"/>
                        </a:rPr>
                        <a:t>9</a:t>
                      </a:r>
                    </a:p>
                  </a:txBody>
                  <a:tcPr marL="7620" marR="7620" marT="7620" marB="0" anchor="ctr"/>
                </a:tc>
                <a:tc>
                  <a:txBody>
                    <a:bodyPr/>
                    <a:lstStyle/>
                    <a:p>
                      <a:pPr algn="ctr" fontAlgn="b"/>
                      <a:r>
                        <a:rPr lang="en-AU" sz="900" b="0" i="0" u="none" strike="noStrike">
                          <a:solidFill>
                            <a:srgbClr val="000000"/>
                          </a:solidFill>
                          <a:effectLst/>
                          <a:latin typeface="+mn-lt"/>
                        </a:rPr>
                        <a:t>11</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a:latin typeface="+mn-lt"/>
                        </a:rPr>
                        <a:t>Meetings Attended</a:t>
                      </a:r>
                    </a:p>
                  </a:txBody>
                  <a:tcPr marL="99060" marR="99060" anchor="ctr"/>
                </a:tc>
                <a:tc>
                  <a:txBody>
                    <a:bodyPr/>
                    <a:lstStyle/>
                    <a:p>
                      <a:pPr algn="ctr" fontAlgn="b"/>
                      <a:r>
                        <a:rPr lang="en-AU" sz="900" b="0" i="0" u="none" strike="noStrike">
                          <a:solidFill>
                            <a:srgbClr val="000000"/>
                          </a:solidFill>
                          <a:effectLst/>
                          <a:latin typeface="+mn-lt"/>
                        </a:rPr>
                        <a:t>9</a:t>
                      </a:r>
                    </a:p>
                  </a:txBody>
                  <a:tcPr marL="7620" marR="7620" marT="7620" marB="0" anchor="ctr"/>
                </a:tc>
                <a:tc>
                  <a:txBody>
                    <a:bodyPr/>
                    <a:lstStyle/>
                    <a:p>
                      <a:pPr algn="ctr" fontAlgn="b"/>
                      <a:r>
                        <a:rPr lang="en-AU" sz="900" b="0" i="0" u="none" strike="noStrike">
                          <a:solidFill>
                            <a:srgbClr val="000000"/>
                          </a:solidFill>
                          <a:effectLst/>
                          <a:latin typeface="+mn-lt"/>
                        </a:rPr>
                        <a:t>11</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a:solidFill>
                            <a:schemeClr val="bg1"/>
                          </a:solidFill>
                          <a:latin typeface="+mn-lt"/>
                        </a:rPr>
                        <a:t>% Attendance</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22525746"/>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2083">
                <a:tc>
                  <a:txBody>
                    <a:bodyPr/>
                    <a:lstStyle/>
                    <a:p>
                      <a:pPr algn="ctr"/>
                      <a:r>
                        <a:rPr lang="en-AU" sz="900"/>
                        <a:t>2020-21 Q1</a:t>
                      </a:r>
                    </a:p>
                  </a:txBody>
                  <a:tcPr marL="99060" marR="99060" anchor="ctr">
                    <a:solidFill>
                      <a:srgbClr val="0070C0"/>
                    </a:solidFill>
                  </a:tcPr>
                </a:tc>
                <a:tc>
                  <a:txBody>
                    <a:bodyPr/>
                    <a:lstStyle/>
                    <a:p>
                      <a:pPr algn="ctr"/>
                      <a:r>
                        <a:rPr lang="en-AU" sz="900"/>
                        <a:t>2020-21 Q2</a:t>
                      </a:r>
                    </a:p>
                  </a:txBody>
                  <a:tcPr marL="99060" marR="99060" anchor="ctr">
                    <a:solidFill>
                      <a:srgbClr val="0070C0"/>
                    </a:solidFill>
                  </a:tcPr>
                </a:tc>
                <a:tc>
                  <a:txBody>
                    <a:bodyPr/>
                    <a:lstStyle/>
                    <a:p>
                      <a:pPr algn="ctr"/>
                      <a:r>
                        <a:rPr lang="en-AU" sz="900"/>
                        <a:t>2020-21 Q3</a:t>
                      </a:r>
                    </a:p>
                  </a:txBody>
                  <a:tcPr marL="99060" marR="99060" anchor="ctr">
                    <a:solidFill>
                      <a:srgbClr val="0070C0"/>
                    </a:solidFill>
                  </a:tcPr>
                </a:tc>
                <a:tc>
                  <a:txBody>
                    <a:bodyPr/>
                    <a:lstStyle/>
                    <a:p>
                      <a:pPr algn="ctr"/>
                      <a:r>
                        <a:rPr lang="en-AU" sz="900"/>
                        <a:t>2020-21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1"/>
                        <a:t>1</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3</a:t>
                      </a:r>
                    </a:p>
                  </a:txBody>
                  <a:tcPr marL="99060" marR="99060" anchor="ctr"/>
                </a:tc>
                <a:tc>
                  <a:txBody>
                    <a:bodyPr/>
                    <a:lstStyle/>
                    <a:p>
                      <a:pPr algn="ctr"/>
                      <a:r>
                        <a:rPr lang="en-AU" sz="900" b="1">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8872600"/>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a:t>2020-21 Q1</a:t>
                      </a:r>
                    </a:p>
                  </a:txBody>
                  <a:tcPr marL="99060" marR="99060" anchor="ctr">
                    <a:solidFill>
                      <a:srgbClr val="0070C0"/>
                    </a:solidFill>
                  </a:tcPr>
                </a:tc>
                <a:tc>
                  <a:txBody>
                    <a:bodyPr/>
                    <a:lstStyle/>
                    <a:p>
                      <a:pPr algn="ctr"/>
                      <a:r>
                        <a:rPr lang="en-AU" sz="900"/>
                        <a:t>2020-21 Q2</a:t>
                      </a:r>
                    </a:p>
                  </a:txBody>
                  <a:tcPr marL="99060" marR="99060" anchor="ctr">
                    <a:solidFill>
                      <a:srgbClr val="0070C0"/>
                    </a:solidFill>
                  </a:tcPr>
                </a:tc>
                <a:tc>
                  <a:txBody>
                    <a:bodyPr/>
                    <a:lstStyle/>
                    <a:p>
                      <a:pPr algn="ctr"/>
                      <a:r>
                        <a:rPr lang="en-AU" sz="900"/>
                        <a:t>2020-21 Q3</a:t>
                      </a:r>
                    </a:p>
                  </a:txBody>
                  <a:tcPr marL="99060" marR="99060" anchor="ctr">
                    <a:solidFill>
                      <a:srgbClr val="0070C0"/>
                    </a:solidFill>
                  </a:tcPr>
                </a:tc>
                <a:tc>
                  <a:txBody>
                    <a:bodyPr/>
                    <a:lstStyle/>
                    <a:p>
                      <a:pPr algn="ctr"/>
                      <a:r>
                        <a:rPr lang="en-AU" sz="900"/>
                        <a:t>2020-21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3</a:t>
                      </a:r>
                    </a:p>
                  </a:txBody>
                  <a:tcPr marL="99060" marR="99060" anchor="ctr"/>
                </a:tc>
                <a:tc>
                  <a:txBody>
                    <a:bodyPr/>
                    <a:lstStyle/>
                    <a:p>
                      <a:pPr algn="ctr"/>
                      <a:r>
                        <a:rPr lang="en-AU" sz="900" b="1">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dirty="0"/>
              <a:t>Earth Resources Regulation 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a:t> Page    </a:t>
            </a:r>
            <a:fld id="{BE4ABD5F-D626-4461-ADC9-85806A61CF0E}" type="slidenum">
              <a:rPr lang="en-AU" smtClean="0"/>
              <a:pPr/>
              <a:t>14</a:t>
            </a:fld>
            <a:endParaRPr lang="en-AU"/>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9387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Stakeholder Reference Group (SRG) meetings being scheduled every three months.  </a:t>
            </a:r>
          </a:p>
          <a:p>
            <a:pPr>
              <a:spcBef>
                <a:spcPts val="600"/>
              </a:spcBef>
            </a:pPr>
            <a:r>
              <a:rPr lang="en-AU" sz="900"/>
              <a:t>There was one SRG meeting held by Earth Resources Regulation in Q3. On target to achieve the annual total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784830"/>
          </a:xfrm>
          <a:prstGeom prst="rect">
            <a:avLst/>
          </a:prstGeom>
          <a:noFill/>
        </p:spPr>
        <p:txBody>
          <a:bodyPr wrap="square" lIns="91440" tIns="45720" rIns="91440" bIns="45720" rtlCol="0" anchor="t">
            <a:spAutoFit/>
          </a:bodyPr>
          <a:lstStyle/>
          <a:p>
            <a:r>
              <a:rPr lang="en-AU" sz="900" b="1"/>
              <a:t>Explanation for the result:  </a:t>
            </a:r>
          </a:p>
          <a:p>
            <a:endParaRPr lang="en-AU" sz="900" b="1"/>
          </a:p>
          <a:p>
            <a:r>
              <a:rPr lang="en-AU" sz="900"/>
              <a:t>Earth Resources Regulation attended 100% of the scheduled Environmental Review Committee (ERC) meetings in Q3. All ERCs were held online during the period due to COVID-19 restrictions, with feedback indicating that this approach worked well for licensees and communities.</a:t>
            </a:r>
            <a:endParaRPr lang="en-AU" sz="90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9387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three Earth Resources Regulator Forum meetings being scheduled each year. </a:t>
            </a:r>
          </a:p>
          <a:p>
            <a:pPr>
              <a:spcBef>
                <a:spcPts val="600"/>
              </a:spcBef>
            </a:pPr>
            <a:r>
              <a:rPr lang="en-AU" sz="900"/>
              <a:t>There was one ERR forum meeting held by Earth Resources Regulation in Q3. The annual target of 3 has been achieved.</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2020-21 Q3</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a:t> Page    </a:t>
            </a:r>
            <a:fld id="{BE4ABD5F-D626-4461-ADC9-85806A61CF0E}" type="slidenum">
              <a:rPr lang="en-AU" smtClean="0"/>
              <a:pPr/>
              <a:t>15</a:t>
            </a:fld>
            <a:endParaRPr lang="en-AU"/>
          </a:p>
        </p:txBody>
      </p:sp>
      <p:sp>
        <p:nvSpPr>
          <p:cNvPr id="6" name="TextBox 5">
            <a:extLst>
              <a:ext uri="{FF2B5EF4-FFF2-40B4-BE49-F238E27FC236}">
                <a16:creationId xmlns:a16="http://schemas.microsoft.com/office/drawing/2014/main" id="{BB2F69F9-F8A1-4D72-BD79-049C80253C51}"/>
              </a:ext>
            </a:extLst>
          </p:cNvPr>
          <p:cNvSpPr txBox="1"/>
          <p:nvPr/>
        </p:nvSpPr>
        <p:spPr>
          <a:xfrm>
            <a:off x="5484410" y="5381824"/>
            <a:ext cx="4279694" cy="784830"/>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462240" y="3769364"/>
            <a:ext cx="4176464" cy="1554272"/>
          </a:xfrm>
          <a:prstGeom prst="rect">
            <a:avLst/>
          </a:prstGeom>
          <a:noFill/>
        </p:spPr>
        <p:txBody>
          <a:bodyPr wrap="square" lIns="91440" tIns="45720" rIns="91440" bIns="45720" rtlCol="0" anchor="t">
            <a:spAutoFit/>
          </a:bodyPr>
          <a:lstStyle/>
          <a:p>
            <a:r>
              <a:rPr lang="en-AU" sz="900" b="1"/>
              <a:t>Explanation for the result:  </a:t>
            </a:r>
          </a:p>
          <a:p>
            <a:endParaRPr lang="en-AU" sz="900"/>
          </a:p>
          <a:p>
            <a:pPr>
              <a:spcAft>
                <a:spcPts val="600"/>
              </a:spcAft>
            </a:pPr>
            <a:r>
              <a:rPr lang="en-AU" sz="900"/>
              <a:t>There were 67 complaints in Q3. Of these, 45% related to a single quarry in the Melbourne Metropolitan area and concerned blast vibrations.  A co-regulator community information session about this site was held in March 2021 and was well attended. </a:t>
            </a:r>
            <a:endParaRPr lang="en-AU" sz="900">
              <a:cs typeface="Calibri"/>
            </a:endParaRPr>
          </a:p>
          <a:p>
            <a:pPr>
              <a:spcAft>
                <a:spcPts val="600"/>
              </a:spcAft>
            </a:pPr>
            <a:r>
              <a:rPr lang="en-AU" sz="900"/>
              <a:t>Of the total complaints received, 30 were resolved and 37 are under investigation. The average number of days to respond to a complaint was four days and the median to respond was two days. Repeat complaints were addressed through combined responses.</a:t>
            </a:r>
          </a:p>
        </p:txBody>
      </p:sp>
      <p:sp>
        <p:nvSpPr>
          <p:cNvPr id="9" name="TextBox 8">
            <a:extLst>
              <a:ext uri="{FF2B5EF4-FFF2-40B4-BE49-F238E27FC236}">
                <a16:creationId xmlns:a16="http://schemas.microsoft.com/office/drawing/2014/main" id="{EADFC062-28EA-4DF3-ABBE-8CC73C15D21C}"/>
              </a:ext>
            </a:extLst>
          </p:cNvPr>
          <p:cNvSpPr txBox="1"/>
          <p:nvPr/>
        </p:nvSpPr>
        <p:spPr>
          <a:xfrm>
            <a:off x="200470" y="514572"/>
            <a:ext cx="3885143" cy="276999"/>
          </a:xfrm>
          <a:prstGeom prst="rect">
            <a:avLst/>
          </a:prstGeom>
          <a:noFill/>
        </p:spPr>
        <p:txBody>
          <a:bodyPr wrap="square" rtlCol="0">
            <a:spAutoFit/>
          </a:bodyPr>
          <a:lstStyle/>
          <a:p>
            <a:r>
              <a:rPr lang="en-AU" sz="1200"/>
              <a:t>Response time to complaints in the quarter</a:t>
            </a:r>
          </a:p>
        </p:txBody>
      </p:sp>
      <p:sp>
        <p:nvSpPr>
          <p:cNvPr id="8" name="Footer Placeholder 7"/>
          <p:cNvSpPr>
            <a:spLocks noGrp="1"/>
          </p:cNvSpPr>
          <p:nvPr>
            <p:ph type="ftr" sz="quarter" idx="11"/>
          </p:nvPr>
        </p:nvSpPr>
        <p:spPr/>
        <p:txBody>
          <a:bodyPr/>
          <a:lstStyle/>
          <a:p>
            <a:r>
              <a:rPr lang="en-AU"/>
              <a:t>Earth Resources Regulation Quarterly Performance Report 2020-21 Q3</a:t>
            </a:r>
          </a:p>
        </p:txBody>
      </p:sp>
      <p:graphicFrame>
        <p:nvGraphicFramePr>
          <p:cNvPr id="10" name="Chart 9"/>
          <p:cNvGraphicFramePr/>
          <p:nvPr>
            <p:extLst>
              <p:ext uri="{D42A27DB-BD31-4B8C-83A1-F6EECF244321}">
                <p14:modId xmlns:p14="http://schemas.microsoft.com/office/powerpoint/2010/main" val="1049734562"/>
              </p:ext>
            </p:extLst>
          </p:nvPr>
        </p:nvGraphicFramePr>
        <p:xfrm>
          <a:off x="5076161" y="791571"/>
          <a:ext cx="4742160" cy="2781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2141055752"/>
              </p:ext>
            </p:extLst>
          </p:nvPr>
        </p:nvGraphicFramePr>
        <p:xfrm>
          <a:off x="200471" y="794235"/>
          <a:ext cx="4875690" cy="5220398"/>
        </p:xfrm>
        <a:graphic>
          <a:graphicData uri="http://schemas.openxmlformats.org/drawingml/2006/table">
            <a:tbl>
              <a:tblPr firstRow="1" lastRow="1" bandRow="1">
                <a:tableStyleId>{7DF18680-E054-41AD-8BC1-D1AEF772440D}</a:tableStyleId>
              </a:tblPr>
              <a:tblGrid>
                <a:gridCol w="864337">
                  <a:extLst>
                    <a:ext uri="{9D8B030D-6E8A-4147-A177-3AD203B41FA5}">
                      <a16:colId xmlns:a16="http://schemas.microsoft.com/office/drawing/2014/main" val="3520152470"/>
                    </a:ext>
                  </a:extLst>
                </a:gridCol>
                <a:gridCol w="1954584">
                  <a:extLst>
                    <a:ext uri="{9D8B030D-6E8A-4147-A177-3AD203B41FA5}">
                      <a16:colId xmlns:a16="http://schemas.microsoft.com/office/drawing/2014/main" val="2443014287"/>
                    </a:ext>
                  </a:extLst>
                </a:gridCol>
                <a:gridCol w="708702">
                  <a:extLst>
                    <a:ext uri="{9D8B030D-6E8A-4147-A177-3AD203B41FA5}">
                      <a16:colId xmlns:a16="http://schemas.microsoft.com/office/drawing/2014/main" val="2632852575"/>
                    </a:ext>
                  </a:extLst>
                </a:gridCol>
                <a:gridCol w="620409">
                  <a:extLst>
                    <a:ext uri="{9D8B030D-6E8A-4147-A177-3AD203B41FA5}">
                      <a16:colId xmlns:a16="http://schemas.microsoft.com/office/drawing/2014/main" val="1243239101"/>
                    </a:ext>
                  </a:extLst>
                </a:gridCol>
                <a:gridCol w="727658">
                  <a:extLst>
                    <a:ext uri="{9D8B030D-6E8A-4147-A177-3AD203B41FA5}">
                      <a16:colId xmlns:a16="http://schemas.microsoft.com/office/drawing/2014/main" val="2777941939"/>
                    </a:ext>
                  </a:extLst>
                </a:gridCol>
              </a:tblGrid>
              <a:tr h="415775">
                <a:tc>
                  <a:txBody>
                    <a:bodyPr/>
                    <a:lstStyle/>
                    <a:p>
                      <a:pPr algn="ctr" fontAlgn="t"/>
                      <a:r>
                        <a:rPr lang="en-AU" sz="900" u="none" strike="noStrike">
                          <a:effectLst/>
                          <a:latin typeface="+mn-lt"/>
                        </a:rPr>
                        <a:t>Sector</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a:effectLst/>
                          <a:latin typeface="+mn-lt"/>
                        </a:rPr>
                        <a:t>Enforcement Codes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Number of Complaints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Ave Days to respond</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Explosives Air and Ground Vibration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847113499"/>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Dust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26610704"/>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Noise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60002377"/>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70112304"/>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Other  (Not Specified Above)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190326144"/>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Working Hours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72941463"/>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Complaints Management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002405739"/>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Visual Amenity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582366333"/>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Community Engagement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03193938"/>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Buffer Zones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18780887"/>
                  </a:ext>
                </a:extLst>
              </a:tr>
              <a:tr h="209498">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Impacts Outside Tenement Site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579160288"/>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Drainage, Erosion and Discharge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241649761"/>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Public Safety and Site Security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17121865"/>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Community Engagement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25784033"/>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Authorized Activity Compliance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07490846"/>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Hazardous Materials Management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275743737"/>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Noise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776404513"/>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Noxious Weeds, Plants and Pests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555594776"/>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4396616"/>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2185923"/>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91082391"/>
                  </a:ext>
                </a:extLst>
              </a:tr>
              <a:tr h="209498">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Fire Precautions and Risk Control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247761139"/>
                  </a:ext>
                </a:extLst>
              </a:tr>
              <a:tr h="195667">
                <a:tc>
                  <a:txBody>
                    <a:bodyPr/>
                    <a:lstStyle/>
                    <a:p>
                      <a:pPr algn="ctr" fontAlgn="b"/>
                      <a:r>
                        <a:rPr lang="en-AU" sz="900" b="1" i="0" u="none" strike="noStrike">
                          <a:solidFill>
                            <a:srgbClr val="000000"/>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4</a:t>
                      </a:r>
                    </a:p>
                  </a:txBody>
                  <a:tcPr marL="9525" marR="9525" marT="9525" marB="0" anchor="ctr">
                    <a:solidFill>
                      <a:schemeClr val="accent5">
                        <a:lumMod val="75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solidFill>
                      <a:schemeClr val="accent5">
                        <a:lumMod val="75000"/>
                      </a:schemeClr>
                    </a:solidFill>
                  </a:tcP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70" y="6181705"/>
            <a:ext cx="3528392" cy="338554"/>
          </a:xfrm>
          <a:prstGeom prst="rect">
            <a:avLst/>
          </a:prstGeom>
        </p:spPr>
        <p:txBody>
          <a:bodyPr wrap="square">
            <a:spAutoFit/>
          </a:bodyPr>
          <a:lstStyle/>
          <a:p>
            <a:r>
              <a:rPr lang="en-AU" sz="800" b="1">
                <a:solidFill>
                  <a:schemeClr val="bg1">
                    <a:lumMod val="50000"/>
                  </a:schemeClr>
                </a:solidFill>
              </a:rPr>
              <a:t>* Median Days:</a:t>
            </a:r>
            <a:r>
              <a:rPr lang="en-AU" sz="800">
                <a:solidFill>
                  <a:schemeClr val="bg1">
                    <a:lumMod val="50000"/>
                  </a:schemeClr>
                </a:solidFill>
              </a:rPr>
              <a:t> Arranging the days to respond in order and then selecting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a:t> Page    </a:t>
            </a:r>
            <a:fld id="{BE4ABD5F-D626-4461-ADC9-85806A61CF0E}" type="slidenum">
              <a:rPr lang="en-AU" smtClean="0"/>
              <a:pPr/>
              <a:t>16</a:t>
            </a:fld>
            <a:endParaRPr lang="en-AU"/>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a:solidFill>
                  <a:schemeClr val="bg1">
                    <a:lumMod val="75000"/>
                  </a:schemeClr>
                </a:solidFill>
              </a:rPr>
              <a:t>Earth Resources Regulation Quarterly Performance Report 2020-21 Q3</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1 Spring Street</a:t>
            </a:r>
          </a:p>
          <a:p>
            <a:r>
              <a:rPr lang="en-AU" sz="1000">
                <a:solidFill>
                  <a:schemeClr val="bg1">
                    <a:lumMod val="50000"/>
                  </a:schemeClr>
                </a:solidFill>
                <a:latin typeface="Calibri" panose="020F0502020204030204" pitchFamily="34" charset="0"/>
                <a:cs typeface="Calibri" panose="020F0502020204030204" pitchFamily="34" charset="0"/>
              </a:rPr>
              <a:t>Melbourne VIC 3000</a:t>
            </a:r>
          </a:p>
          <a:p>
            <a:r>
              <a:rPr lang="en-AU" sz="100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2021</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a:hlinkClick r:id="rId2"/>
              </a:rPr>
              <a:t>https://earthresources.vic.gov.au/legislation-and-regulations/regulator-performance-reporting/quarterly-performance-reports</a:t>
            </a:r>
            <a:endParaRPr lang="en-AU" sz="100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764703"/>
            <a:ext cx="8516209" cy="3700225"/>
          </a:xfrm>
        </p:spPr>
        <p:txBody>
          <a:bodyPr vert="horz" lIns="91440" tIns="45720" rIns="91440" bIns="45720" rtlCol="0" anchor="t">
            <a:noAutofit/>
          </a:bodyPr>
          <a:lstStyle/>
          <a:p>
            <a:pPr marL="0" indent="0">
              <a:buNone/>
            </a:pPr>
            <a:r>
              <a:rPr lang="en-AU" sz="900" b="1" dirty="0"/>
              <a:t>Summary</a:t>
            </a:r>
          </a:p>
          <a:p>
            <a:pPr marL="0" indent="0">
              <a:spcBef>
                <a:spcPts val="600"/>
              </a:spcBef>
              <a:spcAft>
                <a:spcPts val="600"/>
              </a:spcAft>
              <a:buNone/>
            </a:pPr>
            <a:r>
              <a:rPr lang="en-AU" sz="900" dirty="0"/>
              <a:t>This report provides a summary of Earth Resources Regulation’s operating performance for quarter three of financial year 2020-21 (1 January to 31 March 2021).</a:t>
            </a:r>
            <a:endParaRPr lang="en-AU" sz="900" dirty="0">
              <a:cs typeface="Calibri"/>
            </a:endParaRPr>
          </a:p>
          <a:p>
            <a:pPr indent="-160020">
              <a:spcBef>
                <a:spcPts val="0"/>
              </a:spcBef>
            </a:pPr>
            <a:endParaRPr lang="en-AU" sz="900" dirty="0">
              <a:cs typeface="Calibri"/>
            </a:endParaRPr>
          </a:p>
          <a:p>
            <a:pPr marL="0" indent="0">
              <a:spcBef>
                <a:spcPts val="0"/>
              </a:spcBef>
              <a:spcAft>
                <a:spcPts val="600"/>
              </a:spcAft>
              <a:buNone/>
            </a:pPr>
            <a:r>
              <a:rPr lang="en-AU" sz="900" b="1" dirty="0"/>
              <a:t>Performance Highlights</a:t>
            </a:r>
            <a:endParaRPr lang="en-AU" sz="900" dirty="0"/>
          </a:p>
          <a:p>
            <a:pPr marL="0" indent="0">
              <a:spcBef>
                <a:spcPts val="0"/>
              </a:spcBef>
              <a:spcAft>
                <a:spcPts val="600"/>
              </a:spcAft>
              <a:buNone/>
            </a:pPr>
            <a:r>
              <a:rPr lang="en-AU" sz="900" b="1" dirty="0"/>
              <a:t>KPI 1</a:t>
            </a:r>
            <a:r>
              <a:rPr lang="en-AU" sz="900" b="1" baseline="30000" dirty="0"/>
              <a:t>#</a:t>
            </a:r>
            <a:r>
              <a:rPr lang="en-AU" sz="900" b="1" dirty="0"/>
              <a:t> </a:t>
            </a:r>
            <a:r>
              <a:rPr lang="en-AU" sz="900" dirty="0"/>
              <a:t>- 95% of the extractive work plan stages were assessed within the statutory time frames.</a:t>
            </a:r>
          </a:p>
          <a:p>
            <a:pPr marL="0" indent="0">
              <a:spcBef>
                <a:spcPts val="0"/>
              </a:spcBef>
              <a:spcAft>
                <a:spcPts val="600"/>
              </a:spcAft>
              <a:buNone/>
            </a:pPr>
            <a:r>
              <a:rPr lang="en-AU" sz="900" dirty="0"/>
              <a:t>            - 100% of mineral work plan stages were assessed within the statutory time frames.</a:t>
            </a:r>
          </a:p>
          <a:p>
            <a:pPr marL="0" indent="-128905">
              <a:spcBef>
                <a:spcPts val="0"/>
              </a:spcBef>
              <a:spcAft>
                <a:spcPts val="600"/>
              </a:spcAft>
              <a:buNone/>
            </a:pPr>
            <a:r>
              <a:rPr lang="en-AU" sz="900" b="1" dirty="0"/>
              <a:t>KPI 2</a:t>
            </a:r>
            <a:r>
              <a:rPr lang="en-AU" sz="900" b="1" baseline="30000" dirty="0"/>
              <a:t>#</a:t>
            </a:r>
            <a:r>
              <a:rPr lang="en-AU" sz="900" b="1" dirty="0"/>
              <a:t> -</a:t>
            </a:r>
            <a:r>
              <a:rPr lang="en-AU" sz="900" dirty="0"/>
              <a:t> 162 operational compliance activities were undertaken. </a:t>
            </a:r>
            <a:endParaRPr lang="en-AU" sz="900" dirty="0">
              <a:cs typeface="Calibri"/>
            </a:endParaRPr>
          </a:p>
          <a:p>
            <a:pPr marL="0" indent="-128905">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endParaRPr lang="en-AU" sz="900" dirty="0">
              <a:cs typeface="Calibri"/>
            </a:endParaRPr>
          </a:p>
          <a:p>
            <a:pPr marL="0" indent="-128905">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four business days, including responding to 34 complaints about explosives and ground vibration for extractives sites. </a:t>
            </a:r>
          </a:p>
          <a:p>
            <a:pPr marL="271145" lvl="1" indent="0">
              <a:spcBef>
                <a:spcPts val="0"/>
              </a:spcBef>
              <a:spcAft>
                <a:spcPts val="600"/>
              </a:spcAft>
              <a:buNone/>
            </a:pPr>
            <a:r>
              <a:rPr lang="en-AU" sz="900" baseline="30000" dirty="0"/>
              <a:t># - Explained in the next slide</a:t>
            </a:r>
            <a:endParaRPr lang="en-AU" sz="900" baseline="300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Administrative updates by notification</a:t>
            </a:r>
            <a:endParaRPr lang="en-AU" sz="900" b="1" dirty="0">
              <a:cs typeface="Calibri"/>
            </a:endParaRPr>
          </a:p>
          <a:p>
            <a:pPr marL="442595" lvl="1" indent="-171450">
              <a:spcBef>
                <a:spcPts val="0"/>
              </a:spcBef>
              <a:spcAft>
                <a:spcPts val="600"/>
              </a:spcAft>
              <a:buFont typeface="Arial" panose="020B0604020202020204" pitchFamily="34" charset="0"/>
              <a:buChar char="•"/>
            </a:pPr>
            <a:r>
              <a:rPr lang="en-AU" sz="900" dirty="0"/>
              <a:t>Three (3) extractive industry administrative changes (notifications) were acknowledged.</a:t>
            </a:r>
          </a:p>
          <a:p>
            <a:pPr marL="442595" lvl="1" indent="-171450">
              <a:spcBef>
                <a:spcPts val="0"/>
              </a:spcBef>
              <a:spcAft>
                <a:spcPts val="600"/>
              </a:spcAft>
              <a:buFont typeface="Arial" panose="020B0604020202020204" pitchFamily="34" charset="0"/>
              <a:buChar char="•"/>
            </a:pPr>
            <a:r>
              <a:rPr lang="en-AU" sz="900" dirty="0"/>
              <a:t>Two (2) mining industry administrative changes (notifications) were acknowledged.</a:t>
            </a:r>
            <a:endParaRPr lang="en-AU" sz="9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Petroleum operation plans</a:t>
            </a:r>
            <a:endParaRPr lang="en-AU" sz="900" b="1" dirty="0">
              <a:cs typeface="Calibri"/>
            </a:endParaRPr>
          </a:p>
          <a:p>
            <a:pPr marL="271145" lvl="1" indent="0">
              <a:spcBef>
                <a:spcPts val="0"/>
              </a:spcBef>
              <a:spcAft>
                <a:spcPts val="600"/>
              </a:spcAft>
              <a:buNone/>
            </a:pPr>
            <a:r>
              <a:rPr lang="en-AU" sz="900" dirty="0"/>
              <a:t>These submissions were for existing operations exempt from the moratorium on onshore conventional gas (e.g. underground storage). </a:t>
            </a:r>
            <a:endParaRPr lang="en-AU" sz="900" dirty="0">
              <a:cs typeface="Calibri"/>
            </a:endParaRPr>
          </a:p>
          <a:p>
            <a:pPr marL="442595" lvl="1" indent="-171450">
              <a:spcBef>
                <a:spcPts val="0"/>
              </a:spcBef>
              <a:spcAft>
                <a:spcPts val="600"/>
              </a:spcAft>
              <a:buFont typeface="Arial" panose="020B0604020202020204" pitchFamily="34" charset="0"/>
              <a:buChar char="•"/>
            </a:pPr>
            <a:r>
              <a:rPr lang="en-AU" sz="900"/>
              <a:t>One (1) petroleum </a:t>
            </a:r>
            <a:r>
              <a:rPr lang="en-AU" sz="900" dirty="0"/>
              <a:t>operation plan stage was assessed.</a:t>
            </a:r>
            <a:endParaRPr lang="en-AU" sz="900" dirty="0">
              <a:solidFill>
                <a:schemeClr val="bg1">
                  <a:lumMod val="50000"/>
                </a:schemeClr>
              </a:solidFill>
              <a:cs typeface="Calibri"/>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a:solidFill>
                  <a:schemeClr val="bg1"/>
                </a:solidFill>
              </a:rPr>
              <a:t>Earth Resources Regulation KPI Summary 2020-21 Quarter 3</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5" y="4864075"/>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a:t>Key Performance Indicator Reporting</a:t>
            </a:r>
            <a:endParaRPr lang="en-AU" sz="900"/>
          </a:p>
          <a:p>
            <a:pPr marL="0" indent="0">
              <a:buNone/>
            </a:pPr>
            <a:r>
              <a:rPr lang="en-AU" sz="90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a:p>
          <a:p>
            <a:pPr marL="0" indent="0">
              <a:buNone/>
            </a:pPr>
            <a:r>
              <a:rPr lang="en-AU" sz="90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a:solidFill>
                  <a:srgbClr val="FF0000"/>
                </a:solidFill>
              </a:rPr>
              <a:t> </a:t>
            </a:r>
            <a:r>
              <a:rPr lang="en-AU" sz="90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a:t> Page    </a:t>
            </a:r>
            <a:fld id="{BE4ABD5F-D626-4461-ADC9-85806A61CF0E}" type="slidenum">
              <a:rPr lang="en-AU" smtClean="0"/>
              <a:pPr/>
              <a:t>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Q3</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a:solidFill>
                  <a:schemeClr val="bg1"/>
                </a:solidFill>
              </a:rPr>
              <a:t>Key Performance Indicators 2020-21 Quarter 3</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a:t> Page    </a:t>
            </a:r>
            <a:fld id="{BE4ABD5F-D626-4461-ADC9-85806A61CF0E}" type="slidenum">
              <a:rPr lang="en-AU" smtClean="0"/>
              <a:pPr/>
              <a:t>3</a:t>
            </a:fld>
            <a:endParaRPr lang="en-AU"/>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4080164033"/>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a:effectLst/>
                        </a:rPr>
                        <a:t>High Level Indicators</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Measurement </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 period</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Current Quarter</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a:effectLst/>
                        </a:rPr>
                        <a:t>DJPR's compliance policy framework</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a:effectLst/>
                          <a:latin typeface="+mn-lt"/>
                        </a:rPr>
                        <a:t>KPI 1: Efficient Approvals Process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extractive work plan stages assessed within statutory time frames.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a:effectLst/>
                        <a:latin typeface="+mn-lt"/>
                      </a:endParaRPr>
                    </a:p>
                    <a:p>
                      <a:pPr algn="l" fontAlgn="ctr"/>
                      <a:r>
                        <a:rPr lang="en-AU" sz="900" u="none" strike="noStrike" kern="1200">
                          <a:solidFill>
                            <a:schemeClr val="dk1"/>
                          </a:solidFill>
                          <a:effectLst/>
                          <a:latin typeface="+mn-lt"/>
                          <a:ea typeface="+mn-ea"/>
                          <a:cs typeface="+mn-cs"/>
                        </a:rPr>
                        <a:t>Percentage</a:t>
                      </a:r>
                      <a:r>
                        <a:rPr lang="en-AU" sz="900" u="none" strike="noStrike">
                          <a:effectLst/>
                          <a:latin typeface="+mn-lt"/>
                        </a:rPr>
                        <a:t> of mineral licence applications and mineral work plan stages assessed within statutory time frames.</a:t>
                      </a:r>
                    </a:p>
                    <a:p>
                      <a:pPr algn="l" fontAlgn="ctr"/>
                      <a:endParaRPr lang="en-AU" sz="900" u="none" strike="noStrike">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57%</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78%</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Percentage of tenement variations assessed within Client Service Standard time frames where a statutory time frame does not exist.</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79%</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84%</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a:effectLst/>
                          <a:latin typeface="+mn-lt"/>
                        </a:rPr>
                        <a:t>KPI 2: Ensuring Compliance</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Number of operational compliance activities undertaken per quarter.</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162</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122</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Inputs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a:effectLst/>
                          <a:latin typeface="+mn-lt"/>
                        </a:rPr>
                        <a:t>KPI 3: Effective Incident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reportable events that are responded to per quarter.</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93%</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Short-term and </a:t>
                      </a:r>
                      <a:br>
                        <a:rPr lang="en-AU" sz="900" u="none" strike="noStrike">
                          <a:effectLst/>
                          <a:latin typeface="+mn-lt"/>
                        </a:rPr>
                      </a:br>
                      <a:r>
                        <a:rPr lang="en-AU" sz="900" u="none" strike="noStrike">
                          <a:effectLst/>
                          <a:latin typeface="+mn-lt"/>
                        </a:rPr>
                        <a:t>long-term outcomes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a:effectLst/>
                          <a:latin typeface="+mn-lt"/>
                        </a:rPr>
                        <a:t>KPI 4: Facilitation of Stakeholder Engagement</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Earth Resources Regulation attendance at Environmental Review Committee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 </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Regulation Stakeholder Reference Group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3</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Regulators Forum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3</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a:effectLst/>
                          <a:latin typeface="+mn-lt"/>
                        </a:rPr>
                        <a:t>KPI 5: Complaint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Average number of days to respond to complaints made by community against tenements.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Business days</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cs typeface="Arial" panose="020B0604020202020204" pitchFamily="34" charset="0"/>
                        </a:rPr>
                        <a:t>4</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16</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2020-21 Q3</a:t>
            </a:r>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173155907"/>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Unique WP </a:t>
                      </a:r>
                    </a:p>
                    <a:p>
                      <a:pPr algn="ctr"/>
                      <a:r>
                        <a:rPr lang="en-AU" sz="900">
                          <a:latin typeface="+mn-lt"/>
                        </a:rPr>
                        <a:t>under assessment</a:t>
                      </a:r>
                    </a:p>
                  </a:txBody>
                  <a:tcPr marL="99060" marR="99060" anchor="ctr">
                    <a:solidFill>
                      <a:srgbClr val="002060"/>
                    </a:solidFill>
                  </a:tcPr>
                </a:tc>
                <a:tc>
                  <a:txBody>
                    <a:bodyPr/>
                    <a:lstStyle/>
                    <a:p>
                      <a:pPr algn="ctr"/>
                      <a:r>
                        <a:rPr lang="en-AU" sz="900">
                          <a:latin typeface="+mn-lt"/>
                        </a:rPr>
                        <a:t>Stage STF</a:t>
                      </a:r>
                    </a:p>
                    <a:p>
                      <a:pPr algn="ctr"/>
                      <a:r>
                        <a:rPr lang="en-AU" sz="900">
                          <a:latin typeface="+mn-lt"/>
                        </a:rPr>
                        <a:t>(Target Days)</a:t>
                      </a:r>
                    </a:p>
                  </a:txBody>
                  <a:tcPr marL="99060" marR="99060" anchor="ctr">
                    <a:solidFill>
                      <a:srgbClr val="002060"/>
                    </a:solidFill>
                  </a:tcPr>
                </a:tc>
                <a:tc>
                  <a:txBody>
                    <a:bodyPr/>
                    <a:lstStyle/>
                    <a:p>
                      <a:pPr algn="ctr"/>
                      <a:r>
                        <a:rPr lang="en-AU" sz="900">
                          <a:latin typeface="+mn-lt"/>
                        </a:rPr>
                        <a:t>Stages</a:t>
                      </a:r>
                      <a:r>
                        <a:rPr lang="en-AU" sz="900" baseline="0">
                          <a:latin typeface="+mn-lt"/>
                        </a:rPr>
                        <a:t> </a:t>
                      </a:r>
                      <a:r>
                        <a:rPr lang="en-AU" sz="900">
                          <a:latin typeface="+mn-lt"/>
                        </a:rPr>
                        <a:t>Over </a:t>
                      </a:r>
                    </a:p>
                    <a:p>
                      <a:pPr algn="ctr"/>
                      <a:r>
                        <a:rPr lang="en-AU" sz="900">
                          <a:latin typeface="+mn-lt"/>
                        </a:rPr>
                        <a:t>STF</a:t>
                      </a:r>
                    </a:p>
                  </a:txBody>
                  <a:tcPr marL="99060" marR="99060" anchor="ctr">
                    <a:solidFill>
                      <a:srgbClr val="002060"/>
                    </a:solidFill>
                  </a:tcPr>
                </a:tc>
                <a:tc>
                  <a:txBody>
                    <a:bodyPr/>
                    <a:lstStyle/>
                    <a:p>
                      <a:pPr algn="ctr"/>
                      <a:r>
                        <a:rPr lang="en-AU" sz="900">
                          <a:latin typeface="+mn-lt"/>
                        </a:rPr>
                        <a:t>Stages Within</a:t>
                      </a:r>
                    </a:p>
                    <a:p>
                      <a:pPr algn="ctr"/>
                      <a:r>
                        <a:rPr lang="en-AU" sz="90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a:t>
                      </a:r>
                    </a:p>
                    <a:p>
                      <a:pPr algn="ctr"/>
                      <a:r>
                        <a:rPr lang="en-AU" sz="900">
                          <a:latin typeface="+mn-lt"/>
                        </a:rPr>
                        <a:t>(Within STF/Total)</a:t>
                      </a:r>
                      <a:endParaRPr lang="en-AU" sz="9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17</a:t>
                      </a:r>
                    </a:p>
                  </a:txBody>
                  <a:tcPr marL="9525" marR="9525" marT="9525" marB="0" anchor="ctr"/>
                </a:tc>
                <a:tc>
                  <a:txBody>
                    <a:bodyPr/>
                    <a:lstStyle/>
                    <a:p>
                      <a:pPr algn="ctr" fontAlgn="b"/>
                      <a:r>
                        <a:rPr lang="en-AU" sz="900" b="0" i="0" u="none" strike="noStrike">
                          <a:solidFill>
                            <a:srgbClr val="000000"/>
                          </a:solidFill>
                          <a:effectLst/>
                          <a:latin typeface="+mn-lt"/>
                        </a:rPr>
                        <a:t>18</a:t>
                      </a:r>
                    </a:p>
                  </a:txBody>
                  <a:tcPr marL="9525" marR="9525" marT="9525" marB="0" anchor="ctr"/>
                </a:tc>
                <a:tc>
                  <a:txBody>
                    <a:bodyPr/>
                    <a:lstStyle/>
                    <a:p>
                      <a:pPr algn="ctr" fontAlgn="b"/>
                      <a:r>
                        <a:rPr lang="en-AU" sz="900" b="0" i="0" u="none" strike="noStrike">
                          <a:solidFill>
                            <a:srgbClr val="000000"/>
                          </a:solidFill>
                          <a:effectLst/>
                          <a:latin typeface="+mn-lt"/>
                        </a:rPr>
                        <a:t>95%</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29</a:t>
                      </a:r>
                    </a:p>
                  </a:txBody>
                  <a:tcPr marL="9525" marR="9525" marT="9525" marB="0" anchor="ctr"/>
                </a:tc>
                <a:tc>
                  <a:txBody>
                    <a:bodyPr/>
                    <a:lstStyle/>
                    <a:p>
                      <a:pPr algn="ctr" fontAlgn="b"/>
                      <a:r>
                        <a:rPr lang="en-AU" sz="900" b="0" i="0" u="none" strike="noStrike">
                          <a:solidFill>
                            <a:srgbClr val="000000"/>
                          </a:solidFill>
                          <a:effectLst/>
                          <a:latin typeface="+mn-lt"/>
                        </a:rPr>
                        <a:t>97%</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5" y="2947457"/>
            <a:ext cx="3781089" cy="1769715"/>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This performance indicator for extractive industry work authority work plans measures whether the work plan stages were assessed within the statutory time frames.</a:t>
            </a:r>
          </a:p>
          <a:p>
            <a:pPr>
              <a:spcAft>
                <a:spcPts val="600"/>
              </a:spcAft>
            </a:pPr>
            <a:br>
              <a:rPr lang="en-AU" sz="900">
                <a:solidFill>
                  <a:srgbClr val="C00000"/>
                </a:solidFill>
              </a:rPr>
            </a:br>
            <a:r>
              <a:rPr lang="en-AU" sz="900"/>
              <a:t>In Q3, 18 extractive work plan stages were assessed from 12 unique work plans, of which 95% were assessed within the statutory time frame. </a:t>
            </a:r>
          </a:p>
          <a:p>
            <a:pPr>
              <a:spcAft>
                <a:spcPts val="600"/>
              </a:spcAft>
            </a:pPr>
            <a:r>
              <a:rPr lang="en-AU" sz="900"/>
              <a:t>Two work plans were approved in the quarter. Two work plans were statutorily endorsed and returned to the client(s) to proceed with planning approval.</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a:t> Page    </a:t>
            </a:r>
            <a:fld id="{BE4ABD5F-D626-4461-ADC9-85806A61CF0E}" type="slidenum">
              <a:rPr lang="en-AU" smtClean="0"/>
              <a:pPr/>
              <a:t>4</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3040329699"/>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Granted</a:t>
                      </a:r>
                      <a:endParaRPr lang="en-AU" sz="90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a:effectLst/>
                        </a:rPr>
                        <a:t>FY 2020-21 Q3</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a:effectLst/>
                        </a:rPr>
                        <a:t>FY 2020-21 Q2</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a:t>Work authority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3933988933"/>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Endorsed</a:t>
                      </a:r>
                    </a:p>
                  </a:txBody>
                  <a:tcPr marL="99060" marR="99060" anchor="ctr">
                    <a:solidFill>
                      <a:srgbClr val="002060"/>
                    </a:solidFill>
                  </a:tcPr>
                </a:tc>
                <a:tc>
                  <a:txBody>
                    <a:bodyPr/>
                    <a:lstStyle/>
                    <a:p>
                      <a:pPr algn="ctr"/>
                      <a:r>
                        <a:rPr lang="en-AU" sz="90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5</a:t>
                      </a:r>
                    </a:p>
                  </a:txBody>
                  <a:tcPr marL="7620" marR="7620" marT="7620" marB="0" anchor="ctr"/>
                </a:tc>
                <a:tc>
                  <a:txBody>
                    <a:bodyPr/>
                    <a:lstStyle/>
                    <a:p>
                      <a:pPr algn="ctr" fontAlgn="b"/>
                      <a:r>
                        <a:rPr lang="en-AU" sz="900" b="0" i="0" u="none" strike="noStrike">
                          <a:solidFill>
                            <a:srgbClr val="000000"/>
                          </a:solidFill>
                          <a:effectLst/>
                          <a:latin typeface="+mn-lt"/>
                        </a:rPr>
                        <a:t>9</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2216645810"/>
              </p:ext>
            </p:extLst>
          </p:nvPr>
        </p:nvGraphicFramePr>
        <p:xfrm>
          <a:off x="313590" y="2672423"/>
          <a:ext cx="6364405" cy="1835776"/>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a:t>Quarter</a:t>
                      </a:r>
                    </a:p>
                  </a:txBody>
                  <a:tcPr marL="99060" marR="99060" anchor="ctr">
                    <a:solidFill>
                      <a:srgbClr val="0070C0"/>
                    </a:solidFill>
                  </a:tcPr>
                </a:tc>
                <a:tc>
                  <a:txBody>
                    <a:bodyPr/>
                    <a:lstStyle/>
                    <a:p>
                      <a:pPr algn="ctr"/>
                      <a:r>
                        <a:rPr lang="en-AU" sz="900"/>
                        <a:t>Licence Type</a:t>
                      </a:r>
                    </a:p>
                  </a:txBody>
                  <a:tcPr marL="99060" marR="99060" anchor="ctr">
                    <a:solidFill>
                      <a:srgbClr val="0070C0"/>
                    </a:solidFill>
                  </a:tcPr>
                </a:tc>
                <a:tc>
                  <a:txBody>
                    <a:bodyPr/>
                    <a:lstStyle/>
                    <a:p>
                      <a:pPr algn="ctr"/>
                      <a:r>
                        <a:rPr lang="en-AU" sz="900"/>
                        <a:t>STF</a:t>
                      </a:r>
                    </a:p>
                    <a:p>
                      <a:pPr algn="ctr"/>
                      <a:r>
                        <a:rPr lang="en-AU" sz="800"/>
                        <a:t>(Target Days)</a:t>
                      </a:r>
                    </a:p>
                  </a:txBody>
                  <a:tcPr marL="99060" marR="99060" anchor="ctr">
                    <a:solidFill>
                      <a:srgbClr val="0070C0"/>
                    </a:solidFill>
                  </a:tcPr>
                </a:tc>
                <a:tc>
                  <a:txBody>
                    <a:bodyPr/>
                    <a:lstStyle/>
                    <a:p>
                      <a:pPr algn="ctr"/>
                      <a:r>
                        <a:rPr lang="en-AU" sz="900"/>
                        <a:t>Over</a:t>
                      </a:r>
                    </a:p>
                    <a:p>
                      <a:pPr algn="ctr"/>
                      <a:r>
                        <a:rPr lang="en-AU" sz="900"/>
                        <a:t> STF</a:t>
                      </a:r>
                    </a:p>
                  </a:txBody>
                  <a:tcPr marL="99060" marR="99060" anchor="ctr">
                    <a:solidFill>
                      <a:srgbClr val="0070C0"/>
                    </a:solidFill>
                  </a:tcPr>
                </a:tc>
                <a:tc>
                  <a:txBody>
                    <a:bodyPr/>
                    <a:lstStyle/>
                    <a:p>
                      <a:pPr algn="ctr"/>
                      <a:r>
                        <a:rPr lang="en-AU" sz="900"/>
                        <a:t>Within </a:t>
                      </a:r>
                    </a:p>
                    <a:p>
                      <a:pPr algn="ctr"/>
                      <a:r>
                        <a:rPr lang="en-AU" sz="900"/>
                        <a:t>STF</a:t>
                      </a:r>
                    </a:p>
                  </a:txBody>
                  <a:tcPr marL="99060" marR="99060" anchor="ctr">
                    <a:solidFill>
                      <a:srgbClr val="0070C0"/>
                    </a:solidFill>
                  </a:tcPr>
                </a:tc>
                <a:tc>
                  <a:txBody>
                    <a:bodyPr/>
                    <a:lstStyle/>
                    <a:p>
                      <a:pPr algn="ctr"/>
                      <a:r>
                        <a:rPr lang="en-AU" sz="900"/>
                        <a:t>Total</a:t>
                      </a:r>
                    </a:p>
                    <a:p>
                      <a:pPr algn="ctr"/>
                      <a:r>
                        <a:rPr lang="en-AU" sz="800"/>
                        <a:t>(Over + Within</a:t>
                      </a:r>
                      <a:r>
                        <a:rPr lang="en-AU" sz="800" baseline="0"/>
                        <a:t> </a:t>
                      </a:r>
                      <a:r>
                        <a:rPr lang="en-AU" sz="800"/>
                        <a:t>STF)</a:t>
                      </a:r>
                    </a:p>
                  </a:txBody>
                  <a:tcPr marL="99060" marR="99060" anchor="ctr">
                    <a:solidFill>
                      <a:srgbClr val="0070C0"/>
                    </a:solidFill>
                  </a:tcPr>
                </a:tc>
                <a:tc>
                  <a:txBody>
                    <a:bodyPr/>
                    <a:lstStyle/>
                    <a:p>
                      <a:pPr algn="ctr"/>
                      <a:r>
                        <a:rPr lang="en-AU" sz="900"/>
                        <a:t>% Within </a:t>
                      </a:r>
                      <a:r>
                        <a:rPr lang="en-AU" sz="800"/>
                        <a:t>STF/Total</a:t>
                      </a:r>
                      <a:endParaRPr lang="en-AU" sz="8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2020-21 Q3</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u="none" strike="noStrike">
                          <a:solidFill>
                            <a:schemeClr val="bg2">
                              <a:lumMod val="50000"/>
                            </a:schemeClr>
                          </a:solidFill>
                          <a:effectLst/>
                        </a:rPr>
                        <a:t>120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12</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48%</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2020-21 Q2</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16</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22</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73%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solidFill>
                      <a:srgbClr val="EAEFF7"/>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kern="1200">
                          <a:solidFill>
                            <a:schemeClr val="dk1"/>
                          </a:solidFill>
                          <a:effectLst/>
                          <a:latin typeface="+mn-lt"/>
                          <a:ea typeface="+mn-ea"/>
                          <a:cs typeface="+mn-cs"/>
                        </a:rPr>
                        <a:t>Retention Licence</a:t>
                      </a:r>
                    </a:p>
                  </a:txBody>
                  <a:tcPr marL="90000" marR="9525" marT="9525" marB="0" anchor="ctr">
                    <a:solidFill>
                      <a:srgbClr val="DAE3F3"/>
                    </a:solidFill>
                  </a:tcPr>
                </a:tc>
                <a:tc>
                  <a:txBody>
                    <a:bodyPr/>
                    <a:lstStyle/>
                    <a:p>
                      <a:pPr algn="ctr" fontAlgn="b"/>
                      <a:r>
                        <a:rPr lang="en-AU" sz="900" u="none" strike="noStrike">
                          <a:solidFill>
                            <a:schemeClr val="bg2">
                              <a:lumMod val="50000"/>
                            </a:schemeClr>
                          </a:solidFill>
                          <a:effectLst/>
                        </a:rPr>
                        <a:t>120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rgbClr val="DAE3F3"/>
                    </a:solidFill>
                  </a:tcP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solidFill>
                      <a:srgbClr val="DAE3F3"/>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DAE3F3"/>
                    </a:solidFill>
                  </a:tcP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solidFill>
                      <a:srgbClr val="DAE3F3"/>
                    </a:solidFill>
                  </a:tcPr>
                </a:tc>
                <a:tc>
                  <a:txBody>
                    <a:bodyPr/>
                    <a:lstStyle/>
                    <a:p>
                      <a:pPr algn="ctr" rtl="0" fontAlgn="ctr"/>
                      <a:r>
                        <a:rPr lang="en-AU" sz="900" b="0" i="0" u="none" strike="noStrike">
                          <a:solidFill>
                            <a:srgbClr val="000000"/>
                          </a:solidFill>
                          <a:effectLst/>
                          <a:latin typeface="Calibri" panose="020F0502020204030204" pitchFamily="34" charset="0"/>
                        </a:rPr>
                        <a:t>0%</a:t>
                      </a:r>
                    </a:p>
                  </a:txBody>
                  <a:tcPr marL="9525" marR="9525" marT="9525" marB="0" anchor="ctr">
                    <a:solidFill>
                      <a:srgbClr val="DAE3F3"/>
                    </a:solidFill>
                  </a:tcPr>
                </a:tc>
                <a:extLst>
                  <a:ext uri="{0D108BD9-81ED-4DB2-BD59-A6C34878D82A}">
                    <a16:rowId xmlns:a16="http://schemas.microsoft.com/office/drawing/2014/main" val="1959662367"/>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18</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26</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69%</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a:t> Page    </a:t>
            </a:r>
            <a:fld id="{BE4ABD5F-D626-4461-ADC9-85806A61CF0E}" type="slidenum">
              <a:rPr lang="en-AU" smtClean="0"/>
              <a:pPr/>
              <a:t>5</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477328"/>
          </a:xfrm>
          <a:prstGeom prst="rect">
            <a:avLst/>
          </a:prstGeom>
          <a:noFill/>
        </p:spPr>
        <p:txBody>
          <a:bodyPr wrap="square" lIns="91440" tIns="45720" rIns="91440" bIns="45720" rtlCol="0" anchor="t">
            <a:spAutoFit/>
          </a:bodyPr>
          <a:lstStyle/>
          <a:p>
            <a:r>
              <a:rPr lang="en-AU" sz="900" b="1"/>
              <a:t>Explanation for the result: </a:t>
            </a:r>
            <a:endParaRPr lang="en-AU" sz="900"/>
          </a:p>
          <a:p>
            <a:endParaRPr lang="en-AU" sz="900"/>
          </a:p>
          <a:p>
            <a:r>
              <a:rPr lang="en-AU" sz="900"/>
              <a:t>This table is an expanded subset of Table 1 above. It details the regulator’s performance in assessing mineral licence applications.</a:t>
            </a:r>
            <a:endParaRPr lang="en-AU" sz="900">
              <a:cs typeface="Calibri"/>
            </a:endParaRPr>
          </a:p>
          <a:p>
            <a:endParaRPr lang="en-AU" sz="900"/>
          </a:p>
          <a:p>
            <a:pPr>
              <a:spcAft>
                <a:spcPts val="600"/>
              </a:spcAft>
            </a:pPr>
            <a:r>
              <a:rPr lang="en-AU" sz="900"/>
              <a:t>In Q3, 48% (11 out of 23) applications were granted within the statutory time frames. </a:t>
            </a:r>
            <a:r>
              <a:rPr lang="en-AU" sz="900">
                <a:cs typeface="Calibri"/>
              </a:rPr>
              <a:t>Longer assessment was required for several applications due to complexities.</a:t>
            </a:r>
          </a:p>
        </p:txBody>
      </p:sp>
      <p:sp>
        <p:nvSpPr>
          <p:cNvPr id="7" name="Footer Placeholder 6"/>
          <p:cNvSpPr>
            <a:spLocks noGrp="1"/>
          </p:cNvSpPr>
          <p:nvPr>
            <p:ph type="ftr" sz="quarter" idx="11"/>
          </p:nvPr>
        </p:nvSpPr>
        <p:spPr/>
        <p:txBody>
          <a:bodyPr/>
          <a:lstStyle/>
          <a:p>
            <a:r>
              <a:rPr lang="en-AU"/>
              <a:t>Earth Resources Regulation Quarterly Performance Report 2020-21 Q3</a:t>
            </a:r>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775080" cy="276999"/>
          </a:xfrm>
          <a:prstGeom prst="rect">
            <a:avLst/>
          </a:prstGeom>
          <a:noFill/>
        </p:spPr>
        <p:txBody>
          <a:bodyPr wrap="square" rtlCol="0">
            <a:spAutoFit/>
          </a:bodyPr>
          <a:lstStyle/>
          <a:p>
            <a:r>
              <a:rPr lang="en-AU" sz="120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1651293124"/>
              </p:ext>
            </p:extLst>
          </p:nvPr>
        </p:nvGraphicFramePr>
        <p:xfrm>
          <a:off x="318052" y="4773221"/>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a:t>Quarter</a:t>
                      </a:r>
                    </a:p>
                  </a:txBody>
                  <a:tcPr marL="99060" marR="99060" anchor="ctr">
                    <a:solidFill>
                      <a:srgbClr val="0070C0"/>
                    </a:solidFill>
                  </a:tcPr>
                </a:tc>
                <a:tc>
                  <a:txBody>
                    <a:bodyPr/>
                    <a:lstStyle/>
                    <a:p>
                      <a:pPr algn="ctr"/>
                      <a:r>
                        <a:rPr lang="en-AU" sz="900"/>
                        <a:t>Work Plan Type</a:t>
                      </a:r>
                    </a:p>
                  </a:txBody>
                  <a:tcPr marL="99060" marR="99060" anchor="ctr">
                    <a:solidFill>
                      <a:srgbClr val="0070C0"/>
                    </a:solidFill>
                  </a:tcPr>
                </a:tc>
                <a:tc>
                  <a:txBody>
                    <a:bodyPr/>
                    <a:lstStyle/>
                    <a:p>
                      <a:pPr algn="ctr"/>
                      <a:r>
                        <a:rPr lang="en-AU" sz="900"/>
                        <a:t>WP</a:t>
                      </a:r>
                    </a:p>
                    <a:p>
                      <a:pPr algn="ctr"/>
                      <a:r>
                        <a:rPr lang="en-AU" sz="900"/>
                        <a:t>Approved</a:t>
                      </a:r>
                    </a:p>
                  </a:txBody>
                  <a:tcPr marL="99060" marR="99060" anchor="ctr">
                    <a:solidFill>
                      <a:srgbClr val="0070C0"/>
                    </a:solidFill>
                  </a:tcPr>
                </a:tc>
                <a:tc>
                  <a:txBody>
                    <a:bodyPr/>
                    <a:lstStyle/>
                    <a:p>
                      <a:pPr algn="ctr"/>
                      <a:r>
                        <a:rPr lang="en-AU" sz="900"/>
                        <a:t>Unique WP </a:t>
                      </a:r>
                    </a:p>
                    <a:p>
                      <a:pPr algn="ctr"/>
                      <a:r>
                        <a:rPr lang="en-AU" sz="800"/>
                        <a:t>under assessment</a:t>
                      </a:r>
                    </a:p>
                  </a:txBody>
                  <a:tcPr marL="99060" marR="99060" anchor="ctr">
                    <a:solidFill>
                      <a:srgbClr val="0070C0"/>
                    </a:solidFill>
                  </a:tcPr>
                </a:tc>
                <a:tc>
                  <a:txBody>
                    <a:bodyPr/>
                    <a:lstStyle/>
                    <a:p>
                      <a:pPr algn="ctr"/>
                      <a:r>
                        <a:rPr lang="en-AU" sz="900"/>
                        <a:t>Stage STF</a:t>
                      </a:r>
                    </a:p>
                    <a:p>
                      <a:pPr algn="ctr"/>
                      <a:r>
                        <a:rPr lang="en-AU" sz="800"/>
                        <a:t>(Target Days)</a:t>
                      </a:r>
                    </a:p>
                  </a:txBody>
                  <a:tcPr marL="99060" marR="99060" anchor="ctr">
                    <a:solidFill>
                      <a:srgbClr val="0070C0"/>
                    </a:solidFill>
                  </a:tcPr>
                </a:tc>
                <a:tc>
                  <a:txBody>
                    <a:bodyPr/>
                    <a:lstStyle/>
                    <a:p>
                      <a:pPr algn="ctr"/>
                      <a:r>
                        <a:rPr lang="en-AU" sz="900"/>
                        <a:t>Stages</a:t>
                      </a:r>
                      <a:r>
                        <a:rPr lang="en-AU" sz="900" baseline="0"/>
                        <a:t> </a:t>
                      </a:r>
                      <a:r>
                        <a:rPr lang="en-AU" sz="900"/>
                        <a:t>Over </a:t>
                      </a:r>
                    </a:p>
                    <a:p>
                      <a:pPr algn="ctr"/>
                      <a:r>
                        <a:rPr lang="en-AU" sz="900"/>
                        <a:t>STF</a:t>
                      </a:r>
                    </a:p>
                  </a:txBody>
                  <a:tcPr marL="99060" marR="99060" anchor="ctr">
                    <a:solidFill>
                      <a:srgbClr val="0070C0"/>
                    </a:solidFill>
                  </a:tcPr>
                </a:tc>
                <a:tc>
                  <a:txBody>
                    <a:bodyPr/>
                    <a:lstStyle/>
                    <a:p>
                      <a:pPr algn="ctr"/>
                      <a:r>
                        <a:rPr lang="en-AU" sz="900"/>
                        <a:t>Stages Within</a:t>
                      </a:r>
                    </a:p>
                    <a:p>
                      <a:pPr algn="ctr"/>
                      <a:r>
                        <a:rPr lang="en-AU" sz="90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a:t>
                      </a:r>
                    </a:p>
                    <a:p>
                      <a:pPr algn="ctr"/>
                      <a:r>
                        <a:rPr lang="en-AU" sz="900"/>
                        <a:t>(Within STF/</a:t>
                      </a:r>
                    </a:p>
                    <a:p>
                      <a:pPr algn="ctr"/>
                      <a:r>
                        <a:rPr lang="en-AU" sz="900"/>
                        <a:t>Total)</a:t>
                      </a:r>
                      <a:endParaRPr lang="en-AU" sz="9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2020-21 Q3</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3</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0</a:t>
                      </a:r>
                    </a:p>
                  </a:txBody>
                  <a:tcPr marL="7620" marR="7620" marT="7620" marB="0" anchor="ctr"/>
                </a:tc>
                <a:tc>
                  <a:txBody>
                    <a:bodyPr/>
                    <a:lstStyle/>
                    <a:p>
                      <a:pPr algn="ctr" fontAlgn="b"/>
                      <a:r>
                        <a:rPr lang="en-AU" sz="900" b="0" i="0" u="none" strike="noStrike">
                          <a:solidFill>
                            <a:srgbClr val="000000"/>
                          </a:solidFill>
                          <a:effectLst/>
                          <a:latin typeface="+mn-lt"/>
                        </a:rPr>
                        <a:t>1</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0" i="0" u="none" strike="noStrike">
                          <a:solidFill>
                            <a:srgbClr val="000000"/>
                          </a:solidFill>
                          <a:effectLst/>
                          <a:latin typeface="+mn-lt"/>
                        </a:rPr>
                        <a:t>4</a:t>
                      </a:r>
                    </a:p>
                  </a:txBody>
                  <a:tcPr marL="7620" marR="7620" marT="7620" marB="0" anchor="ctr">
                    <a:solidFill>
                      <a:schemeClr val="accent5"/>
                    </a:solidFill>
                  </a:tcPr>
                </a:tc>
                <a:tc>
                  <a:txBody>
                    <a:bodyPr/>
                    <a:lstStyle/>
                    <a:p>
                      <a:pPr algn="ctr" rtl="0" fontAlgn="ctr"/>
                      <a:endParaRPr lang="en-AU" sz="900" b="0"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2020-21 Q2</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6</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0" i="0" u="none" strike="noStrike">
                          <a:solidFill>
                            <a:srgbClr val="000000"/>
                          </a:solidFill>
                          <a:effectLst/>
                          <a:latin typeface="+mn-lt"/>
                        </a:rPr>
                        <a:t>10</a:t>
                      </a:r>
                    </a:p>
                  </a:txBody>
                  <a:tcPr marL="7620" marR="7620" marT="7620" marB="0" anchor="ctr">
                    <a:solidFill>
                      <a:schemeClr val="accent5"/>
                    </a:solidFill>
                  </a:tcPr>
                </a:tc>
                <a:tc>
                  <a:txBody>
                    <a:bodyPr/>
                    <a:lstStyle/>
                    <a:p>
                      <a:pPr algn="ctr" rtl="0" fontAlgn="ctr"/>
                      <a:endParaRPr lang="en-AU" sz="900" b="0"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531627"/>
            <a:ext cx="5775080" cy="276999"/>
          </a:xfrm>
          <a:prstGeom prst="rect">
            <a:avLst/>
          </a:prstGeom>
          <a:noFill/>
        </p:spPr>
        <p:txBody>
          <a:bodyPr wrap="square" rtlCol="0">
            <a:spAutoFit/>
          </a:bodyPr>
          <a:lstStyle/>
          <a:p>
            <a:r>
              <a:rPr lang="en-AU" sz="120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32415"/>
            <a:ext cx="2809293" cy="1415772"/>
          </a:xfrm>
          <a:prstGeom prst="rect">
            <a:avLst/>
          </a:prstGeom>
          <a:noFill/>
        </p:spPr>
        <p:txBody>
          <a:bodyPr wrap="square" rtlCol="0">
            <a:spAutoFit/>
          </a:bodyPr>
          <a:lstStyle/>
          <a:p>
            <a:r>
              <a:rPr lang="en-AU" sz="900" b="1"/>
              <a:t>Explanation for the result: </a:t>
            </a:r>
            <a:endParaRPr lang="en-AU" sz="900"/>
          </a:p>
          <a:p>
            <a:endParaRPr lang="en-AU" sz="900"/>
          </a:p>
          <a:p>
            <a:pPr>
              <a:spcAft>
                <a:spcPts val="600"/>
              </a:spcAft>
            </a:pPr>
            <a:r>
              <a:rPr lang="en-AU" sz="900"/>
              <a:t>This table is an expanded subset of Table 1 above. It details the regulator’s performance in assessing mineral work plan application stages.</a:t>
            </a:r>
          </a:p>
          <a:p>
            <a:pPr>
              <a:spcAft>
                <a:spcPts val="600"/>
              </a:spcAft>
            </a:pPr>
            <a:r>
              <a:rPr lang="en-AU" sz="900"/>
              <a:t>In Q3, six exploration and mining work plan stages were assessed from four unique work plans, of which 100% were assessed within the statutory time frames. One work plan was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2679927944"/>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and Work Plan Stages</a:t>
                      </a:r>
                    </a:p>
                  </a:txBody>
                  <a:tcPr marL="99060" marR="99060" anchor="ctr">
                    <a:solidFill>
                      <a:srgbClr val="002060"/>
                    </a:solidFill>
                  </a:tcPr>
                </a:tc>
                <a:tc>
                  <a:txBody>
                    <a:bodyPr/>
                    <a:lstStyle/>
                    <a:p>
                      <a:pPr algn="ctr"/>
                      <a:r>
                        <a:rPr lang="en-AU" sz="900">
                          <a:latin typeface="+mn-lt"/>
                        </a:rPr>
                        <a:t>Over</a:t>
                      </a:r>
                    </a:p>
                    <a:p>
                      <a:pPr algn="ctr"/>
                      <a:r>
                        <a:rPr lang="en-AU" sz="900">
                          <a:latin typeface="+mn-lt"/>
                        </a:rPr>
                        <a:t> STF</a:t>
                      </a:r>
                    </a:p>
                  </a:txBody>
                  <a:tcPr marL="99060" marR="99060" anchor="ctr">
                    <a:solidFill>
                      <a:srgbClr val="002060"/>
                    </a:solidFill>
                  </a:tcPr>
                </a:tc>
                <a:tc>
                  <a:txBody>
                    <a:bodyPr/>
                    <a:lstStyle/>
                    <a:p>
                      <a:pPr algn="ctr"/>
                      <a:r>
                        <a:rPr lang="en-AU" sz="900">
                          <a:latin typeface="+mn-lt"/>
                        </a:rPr>
                        <a:t>Within </a:t>
                      </a:r>
                    </a:p>
                    <a:p>
                      <a:pPr algn="ctr"/>
                      <a:r>
                        <a:rPr lang="en-AU" sz="900">
                          <a:latin typeface="+mn-lt"/>
                        </a:rPr>
                        <a:t>STF</a:t>
                      </a:r>
                    </a:p>
                  </a:txBody>
                  <a:tcPr marL="99060" marR="99060" anchor="ctr">
                    <a:solidFill>
                      <a:srgbClr val="002060"/>
                    </a:solidFill>
                  </a:tcPr>
                </a:tc>
                <a:tc>
                  <a:txBody>
                    <a:bodyPr/>
                    <a:lstStyle/>
                    <a:p>
                      <a:pPr algn="ctr"/>
                      <a:r>
                        <a:rPr lang="en-AU" sz="900">
                          <a:latin typeface="+mn-lt"/>
                        </a:rPr>
                        <a:t>Total</a:t>
                      </a:r>
                    </a:p>
                    <a:p>
                      <a:pPr algn="ctr"/>
                      <a:r>
                        <a:rPr lang="en-AU" sz="800">
                          <a:latin typeface="+mn-lt"/>
                        </a:rPr>
                        <a:t>(Over + Within</a:t>
                      </a:r>
                      <a:r>
                        <a:rPr lang="en-AU" sz="800" baseline="0">
                          <a:latin typeface="+mn-lt"/>
                        </a:rPr>
                        <a:t> </a:t>
                      </a:r>
                      <a:r>
                        <a:rPr lang="en-AU" sz="800">
                          <a:latin typeface="+mn-lt"/>
                        </a:rPr>
                        <a:t>STF)</a:t>
                      </a:r>
                    </a:p>
                  </a:txBody>
                  <a:tcPr marL="99060" marR="99060" anchor="ctr">
                    <a:solidFill>
                      <a:srgbClr val="002060"/>
                    </a:solidFill>
                  </a:tcPr>
                </a:tc>
                <a:tc>
                  <a:txBody>
                    <a:bodyPr/>
                    <a:lstStyle/>
                    <a:p>
                      <a:pPr algn="ctr"/>
                      <a:r>
                        <a:rPr lang="en-AU" sz="900">
                          <a:latin typeface="+mn-lt"/>
                        </a:rPr>
                        <a:t>% </a:t>
                      </a:r>
                      <a:r>
                        <a:rPr lang="en-AU" sz="800">
                          <a:latin typeface="+mn-lt"/>
                        </a:rPr>
                        <a:t>Within</a:t>
                      </a:r>
                    </a:p>
                    <a:p>
                      <a:pPr algn="ctr"/>
                      <a:r>
                        <a:rPr lang="en-AU" sz="800">
                          <a:latin typeface="+mn-lt"/>
                        </a:rPr>
                        <a:t>STF/Total</a:t>
                      </a:r>
                      <a:endParaRPr lang="en-AU" sz="8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2020-21 Q3</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0" i="0" u="none" strike="noStrike">
                          <a:solidFill>
                            <a:srgbClr val="000000"/>
                          </a:solidFill>
                          <a:effectLst/>
                          <a:latin typeface="+mn-lt"/>
                        </a:rPr>
                        <a:t>23</a:t>
                      </a:r>
                    </a:p>
                  </a:txBody>
                  <a:tcPr marL="9525" marR="9525" marT="9525" marB="0" anchor="ctr"/>
                </a:tc>
                <a:tc>
                  <a:txBody>
                    <a:bodyPr/>
                    <a:lstStyle/>
                    <a:p>
                      <a:pPr algn="ctr" rtl="0" fontAlgn="ctr"/>
                      <a:r>
                        <a:rPr lang="en-AU" sz="900" b="1" i="0" u="none" strike="noStrike">
                          <a:solidFill>
                            <a:srgbClr val="000000"/>
                          </a:solidFill>
                          <a:effectLst/>
                          <a:latin typeface="+mn-lt"/>
                        </a:rPr>
                        <a:t>48%</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tc>
                  <a:txBody>
                    <a:bodyPr/>
                    <a:lstStyle/>
                    <a:p>
                      <a:pPr algn="ctr" rtl="0" fontAlgn="ctr"/>
                      <a:r>
                        <a:rPr lang="en-AU" sz="900" b="0" i="0" u="none" strike="noStrike">
                          <a:solidFill>
                            <a:srgbClr val="000000"/>
                          </a:solidFill>
                          <a:effectLst/>
                          <a:latin typeface="+mn-lt"/>
                        </a:rPr>
                        <a:t>5</a:t>
                      </a:r>
                    </a:p>
                  </a:txBody>
                  <a:tcPr marL="9525" marR="9525" marT="9525" marB="0" anchor="ctr"/>
                </a:tc>
                <a:tc>
                  <a:txBody>
                    <a:bodyPr/>
                    <a:lstStyle/>
                    <a:p>
                      <a:pPr algn="ctr" rtl="0" fontAlgn="ctr"/>
                      <a:r>
                        <a:rPr lang="en-AU" sz="900" b="1"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12</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16</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28</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57%</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2020-21 Q2</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18</a:t>
                      </a:r>
                    </a:p>
                  </a:txBody>
                  <a:tcPr marL="9525" marR="9525" marT="9525" marB="0" anchor="ctr"/>
                </a:tc>
                <a:tc>
                  <a:txBody>
                    <a:bodyPr/>
                    <a:lstStyle/>
                    <a:p>
                      <a:pPr algn="ctr" rtl="0" fontAlgn="ctr"/>
                      <a:r>
                        <a:rPr lang="en-AU" sz="900" b="0" i="0" u="none" strike="noStrike">
                          <a:solidFill>
                            <a:srgbClr val="000000"/>
                          </a:solidFill>
                          <a:effectLst/>
                          <a:latin typeface="+mn-lt"/>
                        </a:rPr>
                        <a:t>26</a:t>
                      </a:r>
                    </a:p>
                  </a:txBody>
                  <a:tcPr marL="9525" marR="9525" marT="9525" marB="0" anchor="ctr"/>
                </a:tc>
                <a:tc>
                  <a:txBody>
                    <a:bodyPr/>
                    <a:lstStyle/>
                    <a:p>
                      <a:pPr algn="ctr" rtl="0" fontAlgn="ctr"/>
                      <a:r>
                        <a:rPr lang="en-AU" sz="900" b="1" i="0" u="none" strike="noStrike">
                          <a:solidFill>
                            <a:srgbClr val="000000"/>
                          </a:solidFill>
                          <a:effectLst/>
                          <a:latin typeface="+mn-lt"/>
                        </a:rPr>
                        <a:t>69%</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1"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8</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37</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78%</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22961"/>
            <a:ext cx="2707369" cy="1692771"/>
          </a:xfrm>
          <a:prstGeom prst="rect">
            <a:avLst/>
          </a:prstGeom>
          <a:noFill/>
        </p:spPr>
        <p:txBody>
          <a:bodyPr wrap="square" rtlCol="0">
            <a:spAutoFit/>
          </a:bodyPr>
          <a:lstStyle/>
          <a:p>
            <a:r>
              <a:rPr lang="en-AU" sz="900" b="1"/>
              <a:t>Explanation for the result: </a:t>
            </a:r>
            <a:endParaRPr lang="en-AU" sz="900"/>
          </a:p>
          <a:p>
            <a:endParaRPr lang="en-AU" sz="900"/>
          </a:p>
          <a:p>
            <a:pPr>
              <a:spcAft>
                <a:spcPts val="600"/>
              </a:spcAft>
            </a:pPr>
            <a:r>
              <a:rPr lang="en-AU" sz="90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a:t>In Q3, there were 28 (5 mineral work plan stages assessed and 23 mineral licence applications granted) of which 57%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333864474"/>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CSS</a:t>
                      </a:r>
                    </a:p>
                    <a:p>
                      <a:pPr algn="ctr"/>
                      <a:r>
                        <a:rPr lang="en-AU" sz="900"/>
                        <a:t>(Target Days)</a:t>
                      </a:r>
                      <a:endParaRPr lang="en-AU" sz="900">
                        <a:latin typeface="+mn-lt"/>
                      </a:endParaRPr>
                    </a:p>
                  </a:txBody>
                  <a:tcPr marL="99060" marR="99060" anchor="ctr">
                    <a:solidFill>
                      <a:srgbClr val="002060"/>
                    </a:solidFill>
                  </a:tcPr>
                </a:tc>
                <a:tc>
                  <a:txBody>
                    <a:bodyPr/>
                    <a:lstStyle/>
                    <a:p>
                      <a:pPr algn="ctr"/>
                      <a:r>
                        <a:rPr lang="en-AU" sz="900"/>
                        <a:t>Over</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Within </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Total</a:t>
                      </a:r>
                    </a:p>
                    <a:p>
                      <a:pPr algn="ctr"/>
                      <a:r>
                        <a:rPr lang="en-AU" sz="900"/>
                        <a:t>(Over + Within</a:t>
                      </a:r>
                      <a:r>
                        <a:rPr lang="en-AU" sz="900" baseline="0"/>
                        <a:t> CSS)</a:t>
                      </a:r>
                      <a:endParaRPr lang="en-AU" sz="900">
                        <a:latin typeface="+mn-lt"/>
                      </a:endParaRPr>
                    </a:p>
                  </a:txBody>
                  <a:tcPr marL="99060" marR="99060" anchor="ctr">
                    <a:solidFill>
                      <a:srgbClr val="002060"/>
                    </a:solidFill>
                  </a:tcPr>
                </a:tc>
                <a:tc>
                  <a:txBody>
                    <a:bodyPr/>
                    <a:lstStyle/>
                    <a:p>
                      <a:pPr algn="ctr"/>
                      <a:r>
                        <a:rPr lang="en-AU" sz="90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 Total</a:t>
                      </a:r>
                      <a:endParaRPr lang="en-AU" sz="90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a:effectLst/>
                        </a:rPr>
                        <a:t>FY 2020-21 Q3</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23</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29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79%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a:effectLst/>
                        </a:rPr>
                        <a:t>FY 2020-21 Q2</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26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31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84%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a:t> Page    </a:t>
            </a:r>
            <a:fld id="{BE4ABD5F-D626-4461-ADC9-85806A61CF0E}" type="slidenum">
              <a:rPr lang="en-AU" smtClean="0"/>
              <a:pPr/>
              <a:t>6</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a:t>Explanation for the result: </a:t>
            </a:r>
          </a:p>
          <a:p>
            <a:endParaRPr lang="en-AU" sz="900" b="1"/>
          </a:p>
          <a:p>
            <a:r>
              <a:rPr lang="en-AU" sz="900"/>
              <a:t>Client Service Standard (CSS) is the percentage of licence variations assessed within departmental agreed timeframes where a statutory timeframe does not exist.</a:t>
            </a:r>
          </a:p>
          <a:p>
            <a:r>
              <a:rPr lang="en-AU" sz="900"/>
              <a:t> </a:t>
            </a:r>
          </a:p>
          <a:p>
            <a:pPr>
              <a:spcAft>
                <a:spcPts val="600"/>
              </a:spcAft>
            </a:pPr>
            <a:r>
              <a:rPr lang="en-AU" sz="900"/>
              <a:t>In Q3, 79% (23 out of 29) of licence variations were completed within the client service standard. </a:t>
            </a:r>
            <a:endParaRPr lang="en-AU" sz="900">
              <a:highlight>
                <a:srgbClr val="FFFF00"/>
              </a:highlight>
            </a:endParaRPr>
          </a:p>
          <a:p>
            <a:pPr>
              <a:spcAft>
                <a:spcPts val="600"/>
              </a:spcAft>
            </a:pPr>
            <a:endParaRPr lang="en-AU" sz="900" b="1"/>
          </a:p>
          <a:p>
            <a:pPr>
              <a:spcAft>
                <a:spcPts val="600"/>
              </a:spcAft>
            </a:pPr>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2020-21 Q3</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2023547543"/>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a:t>Non-MRSDA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7233724" y="886684"/>
            <a:ext cx="2176976" cy="646331"/>
          </a:xfrm>
          <a:prstGeom prst="rect">
            <a:avLst/>
          </a:prstGeom>
          <a:noFill/>
        </p:spPr>
        <p:txBody>
          <a:bodyPr wrap="square" rtlCol="0" anchor="t">
            <a:spAutoFit/>
          </a:bodyPr>
          <a:lstStyle/>
          <a:p>
            <a:r>
              <a:rPr lang="en-AU" sz="900" b="1"/>
              <a:t>Explanation for the result: </a:t>
            </a:r>
            <a:endParaRPr lang="en-AU" sz="900"/>
          </a:p>
          <a:p>
            <a:pPr>
              <a:spcAft>
                <a:spcPts val="600"/>
              </a:spcAft>
            </a:pPr>
            <a:br>
              <a:rPr lang="en-AU" sz="900">
                <a:solidFill>
                  <a:srgbClr val="FF0000"/>
                </a:solidFill>
              </a:rPr>
            </a:br>
            <a:r>
              <a:rPr lang="en-AU" sz="900"/>
              <a:t>In Q3, there were eight petroleum licence variations approved.</a:t>
            </a:r>
            <a:r>
              <a:rPr lang="en-AU" sz="900">
                <a:solidFill>
                  <a:srgbClr val="000000"/>
                </a:solidFill>
                <a:cs typeface="Calibri"/>
              </a:rPr>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7</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228902891"/>
              </p:ext>
            </p:extLst>
          </p:nvPr>
        </p:nvGraphicFramePr>
        <p:xfrm>
          <a:off x="344486" y="886684"/>
          <a:ext cx="6678104" cy="2615470"/>
        </p:xfrm>
        <a:graphic>
          <a:graphicData uri="http://schemas.openxmlformats.org/drawingml/2006/table">
            <a:tbl>
              <a:tblPr firstRow="1" bandRow="1">
                <a:tableStyleId>{7DF18680-E054-41AD-8BC1-D1AEF772440D}</a:tableStyleId>
              </a:tblPr>
              <a:tblGrid>
                <a:gridCol w="923084">
                  <a:extLst>
                    <a:ext uri="{9D8B030D-6E8A-4147-A177-3AD203B41FA5}">
                      <a16:colId xmlns:a16="http://schemas.microsoft.com/office/drawing/2014/main" val="2376388484"/>
                    </a:ext>
                  </a:extLst>
                </a:gridCol>
                <a:gridCol w="2621589">
                  <a:extLst>
                    <a:ext uri="{9D8B030D-6E8A-4147-A177-3AD203B41FA5}">
                      <a16:colId xmlns:a16="http://schemas.microsoft.com/office/drawing/2014/main" val="4200533478"/>
                    </a:ext>
                  </a:extLst>
                </a:gridCol>
                <a:gridCol w="995159">
                  <a:extLst>
                    <a:ext uri="{9D8B030D-6E8A-4147-A177-3AD203B41FA5}">
                      <a16:colId xmlns:a16="http://schemas.microsoft.com/office/drawing/2014/main" val="348086284"/>
                    </a:ext>
                  </a:extLst>
                </a:gridCol>
                <a:gridCol w="1128204">
                  <a:extLst>
                    <a:ext uri="{9D8B030D-6E8A-4147-A177-3AD203B41FA5}">
                      <a16:colId xmlns:a16="http://schemas.microsoft.com/office/drawing/2014/main" val="42043633"/>
                    </a:ext>
                  </a:extLst>
                </a:gridCol>
                <a:gridCol w="1010068">
                  <a:extLst>
                    <a:ext uri="{9D8B030D-6E8A-4147-A177-3AD203B41FA5}">
                      <a16:colId xmlns:a16="http://schemas.microsoft.com/office/drawing/2014/main" val="2323367504"/>
                    </a:ext>
                  </a:extLst>
                </a:gridCol>
              </a:tblGrid>
              <a:tr h="648990">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Suspension and Extension</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39329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Offshore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extLst>
                  <a:ext uri="{0D108BD9-81ED-4DB2-BD59-A6C34878D82A}">
                    <a16:rowId xmlns:a16="http://schemas.microsoft.com/office/drawing/2014/main" val="346048052"/>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393296">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2020-21 Q2</a:t>
                      </a:r>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Onshore Petroleum Production Licence</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extLst>
                  <a:ext uri="{0D108BD9-81ED-4DB2-BD59-A6C34878D82A}">
                    <a16:rowId xmlns:a16="http://schemas.microsoft.com/office/drawing/2014/main" val="889997605"/>
                  </a:ext>
                </a:extLst>
              </a:tr>
              <a:tr h="393296">
                <a:tc vMerge="1">
                  <a:txBody>
                    <a:bodyPr/>
                    <a:lstStyle/>
                    <a:p>
                      <a:endParaRPr lang="en-AU"/>
                    </a:p>
                  </a:txBody>
                  <a:tcPr/>
                </a:tc>
                <a:tc>
                  <a:txBody>
                    <a:bodyPr/>
                    <a:lstStyle/>
                    <a:p>
                      <a:pPr algn="l" fontAlgn="b"/>
                      <a:r>
                        <a:rPr lang="en-AU" sz="900" b="0" i="0" u="none" strike="noStrike">
                          <a:solidFill>
                            <a:srgbClr val="000000"/>
                          </a:solidFill>
                          <a:effectLst/>
                          <a:latin typeface="+mn-lt"/>
                        </a:rPr>
                        <a:t>Onshore Petroleum Special Drilling Authorisation</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674609359"/>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3762579248"/>
              </p:ext>
            </p:extLst>
          </p:nvPr>
        </p:nvGraphicFramePr>
        <p:xfrm>
          <a:off x="344487" y="3989737"/>
          <a:ext cx="8915400" cy="253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1317256454"/>
              </p:ext>
            </p:extLst>
          </p:nvPr>
        </p:nvGraphicFramePr>
        <p:xfrm>
          <a:off x="344486" y="849036"/>
          <a:ext cx="7011174" cy="2792383"/>
        </p:xfrm>
        <a:graphic>
          <a:graphicData uri="http://schemas.openxmlformats.org/drawingml/2006/table">
            <a:tbl>
              <a:tblPr firstRow="1" bandRow="1">
                <a:tableStyleId>{7DF18680-E054-41AD-8BC1-D1AEF772440D}</a:tableStyleId>
              </a:tblPr>
              <a:tblGrid>
                <a:gridCol w="643885">
                  <a:extLst>
                    <a:ext uri="{9D8B030D-6E8A-4147-A177-3AD203B41FA5}">
                      <a16:colId xmlns:a16="http://schemas.microsoft.com/office/drawing/2014/main" val="20000"/>
                    </a:ext>
                  </a:extLst>
                </a:gridCol>
                <a:gridCol w="2160367">
                  <a:extLst>
                    <a:ext uri="{9D8B030D-6E8A-4147-A177-3AD203B41FA5}">
                      <a16:colId xmlns:a16="http://schemas.microsoft.com/office/drawing/2014/main" val="20001"/>
                    </a:ext>
                  </a:extLst>
                </a:gridCol>
                <a:gridCol w="868708">
                  <a:extLst>
                    <a:ext uri="{9D8B030D-6E8A-4147-A177-3AD203B41FA5}">
                      <a16:colId xmlns:a16="http://schemas.microsoft.com/office/drawing/2014/main" val="2951049663"/>
                    </a:ext>
                  </a:extLst>
                </a:gridCol>
                <a:gridCol w="939596">
                  <a:extLst>
                    <a:ext uri="{9D8B030D-6E8A-4147-A177-3AD203B41FA5}">
                      <a16:colId xmlns:a16="http://schemas.microsoft.com/office/drawing/2014/main" val="2161276873"/>
                    </a:ext>
                  </a:extLst>
                </a:gridCol>
                <a:gridCol w="762745">
                  <a:extLst>
                    <a:ext uri="{9D8B030D-6E8A-4147-A177-3AD203B41FA5}">
                      <a16:colId xmlns:a16="http://schemas.microsoft.com/office/drawing/2014/main" val="20004"/>
                    </a:ext>
                  </a:extLst>
                </a:gridCol>
                <a:gridCol w="808762">
                  <a:extLst>
                    <a:ext uri="{9D8B030D-6E8A-4147-A177-3AD203B41FA5}">
                      <a16:colId xmlns:a16="http://schemas.microsoft.com/office/drawing/2014/main" val="666057389"/>
                    </a:ext>
                  </a:extLst>
                </a:gridCol>
                <a:gridCol w="827111">
                  <a:extLst>
                    <a:ext uri="{9D8B030D-6E8A-4147-A177-3AD203B41FA5}">
                      <a16:colId xmlns:a16="http://schemas.microsoft.com/office/drawing/2014/main" val="20005"/>
                    </a:ext>
                  </a:extLst>
                </a:gridCol>
              </a:tblGrid>
              <a:tr h="900918">
                <a:tc>
                  <a:txBody>
                    <a:bodyPr/>
                    <a:lstStyle/>
                    <a:p>
                      <a:pPr algn="ctr"/>
                      <a:r>
                        <a:rPr lang="en-AU" sz="900"/>
                        <a:t>Quarter</a:t>
                      </a:r>
                    </a:p>
                  </a:txBody>
                  <a:tcPr marL="99060" marR="99060" anchor="ctr">
                    <a:solidFill>
                      <a:srgbClr val="002060"/>
                    </a:solidFill>
                  </a:tcPr>
                </a:tc>
                <a:tc>
                  <a:txBody>
                    <a:bodyPr/>
                    <a:lstStyle/>
                    <a:p>
                      <a:pPr algn="ctr"/>
                      <a:r>
                        <a:rPr lang="en-AU" sz="900"/>
                        <a:t>Licence Type</a:t>
                      </a:r>
                    </a:p>
                  </a:txBody>
                  <a:tcPr marL="99060" marR="99060" anchor="ctr">
                    <a:solidFill>
                      <a:srgbClr val="002060"/>
                    </a:solidFill>
                  </a:tcPr>
                </a:tc>
                <a:tc>
                  <a:txBody>
                    <a:bodyPr/>
                    <a:lstStyle/>
                    <a:p>
                      <a:pPr algn="ctr"/>
                      <a:r>
                        <a:rPr lang="en-AU" sz="900"/>
                        <a:t>Plans</a:t>
                      </a:r>
                    </a:p>
                    <a:p>
                      <a:pPr algn="ctr"/>
                      <a:r>
                        <a:rPr lang="en-AU" sz="900"/>
                        <a:t>Accepted</a:t>
                      </a:r>
                    </a:p>
                  </a:txBody>
                  <a:tcPr marL="99060" marR="99060" anchor="ctr">
                    <a:solidFill>
                      <a:srgbClr val="002060"/>
                    </a:solidFill>
                  </a:tcPr>
                </a:tc>
                <a:tc>
                  <a:txBody>
                    <a:bodyPr/>
                    <a:lstStyle/>
                    <a:p>
                      <a:pPr algn="ctr"/>
                      <a:r>
                        <a:rPr lang="en-AU" sz="90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Stages</a:t>
                      </a:r>
                      <a:endParaRPr lang="en-AU" sz="900" b="1" i="0" u="none" strike="noStrike">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a:effectLst/>
                        </a:rPr>
                        <a:t>Operation </a:t>
                      </a:r>
                      <a:r>
                        <a:rPr lang="en-AU" sz="900" b="1" i="0" u="none" strike="noStrike">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a:effectLst/>
                        </a:rPr>
                        <a:t>Total Stage Assessed</a:t>
                      </a:r>
                      <a:endParaRPr lang="en-AU" sz="900" b="1" i="0" u="none" strike="noStrike">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7829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FY 2020-21 Q3</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a:solidFill>
                            <a:schemeClr val="tx1"/>
                          </a:solidFill>
                          <a:effectLst/>
                          <a:latin typeface="+mn-lt"/>
                        </a:rPr>
                        <a:t>0</a:t>
                      </a:r>
                    </a:p>
                  </a:txBody>
                  <a:tcPr marL="95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1"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164846065"/>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782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FY 2020-21 Q2</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a:solidFill>
                            <a:schemeClr val="tx1"/>
                          </a:solidFill>
                          <a:effectLst/>
                          <a:latin typeface="+mn-lt"/>
                        </a:rPr>
                        <a:t>2</a:t>
                      </a:r>
                    </a:p>
                  </a:txBody>
                  <a:tcPr marL="9525" marR="9525" marT="9525" marB="0" anchor="ctr"/>
                </a:tc>
                <a:tc>
                  <a:txBody>
                    <a:bodyPr/>
                    <a:lstStyle/>
                    <a:p>
                      <a:pPr algn="ctr" fontAlgn="b"/>
                      <a:r>
                        <a:rPr lang="en-AU" sz="900" b="0" i="0" u="none" strike="noStrike">
                          <a:solidFill>
                            <a:schemeClr val="tx1"/>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1"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160980535"/>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Offshore Pipeline Licence</a:t>
                      </a:r>
                    </a:p>
                  </a:txBody>
                  <a:tcPr marL="85725" marR="9525" marT="9525" marB="0" anchor="ctr"/>
                </a:tc>
                <a:tc>
                  <a:txBody>
                    <a:bodyPr/>
                    <a:lstStyle/>
                    <a:p>
                      <a:pPr algn="ctr" fontAlgn="b"/>
                      <a:r>
                        <a:rPr lang="en-AU" sz="900" b="0" i="0" u="none" strike="noStrike">
                          <a:solidFill>
                            <a:schemeClr val="tx1"/>
                          </a:solidFill>
                          <a:effectLst/>
                          <a:latin typeface="+mn-lt"/>
                        </a:rPr>
                        <a:t>0</a:t>
                      </a:r>
                    </a:p>
                  </a:txBody>
                  <a:tcPr marL="95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1"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2792750016"/>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3</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8</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Q3</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a:t>Non-MRSDA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49038"/>
            <a:ext cx="2232248" cy="2323713"/>
          </a:xfrm>
          <a:prstGeom prst="rect">
            <a:avLst/>
          </a:prstGeom>
          <a:noFill/>
        </p:spPr>
        <p:txBody>
          <a:bodyPr wrap="square" rtlCol="0">
            <a:spAutoFit/>
          </a:bodyPr>
          <a:lstStyle/>
          <a:p>
            <a:r>
              <a:rPr lang="en-AU" sz="900" b="1"/>
              <a:t>Explanation for the result: </a:t>
            </a:r>
            <a:endParaRPr lang="en-AU" sz="900"/>
          </a:p>
          <a:p>
            <a:pPr>
              <a:spcAft>
                <a:spcPts val="600"/>
              </a:spcAft>
            </a:pPr>
            <a:br>
              <a:rPr lang="en-AU" sz="900"/>
            </a:br>
            <a:r>
              <a:rPr lang="en-AU" sz="900"/>
              <a:t>In Q3, one operation plan stage was assessed.</a:t>
            </a:r>
          </a:p>
          <a:p>
            <a:pPr>
              <a:spcAft>
                <a:spcPts val="600"/>
              </a:spcAft>
            </a:pPr>
            <a:r>
              <a:rPr lang="en-AU" sz="900"/>
              <a:t>These submissions were from existing operations exempt from the moratorium on onshore conventional gas (e.g. underground storage). Assessments related to existing production and storage facilities and proposed exploration drilling operations. </a:t>
            </a:r>
          </a:p>
          <a:p>
            <a:r>
              <a:rPr lang="en-AU" sz="900"/>
              <a:t>Note: </a:t>
            </a:r>
          </a:p>
          <a:p>
            <a:r>
              <a:rPr lang="en-AU" sz="90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2281789128"/>
              </p:ext>
            </p:extLst>
          </p:nvPr>
        </p:nvGraphicFramePr>
        <p:xfrm>
          <a:off x="341054" y="4034581"/>
          <a:ext cx="9052621" cy="2485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1486129283"/>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a:t>Notifications Received </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b="1"/>
                        <a:t>8</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b="1"/>
                        <a:t>6</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2020-21 Q3</a:t>
            </a:r>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a:t> Page    </a:t>
            </a:r>
            <a:fld id="{BE4ABD5F-D626-4461-ADC9-85806A61CF0E}" type="slidenum">
              <a:rPr lang="en-AU" smtClean="0"/>
              <a:pPr/>
              <a:t>9</a:t>
            </a:fld>
            <a:endParaRPr lang="en-AU"/>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1377498042"/>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a:t>Notifications Received </a:t>
                      </a:r>
                    </a:p>
                  </a:txBody>
                  <a:tcPr anchor="ctr">
                    <a:solidFill>
                      <a:srgbClr val="0070C0"/>
                    </a:solidFill>
                  </a:tcPr>
                </a:tc>
                <a:tc>
                  <a:txBody>
                    <a:bodyPr/>
                    <a:lstStyle/>
                    <a:p>
                      <a:pPr algn="ctr"/>
                      <a:r>
                        <a:rPr lang="en-AU" sz="900"/>
                        <a:t>7</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4</a:t>
                      </a:r>
                    </a:p>
                  </a:txBody>
                  <a:tcPr anchor="ctr">
                    <a:solidFill>
                      <a:srgbClr val="0070C0"/>
                    </a:solidFill>
                  </a:tcPr>
                </a:tc>
                <a:tc>
                  <a:txBody>
                    <a:bodyPr/>
                    <a:lstStyle/>
                    <a:p>
                      <a:pPr algn="ctr"/>
                      <a:r>
                        <a:rPr lang="en-AU" sz="900"/>
                        <a:t>0</a:t>
                      </a:r>
                    </a:p>
                  </a:txBody>
                  <a:tcPr anchor="ctr">
                    <a:solidFill>
                      <a:srgbClr val="0070C0"/>
                    </a:solidFill>
                  </a:tcPr>
                </a:tc>
                <a:tc>
                  <a:txBody>
                    <a:bodyPr/>
                    <a:lstStyle/>
                    <a:p>
                      <a:pPr algn="ctr"/>
                      <a:r>
                        <a:rPr lang="en-AU" sz="900" b="1"/>
                        <a:t>13</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4</a:t>
                      </a:r>
                    </a:p>
                  </a:txBody>
                  <a:tcPr anchor="ctr">
                    <a:solidFill>
                      <a:schemeClr val="accent5">
                        <a:lumMod val="40000"/>
                        <a:lumOff val="60000"/>
                      </a:schemeClr>
                    </a:solidFill>
                  </a:tcPr>
                </a:tc>
                <a:tc>
                  <a:txBody>
                    <a:bodyPr/>
                    <a:lstStyle/>
                    <a:p>
                      <a:pPr algn="ctr"/>
                      <a:r>
                        <a:rPr lang="en-AU" sz="900"/>
                        <a:t>4</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3</a:t>
                      </a:r>
                    </a:p>
                  </a:txBody>
                  <a:tcPr anchor="ctr">
                    <a:solidFill>
                      <a:schemeClr val="accent5">
                        <a:lumMod val="40000"/>
                        <a:lumOff val="60000"/>
                      </a:schemeClr>
                    </a:solidFill>
                  </a:tcPr>
                </a:tc>
                <a:tc>
                  <a:txBody>
                    <a:bodyPr/>
                    <a:lstStyle/>
                    <a:p>
                      <a:pPr algn="ctr"/>
                      <a:r>
                        <a:rPr lang="en-AU" sz="900" b="1"/>
                        <a:t>13</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1</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3443141547"/>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In Q3, there were two mining and three extractive industry administrative changes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a:t>Administrative updates by notifications:</a:t>
            </a:r>
          </a:p>
          <a:p>
            <a:endParaRPr lang="en-AU" sz="900" b="1"/>
          </a:p>
          <a:p>
            <a:r>
              <a:rPr lang="en-GB" sz="900">
                <a:solidFill>
                  <a:schemeClr val="bg1">
                    <a:lumMod val="50000"/>
                  </a:schemeClr>
                </a:solidFill>
              </a:rPr>
              <a:t>New or changing work on existing work plans where it satisfies the following conditions:</a:t>
            </a:r>
            <a:endParaRPr lang="en-AU" sz="900">
              <a:solidFill>
                <a:schemeClr val="bg1">
                  <a:lumMod val="50000"/>
                </a:schemeClr>
              </a:solidFill>
            </a:endParaRPr>
          </a:p>
          <a:p>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There is no significant increase in risk arising from the new or changing work.</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Council has been consulted and confirms in writing that the new or changing work does not require an amendment to the planning permit.</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Relevant referral agencies have been consulted and confirmed that the new or changing work raises no concerns.</a:t>
            </a:r>
            <a:endParaRPr lang="en-AU" sz="900">
              <a:solidFill>
                <a:schemeClr val="bg1">
                  <a:lumMod val="50000"/>
                </a:schemeClr>
              </a:solidFill>
            </a:endParaRPr>
          </a:p>
          <a:p>
            <a:pPr>
              <a:spcAft>
                <a:spcPts val="600"/>
              </a:spcAft>
            </a:pPr>
            <a:r>
              <a:rPr lang="en-AU" sz="900">
                <a:solidFill>
                  <a:schemeClr val="bg1">
                    <a:lumMod val="50000"/>
                  </a:schemeClr>
                </a:solidFill>
              </a:rPr>
              <a:t>More information is available on the website:</a:t>
            </a:r>
          </a:p>
          <a:p>
            <a:pPr>
              <a:spcAft>
                <a:spcPts val="600"/>
              </a:spcAft>
            </a:pPr>
            <a:r>
              <a:rPr lang="en-AU" sz="900">
                <a:hlinkClick r:id="rId3"/>
              </a:rPr>
              <a:t>https://earthresources.vic.gov.au/legislation-and-regulations/guidelines-and-codes-of-practice/extractive-industry-work-plan-guideline</a:t>
            </a:r>
            <a:endParaRPr lang="en-AU" sz="90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UserInfo>
        <DisplayName>Anna M Guthleben (DJPR)</DisplayName>
        <AccountId>245</AccountId>
        <AccountType/>
      </UserInfo>
      <UserInfo>
        <DisplayName>Leo Guaraldo (DJPR)</DisplayName>
        <AccountId>112</AccountId>
        <AccountType/>
      </UserInfo>
      <UserInfo>
        <DisplayName>Judy Scott (DJPR)</DisplayName>
        <AccountId>34</AccountId>
        <AccountType/>
      </UserInfo>
    </SharedWithUsers>
    <ed8l xmlns="d8656102-7c7b-4021-94e7-299bfa2f7616">
      <UserInfo>
        <DisplayName/>
        <AccountId xsi:nil="true"/>
        <AccountType/>
      </UserInfo>
    </ed8l>
  </documentManagement>
</p:properti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7" ma:contentTypeDescription="DEDJTR Document" ma:contentTypeScope="" ma:versionID="45ff83c42ebfce0020937be91367eb13">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93b7c5fd5c6455fda0dff516db4970cb"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5805D-7D35-4036-8EC7-50E692B418B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656102-7c7b-4021-94e7-299bfa2f7616"/>
    <ds:schemaRef ds:uri="http://purl.org/dc/elements/1.1/"/>
    <ds:schemaRef ds:uri="http://schemas.microsoft.com/office/2006/metadata/properties"/>
    <ds:schemaRef ds:uri="1970f3ff-c7c3-4b73-8f0c-0bc260d159f3"/>
    <ds:schemaRef ds:uri="d95fa365-6051-4755-a57a-b1b515a65ccf"/>
    <ds:schemaRef ds:uri="http://www.w3.org/XML/1998/namespace"/>
    <ds:schemaRef ds:uri="http://purl.org/dc/dcmitype/"/>
  </ds:schemaRefs>
</ds:datastoreItem>
</file>

<file path=customXml/itemProps2.xml><?xml version="1.0" encoding="utf-8"?>
<ds:datastoreItem xmlns:ds="http://schemas.openxmlformats.org/officeDocument/2006/customXml" ds:itemID="{93D40BFC-E507-493F-854A-C5540EE89043}">
  <ds:schemaRefs>
    <ds:schemaRef ds:uri="1970f3ff-c7c3-4b73-8f0c-0bc260d159f3"/>
    <ds:schemaRef ds:uri="d8656102-7c7b-4021-94e7-299bfa2f7616"/>
    <ds:schemaRef ds:uri="d95fa365-6051-4755-a57a-b1b515a65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TotalTime>
  <Words>4191</Words>
  <Application>Microsoft Office PowerPoint</Application>
  <PresentationFormat>A4 Paper (210x297 mm)</PresentationFormat>
  <Paragraphs>1141</Paragraphs>
  <Slides>16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2020-21 Quarter 3</vt:lpstr>
      <vt:lpstr>Key Performance Indicators 2020-21 Quarter 3</vt:lpstr>
      <vt:lpstr>KPI 1: Efficient Approvals Process – Extractive Work Plans</vt:lpstr>
      <vt:lpstr>KPI 1: Efficient Approvals Process – Mineral Licences and Work Plans</vt:lpstr>
      <vt:lpstr>KPI 1: Efficient Approvals Process – Tenement Variations</vt:lpstr>
      <vt:lpstr>KPI: 1 Efficient Approvals Process – Non-MRSDA Licence Variations</vt:lpstr>
      <vt:lpstr>KPI 1: Efficient Approvals Process – Non-MRSDA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9</cp:revision>
  <cp:lastPrinted>2020-02-11T05:43:23Z</cp:lastPrinted>
  <dcterms:created xsi:type="dcterms:W3CDTF">2018-07-30T09:48:23Z</dcterms:created>
  <dcterms:modified xsi:type="dcterms:W3CDTF">2021-05-06T22:33:15Z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