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60"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2" clrIdx="2">
    <p:extLst>
      <p:ext uri="{19B8F6BF-5375-455C-9EA6-DF929625EA0E}">
        <p15:presenceInfo xmlns:p15="http://schemas.microsoft.com/office/powerpoint/2012/main" userId="S::Anthony.Hurst@ecodev.vic.gov.au::524d494d-252c-4edd-834f-f06aaafe5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3C5DC-CE9F-4845-AD7C-20E11C8480F0}" v="5" dt="2020-05-11T23:50:23.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9387" autoAdjust="0"/>
  </p:normalViewPr>
  <p:slideViewPr>
    <p:cSldViewPr>
      <p:cViewPr varScale="1">
        <p:scale>
          <a:sx n="130" d="100"/>
          <a:sy n="130" d="100"/>
        </p:scale>
        <p:origin x="702" y="12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233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y (DJPR)" userId="e1110fe0-4210-4c35-b4be-90cf9e8ca094" providerId="ADAL" clId="{D163C5DC-CE9F-4845-AD7C-20E11C8480F0}"/>
    <pc:docChg chg="custSel modSld">
      <pc:chgData name="David Ly (DJPR)" userId="e1110fe0-4210-4c35-b4be-90cf9e8ca094" providerId="ADAL" clId="{D163C5DC-CE9F-4845-AD7C-20E11C8480F0}" dt="2020-05-12T02:35:49.804" v="99" actId="20577"/>
      <pc:docMkLst>
        <pc:docMk/>
      </pc:docMkLst>
      <pc:sldChg chg="delCm">
        <pc:chgData name="David Ly (DJPR)" userId="e1110fe0-4210-4c35-b4be-90cf9e8ca094" providerId="ADAL" clId="{D163C5DC-CE9F-4845-AD7C-20E11C8480F0}" dt="2020-05-11T23:45:49.828" v="2" actId="1592"/>
        <pc:sldMkLst>
          <pc:docMk/>
          <pc:sldMk cId="3997054771" sldId="259"/>
        </pc:sldMkLst>
      </pc:sldChg>
      <pc:sldChg chg="delCm">
        <pc:chgData name="David Ly (DJPR)" userId="e1110fe0-4210-4c35-b4be-90cf9e8ca094" providerId="ADAL" clId="{D163C5DC-CE9F-4845-AD7C-20E11C8480F0}" dt="2020-05-12T02:22:26.783" v="98" actId="1592"/>
        <pc:sldMkLst>
          <pc:docMk/>
          <pc:sldMk cId="3503033354" sldId="286"/>
        </pc:sldMkLst>
      </pc:sldChg>
      <pc:sldChg chg="modSp delCm">
        <pc:chgData name="David Ly (DJPR)" userId="e1110fe0-4210-4c35-b4be-90cf9e8ca094" providerId="ADAL" clId="{D163C5DC-CE9F-4845-AD7C-20E11C8480F0}" dt="2020-05-12T02:35:49.804" v="99" actId="20577"/>
        <pc:sldMkLst>
          <pc:docMk/>
          <pc:sldMk cId="3779728073" sldId="287"/>
        </pc:sldMkLst>
        <pc:spChg chg="mod">
          <ac:chgData name="David Ly (DJPR)" userId="e1110fe0-4210-4c35-b4be-90cf9e8ca094" providerId="ADAL" clId="{D163C5DC-CE9F-4845-AD7C-20E11C8480F0}" dt="2020-05-12T02:35:49.804" v="99" actId="20577"/>
          <ac:spMkLst>
            <pc:docMk/>
            <pc:sldMk cId="3779728073" sldId="287"/>
            <ac:spMk id="3" creationId="{00000000-0000-0000-0000-000000000000}"/>
          </ac:spMkLst>
        </pc:spChg>
        <pc:spChg chg="mod">
          <ac:chgData name="David Ly (DJPR)" userId="e1110fe0-4210-4c35-b4be-90cf9e8ca094" providerId="ADAL" clId="{D163C5DC-CE9F-4845-AD7C-20E11C8480F0}" dt="2020-05-12T02:21:48.644" v="97" actId="1076"/>
          <ac:spMkLst>
            <pc:docMk/>
            <pc:sldMk cId="3779728073" sldId="287"/>
            <ac:spMk id="6" creationId="{EA80FE8C-FAD4-473D-8C5F-65846D56D3F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Licence Variations Approved by Licence</a:t>
            </a:r>
            <a:r>
              <a:rPr lang="en-AU" sz="1000" b="1" baseline="0" dirty="0">
                <a:solidFill>
                  <a:schemeClr val="tx1"/>
                </a:solidFill>
              </a:rPr>
              <a:t> Type</a:t>
            </a:r>
            <a:endParaRPr lang="en-AU" sz="1000" b="1" dirty="0">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Sheet1!$B$5:$B$8</c:f>
              <c:numCache>
                <c:formatCode>General</c:formatCode>
                <c:ptCount val="4"/>
                <c:pt idx="0">
                  <c:v>56</c:v>
                </c:pt>
                <c:pt idx="1">
                  <c:v>15</c:v>
                </c:pt>
                <c:pt idx="2">
                  <c:v>65</c:v>
                </c:pt>
                <c:pt idx="3">
                  <c:v>35</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Sheet1!$C$5:$C$8</c:f>
              <c:numCache>
                <c:formatCode>General</c:formatCode>
                <c:ptCount val="4"/>
                <c:pt idx="0">
                  <c:v>8</c:v>
                </c:pt>
                <c:pt idx="1">
                  <c:v>6</c:v>
                </c:pt>
                <c:pt idx="2">
                  <c:v>2</c:v>
                </c:pt>
                <c:pt idx="3">
                  <c:v>2</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Sheet1!$D$5:$D$8</c:f>
              <c:numCache>
                <c:formatCode>General</c:formatCode>
                <c:ptCount val="4"/>
                <c:pt idx="0">
                  <c:v>5</c:v>
                </c:pt>
                <c:pt idx="1">
                  <c:v>2</c:v>
                </c:pt>
                <c:pt idx="2">
                  <c:v>4</c:v>
                </c:pt>
                <c:pt idx="3">
                  <c:v>1</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Sheet1!$E$5:$E$8</c:f>
              <c:numCache>
                <c:formatCode>General</c:formatCode>
                <c:ptCount val="4"/>
                <c:pt idx="0">
                  <c:v>2</c:v>
                </c:pt>
                <c:pt idx="1">
                  <c:v>1</c:v>
                </c:pt>
                <c:pt idx="2">
                  <c:v>0</c:v>
                </c:pt>
                <c:pt idx="3">
                  <c:v>0</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Sheet1!$F$5:$F$8</c:f>
              <c:numCache>
                <c:formatCode>General</c:formatCode>
                <c:ptCount val="4"/>
                <c:pt idx="0">
                  <c:v>12</c:v>
                </c:pt>
                <c:pt idx="1">
                  <c:v>20</c:v>
                </c:pt>
                <c:pt idx="2">
                  <c:v>13</c:v>
                </c:pt>
                <c:pt idx="3">
                  <c:v>9</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Sheet1!$A$5:$A$8</c:f>
              <c:strCache>
                <c:ptCount val="4"/>
                <c:pt idx="0">
                  <c:v>FY 2018-19 Q4</c:v>
                </c:pt>
                <c:pt idx="1">
                  <c:v>FY 2019-20 Q1</c:v>
                </c:pt>
                <c:pt idx="2">
                  <c:v>FY 2019-20 Q2</c:v>
                </c:pt>
                <c:pt idx="3">
                  <c:v>FY 2019-20 Q3</c:v>
                </c:pt>
              </c:strCache>
            </c:strRef>
          </c:cat>
          <c:val>
            <c:numRef>
              <c:f>Sheet1!$G$5:$G$8</c:f>
              <c:numCache>
                <c:formatCode>0%</c:formatCode>
                <c:ptCount val="4"/>
                <c:pt idx="0">
                  <c:v>0.92</c:v>
                </c:pt>
                <c:pt idx="1">
                  <c:v>0.73</c:v>
                </c:pt>
                <c:pt idx="2">
                  <c:v>0.92</c:v>
                </c:pt>
                <c:pt idx="3">
                  <c:v>0.91</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Finalised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Non MRSDA Licence Variations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0026768586473986"/>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Sheet1!$C$5:$C$8</c:f>
              <c:numCache>
                <c:formatCode>General</c:formatCode>
                <c:ptCount val="4"/>
                <c:pt idx="0">
                  <c:v>6</c:v>
                </c:pt>
                <c:pt idx="1">
                  <c:v>9</c:v>
                </c:pt>
                <c:pt idx="2">
                  <c:v>2</c:v>
                </c:pt>
                <c:pt idx="3">
                  <c:v>9</c:v>
                </c:pt>
              </c:numCache>
            </c:numRef>
          </c:val>
          <c:extLst>
            <c:ext xmlns:c16="http://schemas.microsoft.com/office/drawing/2014/chart" uri="{C3380CC4-5D6E-409C-BE32-E72D297353CC}">
              <c16:uniqueId val="{00000001-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Sheet1!$E$5:$E$8</c:f>
              <c:numCache>
                <c:formatCode>General</c:formatCode>
                <c:ptCount val="4"/>
                <c:pt idx="0">
                  <c:v>2</c:v>
                </c:pt>
                <c:pt idx="1">
                  <c:v>2</c:v>
                </c:pt>
                <c:pt idx="2">
                  <c:v>3</c:v>
                </c:pt>
                <c:pt idx="3">
                  <c:v>2</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Sheet1!$F$5:$F$8</c:f>
              <c:numCache>
                <c:formatCode>General</c:formatCode>
                <c:ptCount val="4"/>
                <c:pt idx="0">
                  <c:v>0</c:v>
                </c:pt>
                <c:pt idx="1">
                  <c:v>0</c:v>
                </c:pt>
                <c:pt idx="2">
                  <c:v>8</c:v>
                </c:pt>
                <c:pt idx="3">
                  <c:v>5</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Sheet1!$G$5:$G$8</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Sheet1!$H$5:$H$8</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AgreementsAlterations to Route</c:v>
                </c:pt>
              </c:strCache>
            </c:strRef>
          </c:tx>
          <c:spPr>
            <a:solidFill>
              <a:schemeClr val="accent2">
                <a:lumMod val="60000"/>
              </a:schemeClr>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Sheet1!$I$5:$I$8</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Sheet1!$A$5:$A$8</c:f>
              <c:strCache>
                <c:ptCount val="4"/>
                <c:pt idx="0">
                  <c:v>FY 2018-19 Q4</c:v>
                </c:pt>
                <c:pt idx="1">
                  <c:v>FY 2019-20 Q1</c:v>
                </c:pt>
                <c:pt idx="2">
                  <c:v>FT 2019-20 Q2</c:v>
                </c:pt>
                <c:pt idx="3">
                  <c:v>FY 2019-20 Q3</c:v>
                </c:pt>
              </c:strCache>
            </c:strRef>
          </c:cat>
          <c:val>
            <c:numRef>
              <c:f>Sheet1!$J$5:$J$8</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Sheet1!$A$5:$A$8</c15:sqref>
                        </c15:formulaRef>
                      </c:ext>
                    </c:extLst>
                    <c:strCache>
                      <c:ptCount val="4"/>
                      <c:pt idx="0">
                        <c:v>FY 2018-19 Q4</c:v>
                      </c:pt>
                      <c:pt idx="1">
                        <c:v>FY 2019-20 Q1</c:v>
                      </c:pt>
                      <c:pt idx="2">
                        <c:v>FT 2019-20 Q2</c:v>
                      </c:pt>
                      <c:pt idx="3">
                        <c:v>FY 2019-20 Q3</c:v>
                      </c:pt>
                    </c:strCache>
                  </c:strRef>
                </c:cat>
                <c:val>
                  <c:numRef>
                    <c:extLst>
                      <c:ext uri="{02D57815-91ED-43cb-92C2-25804820EDAC}">
                        <c15:formulaRef>
                          <c15:sqref>Sheet1!$B$5:$B$8</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Renewal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Sheet1!$A$5:$A$8</c15:sqref>
                        </c15:formulaRef>
                      </c:ext>
                    </c:extLst>
                    <c:strCache>
                      <c:ptCount val="4"/>
                      <c:pt idx="0">
                        <c:v>FY 2018-19 Q4</c:v>
                      </c:pt>
                      <c:pt idx="1">
                        <c:v>FY 2019-20 Q1</c:v>
                      </c:pt>
                      <c:pt idx="2">
                        <c:v>FT 2019-20 Q2</c:v>
                      </c:pt>
                      <c:pt idx="3">
                        <c:v>FY 2019-20 Q3</c:v>
                      </c:pt>
                    </c:strCache>
                  </c:strRef>
                </c:cat>
                <c:val>
                  <c:numRef>
                    <c:extLst xmlns:c15="http://schemas.microsoft.com/office/drawing/2012/chart">
                      <c:ext xmlns:c15="http://schemas.microsoft.com/office/drawing/2012/chart" uri="{02D57815-91ED-43cb-92C2-25804820EDAC}">
                        <c15:formulaRef>
                          <c15:sqref>Sheet1!$D$5:$D$8</c15:sqref>
                        </c15:formulaRef>
                      </c:ext>
                    </c:extLst>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Finalised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4.7930160909539735E-2"/>
          <c:y val="0.82716951342287637"/>
          <c:w val="0.95206983909046028"/>
          <c:h val="9.20488398222882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Enviroment Plans</c:v>
                </c:pt>
              </c:strCache>
            </c:strRef>
          </c:tx>
          <c:spPr>
            <a:solidFill>
              <a:schemeClr val="accent1"/>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Sheet1!$B$5:$B$8</c:f>
              <c:numCache>
                <c:formatCode>General</c:formatCode>
                <c:ptCount val="4"/>
                <c:pt idx="0">
                  <c:v>2</c:v>
                </c:pt>
                <c:pt idx="1">
                  <c:v>0</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Sheet1!$A$5:$A$8</c:f>
              <c:strCache>
                <c:ptCount val="4"/>
                <c:pt idx="0">
                  <c:v>FY 2018-19 Q4</c:v>
                </c:pt>
                <c:pt idx="1">
                  <c:v>FY 2019-20 Q1</c:v>
                </c:pt>
                <c:pt idx="2">
                  <c:v>FY 2019-20 Q2</c:v>
                </c:pt>
                <c:pt idx="3">
                  <c:v>FY 2019-20 Q3</c:v>
                </c:pt>
              </c:strCache>
            </c:strRef>
          </c:cat>
          <c:val>
            <c:numRef>
              <c:f>Sheet1!$C$5:$C$8</c:f>
              <c:numCache>
                <c:formatCode>General</c:formatCode>
                <c:ptCount val="4"/>
                <c:pt idx="0">
                  <c:v>0</c:v>
                </c:pt>
                <c:pt idx="1">
                  <c:v>11</c:v>
                </c:pt>
                <c:pt idx="2">
                  <c:v>0</c:v>
                </c:pt>
                <c:pt idx="3">
                  <c:v>8</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dirty="0"/>
                  <a:t>Petroleum Plans Accepted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dirty="0">
                <a:solidFill>
                  <a:schemeClr val="tx1"/>
                </a:solidFill>
              </a:rPr>
              <a:t>Administrative Updates by Notification</a:t>
            </a:r>
            <a:endParaRPr lang="en-AU"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Sheet1!$A$5:$A$8</c:f>
              <c:strCache>
                <c:ptCount val="4"/>
                <c:pt idx="0">
                  <c:v>FY2018-19 Q4</c:v>
                </c:pt>
                <c:pt idx="1">
                  <c:v>FY2019-20 Q1</c:v>
                </c:pt>
                <c:pt idx="2">
                  <c:v>FY2019-20 Q2</c:v>
                </c:pt>
                <c:pt idx="3">
                  <c:v>FY2019-20 Q3</c:v>
                </c:pt>
              </c:strCache>
            </c:strRef>
          </c:cat>
          <c:val>
            <c:numRef>
              <c:f>Sheet1!$B$5:$B$8</c:f>
              <c:numCache>
                <c:formatCode>General</c:formatCode>
                <c:ptCount val="4"/>
                <c:pt idx="0">
                  <c:v>9</c:v>
                </c:pt>
                <c:pt idx="1">
                  <c:v>8</c:v>
                </c:pt>
                <c:pt idx="2">
                  <c:v>7</c:v>
                </c:pt>
                <c:pt idx="3">
                  <c:v>6</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Sheet1!$A$5:$A$8</c:f>
              <c:strCache>
                <c:ptCount val="4"/>
                <c:pt idx="0">
                  <c:v>FY2018-19 Q4</c:v>
                </c:pt>
                <c:pt idx="1">
                  <c:v>FY2019-20 Q1</c:v>
                </c:pt>
                <c:pt idx="2">
                  <c:v>FY2019-20 Q2</c:v>
                </c:pt>
                <c:pt idx="3">
                  <c:v>FY2019-20 Q3</c:v>
                </c:pt>
              </c:strCache>
            </c:strRef>
          </c:cat>
          <c:val>
            <c:numRef>
              <c:f>Sheet1!$C$5:$C$8</c:f>
              <c:numCache>
                <c:formatCode>General</c:formatCode>
                <c:ptCount val="4"/>
                <c:pt idx="0">
                  <c:v>10</c:v>
                </c:pt>
                <c:pt idx="1">
                  <c:v>4</c:v>
                </c:pt>
                <c:pt idx="2">
                  <c:v>9</c:v>
                </c:pt>
                <c:pt idx="3">
                  <c:v>7</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Sheet1!$A$5:$A$8</c:f>
              <c:strCache>
                <c:ptCount val="4"/>
                <c:pt idx="0">
                  <c:v>FY2018-19 Q4</c:v>
                </c:pt>
                <c:pt idx="1">
                  <c:v>FY2019-20 Q1</c:v>
                </c:pt>
                <c:pt idx="2">
                  <c:v>FY2019-20 Q2</c:v>
                </c:pt>
                <c:pt idx="3">
                  <c:v>FY2019-20 Q3</c:v>
                </c:pt>
              </c:strCache>
            </c:strRef>
          </c:cat>
          <c:val>
            <c:numRef>
              <c:f>Sheet1!$D$5:$D$8</c:f>
              <c:numCache>
                <c:formatCode>General</c:formatCode>
                <c:ptCount val="4"/>
                <c:pt idx="0">
                  <c:v>1</c:v>
                </c:pt>
                <c:pt idx="1">
                  <c:v>2</c:v>
                </c:pt>
                <c:pt idx="2">
                  <c:v>1</c:v>
                </c:pt>
                <c:pt idx="3">
                  <c:v>0</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Sheet1!$A$9:$A$12</c:f>
              <c:strCache>
                <c:ptCount val="4"/>
                <c:pt idx="0">
                  <c:v>FY 2018-19 Q4</c:v>
                </c:pt>
                <c:pt idx="1">
                  <c:v>FY 2019-20 Q1</c:v>
                </c:pt>
                <c:pt idx="2">
                  <c:v>FY 2019-20 Q2</c:v>
                </c:pt>
                <c:pt idx="3">
                  <c:v>FY 2019-20 Q3</c:v>
                </c:pt>
              </c:strCache>
            </c:strRef>
          </c:cat>
          <c:val>
            <c:numRef>
              <c:f>Sheet1!$B$9:$B$12</c:f>
              <c:numCache>
                <c:formatCode>General</c:formatCode>
                <c:ptCount val="4"/>
                <c:pt idx="0">
                  <c:v>52</c:v>
                </c:pt>
                <c:pt idx="1">
                  <c:v>21</c:v>
                </c:pt>
                <c:pt idx="2">
                  <c:v>48</c:v>
                </c:pt>
                <c:pt idx="3">
                  <c:v>31</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Sheet1!$A$9:$A$12</c:f>
              <c:strCache>
                <c:ptCount val="4"/>
                <c:pt idx="0">
                  <c:v>FY 2018-19 Q4</c:v>
                </c:pt>
                <c:pt idx="1">
                  <c:v>FY 2019-20 Q1</c:v>
                </c:pt>
                <c:pt idx="2">
                  <c:v>FY 2019-20 Q2</c:v>
                </c:pt>
                <c:pt idx="3">
                  <c:v>FY 2019-20 Q3</c:v>
                </c:pt>
              </c:strCache>
            </c:strRef>
          </c:cat>
          <c:val>
            <c:numRef>
              <c:f>Sheet1!$C$9:$C$12</c:f>
              <c:numCache>
                <c:formatCode>General</c:formatCode>
                <c:ptCount val="4"/>
                <c:pt idx="0">
                  <c:v>70</c:v>
                </c:pt>
                <c:pt idx="1">
                  <c:v>156</c:v>
                </c:pt>
                <c:pt idx="2">
                  <c:v>133</c:v>
                </c:pt>
                <c:pt idx="3">
                  <c:v>97</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Sheet1!$A$9:$A$12</c:f>
              <c:strCache>
                <c:ptCount val="4"/>
                <c:pt idx="0">
                  <c:v>FY 2018-19 Q4</c:v>
                </c:pt>
                <c:pt idx="1">
                  <c:v>FY 2019-20 Q1</c:v>
                </c:pt>
                <c:pt idx="2">
                  <c:v>FY 2019-20 Q2</c:v>
                </c:pt>
                <c:pt idx="3">
                  <c:v>FY 2019-20 Q3</c:v>
                </c:pt>
              </c:strCache>
            </c:strRef>
          </c:cat>
          <c:val>
            <c:numRef>
              <c:f>Sheet1!$D$9:$D$12</c:f>
              <c:numCache>
                <c:formatCode>General</c:formatCode>
                <c:ptCount val="4"/>
                <c:pt idx="0">
                  <c:v>19</c:v>
                </c:pt>
                <c:pt idx="1">
                  <c:v>24</c:v>
                </c:pt>
                <c:pt idx="2">
                  <c:v>13</c:v>
                </c:pt>
                <c:pt idx="3">
                  <c:v>10</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Sheet1!$A$9:$A$12</c:f>
              <c:strCache>
                <c:ptCount val="4"/>
                <c:pt idx="0">
                  <c:v>FY 2018-19 Q4</c:v>
                </c:pt>
                <c:pt idx="1">
                  <c:v>FY 2019-20 Q1</c:v>
                </c:pt>
                <c:pt idx="2">
                  <c:v>FY 2019-20 Q2</c:v>
                </c:pt>
                <c:pt idx="3">
                  <c:v>FY 2019-20 Q3</c:v>
                </c:pt>
              </c:strCache>
            </c:strRef>
          </c:cat>
          <c:val>
            <c:numRef>
              <c:f>Sheet1!$E$9:$E$12</c:f>
              <c:numCache>
                <c:formatCode>General</c:formatCode>
                <c:ptCount val="4"/>
                <c:pt idx="0">
                  <c:v>6</c:v>
                </c:pt>
                <c:pt idx="1">
                  <c:v>5</c:v>
                </c:pt>
                <c:pt idx="2">
                  <c:v>10</c:v>
                </c:pt>
                <c:pt idx="3">
                  <c:v>5</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Remedial action / No</a:t>
            </a:r>
            <a:r>
              <a:rPr lang="en-AU" sz="1000" baseline="0" dirty="0"/>
              <a:t> action after a</a:t>
            </a:r>
            <a:r>
              <a:rPr lang="en-AU" sz="1000" dirty="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Sheet1!$A$8:$A$11</c:f>
              <c:strCache>
                <c:ptCount val="4"/>
                <c:pt idx="0">
                  <c:v>FY 2018-19 Q4</c:v>
                </c:pt>
                <c:pt idx="1">
                  <c:v>FY 2019-20 Q1</c:v>
                </c:pt>
                <c:pt idx="2">
                  <c:v>FY 2019-20 Q2</c:v>
                </c:pt>
                <c:pt idx="3">
                  <c:v>FY 2019-20 Q3</c:v>
                </c:pt>
              </c:strCache>
            </c:strRef>
          </c:cat>
          <c:val>
            <c:numRef>
              <c:f>Sheet1!$B$8:$B$11</c:f>
              <c:numCache>
                <c:formatCode>General</c:formatCode>
                <c:ptCount val="4"/>
                <c:pt idx="0">
                  <c:v>58</c:v>
                </c:pt>
                <c:pt idx="1">
                  <c:v>10</c:v>
                </c:pt>
                <c:pt idx="2">
                  <c:v>30</c:v>
                </c:pt>
                <c:pt idx="3">
                  <c:v>14</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Sheet1!$A$8:$A$11</c:f>
              <c:strCache>
                <c:ptCount val="4"/>
                <c:pt idx="0">
                  <c:v>FY 2018-19 Q4</c:v>
                </c:pt>
                <c:pt idx="1">
                  <c:v>FY 2019-20 Q1</c:v>
                </c:pt>
                <c:pt idx="2">
                  <c:v>FY 2019-20 Q2</c:v>
                </c:pt>
                <c:pt idx="3">
                  <c:v>FY 2019-20 Q3</c:v>
                </c:pt>
              </c:strCache>
            </c:strRef>
          </c:cat>
          <c:val>
            <c:numRef>
              <c:f>Sheet1!$C$8:$C$11</c:f>
              <c:numCache>
                <c:formatCode>General</c:formatCode>
                <c:ptCount val="4"/>
                <c:pt idx="0">
                  <c:v>11</c:v>
                </c:pt>
                <c:pt idx="1">
                  <c:v>11</c:v>
                </c:pt>
                <c:pt idx="2">
                  <c:v>18</c:v>
                </c:pt>
                <c:pt idx="3">
                  <c:v>17</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Enforcement</a:t>
            </a:r>
            <a:r>
              <a:rPr lang="en-AU" sz="1000" baseline="0" dirty="0"/>
              <a:t> Activities</a:t>
            </a:r>
            <a:endParaRPr lang="en-AU" sz="1000" dirty="0"/>
          </a:p>
        </c:rich>
      </c:tx>
      <c:overlay val="0"/>
    </c:title>
    <c:autoTitleDeleted val="0"/>
    <c:plotArea>
      <c:layout>
        <c:manualLayout>
          <c:layoutTarget val="inner"/>
          <c:xMode val="edge"/>
          <c:yMode val="edge"/>
          <c:x val="9.2229478307585308E-2"/>
          <c:y val="0.13623597700349324"/>
          <c:w val="0.88119432696214883"/>
          <c:h val="0.63857568831124556"/>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Sheet1!$A$9:$A$12</c:f>
              <c:strCache>
                <c:ptCount val="4"/>
                <c:pt idx="0">
                  <c:v>FY 2018-19 Q4</c:v>
                </c:pt>
                <c:pt idx="1">
                  <c:v>FY 2019-20 Q1</c:v>
                </c:pt>
                <c:pt idx="2">
                  <c:v>FY2019-20 Q2</c:v>
                </c:pt>
                <c:pt idx="3">
                  <c:v>FY2019-20 Q3</c:v>
                </c:pt>
              </c:strCache>
            </c:strRef>
          </c:cat>
          <c:val>
            <c:numRef>
              <c:f>Sheet1!$B$9:$B$12</c:f>
              <c:numCache>
                <c:formatCode>General</c:formatCode>
                <c:ptCount val="4"/>
                <c:pt idx="0">
                  <c:v>4</c:v>
                </c:pt>
                <c:pt idx="1">
                  <c:v>6</c:v>
                </c:pt>
                <c:pt idx="2">
                  <c:v>17</c:v>
                </c:pt>
                <c:pt idx="3">
                  <c:v>19</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Activities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142032595001575"/>
          <c:y val="4.40407270765703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Sheet1!$A$9:$A$12</c:f>
              <c:strCache>
                <c:ptCount val="4"/>
                <c:pt idx="0">
                  <c:v>FY 2018-19 Q4</c:v>
                </c:pt>
                <c:pt idx="1">
                  <c:v>FY 2019-20 Q1</c:v>
                </c:pt>
                <c:pt idx="2">
                  <c:v>FY 2019-20 Q2</c:v>
                </c:pt>
                <c:pt idx="3">
                  <c:v>FY 2019-20 Q3</c:v>
                </c:pt>
              </c:strCache>
            </c:strRef>
          </c:cat>
          <c:val>
            <c:numRef>
              <c:f>Sheet1!$B$9:$B$12</c:f>
              <c:numCache>
                <c:formatCode>General</c:formatCode>
                <c:ptCount val="4"/>
                <c:pt idx="0">
                  <c:v>3</c:v>
                </c:pt>
                <c:pt idx="1">
                  <c:v>6</c:v>
                </c:pt>
                <c:pt idx="2">
                  <c:v>10</c:v>
                </c:pt>
                <c:pt idx="3">
                  <c:v>3</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Sheet1!$A$9:$A$12</c:f>
              <c:strCache>
                <c:ptCount val="4"/>
                <c:pt idx="0">
                  <c:v>FY 2018-19 Q4</c:v>
                </c:pt>
                <c:pt idx="1">
                  <c:v>FY 2019-20 Q1</c:v>
                </c:pt>
                <c:pt idx="2">
                  <c:v>FY 2019-20 Q2</c:v>
                </c:pt>
                <c:pt idx="3">
                  <c:v>FY 2019-20 Q3</c:v>
                </c:pt>
              </c:strCache>
            </c:strRef>
          </c:cat>
          <c:val>
            <c:numRef>
              <c:f>Sheet1!$C$9:$C$12</c:f>
              <c:numCache>
                <c:formatCode>General</c:formatCode>
                <c:ptCount val="4"/>
                <c:pt idx="0">
                  <c:v>8</c:v>
                </c:pt>
                <c:pt idx="1">
                  <c:v>3</c:v>
                </c:pt>
                <c:pt idx="2">
                  <c:v>5</c:v>
                </c:pt>
                <c:pt idx="3">
                  <c:v>7</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Sheet1!$A$8:$A$11</c:f>
              <c:strCache>
                <c:ptCount val="4"/>
                <c:pt idx="0">
                  <c:v>FY 2018-19 Q4</c:v>
                </c:pt>
                <c:pt idx="1">
                  <c:v>FY 2019-20 Q1</c:v>
                </c:pt>
                <c:pt idx="2">
                  <c:v>FY 2019-20 Q2</c:v>
                </c:pt>
                <c:pt idx="3">
                  <c:v>FY 2019-20 Q3</c:v>
                </c:pt>
              </c:strCache>
            </c:strRef>
          </c:cat>
          <c:val>
            <c:numRef>
              <c:f>Sheet1!$B$8:$B$11</c:f>
              <c:numCache>
                <c:formatCode>General</c:formatCode>
                <c:ptCount val="4"/>
                <c:pt idx="0">
                  <c:v>15</c:v>
                </c:pt>
                <c:pt idx="1">
                  <c:v>21</c:v>
                </c:pt>
                <c:pt idx="2">
                  <c:v>23</c:v>
                </c:pt>
                <c:pt idx="3">
                  <c:v>16</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Sheet1!$A$8:$A$11</c:f>
              <c:strCache>
                <c:ptCount val="4"/>
                <c:pt idx="0">
                  <c:v>FY 2018-19 Q4</c:v>
                </c:pt>
                <c:pt idx="1">
                  <c:v>FY 2019-20 Q1</c:v>
                </c:pt>
                <c:pt idx="2">
                  <c:v>FY 2019-20 Q2</c:v>
                </c:pt>
                <c:pt idx="3">
                  <c:v>FY 2019-20 Q3</c:v>
                </c:pt>
              </c:strCache>
            </c:strRef>
          </c:cat>
          <c:val>
            <c:numRef>
              <c:f>Sheet1!$C$8:$C$11</c:f>
              <c:numCache>
                <c:formatCode>General</c:formatCode>
                <c:ptCount val="4"/>
                <c:pt idx="0">
                  <c:v>1</c:v>
                </c:pt>
                <c:pt idx="1">
                  <c:v>3</c:v>
                </c:pt>
                <c:pt idx="2">
                  <c:v>4</c:v>
                </c:pt>
                <c:pt idx="3">
                  <c:v>1</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majorUnit val="1"/>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12/05/2020</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12/05/2020</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4689B2D-21DE-42A5-A107-EAC036F95376}" type="datetime5">
              <a:rPr lang="en-AU" smtClean="0"/>
              <a:t>12-May-20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Q3</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91D4F0D-A8E4-4949-A3D8-73AA7877F4A1}" type="datetime5">
              <a:rPr lang="en-AU" smtClean="0"/>
              <a:t>12-May-20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43A2148-DD7D-49FA-B73F-558E5C287223}" type="datetime5">
              <a:rPr lang="en-AU" smtClean="0"/>
              <a:t>12-May-20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dirty="0"/>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1FD1C6-9C3A-4F02-8812-8B938DCFF6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2720" y="-11751"/>
            <a:ext cx="7552547" cy="6858000"/>
          </a:xfrm>
          <a:prstGeom prst="rect">
            <a:avLst/>
          </a:prstGeom>
        </p:spPr>
      </p:pic>
      <p:pic>
        <p:nvPicPr>
          <p:cNvPr id="3" name="Picture 2"/>
          <p:cNvPicPr>
            <a:picLocks noChangeAspect="1"/>
          </p:cNvPicPr>
          <p:nvPr userDrawn="1"/>
        </p:nvPicPr>
        <p:blipFill>
          <a:blip r:embed="rId3"/>
          <a:stretch>
            <a:fillRect/>
          </a:stretch>
        </p:blipFill>
        <p:spPr>
          <a:xfrm>
            <a:off x="12027" y="-11751"/>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dirty="0"/>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dirty="0"/>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F9F2A5-F22C-4250-A38D-93E194A2CAE3}" type="datetime5">
              <a:rPr lang="en-AU" smtClean="0"/>
              <a:t>12-May-20</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2019-20 Q3</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dirty="0"/>
              <a:t>Click to edit </a:t>
            </a:r>
            <a:br>
              <a:rPr lang="en-US" dirty="0"/>
            </a:br>
            <a:r>
              <a:rPr lang="en-US" dirty="0"/>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D4FEB-90BE-4442-A63E-18B61B2AECB9}" type="datetime5">
              <a:rPr lang="en-AU" smtClean="0"/>
              <a:t>12-May-20</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2019-20 Q3</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4149E1B-4CFB-43E6-A31B-7D4F8E621879}" type="datetime5">
              <a:rPr lang="en-AU" smtClean="0"/>
              <a:t>12-May-20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81A6D75-D352-437C-BBD6-C7A601A03051}" type="datetime5">
              <a:rPr lang="en-AU" smtClean="0"/>
              <a:t>12-May-20</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2019-20 Q3</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778B84-EADF-4C7C-A094-26A0A5F7830A}" type="datetime5">
              <a:rPr lang="en-AU" smtClean="0"/>
              <a:t>12-May-20</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2019-20 Q3</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BEC98-BF34-4BCB-B024-3C1E06AAB24A}" type="datetime5">
              <a:rPr lang="en-AU" smtClean="0"/>
              <a:t>12-May-20</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2019-20 Q3</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D3C096-4532-4545-A7A3-EB2885CC08B3}" type="datetime5">
              <a:rPr lang="en-AU" smtClean="0"/>
              <a:t>12-May-20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779914-5D83-42F2-AEA2-C27A78EB5C7A}" type="datetime5">
              <a:rPr lang="en-AU" smtClean="0"/>
              <a:t>12-May-20</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2019-20 Q3</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B90BF-79B1-4587-A282-EEC7E5331C32}" type="datetime5">
              <a:rPr lang="en-AU" smtClean="0"/>
              <a:t>12-May-20</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2019-20 Q3</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2019-20 Quarter 3</a:t>
            </a:r>
          </a:p>
          <a:p>
            <a:r>
              <a:rPr lang="en-AU" sz="1400" dirty="0"/>
              <a:t>1</a:t>
            </a:r>
            <a:r>
              <a:rPr lang="en-AU" sz="1400" baseline="30000" dirty="0"/>
              <a:t>st</a:t>
            </a:r>
            <a:r>
              <a:rPr lang="en-AU" sz="1400" dirty="0"/>
              <a:t> January to 31</a:t>
            </a:r>
            <a:r>
              <a:rPr lang="en-AU" sz="1400" baseline="30000" dirty="0"/>
              <a:t>st</a:t>
            </a:r>
            <a:r>
              <a:rPr lang="en-AU" sz="1400" dirty="0"/>
              <a:t> March 2020</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647" y="5910005"/>
            <a:ext cx="2097237" cy="632084"/>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 – 2019-20 Q3</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915869"/>
            <a:ext cx="4277360"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2" y="5398708"/>
            <a:ext cx="4740505" cy="784830"/>
          </a:xfrm>
          <a:prstGeom prst="rect">
            <a:avLst/>
          </a:prstGeom>
          <a:noFill/>
        </p:spPr>
        <p:txBody>
          <a:bodyPr wrap="square" rtlCol="0">
            <a:spAutoFit/>
          </a:bodyPr>
          <a:lstStyle/>
          <a:p>
            <a:r>
              <a:rPr lang="en-AU" sz="900" b="1" dirty="0"/>
              <a:t>Explanations for the results:</a:t>
            </a:r>
          </a:p>
          <a:p>
            <a:endParaRPr lang="en-AU" sz="900" b="1" dirty="0">
              <a:solidFill>
                <a:srgbClr val="FF0000"/>
              </a:solidFill>
            </a:endParaRPr>
          </a:p>
          <a:p>
            <a:r>
              <a:rPr lang="en-AU" sz="900" dirty="0"/>
              <a:t>In Q2 Earth Resources Regulation conducted 143 proactive compliance activities involving 110 duty holders, exceeding the 75 compliance activities target by 68. The number of field activities decreased in March, due to COVID-19.</a:t>
            </a:r>
            <a:endParaRPr lang="en-AU" sz="900" dirty="0">
              <a:solidFill>
                <a:srgbClr val="C00000"/>
              </a:solidFill>
            </a:endParaRPr>
          </a:p>
        </p:txBody>
      </p:sp>
      <p:sp>
        <p:nvSpPr>
          <p:cNvPr id="3" name="Footer Placeholder 2"/>
          <p:cNvSpPr>
            <a:spLocks noGrp="1"/>
          </p:cNvSpPr>
          <p:nvPr>
            <p:ph type="ftr" sz="quarter" idx="11"/>
          </p:nvPr>
        </p:nvSpPr>
        <p:spPr/>
        <p:txBody>
          <a:bodyPr/>
          <a:lstStyle/>
          <a:p>
            <a:r>
              <a:rPr lang="en-AU"/>
              <a:t>Earth Resources Regulation Quarterly Performance Report 2019-20 Q3</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1633528653"/>
              </p:ext>
            </p:extLst>
          </p:nvPr>
        </p:nvGraphicFramePr>
        <p:xfrm>
          <a:off x="342126" y="952396"/>
          <a:ext cx="4752532" cy="4319250"/>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83642">
                  <a:extLst>
                    <a:ext uri="{9D8B030D-6E8A-4147-A177-3AD203B41FA5}">
                      <a16:colId xmlns:a16="http://schemas.microsoft.com/office/drawing/2014/main" val="2740367417"/>
                    </a:ext>
                  </a:extLst>
                </a:gridCol>
                <a:gridCol w="792089">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900" u="none" strike="noStrike" dirty="0">
                          <a:effectLst/>
                          <a:latin typeface="+mn-lt"/>
                        </a:rPr>
                        <a:t>Licence Types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Activity</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Jan</a:t>
                      </a:r>
                    </a:p>
                  </a:txBody>
                  <a:tcPr marL="7620" marR="7620" marT="7620" marB="0" anchor="ctr">
                    <a:solidFill>
                      <a:srgbClr val="002060"/>
                    </a:solidFill>
                  </a:tcPr>
                </a:tc>
                <a:tc>
                  <a:txBody>
                    <a:bodyPr/>
                    <a:lstStyle/>
                    <a:p>
                      <a:pPr algn="ctr" fontAlgn="b"/>
                      <a:r>
                        <a:rPr lang="en-AU" sz="900" b="1" i="0" u="none" strike="noStrike" dirty="0">
                          <a:solidFill>
                            <a:schemeClr val="bg1"/>
                          </a:solidFill>
                          <a:effectLst/>
                          <a:latin typeface="+mn-lt"/>
                        </a:rPr>
                        <a:t>Feb</a:t>
                      </a:r>
                    </a:p>
                  </a:txBody>
                  <a:tcPr marL="7620" marR="7620" marT="7620" marB="0" anchor="ctr">
                    <a:solidFill>
                      <a:srgbClr val="002060"/>
                    </a:solidFill>
                  </a:tcPr>
                </a:tc>
                <a:tc>
                  <a:txBody>
                    <a:bodyPr/>
                    <a:lstStyle/>
                    <a:p>
                      <a:pPr algn="ctr" fontAlgn="b"/>
                      <a:r>
                        <a:rPr lang="en-AU" sz="900" b="1" i="0" u="none" strike="noStrike" dirty="0">
                          <a:solidFill>
                            <a:schemeClr val="bg1"/>
                          </a:solidFill>
                          <a:effectLst/>
                          <a:latin typeface="+mn-lt"/>
                        </a:rPr>
                        <a:t>Mar</a:t>
                      </a:r>
                    </a:p>
                  </a:txBody>
                  <a:tcPr marL="7620" marR="7620" marT="7620" marB="0" anchor="ctr">
                    <a:solidFill>
                      <a:srgbClr val="002060"/>
                    </a:solidFill>
                  </a:tcPr>
                </a:tc>
                <a:tc>
                  <a:txBody>
                    <a:bodyPr/>
                    <a:lstStyle/>
                    <a:p>
                      <a:pPr algn="ctr" fontAlgn="b"/>
                      <a:r>
                        <a:rPr lang="en-AU" sz="900" u="none" strike="noStrike" dirty="0">
                          <a:effectLst/>
                          <a:latin typeface="+mn-lt"/>
                        </a:rPr>
                        <a:t>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900" u="none" strike="noStrike" dirty="0">
                          <a:effectLst/>
                          <a:latin typeface="+mn-lt"/>
                        </a:rPr>
                        <a:t>Extractives</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85725" marR="9525" marT="9525" marB="0" anchor="ctr"/>
                </a:tc>
                <a:tc>
                  <a:txBody>
                    <a:bodyPr/>
                    <a:lstStyle/>
                    <a:p>
                      <a:pPr algn="ctr" fontAlgn="b"/>
                      <a:r>
                        <a:rPr lang="en-AU" sz="900" b="0" i="0" u="none" strike="noStrike" dirty="0">
                          <a:solidFill>
                            <a:srgbClr val="000000"/>
                          </a:solidFill>
                          <a:effectLst/>
                          <a:latin typeface="+mn-lt"/>
                        </a:rPr>
                        <a:t>29</a:t>
                      </a:r>
                    </a:p>
                  </a:txBody>
                  <a:tcPr marL="9525" marR="9525" marT="9525" marB="0" anchor="ctr"/>
                </a:tc>
                <a:tc>
                  <a:txBody>
                    <a:bodyPr/>
                    <a:lstStyle/>
                    <a:p>
                      <a:pPr algn="ctr" fontAlgn="b"/>
                      <a:r>
                        <a:rPr lang="en-AU" sz="900" b="0" i="0" u="none" strike="noStrike">
                          <a:solidFill>
                            <a:srgbClr val="000000"/>
                          </a:solidFill>
                          <a:effectLst/>
                          <a:latin typeface="+mn-lt"/>
                        </a:rPr>
                        <a:t>13</a:t>
                      </a:r>
                    </a:p>
                  </a:txBody>
                  <a:tcPr marL="9525" marR="9525" marT="9525" marB="0" anchor="ctr"/>
                </a:tc>
                <a:tc>
                  <a:txBody>
                    <a:bodyPr/>
                    <a:lstStyle/>
                    <a:p>
                      <a:pPr algn="ctr" fontAlgn="b"/>
                      <a:r>
                        <a:rPr lang="en-AU" sz="900" b="0" i="0" u="none" strike="noStrike">
                          <a:solidFill>
                            <a:srgbClr val="000000"/>
                          </a:solidFill>
                          <a:effectLst/>
                          <a:latin typeface="+mn-lt"/>
                        </a:rPr>
                        <a:t>10</a:t>
                      </a:r>
                    </a:p>
                  </a:txBody>
                  <a:tcPr marL="9525" marR="9525" marT="9525" marB="0" anchor="ctr"/>
                </a:tc>
                <a:tc>
                  <a:txBody>
                    <a:bodyPr/>
                    <a:lstStyle/>
                    <a:p>
                      <a:pPr algn="ctr" fontAlgn="b"/>
                      <a:r>
                        <a:rPr lang="en-AU" sz="900" b="0" i="0" u="none" strike="noStrike">
                          <a:solidFill>
                            <a:srgbClr val="000000"/>
                          </a:solidFill>
                          <a:effectLst/>
                          <a:latin typeface="+mn-lt"/>
                        </a:rPr>
                        <a:t>52</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10</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fontAlgn="b"/>
                      <a:r>
                        <a:rPr lang="en-AU" sz="900" b="0" i="0" u="none" strike="noStrike">
                          <a:solidFill>
                            <a:srgbClr val="000000"/>
                          </a:solidFill>
                          <a:effectLst/>
                          <a:latin typeface="+mn-lt"/>
                        </a:rPr>
                        <a:t>22</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Site Closure</a:t>
                      </a:r>
                    </a:p>
                  </a:txBody>
                  <a:tcPr marL="857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34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24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78</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900" u="none" strike="noStrike" dirty="0">
                          <a:effectLst/>
                          <a:latin typeface="+mn-lt"/>
                        </a:rPr>
                        <a:t>Mining</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9525" marR="9525" marT="9525" marB="0" anchor="ctr"/>
                </a:tc>
                <a:tc>
                  <a:txBody>
                    <a:bodyPr/>
                    <a:lstStyle/>
                    <a:p>
                      <a:pPr algn="ctr" fontAlgn="b"/>
                      <a:r>
                        <a:rPr lang="en-AU" sz="900" b="0" i="0" u="none" strike="noStrike" dirty="0">
                          <a:solidFill>
                            <a:srgbClr val="000000"/>
                          </a:solidFill>
                          <a:effectLst/>
                          <a:latin typeface="+mn-lt"/>
                        </a:rPr>
                        <a:t>18</a:t>
                      </a:r>
                    </a:p>
                  </a:txBody>
                  <a:tcPr marL="9525" marR="9525" marT="9525" marB="0" anchor="ctr"/>
                </a:tc>
                <a:tc>
                  <a:txBody>
                    <a:bodyPr/>
                    <a:lstStyle/>
                    <a:p>
                      <a:pPr algn="ctr" fontAlgn="b"/>
                      <a:r>
                        <a:rPr lang="en-AU" sz="900" b="0" i="0" u="none" strike="noStrike" dirty="0">
                          <a:solidFill>
                            <a:srgbClr val="000000"/>
                          </a:solidFill>
                          <a:effectLst/>
                          <a:latin typeface="+mn-lt"/>
                        </a:rPr>
                        <a:t>15</a:t>
                      </a:r>
                    </a:p>
                  </a:txBody>
                  <a:tcPr marL="9525" marR="9525" marT="9525" marB="0" anchor="ctr"/>
                </a:tc>
                <a:tc>
                  <a:txBody>
                    <a:bodyPr/>
                    <a:lstStyle/>
                    <a:p>
                      <a:pPr algn="ctr" fontAlgn="b"/>
                      <a:r>
                        <a:rPr lang="en-AU" sz="900" b="0" i="0" u="none" strike="noStrike" dirty="0">
                          <a:solidFill>
                            <a:srgbClr val="000000"/>
                          </a:solidFill>
                          <a:effectLst/>
                          <a:latin typeface="+mn-lt"/>
                        </a:rPr>
                        <a:t>11</a:t>
                      </a:r>
                    </a:p>
                  </a:txBody>
                  <a:tcPr marL="9525" marR="9525" marT="9525" marB="0" anchor="ctr"/>
                </a:tc>
                <a:tc>
                  <a:txBody>
                    <a:bodyPr/>
                    <a:lstStyle/>
                    <a:p>
                      <a:pPr algn="ctr" fontAlgn="b"/>
                      <a:r>
                        <a:rPr lang="en-AU" sz="900" b="0" i="0" u="none" strike="noStrike" dirty="0">
                          <a:solidFill>
                            <a:srgbClr val="000000"/>
                          </a:solidFill>
                          <a:effectLst/>
                          <a:latin typeface="+mn-lt"/>
                        </a:rPr>
                        <a:t>44</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Meeting</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a:solidFill>
                            <a:srgbClr val="000000"/>
                          </a:solidFill>
                          <a:effectLst/>
                          <a:latin typeface="+mn-lt"/>
                        </a:rPr>
                        <a:t>Audit</a:t>
                      </a:r>
                    </a:p>
                  </a:txBody>
                  <a:tcPr marL="9525" marR="9525" marT="9525" marB="0" anchor="ctr"/>
                </a:tc>
                <a:tc>
                  <a:txBody>
                    <a:bodyPr/>
                    <a:lstStyle/>
                    <a:p>
                      <a:pPr algn="ctr" fontAlgn="b"/>
                      <a:r>
                        <a:rPr lang="en-AU" sz="900" b="0" i="0" u="none" strike="noStrike" dirty="0">
                          <a:solidFill>
                            <a:srgbClr val="000000"/>
                          </a:solidFill>
                          <a:effectLst/>
                          <a:latin typeface="+mn-lt"/>
                        </a:rPr>
                        <a:t>5</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extLst>
                  <a:ext uri="{0D108BD9-81ED-4DB2-BD59-A6C34878D82A}">
                    <a16:rowId xmlns:a16="http://schemas.microsoft.com/office/drawing/2014/main" val="3300402486"/>
                  </a:ext>
                </a:extLst>
              </a:tr>
              <a:tr h="315310">
                <a:tc vMerge="1">
                  <a:txBody>
                    <a:bodyPr/>
                    <a:lstStyle/>
                    <a:p>
                      <a:endParaRPr lang="en-AU"/>
                    </a:p>
                  </a:txBody>
                  <a:tcPr/>
                </a:tc>
                <a:tc>
                  <a:txBody>
                    <a:bodyPr/>
                    <a:lstStyle/>
                    <a:p>
                      <a:pPr algn="ctr" fontAlgn="b"/>
                      <a:r>
                        <a:rPr lang="en-AU" sz="900" b="0" i="0" u="none" strike="noStrike">
                          <a:solidFill>
                            <a:srgbClr val="000000"/>
                          </a:solidFill>
                          <a:effectLst/>
                          <a:latin typeface="+mn-lt"/>
                        </a:rPr>
                        <a:t>Site Closure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endParaRPr lang="en-AU" sz="900" b="0" i="0" u="none" strike="noStrike">
                        <a:solidFill>
                          <a:srgbClr val="000000"/>
                        </a:solidFill>
                        <a:effectLst/>
                        <a:latin typeface="+mn-lt"/>
                      </a:endParaRPr>
                    </a:p>
                  </a:txBody>
                  <a:tcPr marL="9525" marR="9525" marT="9525" marB="0" anchor="ctr"/>
                </a:tc>
                <a:tc>
                  <a:txBody>
                    <a:bodyPr/>
                    <a:lstStyle/>
                    <a:p>
                      <a:pPr algn="ctr" fontAlgn="b"/>
                      <a:endParaRPr lang="en-AU" sz="900" b="0" i="0" u="none" strike="noStrike" dirty="0">
                        <a:solidFill>
                          <a:srgbClr val="000000"/>
                        </a:solidFill>
                        <a:effectLst/>
                        <a:latin typeface="+mn-lt"/>
                      </a:endParaRP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594271298"/>
                  </a:ext>
                </a:extLst>
              </a:tr>
              <a:tr h="315310">
                <a:tc vMerge="1">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28</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64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315310">
                <a:tc rowSpan="2">
                  <a:txBody>
                    <a:bodyPr/>
                    <a:lstStyle/>
                    <a:p>
                      <a:pPr algn="ctr" fontAlgn="b"/>
                      <a:r>
                        <a:rPr lang="en-AU" sz="900" b="0" i="0" u="none" strike="noStrike" dirty="0">
                          <a:solidFill>
                            <a:srgbClr val="000000"/>
                          </a:solidFill>
                          <a:effectLst/>
                          <a:latin typeface="+mn-lt"/>
                        </a:rPr>
                        <a:t>Petroleum</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0" i="0" u="none" strike="noStrike" kern="1200" dirty="0">
                          <a:solidFill>
                            <a:srgbClr val="000000"/>
                          </a:solidFill>
                          <a:effectLst/>
                          <a:latin typeface="+mn-lt"/>
                          <a:ea typeface="+mn-ea"/>
                          <a:cs typeface="+mn-cs"/>
                        </a:rPr>
                        <a:t>Inspection</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n-AU" sz="900" b="0" i="0" u="none" strike="noStrike" kern="1200" dirty="0">
                          <a:solidFill>
                            <a:srgbClr val="000000"/>
                          </a:solidFill>
                          <a:effectLst/>
                          <a:latin typeface="+mn-lt"/>
                          <a:ea typeface="+mn-ea"/>
                          <a:cs typeface="+mn-cs"/>
                        </a:rPr>
                        <a:t>0</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n-AU" sz="900" b="0" i="0" u="none" strike="noStrike" kern="1200" dirty="0">
                          <a:solidFill>
                            <a:srgbClr val="000000"/>
                          </a:solidFill>
                          <a:effectLst/>
                          <a:latin typeface="+mn-lt"/>
                          <a:ea typeface="+mn-ea"/>
                          <a:cs typeface="+mn-cs"/>
                        </a:rPr>
                        <a:t>1</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n-AU" sz="900" b="0" i="0" u="none" strike="noStrike" kern="1200" dirty="0">
                          <a:solidFill>
                            <a:srgbClr val="000000"/>
                          </a:solidFill>
                          <a:effectLst/>
                          <a:latin typeface="+mn-lt"/>
                          <a:ea typeface="+mn-ea"/>
                          <a:cs typeface="+mn-cs"/>
                        </a:rPr>
                        <a:t>0</a:t>
                      </a:r>
                    </a:p>
                  </a:txBody>
                  <a:tcPr marL="9525" marR="9525" marT="9525" marB="0" anchor="ctr">
                    <a:solidFill>
                      <a:schemeClr val="accent1">
                        <a:lumMod val="20000"/>
                        <a:lumOff val="80000"/>
                      </a:schemeClr>
                    </a:solidFill>
                  </a:tcPr>
                </a:tc>
                <a:tc>
                  <a:txBody>
                    <a:bodyPr/>
                    <a:lstStyle/>
                    <a:p>
                      <a:pPr marL="0" algn="ctr" defTabSz="914400" rtl="0" eaLnBrk="1" fontAlgn="b" latinLnBrk="0" hangingPunct="1"/>
                      <a:r>
                        <a:rPr lang="en-AU" sz="900" b="0" i="0" u="none" strike="noStrike" kern="1200" dirty="0">
                          <a:solidFill>
                            <a:srgbClr val="000000"/>
                          </a:solidFill>
                          <a:effectLst/>
                          <a:latin typeface="+mn-lt"/>
                          <a:ea typeface="+mn-ea"/>
                          <a:cs typeface="+mn-cs"/>
                        </a:rPr>
                        <a:t>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887147149"/>
                  </a:ext>
                </a:extLst>
              </a:tr>
              <a:tr h="315310">
                <a:tc vMerge="1">
                  <a:txBody>
                    <a:bodyPr/>
                    <a:lstStyle/>
                    <a:p>
                      <a:pPr algn="ctr" fontAlgn="b"/>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Petroleum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425378018"/>
                  </a:ext>
                </a:extLst>
              </a:tr>
              <a:tr h="261234">
                <a:tc gridSpan="2">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34</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269758608"/>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 – by type of Audit</a:t>
            </a:r>
          </a:p>
        </p:txBody>
      </p:sp>
      <p:graphicFrame>
        <p:nvGraphicFramePr>
          <p:cNvPr id="7" name="Chart 6"/>
          <p:cNvGraphicFramePr/>
          <p:nvPr>
            <p:extLst>
              <p:ext uri="{D42A27DB-BD31-4B8C-83A1-F6EECF244321}">
                <p14:modId xmlns:p14="http://schemas.microsoft.com/office/powerpoint/2010/main" val="613409947"/>
              </p:ext>
            </p:extLst>
          </p:nvPr>
        </p:nvGraphicFramePr>
        <p:xfrm>
          <a:off x="205146" y="4429449"/>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393160" y="4429449"/>
            <a:ext cx="3140394" cy="1892826"/>
          </a:xfrm>
          <a:prstGeom prst="rect">
            <a:avLst/>
          </a:prstGeom>
          <a:noFill/>
        </p:spPr>
        <p:txBody>
          <a:bodyPr wrap="square" rtlCol="0">
            <a:spAutoFit/>
          </a:bodyPr>
          <a:lstStyle/>
          <a:p>
            <a:r>
              <a:rPr lang="en-AU" sz="900" b="1" dirty="0"/>
              <a:t>Explanations for the results:</a:t>
            </a:r>
          </a:p>
          <a:p>
            <a:endParaRPr lang="en-AU" sz="900" b="1" dirty="0"/>
          </a:p>
          <a:p>
            <a:r>
              <a:rPr lang="en-AU" sz="900" dirty="0"/>
              <a:t>The audit program is risk based with a focus on more significant sites. Compliance improvements or enhanced risk controls were recommended at 45%(14 out of 31) of audited sites in Q3. The number of actions required can be dependant on the type of audits completed, and if the audits were ‘follow up’ audits from previously identified risks.</a:t>
            </a:r>
          </a:p>
          <a:p>
            <a:endParaRPr lang="en-AU" sz="900" b="1" dirty="0">
              <a:solidFill>
                <a:srgbClr val="C00000"/>
              </a:solidFill>
            </a:endParaRPr>
          </a:p>
          <a:p>
            <a:r>
              <a:rPr lang="en-AU" sz="900" b="1" dirty="0"/>
              <a:t>Why are these measures important?</a:t>
            </a:r>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1173842"/>
            <a:ext cx="3140394" cy="2323713"/>
          </a:xfrm>
          <a:prstGeom prst="rect">
            <a:avLst/>
          </a:prstGeom>
          <a:noFill/>
        </p:spPr>
        <p:txBody>
          <a:bodyPr wrap="square" rtlCol="0">
            <a:spAutoFit/>
          </a:bodyPr>
          <a:lstStyle/>
          <a:p>
            <a:r>
              <a:rPr lang="en-AU" sz="900" b="1" dirty="0"/>
              <a:t>Explanations for the results:</a:t>
            </a:r>
          </a:p>
          <a:p>
            <a:endParaRPr lang="en-AU" sz="900" b="1" dirty="0"/>
          </a:p>
          <a:p>
            <a:pPr>
              <a:spcAft>
                <a:spcPts val="600"/>
              </a:spcAft>
            </a:pPr>
            <a:r>
              <a:rPr lang="en-AU" sz="900" dirty="0"/>
              <a:t>In Q3 31 audits were conducted. Plan and conditions, progressive rehabilitation, and dust were the top three audits in the quarter. </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2879364637"/>
              </p:ext>
            </p:extLst>
          </p:nvPr>
        </p:nvGraphicFramePr>
        <p:xfrm>
          <a:off x="372445" y="904116"/>
          <a:ext cx="5899981" cy="3460993"/>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34353">
                <a:tc>
                  <a:txBody>
                    <a:bodyPr/>
                    <a:lstStyle/>
                    <a:p>
                      <a:pPr algn="ctr" fontAlgn="b"/>
                      <a:r>
                        <a:rPr lang="en-AU" sz="900" u="none" strike="noStrike" kern="1200" dirty="0">
                          <a:effectLst/>
                          <a:latin typeface="+mn-lt"/>
                        </a:rPr>
                        <a:t>Type of Audits</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2018-19 Q4</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Q1</a:t>
                      </a: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2019-20 Q2</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Q3</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 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83920">
                <a:tc>
                  <a:txBody>
                    <a:bodyPr/>
                    <a:lstStyle/>
                    <a:p>
                      <a:pPr algn="l" fontAlgn="b"/>
                      <a:r>
                        <a:rPr lang="en-AU" sz="900" u="none" strike="noStrike" dirty="0">
                          <a:effectLst/>
                          <a:latin typeface="+mn-lt"/>
                        </a:rPr>
                        <a:t>Progressive Rehabilitation</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957791463"/>
                  </a:ext>
                </a:extLst>
              </a:tr>
              <a:tr h="183920">
                <a:tc>
                  <a:txBody>
                    <a:bodyPr/>
                    <a:lstStyle/>
                    <a:p>
                      <a:pPr algn="l" fontAlgn="b"/>
                      <a:r>
                        <a:rPr lang="en-AU" sz="900" u="none" strike="noStrike" dirty="0">
                          <a:effectLst/>
                          <a:latin typeface="+mn-lt"/>
                        </a:rPr>
                        <a:t>Plan and Conditions</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9</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42</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00340434"/>
                  </a:ext>
                </a:extLst>
              </a:tr>
              <a:tr h="183920">
                <a:tc>
                  <a:txBody>
                    <a:bodyPr/>
                    <a:lstStyle/>
                    <a:p>
                      <a:pPr algn="l" fontAlgn="b"/>
                      <a:r>
                        <a:rPr lang="en-AU" sz="900" u="none" strike="noStrike" dirty="0">
                          <a:effectLst/>
                          <a:latin typeface="+mn-lt"/>
                        </a:rPr>
                        <a:t>Boundaries and Extraction limits</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418222592"/>
                  </a:ext>
                </a:extLst>
              </a:tr>
              <a:tr h="183920">
                <a:tc>
                  <a:txBody>
                    <a:bodyPr/>
                    <a:lstStyle/>
                    <a:p>
                      <a:pPr algn="l" fontAlgn="b"/>
                      <a:r>
                        <a:rPr lang="en-AU" sz="900" u="none" strike="noStrike" dirty="0">
                          <a:effectLst/>
                          <a:latin typeface="+mn-lt"/>
                        </a:rPr>
                        <a:t>Dust</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2091418836"/>
                  </a:ext>
                </a:extLst>
              </a:tr>
              <a:tr h="183920">
                <a:tc>
                  <a:txBody>
                    <a:bodyPr/>
                    <a:lstStyle/>
                    <a:p>
                      <a:pPr algn="l" fontAlgn="b"/>
                      <a:r>
                        <a:rPr lang="en-AU" sz="900" u="none" strike="noStrike" dirty="0">
                          <a:effectLst/>
                          <a:latin typeface="+mn-lt"/>
                        </a:rPr>
                        <a:t>Impacts of Blasting</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69329842"/>
                  </a:ext>
                </a:extLst>
              </a:tr>
              <a:tr h="183920">
                <a:tc>
                  <a:txBody>
                    <a:bodyPr/>
                    <a:lstStyle/>
                    <a:p>
                      <a:pPr algn="l" fontAlgn="b"/>
                      <a:r>
                        <a:rPr lang="en-AU" sz="900" u="none" strike="noStrike" dirty="0">
                          <a:effectLst/>
                          <a:latin typeface="+mn-lt"/>
                        </a:rPr>
                        <a:t>Fire &amp; Emergency</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10</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591096414"/>
                  </a:ext>
                </a:extLst>
              </a:tr>
              <a:tr h="183920">
                <a:tc>
                  <a:txBody>
                    <a:bodyPr/>
                    <a:lstStyle/>
                    <a:p>
                      <a:pPr algn="l" fontAlgn="b"/>
                      <a:r>
                        <a:rPr lang="en-AU" sz="900" u="none" strike="noStrike" dirty="0">
                          <a:effectLst/>
                          <a:latin typeface="+mn-lt"/>
                        </a:rPr>
                        <a:t>Exploration Drilling</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038460892"/>
                  </a:ext>
                </a:extLst>
              </a:tr>
              <a:tr h="183920">
                <a:tc>
                  <a:txBody>
                    <a:bodyPr/>
                    <a:lstStyle/>
                    <a:p>
                      <a:pPr algn="l" fontAlgn="b"/>
                      <a:r>
                        <a:rPr lang="en-AU" sz="900" u="none" strike="noStrike" dirty="0">
                          <a:effectLst/>
                          <a:latin typeface="+mn-lt"/>
                        </a:rPr>
                        <a:t>Water Management</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06106807"/>
                  </a:ext>
                </a:extLst>
              </a:tr>
              <a:tr h="183920">
                <a:tc>
                  <a:txBody>
                    <a:bodyPr/>
                    <a:lstStyle/>
                    <a:p>
                      <a:pPr algn="l" fontAlgn="b"/>
                      <a:r>
                        <a:rPr lang="en-AU" sz="900" u="none" strike="noStrike" dirty="0">
                          <a:effectLst/>
                          <a:latin typeface="+mn-lt"/>
                        </a:rPr>
                        <a:t>Geo Technical</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686200046"/>
                  </a:ext>
                </a:extLst>
              </a:tr>
              <a:tr h="183920">
                <a:tc>
                  <a:txBody>
                    <a:bodyPr/>
                    <a:lstStyle/>
                    <a:p>
                      <a:pPr algn="l" fontAlgn="b"/>
                      <a:r>
                        <a:rPr lang="en-AU" sz="900" u="none" strike="noStrike" dirty="0">
                          <a:effectLst/>
                          <a:latin typeface="+mn-lt"/>
                        </a:rPr>
                        <a:t>Tailings Storage Facility Management</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863990952"/>
                  </a:ext>
                </a:extLst>
              </a:tr>
              <a:tr h="183920">
                <a:tc>
                  <a:txBody>
                    <a:bodyPr/>
                    <a:lstStyle/>
                    <a:p>
                      <a:pPr algn="l" fontAlgn="b"/>
                      <a:r>
                        <a:rPr lang="en-AU" sz="900" u="none" strike="noStrike" dirty="0">
                          <a:effectLst/>
                          <a:latin typeface="+mn-lt"/>
                        </a:rPr>
                        <a:t>Plan and Conditions (High Risk)</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03551048"/>
                  </a:ext>
                </a:extLst>
              </a:tr>
              <a:tr h="183920">
                <a:tc>
                  <a:txBody>
                    <a:bodyPr/>
                    <a:lstStyle/>
                    <a:p>
                      <a:pPr algn="l" fontAlgn="b"/>
                      <a:r>
                        <a:rPr lang="en-AU" sz="900" u="none" strike="noStrike" dirty="0">
                          <a:effectLst/>
                          <a:latin typeface="+mn-lt"/>
                        </a:rPr>
                        <a:t>Site Security and Buffer Zones</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2454088"/>
                  </a:ext>
                </a:extLst>
              </a:tr>
              <a:tr h="183920">
                <a:tc>
                  <a:txBody>
                    <a:bodyPr/>
                    <a:lstStyle/>
                    <a:p>
                      <a:pPr algn="l" fontAlgn="b"/>
                      <a:r>
                        <a:rPr lang="en-AU" sz="900" u="none" strike="noStrike" dirty="0">
                          <a:effectLst/>
                          <a:latin typeface="+mn-lt"/>
                        </a:rPr>
                        <a:t>Pest, Plant and Animal</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70465834"/>
                  </a:ext>
                </a:extLst>
              </a:tr>
              <a:tr h="183920">
                <a:tc>
                  <a:txBody>
                    <a:bodyPr/>
                    <a:lstStyle/>
                    <a:p>
                      <a:pPr algn="l" fontAlgn="b"/>
                      <a:r>
                        <a:rPr lang="en-AU" sz="900" u="none" strike="noStrike" dirty="0">
                          <a:effectLst/>
                          <a:latin typeface="+mn-lt"/>
                        </a:rPr>
                        <a:t>Hydrocarbon Storage</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28073455"/>
                  </a:ext>
                </a:extLst>
              </a:tr>
              <a:tr h="183920">
                <a:tc>
                  <a:txBody>
                    <a:bodyPr/>
                    <a:lstStyle/>
                    <a:p>
                      <a:pPr algn="l" fontAlgn="b"/>
                      <a:r>
                        <a:rPr lang="en-AU" sz="900" u="none" strike="noStrike" dirty="0">
                          <a:effectLst/>
                          <a:latin typeface="+mn-lt"/>
                        </a:rPr>
                        <a:t>Noise</a:t>
                      </a:r>
                      <a:endParaRPr lang="en-AU" sz="900" b="0" i="0" u="none" strike="noStrike" dirty="0">
                        <a:solidFill>
                          <a:srgbClr val="000000"/>
                        </a:solidFill>
                        <a:effectLst/>
                        <a:latin typeface="+mn-lt"/>
                      </a:endParaRP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658275879"/>
                  </a:ext>
                </a:extLst>
              </a:tr>
              <a:tr h="183920">
                <a:tc>
                  <a:txBody>
                    <a:bodyPr/>
                    <a:lstStyle/>
                    <a:p>
                      <a:pPr algn="l" fontAlgn="b"/>
                      <a:r>
                        <a:rPr lang="en-AU" sz="900" b="0" i="0" u="none" strike="noStrike" dirty="0">
                          <a:solidFill>
                            <a:srgbClr val="000000"/>
                          </a:solidFill>
                          <a:effectLst/>
                          <a:latin typeface="+mn-lt"/>
                        </a:rPr>
                        <a:t>Community Engagement</a:t>
                      </a:r>
                    </a:p>
                  </a:txBody>
                  <a:tcPr marL="180000"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935098026"/>
                  </a:ext>
                </a:extLst>
              </a:tr>
              <a:tr h="183920">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69</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21</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48</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31</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169</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2019-20 Q3</a:t>
            </a:r>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1014905281"/>
              </p:ext>
            </p:extLst>
          </p:nvPr>
        </p:nvGraphicFramePr>
        <p:xfrm>
          <a:off x="439964" y="809604"/>
          <a:ext cx="8963940" cy="2172011"/>
        </p:xfrm>
        <a:graphic>
          <a:graphicData uri="http://schemas.openxmlformats.org/drawingml/2006/table">
            <a:tbl>
              <a:tblPr firstRow="1" bandRow="1">
                <a:tableStyleId>{7DF18680-E054-41AD-8BC1-D1AEF772440D}</a:tableStyleId>
              </a:tblPr>
              <a:tblGrid>
                <a:gridCol w="970984">
                  <a:extLst>
                    <a:ext uri="{9D8B030D-6E8A-4147-A177-3AD203B41FA5}">
                      <a16:colId xmlns:a16="http://schemas.microsoft.com/office/drawing/2014/main" val="20000"/>
                    </a:ext>
                  </a:extLst>
                </a:gridCol>
                <a:gridCol w="2210015">
                  <a:extLst>
                    <a:ext uri="{9D8B030D-6E8A-4147-A177-3AD203B41FA5}">
                      <a16:colId xmlns:a16="http://schemas.microsoft.com/office/drawing/2014/main" val="20001"/>
                    </a:ext>
                  </a:extLst>
                </a:gridCol>
                <a:gridCol w="2946686">
                  <a:extLst>
                    <a:ext uri="{9D8B030D-6E8A-4147-A177-3AD203B41FA5}">
                      <a16:colId xmlns:a16="http://schemas.microsoft.com/office/drawing/2014/main" val="20002"/>
                    </a:ext>
                  </a:extLst>
                </a:gridCol>
                <a:gridCol w="1553703">
                  <a:extLst>
                    <a:ext uri="{9D8B030D-6E8A-4147-A177-3AD203B41FA5}">
                      <a16:colId xmlns:a16="http://schemas.microsoft.com/office/drawing/2014/main" val="20003"/>
                    </a:ext>
                  </a:extLst>
                </a:gridCol>
                <a:gridCol w="1282552">
                  <a:extLst>
                    <a:ext uri="{9D8B030D-6E8A-4147-A177-3AD203B41FA5}">
                      <a16:colId xmlns:a16="http://schemas.microsoft.com/office/drawing/2014/main" val="1001978730"/>
                    </a:ext>
                  </a:extLst>
                </a:gridCol>
              </a:tblGrid>
              <a:tr h="20311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Action Type</a:t>
                      </a:r>
                    </a:p>
                  </a:txBody>
                  <a:tcPr marL="99060" marR="99060" anchor="ctr">
                    <a:solidFill>
                      <a:srgbClr val="002060"/>
                    </a:solidFill>
                  </a:tcPr>
                </a:tc>
                <a:tc>
                  <a:txBody>
                    <a:bodyPr/>
                    <a:lstStyle/>
                    <a:p>
                      <a:pPr algn="ctr"/>
                      <a:r>
                        <a:rPr lang="en-AU" sz="900" dirty="0">
                          <a:latin typeface="+mn-lt"/>
                        </a:rPr>
                        <a:t>Enforcement</a:t>
                      </a:r>
                      <a:r>
                        <a:rPr lang="en-AU" sz="900" baseline="0" dirty="0">
                          <a:latin typeface="+mn-lt"/>
                        </a:rPr>
                        <a:t> Code</a:t>
                      </a:r>
                      <a:endParaRPr lang="en-AU" sz="900" dirty="0">
                        <a:latin typeface="+mn-lt"/>
                      </a:endParaRPr>
                    </a:p>
                  </a:txBody>
                  <a:tcPr marL="99060" marR="99060" anchor="ctr">
                    <a:solidFill>
                      <a:srgbClr val="002060"/>
                    </a:solidFill>
                  </a:tcPr>
                </a:tc>
                <a:tc>
                  <a:txBody>
                    <a:bodyPr/>
                    <a:lstStyle/>
                    <a:p>
                      <a:pPr algn="ctr"/>
                      <a:r>
                        <a:rPr lang="en-AU" sz="900" dirty="0">
                          <a:latin typeface="+mn-lt"/>
                        </a:rPr>
                        <a:t>Enforcement Action</a:t>
                      </a:r>
                      <a:r>
                        <a:rPr lang="en-AU" sz="900" baseline="0" dirty="0">
                          <a:latin typeface="+mn-lt"/>
                        </a:rPr>
                        <a:t> Type</a:t>
                      </a:r>
                      <a:endParaRPr lang="en-AU" sz="900" dirty="0">
                        <a:latin typeface="+mn-lt"/>
                      </a:endParaRPr>
                    </a:p>
                  </a:txBody>
                  <a:tcPr marL="99060" marR="99060" anchor="ctr">
                    <a:solidFill>
                      <a:srgbClr val="002060"/>
                    </a:solidFill>
                  </a:tcPr>
                </a:tc>
                <a:tc>
                  <a:txBody>
                    <a:bodyPr/>
                    <a:lstStyle/>
                    <a:p>
                      <a:pPr algn="ctr"/>
                      <a:r>
                        <a:rPr lang="en-AU" sz="900" dirty="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Buffer Zones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3805948950"/>
                  </a:ext>
                </a:extLst>
              </a:tr>
              <a:tr h="183580">
                <a:tc>
                  <a:txBody>
                    <a:bodyPr/>
                    <a:lstStyle/>
                    <a:p>
                      <a:pPr algn="ctr" fontAlgn="b"/>
                      <a:r>
                        <a:rPr lang="en-AU" sz="9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Public Safety and Site Security</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234255539"/>
                  </a:ext>
                </a:extLst>
              </a:tr>
              <a:tr h="183580">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Tenement Boundaries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1"/>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Authorised Activity Compliance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707698009"/>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Waste and Redundant Plan</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72577303"/>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444130511"/>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Noxious Weeds, Plants and Pests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58631327"/>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Slope Stability</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32269583"/>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99487745"/>
                  </a:ext>
                </a:extLst>
              </a:tr>
              <a:tr h="175139">
                <a:tc>
                  <a:txBody>
                    <a:bodyPr/>
                    <a:lstStyle/>
                    <a:p>
                      <a:pPr algn="ctr" fontAlgn="b"/>
                      <a:r>
                        <a:rPr lang="en-AU" sz="900" b="1" i="0" u="none" strike="noStrike" dirty="0">
                          <a:solidFill>
                            <a:srgbClr val="000000"/>
                          </a:solidFill>
                          <a:effectLst/>
                          <a:latin typeface="Calibri" panose="020F0502020204030204" pitchFamily="34" charset="0"/>
                        </a:rPr>
                        <a:t>Extractives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Drainage, Erosion and Discharge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96716044"/>
                  </a:ext>
                </a:extLst>
              </a:tr>
              <a:tr h="175139">
                <a:tc>
                  <a:txBody>
                    <a:bodyPr/>
                    <a:lstStyle/>
                    <a:p>
                      <a:pPr algn="ctr" fontAlgn="b"/>
                      <a:r>
                        <a:rPr lang="en-AU" sz="900" b="1" i="0" u="none" strike="noStrike" dirty="0">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General Enforcement Action</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 </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492690786"/>
                  </a:ext>
                </a:extLst>
              </a:tr>
            </a:tbl>
          </a:graphicData>
        </a:graphic>
      </p:graphicFrame>
      <p:sp>
        <p:nvSpPr>
          <p:cNvPr id="6" name="TextBox 5"/>
          <p:cNvSpPr txBox="1"/>
          <p:nvPr/>
        </p:nvSpPr>
        <p:spPr>
          <a:xfrm>
            <a:off x="439964" y="521586"/>
            <a:ext cx="4134459" cy="276999"/>
          </a:xfrm>
          <a:prstGeom prst="rect">
            <a:avLst/>
          </a:prstGeom>
          <a:noFill/>
        </p:spPr>
        <p:txBody>
          <a:bodyPr wrap="square" rtlCol="0">
            <a:spAutoFit/>
          </a:bodyPr>
          <a:lstStyle/>
          <a:p>
            <a:r>
              <a:rPr lang="en-AU" sz="1200" dirty="0"/>
              <a:t>Enforcement Activity Issued in FY 2019-20 Q3</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5692456" y="3276698"/>
            <a:ext cx="4063465" cy="1892826"/>
          </a:xfrm>
          <a:prstGeom prst="rect">
            <a:avLst/>
          </a:prstGeom>
          <a:noFill/>
        </p:spPr>
        <p:txBody>
          <a:bodyPr wrap="square" rtlCol="0">
            <a:spAutoFit/>
          </a:bodyPr>
          <a:lstStyle/>
          <a:p>
            <a:r>
              <a:rPr lang="en-AU" sz="900" b="1" dirty="0"/>
              <a:t>Enforcement actions summary:</a:t>
            </a:r>
          </a:p>
          <a:p>
            <a:r>
              <a:rPr lang="en-AU" sz="900" dirty="0"/>
              <a:t>Earth Resources Regulation compliance group undertook a number of investigations into alleged illegal quarrying activities. Outcomes ranged from official warnings, infringements, and some matters referred to prosecution.</a:t>
            </a:r>
          </a:p>
          <a:p>
            <a:endParaRPr lang="en-AU" sz="900" dirty="0">
              <a:solidFill>
                <a:srgbClr val="FF0000"/>
              </a:solidFill>
            </a:endParaRPr>
          </a:p>
          <a:p>
            <a:r>
              <a:rPr lang="en-AU" sz="900" dirty="0"/>
              <a:t>In Q3 19 remedial notices were issued, some of the notices were for alleged encroached into perimeter buffers, poor waste management, operating outside the boundaries and growth of noxious weeds on site.</a:t>
            </a: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2019-20 Q3</a:t>
            </a:r>
            <a:endParaRPr lang="en-AU" dirty="0"/>
          </a:p>
        </p:txBody>
      </p:sp>
      <p:graphicFrame>
        <p:nvGraphicFramePr>
          <p:cNvPr id="11" name="Chart 10"/>
          <p:cNvGraphicFramePr/>
          <p:nvPr>
            <p:extLst>
              <p:ext uri="{D42A27DB-BD31-4B8C-83A1-F6EECF244321}">
                <p14:modId xmlns:p14="http://schemas.microsoft.com/office/powerpoint/2010/main" val="1268629711"/>
              </p:ext>
            </p:extLst>
          </p:nvPr>
        </p:nvGraphicFramePr>
        <p:xfrm>
          <a:off x="335568" y="2986273"/>
          <a:ext cx="5256584" cy="1920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1320044047"/>
              </p:ext>
            </p:extLst>
          </p:nvPr>
        </p:nvGraphicFramePr>
        <p:xfrm>
          <a:off x="1343680" y="5263068"/>
          <a:ext cx="3240360" cy="914400"/>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137570373"/>
                    </a:ext>
                  </a:extLst>
                </a:gridCol>
                <a:gridCol w="1656184">
                  <a:extLst>
                    <a:ext uri="{9D8B030D-6E8A-4147-A177-3AD203B41FA5}">
                      <a16:colId xmlns:a16="http://schemas.microsoft.com/office/drawing/2014/main" val="3447034408"/>
                    </a:ext>
                  </a:extLst>
                </a:gridCol>
              </a:tblGrid>
              <a:tr h="190491">
                <a:tc>
                  <a:txBody>
                    <a:bodyPr/>
                    <a:lstStyle/>
                    <a:p>
                      <a:r>
                        <a:rPr lang="en-AU" sz="900" dirty="0"/>
                        <a:t>Actions</a:t>
                      </a:r>
                    </a:p>
                  </a:txBody>
                  <a:tcPr>
                    <a:solidFill>
                      <a:srgbClr val="002060"/>
                    </a:solidFill>
                  </a:tcPr>
                </a:tc>
                <a:tc>
                  <a:txBody>
                    <a:bodyPr/>
                    <a:lstStyle/>
                    <a:p>
                      <a:pPr algn="ctr"/>
                      <a:r>
                        <a:rPr lang="en-AU" sz="900" dirty="0"/>
                        <a:t>Issued in FY 2019-20 Q3</a:t>
                      </a:r>
                    </a:p>
                  </a:txBody>
                  <a:tcPr>
                    <a:solidFill>
                      <a:srgbClr val="002060"/>
                    </a:solidFill>
                  </a:tcPr>
                </a:tc>
                <a:extLst>
                  <a:ext uri="{0D108BD9-81ED-4DB2-BD59-A6C34878D82A}">
                    <a16:rowId xmlns:a16="http://schemas.microsoft.com/office/drawing/2014/main" val="2670306836"/>
                  </a:ext>
                </a:extLst>
              </a:tr>
              <a:tr h="190491">
                <a:tc>
                  <a:txBody>
                    <a:bodyPr/>
                    <a:lstStyle/>
                    <a:p>
                      <a:r>
                        <a:rPr lang="en-AU" sz="900" dirty="0"/>
                        <a:t>Written Instruction</a:t>
                      </a:r>
                    </a:p>
                  </a:txBody>
                  <a:tcPr/>
                </a:tc>
                <a:tc>
                  <a:txBody>
                    <a:bodyPr/>
                    <a:lstStyle/>
                    <a:p>
                      <a:pPr algn="ctr"/>
                      <a:r>
                        <a:rPr lang="en-AU" sz="900" dirty="0"/>
                        <a:t>4</a:t>
                      </a:r>
                    </a:p>
                  </a:txBody>
                  <a:tcPr/>
                </a:tc>
                <a:extLst>
                  <a:ext uri="{0D108BD9-81ED-4DB2-BD59-A6C34878D82A}">
                    <a16:rowId xmlns:a16="http://schemas.microsoft.com/office/drawing/2014/main" val="3415609309"/>
                  </a:ext>
                </a:extLst>
              </a:tr>
              <a:tr h="190491">
                <a:tc>
                  <a:txBody>
                    <a:bodyPr/>
                    <a:lstStyle/>
                    <a:p>
                      <a:r>
                        <a:rPr lang="en-AU" sz="900" dirty="0"/>
                        <a:t>Direction</a:t>
                      </a:r>
                    </a:p>
                  </a:txBody>
                  <a:tcPr/>
                </a:tc>
                <a:tc>
                  <a:txBody>
                    <a:bodyPr/>
                    <a:lstStyle/>
                    <a:p>
                      <a:pPr algn="ctr"/>
                      <a:r>
                        <a:rPr lang="en-AU" sz="900" dirty="0"/>
                        <a:t>2</a:t>
                      </a:r>
                    </a:p>
                  </a:txBody>
                  <a:tcPr/>
                </a:tc>
                <a:extLst>
                  <a:ext uri="{0D108BD9-81ED-4DB2-BD59-A6C34878D82A}">
                    <a16:rowId xmlns:a16="http://schemas.microsoft.com/office/drawing/2014/main" val="3379620007"/>
                  </a:ext>
                </a:extLst>
              </a:tr>
              <a:tr h="190491">
                <a:tc>
                  <a:txBody>
                    <a:bodyPr/>
                    <a:lstStyle/>
                    <a:p>
                      <a:r>
                        <a:rPr lang="en-AU" sz="900" dirty="0"/>
                        <a:t>Official Warning Letters</a:t>
                      </a:r>
                    </a:p>
                  </a:txBody>
                  <a:tcPr/>
                </a:tc>
                <a:tc>
                  <a:txBody>
                    <a:bodyPr/>
                    <a:lstStyle/>
                    <a:p>
                      <a:pPr algn="ctr"/>
                      <a:r>
                        <a:rPr lang="en-AU" sz="900" dirty="0"/>
                        <a:t>1</a:t>
                      </a:r>
                    </a:p>
                  </a:txBody>
                  <a:tcPr/>
                </a:tc>
                <a:extLst>
                  <a:ext uri="{0D108BD9-81ED-4DB2-BD59-A6C34878D82A}">
                    <a16:rowId xmlns:a16="http://schemas.microsoft.com/office/drawing/2014/main" val="443535833"/>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1136576" y="4936307"/>
            <a:ext cx="3953644" cy="276999"/>
          </a:xfrm>
          <a:prstGeom prst="rect">
            <a:avLst/>
          </a:prstGeom>
          <a:noFill/>
        </p:spPr>
        <p:txBody>
          <a:bodyPr wrap="square" rtlCol="0">
            <a:spAutoFit/>
          </a:bodyPr>
          <a:lstStyle/>
          <a:p>
            <a:r>
              <a:rPr lang="en-AU" sz="1200" dirty="0"/>
              <a:t>Infringements and Official Warnings issued in FY 2019-20 Q3</a:t>
            </a:r>
          </a:p>
        </p:txBody>
      </p:sp>
      <p:sp>
        <p:nvSpPr>
          <p:cNvPr id="12" name="TextBox 11">
            <a:extLst>
              <a:ext uri="{FF2B5EF4-FFF2-40B4-BE49-F238E27FC236}">
                <a16:creationId xmlns:a16="http://schemas.microsoft.com/office/drawing/2014/main" id="{6D8E67AA-C2F4-4512-84E8-97318C25D6E6}"/>
              </a:ext>
            </a:extLst>
          </p:cNvPr>
          <p:cNvSpPr txBox="1"/>
          <p:nvPr/>
        </p:nvSpPr>
        <p:spPr>
          <a:xfrm>
            <a:off x="5692456" y="5373216"/>
            <a:ext cx="3910529" cy="923330"/>
          </a:xfrm>
          <a:prstGeom prst="rect">
            <a:avLst/>
          </a:prstGeom>
          <a:noFill/>
        </p:spPr>
        <p:txBody>
          <a:bodyPr wrap="square" rtlCol="0">
            <a:spAutoFit/>
          </a:bodyPr>
          <a:lstStyle/>
          <a:p>
            <a:r>
              <a:rPr lang="en-AU" sz="900" b="1" dirty="0"/>
              <a:t>Infringements and Official Warnings summary:</a:t>
            </a:r>
          </a:p>
          <a:p>
            <a:r>
              <a:rPr lang="en-AU" sz="900" dirty="0"/>
              <a:t>In Q3 Earth Resources Regulation issued four written instructions, two directions and one official warning to authority holders for alleged breach of not maintaining boundary fencing, public access risk and poor signage.</a:t>
            </a:r>
          </a:p>
          <a:p>
            <a:endParaRPr lang="en-AU" sz="900" dirty="0">
              <a:solidFill>
                <a:srgbClr val="FF0000"/>
              </a:solidFill>
            </a:endParaRPr>
          </a:p>
          <a:p>
            <a:endParaRPr lang="en-AU" sz="900" dirty="0"/>
          </a:p>
        </p:txBody>
      </p:sp>
    </p:spTree>
    <p:extLst>
      <p:ext uri="{BB962C8B-B14F-4D97-AF65-F5344CB8AC3E}">
        <p14:creationId xmlns:p14="http://schemas.microsoft.com/office/powerpoint/2010/main" val="30868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2333681936"/>
              </p:ext>
            </p:extLst>
          </p:nvPr>
        </p:nvGraphicFramePr>
        <p:xfrm>
          <a:off x="441096" y="921877"/>
          <a:ext cx="9016240" cy="922372"/>
        </p:xfrm>
        <a:graphic>
          <a:graphicData uri="http://schemas.openxmlformats.org/drawingml/2006/table">
            <a:tbl>
              <a:tblPr firstRow="1" bandRow="1">
                <a:tableStyleId>{7DF18680-E054-41AD-8BC1-D1AEF772440D}</a:tableStyleId>
              </a:tblPr>
              <a:tblGrid>
                <a:gridCol w="1041969">
                  <a:extLst>
                    <a:ext uri="{9D8B030D-6E8A-4147-A177-3AD203B41FA5}">
                      <a16:colId xmlns:a16="http://schemas.microsoft.com/office/drawing/2014/main" val="20000"/>
                    </a:ext>
                  </a:extLst>
                </a:gridCol>
                <a:gridCol w="832765">
                  <a:extLst>
                    <a:ext uri="{9D8B030D-6E8A-4147-A177-3AD203B41FA5}">
                      <a16:colId xmlns:a16="http://schemas.microsoft.com/office/drawing/2014/main" val="20001"/>
                    </a:ext>
                  </a:extLst>
                </a:gridCol>
                <a:gridCol w="977964">
                  <a:extLst>
                    <a:ext uri="{9D8B030D-6E8A-4147-A177-3AD203B41FA5}">
                      <a16:colId xmlns:a16="http://schemas.microsoft.com/office/drawing/2014/main" val="20002"/>
                    </a:ext>
                  </a:extLst>
                </a:gridCol>
                <a:gridCol w="2235270">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03168">
                  <a:extLst>
                    <a:ext uri="{9D8B030D-6E8A-4147-A177-3AD203B41FA5}">
                      <a16:colId xmlns:a16="http://schemas.microsoft.com/office/drawing/2014/main" val="3121081584"/>
                    </a:ext>
                  </a:extLst>
                </a:gridCol>
                <a:gridCol w="1223573">
                  <a:extLst>
                    <a:ext uri="{9D8B030D-6E8A-4147-A177-3AD203B41FA5}">
                      <a16:colId xmlns:a16="http://schemas.microsoft.com/office/drawing/2014/main" val="3465152025"/>
                    </a:ext>
                  </a:extLst>
                </a:gridCol>
                <a:gridCol w="765427">
                  <a:extLst>
                    <a:ext uri="{9D8B030D-6E8A-4147-A177-3AD203B41FA5}">
                      <a16:colId xmlns:a16="http://schemas.microsoft.com/office/drawing/2014/main" val="3795286693"/>
                    </a:ext>
                  </a:extLst>
                </a:gridCol>
              </a:tblGrid>
              <a:tr h="385684">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Type</a:t>
                      </a:r>
                    </a:p>
                  </a:txBody>
                  <a:tcPr marL="99060" marR="99060" anchor="ctr">
                    <a:solidFill>
                      <a:srgbClr val="002060"/>
                    </a:solidFill>
                  </a:tcPr>
                </a:tc>
                <a:tc>
                  <a:txBody>
                    <a:bodyPr/>
                    <a:lstStyle/>
                    <a:p>
                      <a:pPr algn="ctr"/>
                      <a:r>
                        <a:rPr lang="en-AU" sz="900" dirty="0">
                          <a:latin typeface="+mn-lt"/>
                        </a:rPr>
                        <a:t>Enforcement Code</a:t>
                      </a:r>
                    </a:p>
                  </a:txBody>
                  <a:tcPr marL="99060" marR="99060" anchor="ctr">
                    <a:solidFill>
                      <a:srgbClr val="002060"/>
                    </a:solidFill>
                  </a:tcPr>
                </a:tc>
                <a:tc>
                  <a:txBody>
                    <a:bodyPr/>
                    <a:lstStyle/>
                    <a:p>
                      <a:pPr algn="ctr"/>
                      <a:r>
                        <a:rPr lang="en-AU" sz="900" dirty="0">
                          <a:latin typeface="+mn-lt"/>
                        </a:rPr>
                        <a:t>Inspection Conducted</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Resolved</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dirty="0">
                          <a:solidFill>
                            <a:srgbClr val="000000"/>
                          </a:solidFill>
                          <a:effectLst/>
                          <a:latin typeface="+mn-lt"/>
                        </a:rPr>
                        <a:t>2. Environmental Incident Notification</a:t>
                      </a:r>
                    </a:p>
                  </a:txBody>
                  <a:tcPr marL="180000"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634172418"/>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dirty="0">
                          <a:solidFill>
                            <a:srgbClr val="000000"/>
                          </a:solidFill>
                          <a:effectLst/>
                          <a:latin typeface="+mn-lt"/>
                        </a:rPr>
                        <a:t>2. Environmental Incident Notification</a:t>
                      </a:r>
                    </a:p>
                  </a:txBody>
                  <a:tcPr marL="180000"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01"/>
                  </a:ext>
                </a:extLst>
              </a:tr>
              <a:tr h="178896">
                <a:tc>
                  <a:txBody>
                    <a:bodyPr/>
                    <a:lstStyle/>
                    <a:p>
                      <a:pPr algn="ctr" fontAlgn="b"/>
                      <a:r>
                        <a:rPr lang="en-AU" sz="900" b="0" i="0" u="none" strike="noStrike">
                          <a:solidFill>
                            <a:srgbClr val="000000"/>
                          </a:solidFill>
                          <a:effectLst/>
                          <a:latin typeface="+mn-lt"/>
                        </a:rPr>
                        <a:t>Mining Licence</a:t>
                      </a:r>
                    </a:p>
                  </a:txBody>
                  <a:tcPr marL="9525" marR="9525" marT="9525" marB="0" anchor="ctr"/>
                </a:tc>
                <a:tc>
                  <a:txBody>
                    <a:bodyPr/>
                    <a:lstStyle/>
                    <a:p>
                      <a:pPr algn="ctr" fontAlgn="b"/>
                      <a:r>
                        <a:rPr lang="en-AU" sz="900" b="0" i="0" u="none" strike="noStrike">
                          <a:solidFill>
                            <a:srgbClr val="000000"/>
                          </a:solidFill>
                          <a:effectLst/>
                          <a:latin typeface="+mn-lt"/>
                        </a:rPr>
                        <a:t>Minor</a:t>
                      </a:r>
                    </a:p>
                  </a:txBody>
                  <a:tcPr marL="9525" marR="9525" marT="9525" marB="0" anchor="ctr"/>
                </a:tc>
                <a:tc>
                  <a:txBody>
                    <a:bodyPr/>
                    <a:lstStyle/>
                    <a:p>
                      <a:pPr algn="ctr" fontAlgn="b"/>
                      <a:r>
                        <a:rPr lang="en-AU" sz="900" b="0" i="0" u="none" strike="noStrike">
                          <a:solidFill>
                            <a:srgbClr val="000000"/>
                          </a:solidFill>
                          <a:effectLst/>
                          <a:latin typeface="+mn-lt"/>
                        </a:rPr>
                        <a:t>Environmental</a:t>
                      </a:r>
                    </a:p>
                  </a:txBody>
                  <a:tcPr marL="9525" marR="9525" marT="9525" marB="0" anchor="ctr"/>
                </a:tc>
                <a:tc>
                  <a:txBody>
                    <a:bodyPr/>
                    <a:lstStyle/>
                    <a:p>
                      <a:pPr algn="l" fontAlgn="b"/>
                      <a:r>
                        <a:rPr lang="en-AU" sz="900" b="0" i="0" u="none" strike="noStrike" dirty="0">
                          <a:solidFill>
                            <a:srgbClr val="000000"/>
                          </a:solidFill>
                          <a:effectLst/>
                          <a:latin typeface="+mn-lt"/>
                        </a:rPr>
                        <a:t>2. Environmental Incident Notification</a:t>
                      </a:r>
                    </a:p>
                  </a:txBody>
                  <a:tcPr marL="180000" marR="9525" marT="9525" marB="0" anchor="ctr"/>
                </a:tc>
                <a:tc>
                  <a:txBody>
                    <a:bodyPr/>
                    <a:lstStyle/>
                    <a:p>
                      <a:pPr algn="ctr" fontAlgn="b"/>
                      <a:r>
                        <a:rPr lang="en-AU" sz="900" b="0" i="0" u="none" strike="noStrike" dirty="0">
                          <a:solidFill>
                            <a:srgbClr val="000000"/>
                          </a:solidFill>
                          <a:effectLst/>
                          <a:latin typeface="+mn-lt"/>
                        </a:rPr>
                        <a:t>Yes</a:t>
                      </a:r>
                    </a:p>
                  </a:txBody>
                  <a:tcPr marL="9525" marR="9525" marT="9525" marB="0" anchor="ctr"/>
                </a:tc>
                <a:tc>
                  <a:txBody>
                    <a:bodyPr/>
                    <a:lstStyle/>
                    <a:p>
                      <a:pPr algn="ctr" fontAlgn="b"/>
                      <a:r>
                        <a:rPr lang="en-AU" sz="900" b="0" i="0" u="none" strike="noStrike">
                          <a:solidFill>
                            <a:srgbClr val="000000"/>
                          </a:solidFill>
                          <a:effectLst/>
                          <a:latin typeface="+mn-lt"/>
                        </a:rPr>
                        <a:t>Yes</a:t>
                      </a:r>
                    </a:p>
                  </a:txBody>
                  <a:tcPr marL="9525" marR="9525" marT="9525" marB="0" anchor="ctr"/>
                </a:tc>
                <a:tc>
                  <a:txBody>
                    <a:bodyPr/>
                    <a:lstStyle/>
                    <a:p>
                      <a:pPr algn="ctr" fontAlgn="b"/>
                      <a:r>
                        <a:rPr lang="en-AU" sz="900" b="0" i="0" u="none" strike="noStrike" dirty="0">
                          <a:solidFill>
                            <a:srgbClr val="000000"/>
                          </a:solidFill>
                          <a:effectLst/>
                          <a:latin typeface="+mn-lt"/>
                        </a:rPr>
                        <a:t>No</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610258228"/>
                  </a:ext>
                </a:extLst>
              </a:tr>
            </a:tbl>
          </a:graphicData>
        </a:graphic>
      </p:graphicFrame>
      <p:sp>
        <p:nvSpPr>
          <p:cNvPr id="7" name="TextBox 6"/>
          <p:cNvSpPr txBox="1"/>
          <p:nvPr/>
        </p:nvSpPr>
        <p:spPr>
          <a:xfrm>
            <a:off x="441096" y="595833"/>
            <a:ext cx="4134459" cy="276999"/>
          </a:xfrm>
          <a:prstGeom prst="rect">
            <a:avLst/>
          </a:prstGeom>
          <a:noFill/>
        </p:spPr>
        <p:txBody>
          <a:bodyPr wrap="square" rtlCol="0">
            <a:spAutoFit/>
          </a:bodyPr>
          <a:lstStyle/>
          <a:p>
            <a:r>
              <a:rPr lang="en-AU" sz="1200" dirty="0"/>
              <a:t>Reportable Incidents in FY 2019-20 Q3</a:t>
            </a:r>
          </a:p>
        </p:txBody>
      </p:sp>
      <p:sp>
        <p:nvSpPr>
          <p:cNvPr id="8" name="TextBox 7"/>
          <p:cNvSpPr txBox="1"/>
          <p:nvPr/>
        </p:nvSpPr>
        <p:spPr>
          <a:xfrm>
            <a:off x="409373" y="2035229"/>
            <a:ext cx="4134459" cy="276999"/>
          </a:xfrm>
          <a:prstGeom prst="rect">
            <a:avLst/>
          </a:prstGeom>
          <a:noFill/>
        </p:spPr>
        <p:txBody>
          <a:bodyPr wrap="square" rtlCol="0" anchor="t">
            <a:spAutoFit/>
          </a:bodyPr>
          <a:lstStyle/>
          <a:p>
            <a:r>
              <a:rPr lang="en-AU" sz="1200" dirty="0"/>
              <a:t>Non-Reportable Incidents in FY 2019-20 Q3 </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670891" y="4560420"/>
            <a:ext cx="3757131" cy="1585049"/>
          </a:xfrm>
          <a:prstGeom prst="rect">
            <a:avLst/>
          </a:prstGeom>
          <a:noFill/>
        </p:spPr>
        <p:txBody>
          <a:bodyPr wrap="square" rtlCol="0">
            <a:spAutoFit/>
          </a:bodyPr>
          <a:lstStyle/>
          <a:p>
            <a:r>
              <a:rPr lang="en-AU" sz="900" b="1" dirty="0"/>
              <a:t>Explanation for the result:</a:t>
            </a:r>
          </a:p>
          <a:p>
            <a:pPr>
              <a:spcBef>
                <a:spcPts val="600"/>
              </a:spcBef>
              <a:spcAft>
                <a:spcPts val="600"/>
              </a:spcAft>
            </a:pPr>
            <a:r>
              <a:rPr lang="en-AU" sz="900" dirty="0"/>
              <a:t>There were three reportable incidents in Q3. The incidents were related to water spill, small fire and dust issues.</a:t>
            </a:r>
          </a:p>
          <a:p>
            <a:pPr>
              <a:spcBef>
                <a:spcPts val="600"/>
              </a:spcBef>
              <a:spcAft>
                <a:spcPts val="600"/>
              </a:spcAft>
            </a:pPr>
            <a:r>
              <a:rPr lang="en-AU" sz="900" dirty="0"/>
              <a:t>There were seven non-reportable incidents in Q3 relating to mining outside the licence boundaries, storm water damaged tailing wall, trespasser on site.</a:t>
            </a:r>
          </a:p>
          <a:p>
            <a:pPr>
              <a:spcBef>
                <a:spcPts val="600"/>
              </a:spcBef>
              <a:spcAft>
                <a:spcPts val="600"/>
              </a:spcAft>
            </a:pPr>
            <a:r>
              <a:rPr lang="en-AU" sz="900" dirty="0"/>
              <a:t>Earth Resources Regulation will continue to proactively undertake compliance activities, focussing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187686743"/>
              </p:ext>
            </p:extLst>
          </p:nvPr>
        </p:nvGraphicFramePr>
        <p:xfrm>
          <a:off x="409373" y="2349650"/>
          <a:ext cx="6460795" cy="1879910"/>
        </p:xfrm>
        <a:graphic>
          <a:graphicData uri="http://schemas.openxmlformats.org/drawingml/2006/table">
            <a:tbl>
              <a:tblPr firstRow="1" bandRow="1">
                <a:tableStyleId>{7DF18680-E054-41AD-8BC1-D1AEF772440D}</a:tableStyleId>
              </a:tblPr>
              <a:tblGrid>
                <a:gridCol w="1124170">
                  <a:extLst>
                    <a:ext uri="{9D8B030D-6E8A-4147-A177-3AD203B41FA5}">
                      <a16:colId xmlns:a16="http://schemas.microsoft.com/office/drawing/2014/main" val="576275155"/>
                    </a:ext>
                  </a:extLst>
                </a:gridCol>
                <a:gridCol w="862830">
                  <a:extLst>
                    <a:ext uri="{9D8B030D-6E8A-4147-A177-3AD203B41FA5}">
                      <a16:colId xmlns:a16="http://schemas.microsoft.com/office/drawing/2014/main" val="1440471301"/>
                    </a:ext>
                  </a:extLst>
                </a:gridCol>
                <a:gridCol w="1222342">
                  <a:extLst>
                    <a:ext uri="{9D8B030D-6E8A-4147-A177-3AD203B41FA5}">
                      <a16:colId xmlns:a16="http://schemas.microsoft.com/office/drawing/2014/main" val="3708260184"/>
                    </a:ext>
                  </a:extLst>
                </a:gridCol>
                <a:gridCol w="2660392">
                  <a:extLst>
                    <a:ext uri="{9D8B030D-6E8A-4147-A177-3AD203B41FA5}">
                      <a16:colId xmlns:a16="http://schemas.microsoft.com/office/drawing/2014/main" val="2946261588"/>
                    </a:ext>
                  </a:extLst>
                </a:gridCol>
                <a:gridCol w="591061">
                  <a:extLst>
                    <a:ext uri="{9D8B030D-6E8A-4147-A177-3AD203B41FA5}">
                      <a16:colId xmlns:a16="http://schemas.microsoft.com/office/drawing/2014/main" val="178154914"/>
                    </a:ext>
                  </a:extLst>
                </a:gridCol>
              </a:tblGrid>
              <a:tr h="220130">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dirty="0">
                          <a:latin typeface="+mn-lt"/>
                        </a:rPr>
                        <a:t>Enforcement Code</a:t>
                      </a:r>
                      <a:endParaRPr lang="en-AU" sz="900" b="1" kern="1200" dirty="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dirty="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229494">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Authorized Activity Compliance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1293028"/>
                  </a:ext>
                </a:extLst>
              </a:tr>
              <a:tr h="229494">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Environmental Incident Notification</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658803571"/>
                  </a:ext>
                </a:extLst>
              </a:tr>
              <a:tr h="229494">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Authorized Activity Compliance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29390066"/>
                  </a:ext>
                </a:extLst>
              </a:tr>
              <a:tr h="229494">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Public Safety &amp; Site Security</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964812576"/>
                  </a:ext>
                </a:extLst>
              </a:tr>
              <a:tr h="229494">
                <a:tc>
                  <a:txBody>
                    <a:bodyPr/>
                    <a:lstStyle/>
                    <a:p>
                      <a:pPr algn="ctr" fontAlgn="b"/>
                      <a:r>
                        <a:rPr lang="en-AU" sz="900" b="0" i="0" u="none" strike="noStrike">
                          <a:solidFill>
                            <a:srgbClr val="000000"/>
                          </a:solidFill>
                          <a:effectLst/>
                          <a:latin typeface="Calibri" panose="020F0502020204030204" pitchFamily="34" charset="0"/>
                        </a:rPr>
                        <a:t>Mining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Significant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Authorized Activity Compliance</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99597185"/>
                  </a:ext>
                </a:extLst>
              </a:tr>
              <a:tr h="229494">
                <a:tc>
                  <a:txBody>
                    <a:bodyPr/>
                    <a:lstStyle/>
                    <a:p>
                      <a:pPr algn="ctr" fontAlgn="b"/>
                      <a:r>
                        <a:rPr lang="en-AU" sz="900" b="0" i="0" u="none" strike="noStrike">
                          <a:solidFill>
                            <a:srgbClr val="000000"/>
                          </a:solidFill>
                          <a:effectLst/>
                          <a:latin typeface="Calibri" panose="020F0502020204030204" pitchFamily="34" charset="0"/>
                        </a:rPr>
                        <a:t>Petroleum</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2597510"/>
                  </a:ext>
                </a:extLst>
              </a:tr>
              <a:tr h="274346">
                <a:tc>
                  <a:txBody>
                    <a:bodyPr/>
                    <a:lstStyle/>
                    <a:p>
                      <a:pPr algn="ctr" fontAlgn="b"/>
                      <a:r>
                        <a:rPr lang="en-AU" sz="900" b="0" i="0" u="none" strike="noStrike">
                          <a:solidFill>
                            <a:srgbClr val="000000"/>
                          </a:solidFill>
                          <a:effectLst/>
                          <a:latin typeface="Calibri" panose="020F0502020204030204" pitchFamily="34" charset="0"/>
                        </a:rPr>
                        <a:t>Petroleum</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Other  </a:t>
                      </a:r>
                    </a:p>
                  </a:txBody>
                  <a:tcPr marL="180000"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30069335"/>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081767" y="2312228"/>
            <a:ext cx="2445122" cy="14773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2019-20 Q3</a:t>
            </a:r>
          </a:p>
        </p:txBody>
      </p:sp>
      <p:graphicFrame>
        <p:nvGraphicFramePr>
          <p:cNvPr id="6" name="Chart 5"/>
          <p:cNvGraphicFramePr/>
          <p:nvPr>
            <p:extLst>
              <p:ext uri="{D42A27DB-BD31-4B8C-83A1-F6EECF244321}">
                <p14:modId xmlns:p14="http://schemas.microsoft.com/office/powerpoint/2010/main" val="683206916"/>
              </p:ext>
            </p:extLst>
          </p:nvPr>
        </p:nvGraphicFramePr>
        <p:xfrm>
          <a:off x="442802" y="4437111"/>
          <a:ext cx="4968551" cy="2062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723931976"/>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dirty="0">
                        <a:latin typeface="+mn-lt"/>
                      </a:endParaRPr>
                    </a:p>
                  </a:txBody>
                  <a:tcPr marL="99060" marR="99060" anchor="ctr">
                    <a:solidFill>
                      <a:schemeClr val="bg1"/>
                    </a:solidFill>
                  </a:tcPr>
                </a:tc>
                <a:tc>
                  <a:txBody>
                    <a:bodyPr/>
                    <a:lstStyle/>
                    <a:p>
                      <a:pPr algn="ctr"/>
                      <a:r>
                        <a:rPr lang="en-AU" sz="900" dirty="0">
                          <a:latin typeface="+mn-lt"/>
                        </a:rPr>
                        <a:t>2018-19 Q4</a:t>
                      </a:r>
                    </a:p>
                  </a:txBody>
                  <a:tcPr marL="99060" marR="99060" anchor="ctr">
                    <a:solidFill>
                      <a:srgbClr val="002060"/>
                    </a:solidFill>
                  </a:tcPr>
                </a:tc>
                <a:tc>
                  <a:txBody>
                    <a:bodyPr/>
                    <a:lstStyle/>
                    <a:p>
                      <a:pPr algn="ctr"/>
                      <a:r>
                        <a:rPr lang="en-AU" sz="900" dirty="0">
                          <a:latin typeface="+mn-lt"/>
                        </a:rPr>
                        <a:t>2019-20 Q1</a:t>
                      </a:r>
                    </a:p>
                  </a:txBody>
                  <a:tcPr marL="99060" marR="99060" anchor="ctr">
                    <a:solidFill>
                      <a:srgbClr val="002060"/>
                    </a:solidFill>
                  </a:tcPr>
                </a:tc>
                <a:tc>
                  <a:txBody>
                    <a:bodyPr/>
                    <a:lstStyle/>
                    <a:p>
                      <a:pPr algn="ctr"/>
                      <a:r>
                        <a:rPr lang="en-AU" sz="900" dirty="0">
                          <a:latin typeface="+mn-lt"/>
                        </a:rPr>
                        <a:t>2019-20 Q2</a:t>
                      </a:r>
                    </a:p>
                  </a:txBody>
                  <a:tcPr marL="99060" marR="99060" anchor="ctr">
                    <a:solidFill>
                      <a:srgbClr val="002060"/>
                    </a:solidFill>
                  </a:tcPr>
                </a:tc>
                <a:tc>
                  <a:txBody>
                    <a:bodyPr/>
                    <a:lstStyle/>
                    <a:p>
                      <a:pPr algn="ctr"/>
                      <a:r>
                        <a:rPr lang="en-AU" sz="900" dirty="0">
                          <a:latin typeface="+mn-lt"/>
                        </a:rPr>
                        <a:t>2019-20 Q3</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dirty="0">
                          <a:latin typeface="+mn-lt"/>
                        </a:rPr>
                        <a:t>Meetings Planned</a:t>
                      </a:r>
                    </a:p>
                  </a:txBody>
                  <a:tcPr marL="99060" marR="99060" anchor="ctr"/>
                </a:tc>
                <a:tc>
                  <a:txBody>
                    <a:bodyPr/>
                    <a:lstStyle/>
                    <a:p>
                      <a:pPr algn="ctr" fontAlgn="b"/>
                      <a:r>
                        <a:rPr lang="en-AU" sz="900" b="0" i="0" u="none" strike="noStrike" dirty="0">
                          <a:solidFill>
                            <a:srgbClr val="000000"/>
                          </a:solidFill>
                          <a:effectLst/>
                          <a:latin typeface="+mn-lt"/>
                        </a:rPr>
                        <a:t>26</a:t>
                      </a:r>
                    </a:p>
                  </a:txBody>
                  <a:tcPr marL="7620" marR="7620" marT="7620" marB="0" anchor="ctr"/>
                </a:tc>
                <a:tc>
                  <a:txBody>
                    <a:bodyPr/>
                    <a:lstStyle/>
                    <a:p>
                      <a:pPr algn="ctr" fontAlgn="b"/>
                      <a:r>
                        <a:rPr lang="en-AU" sz="900" b="0" i="0" u="none" strike="noStrike" dirty="0">
                          <a:solidFill>
                            <a:srgbClr val="000000"/>
                          </a:solidFill>
                          <a:effectLst/>
                          <a:latin typeface="+mn-lt"/>
                        </a:rPr>
                        <a:t>23</a:t>
                      </a:r>
                    </a:p>
                  </a:txBody>
                  <a:tcPr marL="7620" marR="7620" marT="7620" marB="0" anchor="ctr"/>
                </a:tc>
                <a:tc>
                  <a:txBody>
                    <a:bodyPr/>
                    <a:lstStyle/>
                    <a:p>
                      <a:pPr algn="ctr" fontAlgn="b"/>
                      <a:r>
                        <a:rPr lang="en-AU" sz="900" b="0" i="0" u="none" strike="noStrike" dirty="0">
                          <a:solidFill>
                            <a:srgbClr val="000000"/>
                          </a:solidFill>
                          <a:effectLst/>
                          <a:latin typeface="+mn-lt"/>
                        </a:rPr>
                        <a:t>33</a:t>
                      </a:r>
                    </a:p>
                  </a:txBody>
                  <a:tcPr marL="7620" marR="7620" marT="7620" marB="0" anchor="ctr"/>
                </a:tc>
                <a:tc>
                  <a:txBody>
                    <a:bodyPr/>
                    <a:lstStyle/>
                    <a:p>
                      <a:pPr algn="ctr" fontAlgn="b"/>
                      <a:r>
                        <a:rPr lang="en-AU" sz="900" b="1" i="0" u="none" strike="noStrike" dirty="0">
                          <a:solidFill>
                            <a:srgbClr val="000000"/>
                          </a:solidFill>
                          <a:effectLst/>
                          <a:latin typeface="+mn-lt"/>
                        </a:rPr>
                        <a:t>18</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dirty="0">
                          <a:latin typeface="+mn-lt"/>
                        </a:rPr>
                        <a:t>Meetings Attended</a:t>
                      </a:r>
                    </a:p>
                  </a:txBody>
                  <a:tcPr marL="99060" marR="99060" anchor="ctr"/>
                </a:tc>
                <a:tc>
                  <a:txBody>
                    <a:bodyPr/>
                    <a:lstStyle/>
                    <a:p>
                      <a:pPr algn="ctr" fontAlgn="b"/>
                      <a:r>
                        <a:rPr lang="en-AU" sz="900" b="0" i="0" u="none" strike="noStrike" dirty="0">
                          <a:solidFill>
                            <a:srgbClr val="000000"/>
                          </a:solidFill>
                          <a:effectLst/>
                          <a:latin typeface="+mn-lt"/>
                        </a:rPr>
                        <a:t>24</a:t>
                      </a:r>
                    </a:p>
                  </a:txBody>
                  <a:tcPr marL="7620" marR="7620" marT="7620" marB="0" anchor="ctr"/>
                </a:tc>
                <a:tc>
                  <a:txBody>
                    <a:bodyPr/>
                    <a:lstStyle/>
                    <a:p>
                      <a:pPr algn="ctr" fontAlgn="b"/>
                      <a:r>
                        <a:rPr lang="en-AU" sz="900" b="0" i="0" u="none" strike="noStrike" dirty="0">
                          <a:solidFill>
                            <a:srgbClr val="000000"/>
                          </a:solidFill>
                          <a:effectLst/>
                          <a:latin typeface="+mn-lt"/>
                        </a:rPr>
                        <a:t>22</a:t>
                      </a:r>
                    </a:p>
                  </a:txBody>
                  <a:tcPr marL="7620" marR="7620" marT="7620" marB="0" anchor="ctr"/>
                </a:tc>
                <a:tc>
                  <a:txBody>
                    <a:bodyPr/>
                    <a:lstStyle/>
                    <a:p>
                      <a:pPr algn="ctr" fontAlgn="b"/>
                      <a:r>
                        <a:rPr lang="en-AU" sz="900" b="0" i="0" u="none" strike="noStrike" dirty="0">
                          <a:solidFill>
                            <a:srgbClr val="000000"/>
                          </a:solidFill>
                          <a:effectLst/>
                          <a:latin typeface="+mn-lt"/>
                        </a:rPr>
                        <a:t>31</a:t>
                      </a:r>
                    </a:p>
                  </a:txBody>
                  <a:tcPr marL="7620" marR="7620" marT="7620" marB="0" anchor="ctr"/>
                </a:tc>
                <a:tc>
                  <a:txBody>
                    <a:bodyPr/>
                    <a:lstStyle/>
                    <a:p>
                      <a:pPr algn="ctr" fontAlgn="b"/>
                      <a:r>
                        <a:rPr lang="en-AU" sz="900" b="1" i="0" u="none" strike="noStrike" dirty="0">
                          <a:solidFill>
                            <a:srgbClr val="000000"/>
                          </a:solidFill>
                          <a:effectLst/>
                          <a:latin typeface="+mn-lt"/>
                        </a:rPr>
                        <a:t>18</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solidFill>
                            <a:schemeClr val="bg1"/>
                          </a:solidFill>
                          <a:latin typeface="+mn-lt"/>
                        </a:rPr>
                        <a:t>% Attendance</a:t>
                      </a:r>
                    </a:p>
                  </a:txBody>
                  <a:tcPr marL="99060" marR="99060" anchor="ctr">
                    <a:solidFill>
                      <a:srgbClr val="0070C0"/>
                    </a:solidFill>
                  </a:tcPr>
                </a:tc>
                <a:tc>
                  <a:txBody>
                    <a:bodyPr/>
                    <a:lstStyle/>
                    <a:p>
                      <a:pPr algn="ctr"/>
                      <a:r>
                        <a:rPr lang="en-AU" sz="900" dirty="0">
                          <a:solidFill>
                            <a:schemeClr val="bg1"/>
                          </a:solidFill>
                          <a:latin typeface="+mn-lt"/>
                        </a:rPr>
                        <a:t>92%</a:t>
                      </a:r>
                    </a:p>
                  </a:txBody>
                  <a:tcPr marL="99060" marR="99060" anchor="ctr">
                    <a:solidFill>
                      <a:srgbClr val="0070C0"/>
                    </a:solidFill>
                  </a:tcPr>
                </a:tc>
                <a:tc>
                  <a:txBody>
                    <a:bodyPr/>
                    <a:lstStyle/>
                    <a:p>
                      <a:pPr algn="ctr"/>
                      <a:r>
                        <a:rPr lang="en-AU" sz="900" dirty="0">
                          <a:solidFill>
                            <a:schemeClr val="bg1"/>
                          </a:solidFill>
                          <a:latin typeface="+mn-lt"/>
                        </a:rPr>
                        <a:t>96%</a:t>
                      </a:r>
                    </a:p>
                  </a:txBody>
                  <a:tcPr marL="99060" marR="99060" anchor="ctr">
                    <a:solidFill>
                      <a:srgbClr val="0070C0"/>
                    </a:solidFill>
                  </a:tcPr>
                </a:tc>
                <a:tc>
                  <a:txBody>
                    <a:bodyPr/>
                    <a:lstStyle/>
                    <a:p>
                      <a:pPr algn="ctr"/>
                      <a:r>
                        <a:rPr lang="en-AU" sz="900" dirty="0">
                          <a:solidFill>
                            <a:schemeClr val="bg1"/>
                          </a:solidFill>
                          <a:latin typeface="+mn-lt"/>
                        </a:rPr>
                        <a:t>94%</a:t>
                      </a:r>
                    </a:p>
                  </a:txBody>
                  <a:tcPr marL="99060" marR="99060" anchor="ctr">
                    <a:solidFill>
                      <a:srgbClr val="0070C0"/>
                    </a:solidFill>
                  </a:tcPr>
                </a:tc>
                <a:tc>
                  <a:txBody>
                    <a:bodyPr/>
                    <a:lstStyle/>
                    <a:p>
                      <a:pPr algn="ctr"/>
                      <a:r>
                        <a:rPr lang="en-AU" sz="900" b="1" dirty="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dirty="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15759935"/>
              </p:ext>
            </p:extLst>
          </p:nvPr>
        </p:nvGraphicFramePr>
        <p:xfrm>
          <a:off x="428491" y="3143501"/>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endParaRPr lang="en-AU" sz="900" b="1" dirty="0"/>
                    </a:p>
                  </a:txBody>
                  <a:tcPr marL="99060" marR="99060" anchor="ctr"/>
                </a:tc>
                <a:tc>
                  <a:txBody>
                    <a:bodyPr/>
                    <a:lstStyle/>
                    <a:p>
                      <a:pPr algn="ctr"/>
                      <a:r>
                        <a:rPr lang="en-AU" sz="900" b="1" dirty="0">
                          <a:solidFill>
                            <a:schemeClr val="tx1"/>
                          </a:solidFill>
                        </a:rPr>
                        <a:t>3</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64337198"/>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dirty="0"/>
                        <a:t>2019-20 Q1</a:t>
                      </a:r>
                    </a:p>
                  </a:txBody>
                  <a:tcPr marL="99060" marR="99060" anchor="ctr">
                    <a:solidFill>
                      <a:srgbClr val="0070C0"/>
                    </a:solidFill>
                  </a:tcPr>
                </a:tc>
                <a:tc>
                  <a:txBody>
                    <a:bodyPr/>
                    <a:lstStyle/>
                    <a:p>
                      <a:pPr algn="ctr"/>
                      <a:r>
                        <a:rPr lang="en-AU" sz="900" dirty="0"/>
                        <a:t>2019-20 Q2</a:t>
                      </a:r>
                    </a:p>
                  </a:txBody>
                  <a:tcPr marL="99060" marR="99060" anchor="ctr">
                    <a:solidFill>
                      <a:srgbClr val="0070C0"/>
                    </a:solidFill>
                  </a:tcPr>
                </a:tc>
                <a:tc>
                  <a:txBody>
                    <a:bodyPr/>
                    <a:lstStyle/>
                    <a:p>
                      <a:pPr algn="ctr"/>
                      <a:r>
                        <a:rPr lang="en-AU" sz="900" dirty="0"/>
                        <a:t>2019-20 Q3</a:t>
                      </a:r>
                    </a:p>
                  </a:txBody>
                  <a:tcPr marL="99060" marR="99060" anchor="ctr">
                    <a:solidFill>
                      <a:srgbClr val="0070C0"/>
                    </a:solidFill>
                  </a:tcPr>
                </a:tc>
                <a:tc>
                  <a:txBody>
                    <a:bodyPr/>
                    <a:lstStyle/>
                    <a:p>
                      <a:pPr algn="ctr"/>
                      <a:r>
                        <a:rPr lang="en-AU" sz="900" dirty="0"/>
                        <a:t>2019-20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28522">
                <a:tc>
                  <a:txBody>
                    <a:bodyPr/>
                    <a:lstStyle/>
                    <a:p>
                      <a:pPr algn="ctr"/>
                      <a:r>
                        <a:rPr lang="en-AU" sz="900" b="0" dirty="0"/>
                        <a:t>1</a:t>
                      </a:r>
                    </a:p>
                  </a:txBody>
                  <a:tcPr marL="99060" marR="99060" anchor="ctr"/>
                </a:tc>
                <a:tc>
                  <a:txBody>
                    <a:bodyPr/>
                    <a:lstStyle/>
                    <a:p>
                      <a:pPr algn="ctr"/>
                      <a:r>
                        <a:rPr lang="en-AU" sz="900" b="0" dirty="0"/>
                        <a:t>1</a:t>
                      </a:r>
                    </a:p>
                  </a:txBody>
                  <a:tcPr marL="99060" marR="99060" anchor="ctr"/>
                </a:tc>
                <a:tc>
                  <a:txBody>
                    <a:bodyPr/>
                    <a:lstStyle/>
                    <a:p>
                      <a:pPr algn="ctr"/>
                      <a:r>
                        <a:rPr lang="en-AU" sz="900" b="0" dirty="0"/>
                        <a:t>0</a:t>
                      </a:r>
                    </a:p>
                  </a:txBody>
                  <a:tcPr marL="99060" marR="99060" anchor="ctr"/>
                </a:tc>
                <a:tc>
                  <a:txBody>
                    <a:bodyPr/>
                    <a:lstStyle/>
                    <a:p>
                      <a:pPr algn="ctr"/>
                      <a:endParaRPr lang="en-AU" sz="900" b="1" dirty="0"/>
                    </a:p>
                  </a:txBody>
                  <a:tcPr marL="99060" marR="99060" anchor="ctr"/>
                </a:tc>
                <a:tc>
                  <a:txBody>
                    <a:bodyPr/>
                    <a:lstStyle/>
                    <a:p>
                      <a:pPr algn="ctr"/>
                      <a:r>
                        <a:rPr lang="en-AU" sz="900" b="1" dirty="0">
                          <a:solidFill>
                            <a:schemeClr val="tx1"/>
                          </a:solidFill>
                        </a:rPr>
                        <a:t>2</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817235"/>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251411"/>
            <a:ext cx="3763364"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338828"/>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667357"/>
            <a:ext cx="5212802" cy="8002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meetings being scheduled every three months.  </a:t>
            </a:r>
          </a:p>
          <a:p>
            <a:pPr>
              <a:spcBef>
                <a:spcPts val="600"/>
              </a:spcBef>
            </a:pPr>
            <a:r>
              <a:rPr lang="en-AU" sz="900" dirty="0"/>
              <a:t>There was one SRG meeting held by Earth Resources Regulation in Q3. </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923330"/>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507831"/>
          </a:xfrm>
          <a:prstGeom prst="rect">
            <a:avLst/>
          </a:prstGeom>
          <a:noFill/>
        </p:spPr>
        <p:txBody>
          <a:bodyPr wrap="square" rtlCol="0">
            <a:spAutoFit/>
          </a:bodyPr>
          <a:lstStyle/>
          <a:p>
            <a:r>
              <a:rPr lang="en-AU" sz="900" b="1" dirty="0"/>
              <a:t>Explanation for the result:  </a:t>
            </a:r>
          </a:p>
          <a:p>
            <a:r>
              <a:rPr lang="en-AU" sz="900" dirty="0"/>
              <a:t>Earth Resources Regulation attended 18 of the 18 Environmental Review Committee meetings, achieving 100% attendance rate in Q3.</a:t>
            </a: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 scheduled Earth Resources Regulator Forum meeting was cancelled due to  COVID-19 social distancing measures in March 2020. </a:t>
            </a:r>
          </a:p>
        </p:txBody>
      </p:sp>
      <p:sp>
        <p:nvSpPr>
          <p:cNvPr id="3" name="Footer Placeholder 2"/>
          <p:cNvSpPr>
            <a:spLocks noGrp="1"/>
          </p:cNvSpPr>
          <p:nvPr>
            <p:ph type="ftr" sz="quarter" idx="11"/>
          </p:nvPr>
        </p:nvSpPr>
        <p:spPr>
          <a:xfrm>
            <a:off x="488504" y="6520259"/>
            <a:ext cx="4968552" cy="365125"/>
          </a:xfrm>
        </p:spPr>
        <p:txBody>
          <a:bodyPr/>
          <a:lstStyle/>
          <a:p>
            <a:r>
              <a:rPr lang="en-AU" dirty="0"/>
              <a:t>Earth Resources Regulation Quarterly Performance Report 2019-20 Q3</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28491" y="272872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488504" y="4725144"/>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177670" y="5166818"/>
            <a:ext cx="4279694" cy="646331"/>
          </a:xfrm>
          <a:prstGeom prst="rect">
            <a:avLst/>
          </a:prstGeom>
          <a:noFill/>
        </p:spPr>
        <p:txBody>
          <a:bodyPr wrap="square" rtlCol="0">
            <a:spAutoFit/>
          </a:bodyPr>
          <a:lstStyle/>
          <a:p>
            <a:r>
              <a:rPr lang="en-AU" sz="900" b="1" dirty="0"/>
              <a:t>Why are these measures important?</a:t>
            </a:r>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177670" y="3905448"/>
            <a:ext cx="4176464" cy="1138773"/>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There were 16 complaints in Q3. The top complaints were vibrations from blasting and excessive dust from quarry sites. Seven of the complaints were resolved and nine are under investigation. The average number of days to respond to a complaint was one day.</a:t>
            </a:r>
          </a:p>
          <a:p>
            <a:endParaRPr lang="en-AU" sz="900" dirty="0"/>
          </a:p>
        </p:txBody>
      </p:sp>
      <p:sp>
        <p:nvSpPr>
          <p:cNvPr id="9" name="TextBox 8">
            <a:extLst>
              <a:ext uri="{FF2B5EF4-FFF2-40B4-BE49-F238E27FC236}">
                <a16:creationId xmlns:a16="http://schemas.microsoft.com/office/drawing/2014/main" id="{EADFC062-28EA-4DF3-ABBE-8CC73C15D21C}"/>
              </a:ext>
            </a:extLst>
          </p:cNvPr>
          <p:cNvSpPr txBox="1"/>
          <p:nvPr/>
        </p:nvSpPr>
        <p:spPr>
          <a:xfrm>
            <a:off x="128464" y="833045"/>
            <a:ext cx="3885143" cy="276999"/>
          </a:xfrm>
          <a:prstGeom prst="rect">
            <a:avLst/>
          </a:prstGeom>
          <a:noFill/>
        </p:spPr>
        <p:txBody>
          <a:bodyPr wrap="square" rtlCol="0">
            <a:spAutoFit/>
          </a:bodyPr>
          <a:lstStyle/>
          <a:p>
            <a:r>
              <a:rPr lang="en-AU" sz="1200" dirty="0"/>
              <a:t>Response Time to Complaints in FY 2019-20 Q3</a:t>
            </a:r>
          </a:p>
        </p:txBody>
      </p:sp>
      <p:sp>
        <p:nvSpPr>
          <p:cNvPr id="8" name="Footer Placeholder 7"/>
          <p:cNvSpPr>
            <a:spLocks noGrp="1"/>
          </p:cNvSpPr>
          <p:nvPr>
            <p:ph type="ftr" sz="quarter" idx="11"/>
          </p:nvPr>
        </p:nvSpPr>
        <p:spPr/>
        <p:txBody>
          <a:bodyPr/>
          <a:lstStyle/>
          <a:p>
            <a:r>
              <a:rPr lang="en-AU"/>
              <a:t>Earth Resources Regulation Quarterly Performance Report 2019-20 Q3</a:t>
            </a:r>
            <a:endParaRPr lang="en-AU" dirty="0"/>
          </a:p>
        </p:txBody>
      </p:sp>
      <p:graphicFrame>
        <p:nvGraphicFramePr>
          <p:cNvPr id="10" name="Chart 9"/>
          <p:cNvGraphicFramePr/>
          <p:nvPr>
            <p:extLst>
              <p:ext uri="{D42A27DB-BD31-4B8C-83A1-F6EECF244321}">
                <p14:modId xmlns:p14="http://schemas.microsoft.com/office/powerpoint/2010/main" val="3643466237"/>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2422787422"/>
              </p:ext>
            </p:extLst>
          </p:nvPr>
        </p:nvGraphicFramePr>
        <p:xfrm>
          <a:off x="306839" y="1117312"/>
          <a:ext cx="4742159" cy="4598214"/>
        </p:xfrm>
        <a:graphic>
          <a:graphicData uri="http://schemas.openxmlformats.org/drawingml/2006/table">
            <a:tbl>
              <a:tblPr firstRow="1" lastRow="1" bandRow="1">
                <a:tableStyleId>{7DF18680-E054-41AD-8BC1-D1AEF772440D}</a:tableStyleId>
              </a:tblPr>
              <a:tblGrid>
                <a:gridCol w="1797483">
                  <a:extLst>
                    <a:ext uri="{9D8B030D-6E8A-4147-A177-3AD203B41FA5}">
                      <a16:colId xmlns:a16="http://schemas.microsoft.com/office/drawing/2014/main" val="3520152470"/>
                    </a:ext>
                  </a:extLst>
                </a:gridCol>
                <a:gridCol w="964510">
                  <a:extLst>
                    <a:ext uri="{9D8B030D-6E8A-4147-A177-3AD203B41FA5}">
                      <a16:colId xmlns:a16="http://schemas.microsoft.com/office/drawing/2014/main" val="2443014287"/>
                    </a:ext>
                  </a:extLst>
                </a:gridCol>
                <a:gridCol w="694391">
                  <a:extLst>
                    <a:ext uri="{9D8B030D-6E8A-4147-A177-3AD203B41FA5}">
                      <a16:colId xmlns:a16="http://schemas.microsoft.com/office/drawing/2014/main" val="2632852575"/>
                    </a:ext>
                  </a:extLst>
                </a:gridCol>
                <a:gridCol w="607880">
                  <a:extLst>
                    <a:ext uri="{9D8B030D-6E8A-4147-A177-3AD203B41FA5}">
                      <a16:colId xmlns:a16="http://schemas.microsoft.com/office/drawing/2014/main" val="1243239101"/>
                    </a:ext>
                  </a:extLst>
                </a:gridCol>
                <a:gridCol w="677895">
                  <a:extLst>
                    <a:ext uri="{9D8B030D-6E8A-4147-A177-3AD203B41FA5}">
                      <a16:colId xmlns:a16="http://schemas.microsoft.com/office/drawing/2014/main" val="2777941939"/>
                    </a:ext>
                  </a:extLst>
                </a:gridCol>
              </a:tblGrid>
              <a:tr h="564569">
                <a:tc>
                  <a:txBody>
                    <a:bodyPr/>
                    <a:lstStyle/>
                    <a:p>
                      <a:pPr algn="ctr" fontAlgn="t"/>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Ave Days to respond</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403705">
                <a:tc>
                  <a:txBody>
                    <a:bodyPr/>
                    <a:lstStyle/>
                    <a:p>
                      <a:pPr algn="l" fontAlgn="b"/>
                      <a:r>
                        <a:rPr lang="en-AU" sz="900" b="0" i="0" u="none" strike="noStrike" dirty="0">
                          <a:solidFill>
                            <a:srgbClr val="000000"/>
                          </a:solidFill>
                          <a:effectLst/>
                          <a:latin typeface="Calibri" panose="020F0502020204030204" pitchFamily="34" charset="0"/>
                        </a:rPr>
                        <a:t>Explosives Air &amp; Ground Vibration</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47113499"/>
                  </a:ext>
                </a:extLst>
              </a:tr>
              <a:tr h="403705">
                <a:tc>
                  <a:txBody>
                    <a:bodyPr/>
                    <a:lstStyle/>
                    <a:p>
                      <a:pPr algn="l" fontAlgn="b"/>
                      <a:r>
                        <a:rPr lang="en-AU" sz="900" b="0" i="0" u="none" strike="noStrike" dirty="0">
                          <a:solidFill>
                            <a:srgbClr val="000000"/>
                          </a:solidFill>
                          <a:effectLst/>
                          <a:latin typeface="Calibri" panose="020F0502020204030204" pitchFamily="34" charset="0"/>
                        </a:rPr>
                        <a:t>Dust Emissions</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03193938"/>
                  </a:ext>
                </a:extLst>
              </a:tr>
              <a:tr h="403705">
                <a:tc>
                  <a:txBody>
                    <a:bodyPr/>
                    <a:lstStyle/>
                    <a:p>
                      <a:pPr algn="l" fontAlgn="b"/>
                      <a:r>
                        <a:rPr lang="en-AU" sz="900" b="0" i="0" u="none" strike="noStrike" dirty="0">
                          <a:solidFill>
                            <a:srgbClr val="000000"/>
                          </a:solidFill>
                          <a:effectLst/>
                          <a:latin typeface="Calibri" panose="020F0502020204030204" pitchFamily="34" charset="0"/>
                        </a:rPr>
                        <a:t>Ground Disturbance</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434396616"/>
                  </a:ext>
                </a:extLst>
              </a:tr>
              <a:tr h="403705">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2185923"/>
                  </a:ext>
                </a:extLst>
              </a:tr>
              <a:tr h="403705">
                <a:tc>
                  <a:txBody>
                    <a:bodyPr/>
                    <a:lstStyle/>
                    <a:p>
                      <a:pPr algn="l" fontAlgn="b"/>
                      <a:r>
                        <a:rPr lang="en-AU" sz="900" b="0" i="0" u="none" strike="noStrike" dirty="0">
                          <a:solidFill>
                            <a:srgbClr val="000000"/>
                          </a:solidFill>
                          <a:effectLst/>
                          <a:latin typeface="Calibri" panose="020F0502020204030204" pitchFamily="34" charset="0"/>
                        </a:rPr>
                        <a:t>Authorized Activity Compliance</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2291082391"/>
                  </a:ext>
                </a:extLst>
              </a:tr>
              <a:tr h="400300">
                <a:tc>
                  <a:txBody>
                    <a:bodyPr/>
                    <a:lstStyle/>
                    <a:p>
                      <a:pPr algn="l" fontAlgn="b"/>
                      <a:r>
                        <a:rPr lang="en-AU" sz="900" b="0" i="0" u="none" strike="noStrike" dirty="0">
                          <a:solidFill>
                            <a:srgbClr val="000000"/>
                          </a:solidFill>
                          <a:effectLst/>
                          <a:latin typeface="Calibri" panose="020F0502020204030204" pitchFamily="34" charset="0"/>
                        </a:rPr>
                        <a:t>Drill hole Operation &amp; Decommission</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89696173"/>
                  </a:ext>
                </a:extLst>
              </a:tr>
              <a:tr h="403705">
                <a:tc>
                  <a:txBody>
                    <a:bodyPr/>
                    <a:lstStyle/>
                    <a:p>
                      <a:pPr algn="l" fontAlgn="b"/>
                      <a:r>
                        <a:rPr lang="en-AU" sz="900" b="0" i="0" u="none" strike="noStrike" dirty="0">
                          <a:solidFill>
                            <a:srgbClr val="000000"/>
                          </a:solidFill>
                          <a:effectLst/>
                          <a:latin typeface="Calibri" panose="020F0502020204030204" pitchFamily="34" charset="0"/>
                        </a:rPr>
                        <a:t>Waterway Quality &amp; Aquatic Habitat</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36000"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936331227"/>
                  </a:ext>
                </a:extLst>
              </a:tr>
              <a:tr h="403705">
                <a:tc>
                  <a:txBody>
                    <a:bodyPr/>
                    <a:lstStyle/>
                    <a:p>
                      <a:pPr algn="l" fontAlgn="b"/>
                      <a:r>
                        <a:rPr lang="en-AU" sz="900" b="0" i="0" u="none" strike="noStrike" dirty="0">
                          <a:solidFill>
                            <a:srgbClr val="000000"/>
                          </a:solidFill>
                          <a:effectLst/>
                          <a:latin typeface="Calibri" panose="020F0502020204030204" pitchFamily="34" charset="0"/>
                        </a:rPr>
                        <a:t>Noise Emissions</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600927284"/>
                  </a:ext>
                </a:extLst>
              </a:tr>
              <a:tr h="403705">
                <a:tc>
                  <a:txBody>
                    <a:bodyPr/>
                    <a:lstStyle/>
                    <a:p>
                      <a:pPr algn="l" fontAlgn="b"/>
                      <a:r>
                        <a:rPr lang="en-AU" sz="900" b="0" i="0" u="none" strike="noStrike" dirty="0">
                          <a:solidFill>
                            <a:srgbClr val="000000"/>
                          </a:solidFill>
                          <a:effectLst/>
                          <a:latin typeface="Calibri" panose="020F0502020204030204" pitchFamily="34" charset="0"/>
                        </a:rPr>
                        <a:t>Work without License or Consents</a:t>
                      </a:r>
                    </a:p>
                  </a:txBody>
                  <a:tcPr marL="72000" marR="72000" marT="9525" marB="0" anchor="ctr"/>
                </a:tc>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333540610"/>
                  </a:ext>
                </a:extLst>
              </a:tr>
              <a:tr h="403705">
                <a:tc>
                  <a:txBody>
                    <a:bodyPr/>
                    <a:lstStyle/>
                    <a:p>
                      <a:pPr algn="ctr" fontAlgn="b"/>
                      <a:r>
                        <a:rPr lang="en-AU" sz="900" b="0" i="0" u="none" strike="noStrike" dirty="0">
                          <a:solidFill>
                            <a:schemeClr val="bg1"/>
                          </a:solidFill>
                          <a:effectLst/>
                          <a:latin typeface="Calibri" panose="020F0502020204030204" pitchFamily="34" charset="0"/>
                        </a:rPr>
                        <a:t>Grand Total</a:t>
                      </a:r>
                    </a:p>
                  </a:txBody>
                  <a:tcPr marL="9525" marR="9525" marT="9525" marB="0" anchor="ctr"/>
                </a:tc>
                <a:tc>
                  <a:txBody>
                    <a:bodyPr/>
                    <a:lstStyle/>
                    <a:p>
                      <a:pPr algn="ctr" fontAlgn="b"/>
                      <a:endParaRPr lang="en-AU" sz="900" b="0" i="0" u="none" strike="noStrike">
                        <a:solidFill>
                          <a:schemeClr val="bg1"/>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chemeClr val="bg1"/>
                          </a:solidFill>
                          <a:effectLst/>
                          <a:latin typeface="Calibri" panose="020F0502020204030204" pitchFamily="34" charset="0"/>
                        </a:rPr>
                        <a:t>16</a:t>
                      </a:r>
                    </a:p>
                  </a:txBody>
                  <a:tcPr marL="9525" marR="9525" marT="9525" marB="0" anchor="ctr"/>
                </a:tc>
                <a:tc>
                  <a:txBody>
                    <a:bodyPr/>
                    <a:lstStyle/>
                    <a:p>
                      <a:pPr algn="ctr" fontAlgn="b"/>
                      <a:r>
                        <a:rPr lang="en-AU" sz="900" b="0" i="0" u="none" strike="noStrike">
                          <a:solidFill>
                            <a:schemeClr val="bg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bg1"/>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306839" y="5813149"/>
            <a:ext cx="3528392" cy="338554"/>
          </a:xfrm>
          <a:prstGeom prst="rect">
            <a:avLst/>
          </a:prstGeom>
        </p:spPr>
        <p:txBody>
          <a:bodyPr wrap="square">
            <a:spAutoFit/>
          </a:bodyPr>
          <a:lstStyle/>
          <a:p>
            <a:r>
              <a:rPr lang="en-AU" sz="800" b="1" dirty="0">
                <a:solidFill>
                  <a:schemeClr val="bg1">
                    <a:lumMod val="50000"/>
                  </a:schemeClr>
                </a:solidFill>
              </a:rPr>
              <a:t>* Median Days:</a:t>
            </a:r>
            <a:r>
              <a:rPr lang="en-AU" sz="800" dirty="0">
                <a:solidFill>
                  <a:schemeClr val="bg1">
                    <a:lumMod val="50000"/>
                  </a:schemeClr>
                </a:solidFill>
              </a:rPr>
              <a:t> Arranging the days to respond in order and then selecting the one in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2019-20 Q2</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2020</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764703"/>
            <a:ext cx="8516209" cy="3700225"/>
          </a:xfrm>
        </p:spPr>
        <p:txBody>
          <a:bodyPr>
            <a:noAutofit/>
          </a:bodyPr>
          <a:lstStyle/>
          <a:p>
            <a:pPr marL="0" indent="0">
              <a:buNone/>
            </a:pPr>
            <a:r>
              <a:rPr lang="en-AU" sz="900" b="1" dirty="0"/>
              <a:t>Summary</a:t>
            </a:r>
          </a:p>
          <a:p>
            <a:pPr marL="0" indent="0">
              <a:spcBef>
                <a:spcPts val="600"/>
              </a:spcBef>
              <a:spcAft>
                <a:spcPts val="600"/>
              </a:spcAft>
              <a:buNone/>
            </a:pPr>
            <a:r>
              <a:rPr lang="en-AU" sz="900" dirty="0"/>
              <a:t>This report provides a summary of the operating performance for the third quarter of financial year 2019-20 (1</a:t>
            </a:r>
            <a:r>
              <a:rPr lang="en-AU" sz="900" baseline="30000" dirty="0"/>
              <a:t>st</a:t>
            </a:r>
            <a:r>
              <a:rPr lang="en-AU" sz="900" dirty="0"/>
              <a:t> January to 31</a:t>
            </a:r>
            <a:r>
              <a:rPr lang="en-AU" sz="900" baseline="30000" dirty="0"/>
              <a:t>th</a:t>
            </a:r>
            <a:r>
              <a:rPr lang="en-AU" sz="900" dirty="0"/>
              <a:t> March 2020).</a:t>
            </a:r>
          </a:p>
          <a:p>
            <a:pPr indent="-160338">
              <a:spcBef>
                <a:spcPts val="0"/>
              </a:spcBef>
            </a:pPr>
            <a:endParaRPr lang="en-AU" sz="900" dirty="0"/>
          </a:p>
          <a:p>
            <a:pPr marL="0" indent="0">
              <a:spcBef>
                <a:spcPts val="0"/>
              </a:spcBef>
              <a:spcAft>
                <a:spcPts val="600"/>
              </a:spcAft>
              <a:buNone/>
            </a:pPr>
            <a:r>
              <a:rPr lang="en-AU" sz="900" b="1" dirty="0"/>
              <a:t>Stand out performance indicators in 2019-20 Q3 : </a:t>
            </a:r>
            <a:endParaRPr lang="en-AU" sz="900" dirty="0"/>
          </a:p>
          <a:p>
            <a:pPr marL="271463" lvl="1" indent="0">
              <a:spcBef>
                <a:spcPts val="0"/>
              </a:spcBef>
              <a:spcAft>
                <a:spcPts val="600"/>
              </a:spcAft>
              <a:buNone/>
            </a:pPr>
            <a:r>
              <a:rPr lang="en-AU" sz="900" b="1" dirty="0"/>
              <a:t>KPI 1</a:t>
            </a:r>
            <a:r>
              <a:rPr lang="en-AU" sz="900" b="1" baseline="30000" dirty="0"/>
              <a:t>#</a:t>
            </a:r>
            <a:r>
              <a:rPr lang="en-AU" sz="900" b="1" dirty="0"/>
              <a:t> -</a:t>
            </a:r>
            <a:r>
              <a:rPr lang="en-AU" sz="900" dirty="0"/>
              <a:t> 100% of the work plan stages for 20 quarries were assessed within the statutory time frames.</a:t>
            </a:r>
          </a:p>
          <a:p>
            <a:pPr marL="271463" lvl="1" indent="0">
              <a:spcBef>
                <a:spcPts val="0"/>
              </a:spcBef>
              <a:spcAft>
                <a:spcPts val="600"/>
              </a:spcAft>
              <a:buNone/>
            </a:pPr>
            <a:r>
              <a:rPr lang="en-AU" sz="900" b="1" dirty="0"/>
              <a:t>KPI 2</a:t>
            </a:r>
            <a:r>
              <a:rPr lang="en-AU" sz="900" b="1" baseline="30000" dirty="0"/>
              <a:t>#</a:t>
            </a:r>
            <a:r>
              <a:rPr lang="en-AU" sz="900" b="1" dirty="0"/>
              <a:t> -</a:t>
            </a:r>
            <a:r>
              <a:rPr lang="en-AU" sz="900" dirty="0"/>
              <a:t> 143 operational compliance activities were undertaken. </a:t>
            </a:r>
          </a:p>
          <a:p>
            <a:pPr marL="271463" lvl="1" indent="0">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p>
          <a:p>
            <a:pPr marL="271463" lvl="1" indent="0">
              <a:spcBef>
                <a:spcPts val="0"/>
              </a:spcBef>
              <a:spcAft>
                <a:spcPts val="600"/>
              </a:spcAft>
              <a:buNone/>
            </a:pPr>
            <a:r>
              <a:rPr lang="en-AU" sz="900" b="1" dirty="0"/>
              <a:t>KPI 4</a:t>
            </a:r>
            <a:r>
              <a:rPr lang="en-AU" sz="900" b="1" baseline="30000" dirty="0"/>
              <a:t>#</a:t>
            </a:r>
            <a:r>
              <a:rPr lang="en-AU" sz="900" b="1" dirty="0"/>
              <a:t> -</a:t>
            </a:r>
            <a:r>
              <a:rPr lang="en-AU" sz="900" dirty="0"/>
              <a:t> 100% participation in Environmental Review Committee meetings.</a:t>
            </a:r>
            <a:endParaRPr lang="en-AU" sz="900" strike="sngStrike" dirty="0"/>
          </a:p>
          <a:p>
            <a:pPr marL="271463" lvl="1" indent="0">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one business day.</a:t>
            </a:r>
            <a:endParaRPr lang="en-AU" sz="900" strike="sngStrike" dirty="0"/>
          </a:p>
          <a:p>
            <a:pPr marL="0" indent="0">
              <a:buNone/>
            </a:pPr>
            <a:r>
              <a:rPr lang="en-AU" sz="900" baseline="30000" dirty="0">
                <a:solidFill>
                  <a:schemeClr val="bg1">
                    <a:lumMod val="50000"/>
                  </a:schemeClr>
                </a:solidFill>
              </a:rPr>
              <a:t>                              # - Explained in the next slide</a:t>
            </a:r>
          </a:p>
          <a:p>
            <a:pPr marL="0" indent="0">
              <a:spcBef>
                <a:spcPts val="0"/>
              </a:spcBef>
              <a:spcAft>
                <a:spcPts val="600"/>
              </a:spcAft>
              <a:buNone/>
            </a:pPr>
            <a:endParaRPr lang="en-AU" sz="900" b="1" dirty="0"/>
          </a:p>
          <a:p>
            <a:pPr marL="0" indent="0">
              <a:spcBef>
                <a:spcPts val="0"/>
              </a:spcBef>
              <a:spcAft>
                <a:spcPts val="600"/>
              </a:spcAft>
              <a:buNone/>
            </a:pPr>
            <a:r>
              <a:rPr lang="en-AU" sz="900" b="1" dirty="0"/>
              <a:t>Administrative updates by notification</a:t>
            </a:r>
          </a:p>
          <a:p>
            <a:pPr marL="442913" lvl="1" indent="-171450">
              <a:spcBef>
                <a:spcPts val="0"/>
              </a:spcBef>
              <a:spcAft>
                <a:spcPts val="600"/>
              </a:spcAft>
              <a:buFont typeface="Arial" panose="020B0604020202020204" pitchFamily="34" charset="0"/>
              <a:buChar char="•"/>
            </a:pPr>
            <a:r>
              <a:rPr lang="en-AU" sz="900" dirty="0"/>
              <a:t>Five extractive and two mining industry administrative changes (notifications) were acknowledged during the period.</a:t>
            </a:r>
          </a:p>
          <a:p>
            <a:pPr marL="0" indent="0">
              <a:spcBef>
                <a:spcPts val="0"/>
              </a:spcBef>
              <a:spcAft>
                <a:spcPts val="600"/>
              </a:spcAft>
              <a:buNone/>
            </a:pPr>
            <a:endParaRPr lang="en-AU" sz="900" b="1" dirty="0"/>
          </a:p>
          <a:p>
            <a:pPr marL="0" indent="0">
              <a:spcBef>
                <a:spcPts val="0"/>
              </a:spcBef>
              <a:spcAft>
                <a:spcPts val="600"/>
              </a:spcAft>
              <a:buNone/>
            </a:pPr>
            <a:r>
              <a:rPr lang="en-AU" sz="900" b="1" dirty="0"/>
              <a:t>Petroleum Operation Plans</a:t>
            </a:r>
          </a:p>
          <a:p>
            <a:pPr marL="442913" lvl="1" indent="-171450">
              <a:spcBef>
                <a:spcPts val="0"/>
              </a:spcBef>
              <a:spcAft>
                <a:spcPts val="600"/>
              </a:spcAft>
              <a:buFont typeface="Arial" panose="020B0604020202020204" pitchFamily="34" charset="0"/>
              <a:buChar char="•"/>
            </a:pPr>
            <a:r>
              <a:rPr lang="en-AU" sz="900" dirty="0"/>
              <a:t>20 petroleum plan stages were assessed from 12 unique plans for existing operations exempt from the moratorium on onshore conventional gas (e.g. underground storage). </a:t>
            </a:r>
          </a:p>
          <a:p>
            <a:pPr marL="442913" lvl="1" indent="-171450">
              <a:spcBef>
                <a:spcPts val="0"/>
              </a:spcBef>
              <a:spcAft>
                <a:spcPts val="600"/>
              </a:spcAft>
              <a:buFont typeface="Arial" panose="020B0604020202020204" pitchFamily="34" charset="0"/>
              <a:buChar char="•"/>
            </a:pPr>
            <a:r>
              <a:rPr lang="en-AU" sz="900" dirty="0"/>
              <a:t>Eight Petroleum plans were accepted in </a:t>
            </a:r>
            <a:r>
              <a:rPr lang="en-AU" sz="900"/>
              <a:t>the quarter.</a:t>
            </a:r>
            <a:endParaRPr lang="en-AU" sz="900" dirty="0"/>
          </a:p>
          <a:p>
            <a:pPr marL="271463" lvl="1" indent="0">
              <a:spcBef>
                <a:spcPts val="0"/>
              </a:spcBef>
              <a:spcAft>
                <a:spcPts val="600"/>
              </a:spcAft>
              <a:buNone/>
            </a:pPr>
            <a:endParaRPr lang="en-AU" sz="900" dirty="0"/>
          </a:p>
          <a:p>
            <a:pPr marL="0" indent="0">
              <a:buNone/>
            </a:pPr>
            <a:endParaRPr lang="en-AU" sz="900" dirty="0">
              <a:solidFill>
                <a:schemeClr val="bg1">
                  <a:lumMod val="50000"/>
                </a:schemeClr>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2019-20 Quarter 3</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5" y="4864075"/>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dirty="0"/>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2019-20 Q3</a:t>
            </a:r>
            <a:endParaRPr lang="en-AU" dirty="0"/>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2019-20 Quarter 3</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1708882933"/>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81%</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97%</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91%</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92%</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143</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204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94%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3 out of 4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On Target, 2 out of 3 completed</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dirty="0">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1</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cs typeface="Arial" panose="020B0604020202020204" pitchFamily="34" charset="0"/>
                        </a:rPr>
                        <a:t>4</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2019-20 Q3</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3775203361"/>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Unique WP </a:t>
                      </a:r>
                    </a:p>
                    <a:p>
                      <a:pPr algn="ctr"/>
                      <a:r>
                        <a:rPr lang="en-AU" sz="900" dirty="0">
                          <a:latin typeface="+mn-lt"/>
                        </a:rPr>
                        <a:t>under assessment</a:t>
                      </a:r>
                    </a:p>
                  </a:txBody>
                  <a:tcPr marL="99060" marR="99060" anchor="ctr">
                    <a:solidFill>
                      <a:srgbClr val="002060"/>
                    </a:solidFill>
                  </a:tcPr>
                </a:tc>
                <a:tc>
                  <a:txBody>
                    <a:bodyPr/>
                    <a:lstStyle/>
                    <a:p>
                      <a:pPr algn="ctr"/>
                      <a:r>
                        <a:rPr lang="en-AU" sz="900" dirty="0">
                          <a:latin typeface="+mn-lt"/>
                        </a:rPr>
                        <a:t>Stage STF</a:t>
                      </a:r>
                    </a:p>
                    <a:p>
                      <a:pPr algn="ctr"/>
                      <a:r>
                        <a:rPr lang="en-AU" sz="900" dirty="0">
                          <a:latin typeface="+mn-lt"/>
                        </a:rPr>
                        <a:t>(Target Days)</a:t>
                      </a:r>
                    </a:p>
                  </a:txBody>
                  <a:tcPr marL="99060" marR="99060" anchor="ctr">
                    <a:solidFill>
                      <a:srgbClr val="002060"/>
                    </a:solidFill>
                  </a:tcPr>
                </a:tc>
                <a:tc>
                  <a:txBody>
                    <a:bodyPr/>
                    <a:lstStyle/>
                    <a:p>
                      <a:pPr algn="ctr"/>
                      <a:r>
                        <a:rPr lang="en-AU" sz="900" dirty="0">
                          <a:latin typeface="+mn-lt"/>
                        </a:rPr>
                        <a:t>Stages</a:t>
                      </a:r>
                      <a:r>
                        <a:rPr lang="en-AU" sz="900" baseline="0" dirty="0">
                          <a:latin typeface="+mn-lt"/>
                        </a:rPr>
                        <a:t> </a:t>
                      </a:r>
                      <a:r>
                        <a:rPr lang="en-AU" sz="900" dirty="0">
                          <a:latin typeface="+mn-lt"/>
                        </a:rPr>
                        <a:t>Over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Stages Within</a:t>
                      </a:r>
                    </a:p>
                    <a:p>
                      <a:pPr algn="ctr"/>
                      <a:r>
                        <a:rPr lang="en-AU" sz="9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a:t>
                      </a:r>
                    </a:p>
                    <a:p>
                      <a:pPr algn="ctr"/>
                      <a:r>
                        <a:rPr lang="en-AU" sz="900" dirty="0">
                          <a:latin typeface="+mn-lt"/>
                        </a:rPr>
                        <a:t>(Within STF/Total)</a:t>
                      </a:r>
                      <a:endParaRPr lang="en-AU" sz="9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20</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21</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29</a:t>
                      </a:r>
                    </a:p>
                  </a:txBody>
                  <a:tcPr marL="9525" marR="9525" marT="9525" marB="0" anchor="ctr"/>
                </a:tc>
                <a:tc>
                  <a:txBody>
                    <a:bodyPr/>
                    <a:lstStyle/>
                    <a:p>
                      <a:pPr algn="ctr" fontAlgn="b"/>
                      <a:r>
                        <a:rPr lang="en-AU" sz="900" b="0" i="0" u="none" strike="noStrike" dirty="0">
                          <a:solidFill>
                            <a:srgbClr val="000000"/>
                          </a:solidFill>
                          <a:effectLst/>
                          <a:latin typeface="+mn-lt"/>
                        </a:rPr>
                        <a:t>30</a:t>
                      </a:r>
                    </a:p>
                  </a:txBody>
                  <a:tcPr marL="9525" marR="9525" marT="9525" marB="0" anchor="ctr"/>
                </a:tc>
                <a:tc>
                  <a:txBody>
                    <a:bodyPr/>
                    <a:lstStyle/>
                    <a:p>
                      <a:pPr algn="ctr" fontAlgn="b"/>
                      <a:r>
                        <a:rPr lang="en-AU" sz="900" b="0" i="0" u="none" strike="noStrike" dirty="0">
                          <a:solidFill>
                            <a:srgbClr val="000000"/>
                          </a:solidFill>
                          <a:effectLst/>
                          <a:latin typeface="+mn-lt"/>
                        </a:rPr>
                        <a:t>97%</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313039" y="2858160"/>
            <a:ext cx="3781089" cy="1554272"/>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industry work authority work plans measures whether the work plan stages were assessed within the statutory time frames.</a:t>
            </a:r>
          </a:p>
          <a:p>
            <a:pPr>
              <a:spcAft>
                <a:spcPts val="600"/>
              </a:spcAft>
            </a:pPr>
            <a:br>
              <a:rPr lang="en-AU" sz="900" dirty="0">
                <a:solidFill>
                  <a:srgbClr val="C00000"/>
                </a:solidFill>
              </a:rPr>
            </a:br>
            <a:r>
              <a:rPr lang="en-AU" sz="900" dirty="0"/>
              <a:t>In Q3 28 extractive work plan stages were assessed for 20 unique work plans, of which 100% were assessed within the statutory time frame. Five work plans were approved in the quarter. Two work plan variations were statutorily endorsed and returned to client to proceed to planning approval.</a:t>
            </a:r>
          </a:p>
        </p:txBody>
      </p:sp>
      <p:sp>
        <p:nvSpPr>
          <p:cNvPr id="10" name="TextBox 9">
            <a:extLst>
              <a:ext uri="{FF2B5EF4-FFF2-40B4-BE49-F238E27FC236}">
                <a16:creationId xmlns:a16="http://schemas.microsoft.com/office/drawing/2014/main" id="{C741BD5D-99F0-4DC8-880A-2BBA7BF38E71}"/>
              </a:ext>
            </a:extLst>
          </p:cNvPr>
          <p:cNvSpPr txBox="1"/>
          <p:nvPr/>
        </p:nvSpPr>
        <p:spPr>
          <a:xfrm>
            <a:off x="5291687" y="4797152"/>
            <a:ext cx="3781088"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4</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Q3</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2651508520"/>
              </p:ext>
            </p:extLst>
          </p:nvPr>
        </p:nvGraphicFramePr>
        <p:xfrm>
          <a:off x="628120" y="4838299"/>
          <a:ext cx="3634748" cy="1072055"/>
        </p:xfrm>
        <a:graphic>
          <a:graphicData uri="http://schemas.openxmlformats.org/drawingml/2006/table">
            <a:tbl>
              <a:tblPr firstRow="1" bandRow="1">
                <a:tableStyleId>{7DF18680-E054-41AD-8BC1-D1AEF772440D}</a:tableStyleId>
              </a:tblPr>
              <a:tblGrid>
                <a:gridCol w="894992">
                  <a:extLst>
                    <a:ext uri="{9D8B030D-6E8A-4147-A177-3AD203B41FA5}">
                      <a16:colId xmlns:a16="http://schemas.microsoft.com/office/drawing/2014/main" val="20000"/>
                    </a:ext>
                  </a:extLst>
                </a:gridCol>
                <a:gridCol w="1747132">
                  <a:extLst>
                    <a:ext uri="{9D8B030D-6E8A-4147-A177-3AD203B41FA5}">
                      <a16:colId xmlns:a16="http://schemas.microsoft.com/office/drawing/2014/main" val="20001"/>
                    </a:ext>
                  </a:extLst>
                </a:gridCol>
                <a:gridCol w="992624">
                  <a:extLst>
                    <a:ext uri="{9D8B030D-6E8A-4147-A177-3AD203B41FA5}">
                      <a16:colId xmlns:a16="http://schemas.microsoft.com/office/drawing/2014/main" val="20002"/>
                    </a:ext>
                  </a:extLst>
                </a:gridCol>
              </a:tblGrid>
              <a:tr h="39090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Approved</a:t>
                      </a:r>
                      <a:endParaRPr lang="en-AU" sz="900" dirty="0">
                        <a:latin typeface="+mn-lt"/>
                      </a:endParaRPr>
                    </a:p>
                  </a:txBody>
                  <a:tcPr marL="99060" marR="99060" anchor="ctr">
                    <a:solidFill>
                      <a:srgbClr val="002060"/>
                    </a:solidFill>
                  </a:tcPr>
                </a:tc>
                <a:extLst>
                  <a:ext uri="{0D108BD9-81ED-4DB2-BD59-A6C34878D82A}">
                    <a16:rowId xmlns:a16="http://schemas.microsoft.com/office/drawing/2014/main" val="10000"/>
                  </a:ext>
                </a:extLst>
              </a:tr>
              <a:tr h="340577">
                <a:tc>
                  <a:txBody>
                    <a:bodyPr/>
                    <a:lstStyle/>
                    <a:p>
                      <a:pPr algn="ctr" rtl="0" fontAlgn="ctr"/>
                      <a:r>
                        <a:rPr lang="en-AU" sz="900" u="none" strike="noStrike" dirty="0">
                          <a:effectLst/>
                        </a:rPr>
                        <a:t>FY 2019-20 Q3</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904456443"/>
                  </a:ext>
                </a:extLst>
              </a:tr>
              <a:tr h="340577">
                <a:tc>
                  <a:txBody>
                    <a:bodyPr/>
                    <a:lstStyle/>
                    <a:p>
                      <a:pPr algn="ctr" rtl="0" fontAlgn="ctr"/>
                      <a:r>
                        <a:rPr lang="en-AU" sz="900" u="none" strike="noStrike" dirty="0">
                          <a:effectLst/>
                        </a:rPr>
                        <a:t>FY 2019-20 Q2</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dirty="0"/>
              <a:t>Work Authority Finalised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3229711321"/>
              </p:ext>
            </p:extLst>
          </p:nvPr>
        </p:nvGraphicFramePr>
        <p:xfrm>
          <a:off x="648640" y="3197389"/>
          <a:ext cx="3624488" cy="1042853"/>
        </p:xfrm>
        <a:graphic>
          <a:graphicData uri="http://schemas.openxmlformats.org/drawingml/2006/table">
            <a:tbl>
              <a:tblPr firstRow="1" bandRow="1">
                <a:tableStyleId>{7DF18680-E054-41AD-8BC1-D1AEF772440D}</a:tableStyleId>
              </a:tblPr>
              <a:tblGrid>
                <a:gridCol w="903671">
                  <a:extLst>
                    <a:ext uri="{9D8B030D-6E8A-4147-A177-3AD203B41FA5}">
                      <a16:colId xmlns:a16="http://schemas.microsoft.com/office/drawing/2014/main" val="20000"/>
                    </a:ext>
                  </a:extLst>
                </a:gridCol>
                <a:gridCol w="1763944">
                  <a:extLst>
                    <a:ext uri="{9D8B030D-6E8A-4147-A177-3AD203B41FA5}">
                      <a16:colId xmlns:a16="http://schemas.microsoft.com/office/drawing/2014/main" val="20001"/>
                    </a:ext>
                  </a:extLst>
                </a:gridCol>
                <a:gridCol w="956873">
                  <a:extLst>
                    <a:ext uri="{9D8B030D-6E8A-4147-A177-3AD203B41FA5}">
                      <a16:colId xmlns:a16="http://schemas.microsoft.com/office/drawing/2014/main" val="2951049663"/>
                    </a:ext>
                  </a:extLst>
                </a:gridCol>
              </a:tblGrid>
              <a:tr h="380689">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1418607786"/>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20" y="2903704"/>
            <a:ext cx="3634748" cy="276999"/>
          </a:xfrm>
          <a:prstGeom prst="rect">
            <a:avLst/>
          </a:prstGeom>
          <a:noFill/>
        </p:spPr>
        <p:txBody>
          <a:bodyPr wrap="square" rtlCol="0">
            <a:spAutoFit/>
          </a:bodyPr>
          <a:lstStyle/>
          <a:p>
            <a:r>
              <a:rPr lang="en-AU" sz="1200" dirty="0"/>
              <a:t>Extractive Work Plans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1685525919"/>
              </p:ext>
            </p:extLst>
          </p:nvPr>
        </p:nvGraphicFramePr>
        <p:xfrm>
          <a:off x="654330" y="2649826"/>
          <a:ext cx="6023666" cy="1652024"/>
        </p:xfrm>
        <a:graphic>
          <a:graphicData uri="http://schemas.openxmlformats.org/drawingml/2006/table">
            <a:tbl>
              <a:tblPr firstRow="1" bandRow="1">
                <a:tableStyleId>{7DF18680-E054-41AD-8BC1-D1AEF772440D}</a:tableStyleId>
              </a:tblPr>
              <a:tblGrid>
                <a:gridCol w="634102">
                  <a:extLst>
                    <a:ext uri="{9D8B030D-6E8A-4147-A177-3AD203B41FA5}">
                      <a16:colId xmlns:a16="http://schemas.microsoft.com/office/drawing/2014/main" val="20000"/>
                    </a:ext>
                  </a:extLst>
                </a:gridCol>
                <a:gridCol w="164834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59787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1058310">
                  <a:extLst>
                    <a:ext uri="{9D8B030D-6E8A-4147-A177-3AD203B41FA5}">
                      <a16:colId xmlns:a16="http://schemas.microsoft.com/office/drawing/2014/main" val="3153229094"/>
                    </a:ext>
                  </a:extLst>
                </a:gridCol>
                <a:gridCol w="716884">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dirty="0"/>
                        <a:t>Licence Type</a:t>
                      </a:r>
                    </a:p>
                  </a:txBody>
                  <a:tcPr marL="99060" marR="99060" anchor="ctr">
                    <a:solidFill>
                      <a:srgbClr val="0070C0"/>
                    </a:solidFill>
                  </a:tcPr>
                </a:tc>
                <a:tc>
                  <a:txBody>
                    <a:bodyPr/>
                    <a:lstStyle/>
                    <a:p>
                      <a:pPr algn="ctr"/>
                      <a:r>
                        <a:rPr lang="en-AU" sz="900" dirty="0"/>
                        <a:t>STF</a:t>
                      </a:r>
                    </a:p>
                    <a:p>
                      <a:pPr algn="ctr"/>
                      <a:r>
                        <a:rPr lang="en-AU" sz="800" dirty="0"/>
                        <a:t>(Target Days)</a:t>
                      </a:r>
                    </a:p>
                  </a:txBody>
                  <a:tcPr marL="99060" marR="99060" anchor="ctr">
                    <a:solidFill>
                      <a:srgbClr val="0070C0"/>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 Within </a:t>
                      </a:r>
                      <a:r>
                        <a:rPr lang="en-AU" sz="800" dirty="0"/>
                        <a:t>STF/Total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kern="1200" dirty="0">
                          <a:solidFill>
                            <a:schemeClr val="bg1"/>
                          </a:solidFill>
                          <a:effectLst/>
                          <a:latin typeface="+mn-lt"/>
                          <a:ea typeface="+mn-ea"/>
                          <a:cs typeface="+mn-cs"/>
                        </a:rPr>
                        <a:t>FY 2019-20 Q3</a:t>
                      </a:r>
                    </a:p>
                    <a:p>
                      <a:pPr algn="ctr" rtl="0" fontAlgn="ctr"/>
                      <a:endParaRPr lang="en-AU" sz="900" b="1" u="none" strike="noStrike" kern="1200" dirty="0">
                        <a:solidFill>
                          <a:schemeClr val="bg1"/>
                        </a:solidFill>
                        <a:effectLst/>
                        <a:latin typeface="+mn-lt"/>
                        <a:ea typeface="+mn-ea"/>
                        <a:cs typeface="+mn-cs"/>
                      </a:endParaRPr>
                    </a:p>
                  </a:txBody>
                  <a:tcPr marL="9525" marR="9525" marT="9525" marB="0" anchor="ctr">
                    <a:solidFill>
                      <a:schemeClr val="accent5"/>
                    </a:solidFill>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888948709"/>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val="1142423434"/>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0000" marR="9525" marT="9525" marB="0" anchor="ctr">
                    <a:solidFill>
                      <a:schemeClr val="accent5"/>
                    </a:solidFill>
                  </a:tcPr>
                </a:tc>
                <a:tc>
                  <a:txBody>
                    <a:bodyPr/>
                    <a:lstStyle/>
                    <a:p>
                      <a:pPr algn="ctr" fontAlgn="b"/>
                      <a:endParaRPr lang="en-AU" sz="900" b="0" i="0" u="none" strike="noStrike" dirty="0">
                        <a:solidFill>
                          <a:schemeClr val="bg1">
                            <a:lumMod val="50000"/>
                          </a:schemeClr>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20%</a:t>
                      </a:r>
                    </a:p>
                  </a:txBody>
                  <a:tcPr marL="9525" marR="9525" marT="9525" marB="0" anchor="ctr">
                    <a:solidFill>
                      <a:schemeClr val="accent5"/>
                    </a:solidFill>
                  </a:tcPr>
                </a:tc>
                <a:extLst>
                  <a:ext uri="{0D108BD9-81ED-4DB2-BD59-A6C34878D82A}">
                    <a16:rowId xmlns:a16="http://schemas.microsoft.com/office/drawing/2014/main" val="141992383"/>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rPr>
                        <a:t>FY 2019-20 Q2</a:t>
                      </a:r>
                    </a:p>
                    <a:p>
                      <a:pPr algn="ctr" rtl="0" fontAlgn="ctr"/>
                      <a:endParaRPr lang="en-AU" sz="9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10</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91%</a:t>
                      </a:r>
                    </a:p>
                  </a:txBody>
                  <a:tcPr marL="9525" marR="9525" marT="9525" marB="0" anchor="ctr">
                    <a:solidFill>
                      <a:schemeClr val="accent5"/>
                    </a:solidFill>
                  </a:tcPr>
                </a:tc>
                <a:extLst>
                  <a:ext uri="{0D108BD9-81ED-4DB2-BD59-A6C34878D82A}">
                    <a16:rowId xmlns:a16="http://schemas.microsoft.com/office/drawing/2014/main" val="2192612681"/>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615827"/>
          </a:xfrm>
          <a:prstGeom prst="rect">
            <a:avLst/>
          </a:prstGeom>
          <a:noFill/>
        </p:spPr>
        <p:txBody>
          <a:bodyPr wrap="square" rtlCol="0">
            <a:spAutoFit/>
          </a:bodyPr>
          <a:lstStyle/>
          <a:p>
            <a:r>
              <a:rPr lang="en-AU" sz="900" b="1" dirty="0"/>
              <a:t>Explanation for the result: </a:t>
            </a:r>
            <a:endParaRPr lang="en-AU" sz="900" dirty="0"/>
          </a:p>
          <a:p>
            <a:endParaRPr lang="en-AU" sz="900" dirty="0"/>
          </a:p>
          <a:p>
            <a:r>
              <a:rPr lang="en-AU" sz="900" dirty="0"/>
              <a:t>This table is an expanded subset of the table (1) above and it details performance of the regulator in assessing mineral licence applications.</a:t>
            </a:r>
          </a:p>
          <a:p>
            <a:endParaRPr lang="en-AU" sz="900" dirty="0"/>
          </a:p>
          <a:p>
            <a:pPr>
              <a:spcAft>
                <a:spcPts val="600"/>
              </a:spcAft>
            </a:pPr>
            <a:r>
              <a:rPr lang="en-AU" sz="900" dirty="0"/>
              <a:t>In Q3 one out of five applications were approved within the statutory time frame, this was due to a temporary hold in processing during the bushfire response and some licences requiring additional information from the proponent.</a:t>
            </a:r>
            <a:endParaRPr lang="en-AU" sz="900" dirty="0">
              <a:solidFill>
                <a:srgbClr val="C00000"/>
              </a:solidFill>
            </a:endParaRPr>
          </a:p>
        </p:txBody>
      </p:sp>
      <p:sp>
        <p:nvSpPr>
          <p:cNvPr id="7" name="Footer Placeholder 6"/>
          <p:cNvSpPr>
            <a:spLocks noGrp="1"/>
          </p:cNvSpPr>
          <p:nvPr>
            <p:ph type="ftr" sz="quarter" idx="11"/>
          </p:nvPr>
        </p:nvSpPr>
        <p:spPr/>
        <p:txBody>
          <a:bodyPr/>
          <a:lstStyle/>
          <a:p>
            <a:r>
              <a:rPr lang="en-AU"/>
              <a:t>Earth Resources Regulation Quarterly Performance Report 2019-20 Q3</a:t>
            </a:r>
            <a:endParaRPr lang="en-AU" dirty="0"/>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775080" cy="276999"/>
          </a:xfrm>
          <a:prstGeom prst="rect">
            <a:avLst/>
          </a:prstGeom>
          <a:noFill/>
        </p:spPr>
        <p:txBody>
          <a:bodyPr wrap="square" rtlCol="0">
            <a:spAutoFit/>
          </a:bodyPr>
          <a:lstStyle/>
          <a:p>
            <a:r>
              <a:rPr lang="en-AU" sz="1200" dirty="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3455615718"/>
              </p:ext>
            </p:extLst>
          </p:nvPr>
        </p:nvGraphicFramePr>
        <p:xfrm>
          <a:off x="632519" y="4741104"/>
          <a:ext cx="6033878" cy="1747038"/>
        </p:xfrm>
        <a:graphic>
          <a:graphicData uri="http://schemas.openxmlformats.org/drawingml/2006/table">
            <a:tbl>
              <a:tblPr firstRow="1" bandRow="1">
                <a:tableStyleId>{7DF18680-E054-41AD-8BC1-D1AEF772440D}</a:tableStyleId>
              </a:tblPr>
              <a:tblGrid>
                <a:gridCol w="614071">
                  <a:extLst>
                    <a:ext uri="{9D8B030D-6E8A-4147-A177-3AD203B41FA5}">
                      <a16:colId xmlns:a16="http://schemas.microsoft.com/office/drawing/2014/main" val="20000"/>
                    </a:ext>
                  </a:extLst>
                </a:gridCol>
                <a:gridCol w="1230577">
                  <a:extLst>
                    <a:ext uri="{9D8B030D-6E8A-4147-A177-3AD203B41FA5}">
                      <a16:colId xmlns:a16="http://schemas.microsoft.com/office/drawing/2014/main" val="20001"/>
                    </a:ext>
                  </a:extLst>
                </a:gridCol>
                <a:gridCol w="679906">
                  <a:extLst>
                    <a:ext uri="{9D8B030D-6E8A-4147-A177-3AD203B41FA5}">
                      <a16:colId xmlns:a16="http://schemas.microsoft.com/office/drawing/2014/main" val="2951049663"/>
                    </a:ext>
                  </a:extLst>
                </a:gridCol>
                <a:gridCol w="716504">
                  <a:extLst>
                    <a:ext uri="{9D8B030D-6E8A-4147-A177-3AD203B41FA5}">
                      <a16:colId xmlns:a16="http://schemas.microsoft.com/office/drawing/2014/main" val="2161276873"/>
                    </a:ext>
                  </a:extLst>
                </a:gridCol>
                <a:gridCol w="575368">
                  <a:extLst>
                    <a:ext uri="{9D8B030D-6E8A-4147-A177-3AD203B41FA5}">
                      <a16:colId xmlns:a16="http://schemas.microsoft.com/office/drawing/2014/main" val="20002"/>
                    </a:ext>
                  </a:extLst>
                </a:gridCol>
                <a:gridCol w="541760">
                  <a:extLst>
                    <a:ext uri="{9D8B030D-6E8A-4147-A177-3AD203B41FA5}">
                      <a16:colId xmlns:a16="http://schemas.microsoft.com/office/drawing/2014/main" val="20004"/>
                    </a:ext>
                  </a:extLst>
                </a:gridCol>
                <a:gridCol w="558564">
                  <a:extLst>
                    <a:ext uri="{9D8B030D-6E8A-4147-A177-3AD203B41FA5}">
                      <a16:colId xmlns:a16="http://schemas.microsoft.com/office/drawing/2014/main" val="20005"/>
                    </a:ext>
                  </a:extLst>
                </a:gridCol>
                <a:gridCol w="546414">
                  <a:extLst>
                    <a:ext uri="{9D8B030D-6E8A-4147-A177-3AD203B41FA5}">
                      <a16:colId xmlns:a16="http://schemas.microsoft.com/office/drawing/2014/main" val="20006"/>
                    </a:ext>
                  </a:extLst>
                </a:gridCol>
                <a:gridCol w="570714">
                  <a:extLst>
                    <a:ext uri="{9D8B030D-6E8A-4147-A177-3AD203B41FA5}">
                      <a16:colId xmlns:a16="http://schemas.microsoft.com/office/drawing/2014/main" val="20007"/>
                    </a:ext>
                  </a:extLst>
                </a:gridCol>
              </a:tblGrid>
              <a:tr h="516394">
                <a:tc>
                  <a:txBody>
                    <a:bodyPr/>
                    <a:lstStyle/>
                    <a:p>
                      <a:pPr algn="ctr"/>
                      <a:r>
                        <a:rPr lang="en-AU" sz="900" dirty="0"/>
                        <a:t>Quarter</a:t>
                      </a:r>
                    </a:p>
                  </a:txBody>
                  <a:tcPr marL="99060" marR="99060" anchor="ctr">
                    <a:solidFill>
                      <a:srgbClr val="0070C0"/>
                    </a:solidFill>
                  </a:tcPr>
                </a:tc>
                <a:tc>
                  <a:txBody>
                    <a:bodyPr/>
                    <a:lstStyle/>
                    <a:p>
                      <a:pPr algn="ctr"/>
                      <a:r>
                        <a:rPr lang="en-AU" sz="900" dirty="0"/>
                        <a:t>Work Plan Type</a:t>
                      </a:r>
                    </a:p>
                  </a:txBody>
                  <a:tcPr marL="99060" marR="99060" anchor="ctr">
                    <a:solidFill>
                      <a:srgbClr val="0070C0"/>
                    </a:solidFill>
                  </a:tcPr>
                </a:tc>
                <a:tc>
                  <a:txBody>
                    <a:bodyPr/>
                    <a:lstStyle/>
                    <a:p>
                      <a:pPr algn="ctr"/>
                      <a:r>
                        <a:rPr lang="en-AU" sz="900" dirty="0"/>
                        <a:t>WP</a:t>
                      </a:r>
                    </a:p>
                    <a:p>
                      <a:pPr algn="ctr"/>
                      <a:r>
                        <a:rPr lang="en-AU" sz="900" dirty="0"/>
                        <a:t>Approved</a:t>
                      </a:r>
                    </a:p>
                  </a:txBody>
                  <a:tcPr marL="99060" marR="99060" anchor="ctr">
                    <a:solidFill>
                      <a:srgbClr val="0070C0"/>
                    </a:solidFill>
                  </a:tcPr>
                </a:tc>
                <a:tc>
                  <a:txBody>
                    <a:bodyPr/>
                    <a:lstStyle/>
                    <a:p>
                      <a:pPr algn="ctr"/>
                      <a:r>
                        <a:rPr lang="en-AU" sz="900" dirty="0"/>
                        <a:t>Unique 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8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900" dirty="0"/>
                        <a:t>(Within STF/</a:t>
                      </a:r>
                    </a:p>
                    <a:p>
                      <a:pPr algn="ctr"/>
                      <a:r>
                        <a:rPr lang="en-AU" sz="900" dirty="0"/>
                        <a:t>Total)</a:t>
                      </a:r>
                      <a:endParaRPr lang="en-AU" sz="9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FY 2019-20 Q3</a:t>
                      </a:r>
                      <a:endParaRPr kumimoji="0" lang="en-AU" sz="900" b="1" i="0" u="none" strike="noStrike" kern="1200" cap="none" spc="0" normalizeH="0" baseline="0" noProof="0" dirty="0">
                        <a:ln>
                          <a:noFill/>
                        </a:ln>
                        <a:solidFill>
                          <a:schemeClr val="bg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4</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6</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12</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algn="ctr" rtl="0" fontAlgn="ctr"/>
                      <a:r>
                        <a:rPr lang="en-AU" sz="900" b="1" u="none" strike="noStrike" dirty="0">
                          <a:solidFill>
                            <a:schemeClr val="bg1"/>
                          </a:solidFill>
                          <a:effectLst/>
                        </a:rPr>
                        <a:t>FY 2019-20 Q2</a:t>
                      </a:r>
                      <a:endParaRPr lang="en-AU" sz="9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7620" marR="7620" marT="7620" marB="0" anchor="ctr"/>
                </a:tc>
                <a:tc>
                  <a:txBody>
                    <a:bodyPr/>
                    <a:lstStyle/>
                    <a:p>
                      <a:pPr algn="ctr" fontAlgn="b"/>
                      <a:r>
                        <a:rPr lang="en-AU" sz="900" b="0" i="0" u="none" strike="noStrike" dirty="0">
                          <a:solidFill>
                            <a:srgbClr val="000000"/>
                          </a:solidFill>
                          <a:effectLst/>
                          <a:latin typeface="+mn-lt"/>
                        </a:rPr>
                        <a:t>5</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endParaRPr lang="en-AU"/>
                    </a:p>
                  </a:txBody>
                  <a:tcP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7</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endParaRPr lang="en-AU"/>
                    </a:p>
                  </a:txBody>
                  <a:tcPr/>
                </a:tc>
                <a:tc>
                  <a:txBody>
                    <a:bodyPr/>
                    <a:lstStyle/>
                    <a:p>
                      <a:pPr algn="ctr" rtl="0" fontAlgn="ct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13</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19</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7555" y="4455416"/>
            <a:ext cx="5775080" cy="276999"/>
          </a:xfrm>
          <a:prstGeom prst="rect">
            <a:avLst/>
          </a:prstGeom>
          <a:noFill/>
        </p:spPr>
        <p:txBody>
          <a:bodyPr wrap="square" rtlCol="0">
            <a:spAutoFit/>
          </a:bodyPr>
          <a:lstStyle/>
          <a:p>
            <a:r>
              <a:rPr lang="en-AU" sz="1200" dirty="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41104"/>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the table (1) above and it details performance of the regulator in assessing mineral work plan application stages.</a:t>
            </a:r>
          </a:p>
          <a:p>
            <a:pPr>
              <a:spcAft>
                <a:spcPts val="600"/>
              </a:spcAft>
            </a:pPr>
            <a:r>
              <a:rPr lang="en-AU" sz="900" dirty="0"/>
              <a:t>In Q3 16 mining and exploration work plan stages were assessed from 12 unique work plans, of which 100% were assessed within the statutory time frame. Six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2199980201"/>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70316">
                  <a:extLst>
                    <a:ext uri="{9D8B030D-6E8A-4147-A177-3AD203B41FA5}">
                      <a16:colId xmlns:a16="http://schemas.microsoft.com/office/drawing/2014/main" val="20000"/>
                    </a:ext>
                  </a:extLst>
                </a:gridCol>
                <a:gridCol w="2090932">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 </a:t>
                      </a:r>
                      <a:r>
                        <a:rPr lang="en-AU" sz="800" dirty="0">
                          <a:latin typeface="+mn-lt"/>
                        </a:rPr>
                        <a:t>Within</a:t>
                      </a:r>
                    </a:p>
                    <a:p>
                      <a:pPr algn="ctr"/>
                      <a:r>
                        <a:rPr lang="en-AU" sz="800" dirty="0">
                          <a:latin typeface="+mn-lt"/>
                        </a:rPr>
                        <a:t>STF/Total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latin typeface="+mn-lt"/>
                        </a:rPr>
                        <a:t>FY 2019-20 Q3</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rtl="0" fontAlgn="ctr"/>
                      <a:r>
                        <a:rPr lang="en-AU" sz="900" b="0" i="0" u="none" strike="noStrike" dirty="0">
                          <a:solidFill>
                            <a:srgbClr val="000000"/>
                          </a:solidFill>
                          <a:effectLst/>
                          <a:latin typeface="+mn-lt"/>
                        </a:rPr>
                        <a:t>5</a:t>
                      </a:r>
                    </a:p>
                  </a:txBody>
                  <a:tcPr marL="9525" marR="9525" marT="9525" marB="0" anchor="ctr"/>
                </a:tc>
                <a:tc>
                  <a:txBody>
                    <a:bodyPr/>
                    <a:lstStyle/>
                    <a:p>
                      <a:pPr algn="ctr" rtl="0" fontAlgn="ctr"/>
                      <a:r>
                        <a:rPr lang="en-AU" sz="900" b="1" i="0" u="none" strike="noStrike" dirty="0">
                          <a:solidFill>
                            <a:srgbClr val="000000"/>
                          </a:solidFill>
                          <a:effectLst/>
                          <a:latin typeface="+mn-lt"/>
                        </a:rPr>
                        <a:t>20%</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4</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17</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21</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81%</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1" u="none" strike="noStrike" dirty="0">
                          <a:solidFill>
                            <a:schemeClr val="bg1"/>
                          </a:solidFill>
                          <a:effectLst/>
                          <a:latin typeface="+mn-lt"/>
                        </a:rPr>
                        <a:t>FY 2019-20 Q2</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tc>
                  <a:txBody>
                    <a:bodyPr/>
                    <a:lstStyle/>
                    <a:p>
                      <a:pPr algn="ctr" rtl="0" fontAlgn="ctr"/>
                      <a:r>
                        <a:rPr lang="en-AU" sz="900" b="0" i="0" u="none" strike="noStrike" dirty="0">
                          <a:solidFill>
                            <a:srgbClr val="000000"/>
                          </a:solidFill>
                          <a:effectLst/>
                          <a:latin typeface="+mn-lt"/>
                        </a:rPr>
                        <a:t>11</a:t>
                      </a:r>
                    </a:p>
                  </a:txBody>
                  <a:tcPr marL="9525" marR="9525" marT="9525" marB="0" anchor="ctr"/>
                </a:tc>
                <a:tc>
                  <a:txBody>
                    <a:bodyPr/>
                    <a:lstStyle/>
                    <a:p>
                      <a:pPr algn="ctr" rtl="0" fontAlgn="ctr"/>
                      <a:r>
                        <a:rPr lang="en-AU" sz="900" b="1" i="0" u="none" strike="noStrike" dirty="0">
                          <a:solidFill>
                            <a:srgbClr val="000000"/>
                          </a:solidFill>
                          <a:effectLst/>
                          <a:latin typeface="+mn-lt"/>
                        </a:rPr>
                        <a:t>91%</a:t>
                      </a:r>
                    </a:p>
                  </a:txBody>
                  <a:tcPr marL="9525" marR="9525" marT="9525" marB="0" anchor="ctr"/>
                </a:tc>
                <a:extLst>
                  <a:ext uri="{0D108BD9-81ED-4DB2-BD59-A6C34878D82A}">
                    <a16:rowId xmlns:a16="http://schemas.microsoft.com/office/drawing/2014/main" val="4021152763"/>
                  </a:ext>
                </a:extLst>
              </a:tr>
              <a:tr h="185984">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19</a:t>
                      </a:r>
                    </a:p>
                  </a:txBody>
                  <a:tcPr marL="9525" marR="9525" marT="9525" marB="0" anchor="ctr"/>
                </a:tc>
                <a:tc>
                  <a:txBody>
                    <a:bodyPr/>
                    <a:lstStyle/>
                    <a:p>
                      <a:pPr algn="ctr" rtl="0" fontAlgn="ctr"/>
                      <a:r>
                        <a:rPr lang="en-AU" sz="900" b="0" i="0" u="none" strike="noStrike" dirty="0">
                          <a:solidFill>
                            <a:srgbClr val="000000"/>
                          </a:solidFill>
                          <a:effectLst/>
                          <a:latin typeface="+mn-lt"/>
                        </a:rPr>
                        <a:t>19</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algn="ctr" rtl="0" fontAlgn="ctr"/>
                      <a:endParaRPr lang="en-AU" sz="900" b="1" i="0" u="none" strike="noStrike" dirty="0">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bg1"/>
                          </a:solidFill>
                          <a:effectLst/>
                          <a:uLnTx/>
                          <a:uFillTx/>
                          <a:latin typeface="+mn-lt"/>
                          <a:ea typeface="+mn-ea"/>
                          <a:cs typeface="+mn-cs"/>
                        </a:rPr>
                        <a:t>Total</a:t>
                      </a:r>
                    </a:p>
                  </a:txBody>
                  <a:tcPr marL="86400" marR="7620" marT="7620" marB="0" anchor="ctr">
                    <a:solidFill>
                      <a:srgbClr val="0070C0"/>
                    </a:solidFill>
                  </a:tcPr>
                </a:tc>
                <a:tc>
                  <a:txBody>
                    <a:bodyPr/>
                    <a:lstStyle/>
                    <a:p>
                      <a:pPr algn="ctr" fontAlgn="b"/>
                      <a:r>
                        <a:rPr lang="en-AU" sz="900" b="0" i="0" u="none" strike="noStrike" dirty="0">
                          <a:solidFill>
                            <a:schemeClr val="bg1"/>
                          </a:solidFill>
                          <a:effectLst/>
                          <a:latin typeface="+mn-lt"/>
                        </a:rPr>
                        <a:t>1</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30</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97%</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579675" cy="461665"/>
          </a:xfrm>
          <a:prstGeom prst="rect">
            <a:avLst/>
          </a:prstGeom>
          <a:noFill/>
        </p:spPr>
        <p:txBody>
          <a:bodyPr wrap="square" rtlCol="0">
            <a:spAutoFit/>
          </a:bodyPr>
          <a:lstStyle/>
          <a:p>
            <a:r>
              <a:rPr lang="en-AU" sz="1200" dirty="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32389"/>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dirty="0"/>
              <a:t>In Q3 there were 21 (16 mineral work plans stages assessed and five mineral licence applications approved) of which 81%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3778087041"/>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2019-20 Q3</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91%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2019-20 Q2</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61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65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77</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84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92%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dirty="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6</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108269"/>
          </a:xfrm>
          <a:prstGeom prst="rect">
            <a:avLst/>
          </a:prstGeom>
          <a:noFill/>
        </p:spPr>
        <p:txBody>
          <a:bodyPr wrap="square" rtlCol="0">
            <a:spAutoFit/>
          </a:bodyPr>
          <a:lstStyle/>
          <a:p>
            <a:r>
              <a:rPr lang="en-AU" sz="900" b="1" dirty="0"/>
              <a:t>Explanation for the result: </a:t>
            </a:r>
          </a:p>
          <a:p>
            <a:endParaRPr lang="en-AU" sz="900" b="1" dirty="0"/>
          </a:p>
          <a:p>
            <a:r>
              <a:rPr lang="en-AU" sz="900" dirty="0"/>
              <a:t>Client Service Standard (CSS) is the parentage of licence variations assessed within departmental agreed timeframes where a statutory timeframe does not exists.</a:t>
            </a:r>
          </a:p>
          <a:p>
            <a:r>
              <a:rPr lang="en-AU" sz="900" dirty="0"/>
              <a:t> </a:t>
            </a:r>
          </a:p>
          <a:p>
            <a:pPr>
              <a:spcAft>
                <a:spcPts val="600"/>
              </a:spcAft>
            </a:pPr>
            <a:r>
              <a:rPr lang="en-AU" sz="900" dirty="0"/>
              <a:t>In Q3 91% of the licence variations were completed within the client service standard.</a:t>
            </a:r>
          </a:p>
          <a:p>
            <a:endParaRPr lang="en-AU" sz="900" dirty="0">
              <a:solidFill>
                <a:schemeClr val="bg1">
                  <a:lumMod val="50000"/>
                </a:schemeClr>
              </a:solidFill>
            </a:endParaRPr>
          </a:p>
          <a:p>
            <a:r>
              <a:rPr lang="en-AU" sz="900" b="1" dirty="0"/>
              <a:t>Why are these measures important?</a:t>
            </a:r>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2019-20 Q3</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3986146642"/>
              </p:ext>
            </p:extLst>
          </p:nvPr>
        </p:nvGraphicFramePr>
        <p:xfrm>
          <a:off x="344488" y="4221088"/>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73897"/>
            <a:ext cx="4505800" cy="276999"/>
          </a:xfrm>
          <a:prstGeom prst="rect">
            <a:avLst/>
          </a:prstGeom>
          <a:noFill/>
        </p:spPr>
        <p:txBody>
          <a:bodyPr wrap="square" rtlCol="0">
            <a:spAutoFit/>
          </a:bodyPr>
          <a:lstStyle/>
          <a:p>
            <a:r>
              <a:rPr lang="en-AU" sz="1200" dirty="0"/>
              <a:t>Non MRSDA Licence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8121352" y="957117"/>
            <a:ext cx="1656184" cy="127727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Q3 there were 18 non MRSDA licence variations approved. The top two types were for Registration of Dealings and Transfers.</a:t>
            </a:r>
          </a:p>
          <a:p>
            <a:pPr>
              <a:spcAft>
                <a:spcPts val="600"/>
              </a:spcAft>
            </a:pPr>
            <a:endParaRPr lang="en-AU" sz="900" dirty="0">
              <a:solidFill>
                <a:srgbClr val="C00000"/>
              </a:solidFill>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Q3</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2787663747"/>
              </p:ext>
            </p:extLst>
          </p:nvPr>
        </p:nvGraphicFramePr>
        <p:xfrm>
          <a:off x="344488" y="781396"/>
          <a:ext cx="7704856" cy="3648883"/>
        </p:xfrm>
        <a:graphic>
          <a:graphicData uri="http://schemas.openxmlformats.org/drawingml/2006/table">
            <a:tbl>
              <a:tblPr firstRow="1" bandRow="1">
                <a:tableStyleId>{7DF18680-E054-41AD-8BC1-D1AEF772440D}</a:tableStyleId>
              </a:tblPr>
              <a:tblGrid>
                <a:gridCol w="648072">
                  <a:extLst>
                    <a:ext uri="{9D8B030D-6E8A-4147-A177-3AD203B41FA5}">
                      <a16:colId xmlns:a16="http://schemas.microsoft.com/office/drawing/2014/main" val="2376388484"/>
                    </a:ext>
                  </a:extLst>
                </a:gridCol>
                <a:gridCol w="1840544">
                  <a:extLst>
                    <a:ext uri="{9D8B030D-6E8A-4147-A177-3AD203B41FA5}">
                      <a16:colId xmlns:a16="http://schemas.microsoft.com/office/drawing/2014/main" val="4200533478"/>
                    </a:ext>
                  </a:extLst>
                </a:gridCol>
                <a:gridCol w="698673">
                  <a:extLst>
                    <a:ext uri="{9D8B030D-6E8A-4147-A177-3AD203B41FA5}">
                      <a16:colId xmlns:a16="http://schemas.microsoft.com/office/drawing/2014/main" val="348086284"/>
                    </a:ext>
                  </a:extLst>
                </a:gridCol>
                <a:gridCol w="698673">
                  <a:extLst>
                    <a:ext uri="{9D8B030D-6E8A-4147-A177-3AD203B41FA5}">
                      <a16:colId xmlns:a16="http://schemas.microsoft.com/office/drawing/2014/main" val="3480227115"/>
                    </a:ext>
                  </a:extLst>
                </a:gridCol>
                <a:gridCol w="698673">
                  <a:extLst>
                    <a:ext uri="{9D8B030D-6E8A-4147-A177-3AD203B41FA5}">
                      <a16:colId xmlns:a16="http://schemas.microsoft.com/office/drawing/2014/main" val="42043633"/>
                    </a:ext>
                  </a:extLst>
                </a:gridCol>
                <a:gridCol w="612904">
                  <a:extLst>
                    <a:ext uri="{9D8B030D-6E8A-4147-A177-3AD203B41FA5}">
                      <a16:colId xmlns:a16="http://schemas.microsoft.com/office/drawing/2014/main" val="2323367504"/>
                    </a:ext>
                  </a:extLst>
                </a:gridCol>
                <a:gridCol w="674442">
                  <a:extLst>
                    <a:ext uri="{9D8B030D-6E8A-4147-A177-3AD203B41FA5}">
                      <a16:colId xmlns:a16="http://schemas.microsoft.com/office/drawing/2014/main" val="1695493834"/>
                    </a:ext>
                  </a:extLst>
                </a:gridCol>
                <a:gridCol w="749384">
                  <a:extLst>
                    <a:ext uri="{9D8B030D-6E8A-4147-A177-3AD203B41FA5}">
                      <a16:colId xmlns:a16="http://schemas.microsoft.com/office/drawing/2014/main" val="3332295679"/>
                    </a:ext>
                  </a:extLst>
                </a:gridCol>
                <a:gridCol w="558923">
                  <a:extLst>
                    <a:ext uri="{9D8B030D-6E8A-4147-A177-3AD203B41FA5}">
                      <a16:colId xmlns:a16="http://schemas.microsoft.com/office/drawing/2014/main" val="4244462468"/>
                    </a:ext>
                  </a:extLst>
                </a:gridCol>
                <a:gridCol w="524568">
                  <a:extLst>
                    <a:ext uri="{9D8B030D-6E8A-4147-A177-3AD203B41FA5}">
                      <a16:colId xmlns:a16="http://schemas.microsoft.com/office/drawing/2014/main" val="652042232"/>
                    </a:ext>
                  </a:extLst>
                </a:gridCol>
              </a:tblGrid>
              <a:tr h="42495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algn="ctr" fontAlgn="b"/>
                      <a:r>
                        <a:rPr lang="en-AU" sz="900" b="1" i="0" u="none" strike="noStrike" dirty="0">
                          <a:solidFill>
                            <a:schemeClr val="bg1"/>
                          </a:solidFill>
                          <a:effectLst/>
                          <a:latin typeface="+mn-lt"/>
                        </a:rPr>
                        <a:t>Agreements</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Alteration to Route</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mn-lt"/>
                        </a:rPr>
                        <a:t>Consolidation</a:t>
                      </a:r>
                    </a:p>
                  </a:txBody>
                  <a:tcPr marL="9525" marR="9525" marT="9525" marB="0" anchor="ctr">
                    <a:solidFill>
                      <a:srgbClr val="002060"/>
                    </a:solidFill>
                  </a:tcPr>
                </a:tc>
                <a:tc>
                  <a:txBody>
                    <a:bodyPr/>
                    <a:lstStyle/>
                    <a:p>
                      <a:pPr algn="ctr" fontAlgn="b"/>
                      <a:r>
                        <a:rPr lang="en-AU" sz="900" u="none" strike="noStrike" dirty="0">
                          <a:effectLst/>
                          <a:latin typeface="+mn-lt"/>
                        </a:rPr>
                        <a:t>Licence Conditions Change</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Registration of Dealing</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Suspension &amp; Extension</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Transfer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3127611711"/>
                  </a:ext>
                </a:extLst>
              </a:tr>
              <a:tr h="243636">
                <a:tc row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Q3</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Access Authority</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756291598"/>
                  </a:ext>
                </a:extLst>
              </a:tr>
              <a:tr h="286506">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Offshore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46048052"/>
                  </a:ext>
                </a:extLst>
              </a:tr>
              <a:tr h="286506">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Offshore Petroleum Production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752499092"/>
                  </a:ext>
                </a:extLst>
              </a:tr>
              <a:tr h="246190">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Offshore Pipeline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1271569510"/>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228531571"/>
                  </a:ext>
                </a:extLst>
              </a:tr>
              <a:tr h="192647">
                <a:tc vMerge="1">
                  <a:txBody>
                    <a:bodyPr/>
                    <a:lstStyle/>
                    <a:p>
                      <a:endParaRPr lang="en-AU"/>
                    </a:p>
                  </a:txBody>
                  <a:tcPr/>
                </a:tc>
                <a:tc>
                  <a:txBody>
                    <a:bodyPr/>
                    <a:lstStyle/>
                    <a:p>
                      <a:pPr algn="l" fontAlgn="b"/>
                      <a:r>
                        <a:rPr lang="en-AU" sz="900" b="0" i="0" u="none" strike="noStrike">
                          <a:solidFill>
                            <a:srgbClr val="000000"/>
                          </a:solidFill>
                          <a:effectLst/>
                          <a:latin typeface="Calibri" panose="020F0502020204030204" pitchFamily="34" charset="0"/>
                        </a:rPr>
                        <a:t>Onshore Petroleum Retention Lease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31680986"/>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808479109"/>
                  </a:ext>
                </a:extLst>
              </a:tr>
              <a:tr h="192647">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mn-lt"/>
                        </a:rPr>
                        <a:t>9</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5</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18</a:t>
                      </a:r>
                    </a:p>
                  </a:txBody>
                  <a:tcPr marL="6581" marR="6581" marT="6581" marB="0" anchor="ctr">
                    <a:solidFill>
                      <a:schemeClr val="accent5">
                        <a:lumMod val="60000"/>
                        <a:lumOff val="40000"/>
                      </a:schemeClr>
                    </a:solidFill>
                  </a:tcPr>
                </a:tc>
                <a:extLst>
                  <a:ext uri="{0D108BD9-81ED-4DB2-BD59-A6C34878D82A}">
                    <a16:rowId xmlns:a16="http://schemas.microsoft.com/office/drawing/2014/main" val="3179417053"/>
                  </a:ext>
                </a:extLst>
              </a:tr>
              <a:tr h="283535">
                <a:tc row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2019-20 Q2</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mn-lt"/>
                        </a:rPr>
                        <a:t>Offshore Greenhouse Gas Assessment Permit</a:t>
                      </a: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1</a:t>
                      </a:r>
                    </a:p>
                  </a:txBody>
                  <a:tcPr marL="6581" marR="6581" marT="6581" marB="0" anchor="ctr"/>
                </a:tc>
                <a:extLst>
                  <a:ext uri="{0D108BD9-81ED-4DB2-BD59-A6C34878D82A}">
                    <a16:rowId xmlns:a16="http://schemas.microsoft.com/office/drawing/2014/main" val="3565780964"/>
                  </a:ext>
                </a:extLst>
              </a:tr>
              <a:tr h="192647">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Offshore Pipeline Licence</a:t>
                      </a:r>
                      <a:endParaRPr lang="en-AU" sz="900" b="0" i="0" u="none" strike="noStrike" dirty="0">
                        <a:solidFill>
                          <a:srgbClr val="000000"/>
                        </a:solidFill>
                        <a:effectLst/>
                        <a:latin typeface="+mn-lt"/>
                      </a:endParaRPr>
                    </a:p>
                  </a:txBody>
                  <a:tcPr marL="86400"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2</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2</a:t>
                      </a:r>
                    </a:p>
                  </a:txBody>
                  <a:tcPr marL="6581" marR="6581" marT="6581" marB="0" anchor="ctr"/>
                </a:tc>
                <a:extLst>
                  <a:ext uri="{0D108BD9-81ED-4DB2-BD59-A6C34878D82A}">
                    <a16:rowId xmlns:a16="http://schemas.microsoft.com/office/drawing/2014/main" val="1155258880"/>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Exploration Permit</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3</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1" i="0" u="none" strike="noStrike" dirty="0">
                          <a:solidFill>
                            <a:srgbClr val="000000"/>
                          </a:solidFill>
                          <a:effectLst/>
                          <a:latin typeface="+mn-lt"/>
                        </a:rPr>
                        <a:t>3</a:t>
                      </a:r>
                    </a:p>
                  </a:txBody>
                  <a:tcPr marL="6581" marR="6581" marT="6581" marB="0" anchor="ctr"/>
                </a:tc>
                <a:extLst>
                  <a:ext uri="{0D108BD9-81ED-4DB2-BD59-A6C34878D82A}">
                    <a16:rowId xmlns:a16="http://schemas.microsoft.com/office/drawing/2014/main" val="1314239718"/>
                  </a:ext>
                </a:extLst>
              </a:tr>
              <a:tr h="286506">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algn="ctr" fontAlgn="b"/>
                      <a:r>
                        <a:rPr lang="en-AU" sz="900" b="0" i="0" u="none" strike="noStrike" dirty="0">
                          <a:solidFill>
                            <a:schemeClr val="tx1"/>
                          </a:solidFill>
                          <a:effectLst/>
                          <a:latin typeface="+mn-lt"/>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0</a:t>
                      </a:r>
                    </a:p>
                  </a:txBody>
                  <a:tcPr marL="6581" marR="6581" marT="658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8</a:t>
                      </a:r>
                    </a:p>
                  </a:txBody>
                  <a:tcPr marL="6581" marR="6581" marT="6581" marB="0" anchor="ctr"/>
                </a:tc>
                <a:tc>
                  <a:txBody>
                    <a:bodyPr/>
                    <a:lstStyle/>
                    <a:p>
                      <a:pPr algn="ctr" fontAlgn="b"/>
                      <a:r>
                        <a:rPr lang="en-AU" sz="900" b="1" i="0" u="none" strike="noStrike" dirty="0">
                          <a:solidFill>
                            <a:srgbClr val="000000"/>
                          </a:solidFill>
                          <a:effectLst/>
                          <a:latin typeface="+mn-lt"/>
                        </a:rPr>
                        <a:t>9</a:t>
                      </a:r>
                    </a:p>
                  </a:txBody>
                  <a:tcPr marL="6581" marR="6581" marT="6581" marB="0" anchor="ctr"/>
                </a:tc>
                <a:extLst>
                  <a:ext uri="{0D108BD9-81ED-4DB2-BD59-A6C34878D82A}">
                    <a16:rowId xmlns:a16="http://schemas.microsoft.com/office/drawing/2014/main" val="3674609359"/>
                  </a:ext>
                </a:extLst>
              </a:tr>
              <a:tr h="153593">
                <a:tc vMerge="1">
                  <a:txBody>
                    <a:bodyPr/>
                    <a:lstStyle/>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AU" sz="900" b="0" i="0" u="none" strike="noStrike" dirty="0">
                        <a:solidFill>
                          <a:srgbClr val="000000"/>
                        </a:solidFill>
                        <a:effectLst/>
                        <a:latin typeface="+mn-lt"/>
                      </a:endParaRPr>
                    </a:p>
                  </a:txBody>
                  <a:tcPr marL="86400"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chemeClr val="tx1"/>
                        </a:solidFill>
                        <a:effectLst/>
                        <a:uLnTx/>
                        <a:uFillTx/>
                        <a:latin typeface="+mn-lt"/>
                        <a:ea typeface="+mn-ea"/>
                        <a:cs typeface="+mn-cs"/>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1" i="0" u="none" strike="noStrike" kern="1200" cap="none" spc="0" normalizeH="0" baseline="0" noProof="0" dirty="0">
                        <a:ln>
                          <a:noFill/>
                        </a:ln>
                        <a:solidFill>
                          <a:schemeClr val="tx1"/>
                        </a:solidFill>
                        <a:effectLst/>
                        <a:uLnTx/>
                        <a:uFillTx/>
                        <a:latin typeface="+mn-lt"/>
                        <a:ea typeface="+mn-ea"/>
                        <a:cs typeface="+mn-cs"/>
                      </a:endParaRP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1</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mn-lt"/>
                        </a:rPr>
                        <a:t>2</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3</a:t>
                      </a:r>
                    </a:p>
                  </a:txBody>
                  <a:tcPr marL="6581" marR="6581" marT="6581"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schemeClr val="tx1"/>
                          </a:solidFill>
                          <a:effectLst/>
                          <a:uLnTx/>
                          <a:uFillTx/>
                          <a:latin typeface="+mn-lt"/>
                          <a:ea typeface="+mn-ea"/>
                          <a:cs typeface="+mn-cs"/>
                        </a:rPr>
                        <a:t>8</a:t>
                      </a:r>
                    </a:p>
                  </a:txBody>
                  <a:tcPr marL="6581" marR="6581" marT="6581"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15</a:t>
                      </a:r>
                    </a:p>
                  </a:txBody>
                  <a:tcPr marL="6581" marR="6581" marT="6581"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3573669887"/>
              </p:ext>
            </p:extLst>
          </p:nvPr>
        </p:nvGraphicFramePr>
        <p:xfrm>
          <a:off x="344488" y="4485112"/>
          <a:ext cx="8915400" cy="2328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Petroleum Operation Plans</a:t>
            </a:r>
          </a:p>
        </p:txBody>
      </p:sp>
      <p:graphicFrame>
        <p:nvGraphicFramePr>
          <p:cNvPr id="5" name="Table 4"/>
          <p:cNvGraphicFramePr>
            <a:graphicFrameLocks noGrp="1"/>
          </p:cNvGraphicFramePr>
          <p:nvPr>
            <p:extLst>
              <p:ext uri="{D42A27DB-BD31-4B8C-83A1-F6EECF244321}">
                <p14:modId xmlns:p14="http://schemas.microsoft.com/office/powerpoint/2010/main" val="6614648"/>
              </p:ext>
            </p:extLst>
          </p:nvPr>
        </p:nvGraphicFramePr>
        <p:xfrm>
          <a:off x="344487" y="849038"/>
          <a:ext cx="7128794" cy="3012009"/>
        </p:xfrm>
        <a:graphic>
          <a:graphicData uri="http://schemas.openxmlformats.org/drawingml/2006/table">
            <a:tbl>
              <a:tblPr firstRow="1" bandRow="1">
                <a:tableStyleId>{7DF18680-E054-41AD-8BC1-D1AEF772440D}</a:tableStyleId>
              </a:tblPr>
              <a:tblGrid>
                <a:gridCol w="657225">
                  <a:extLst>
                    <a:ext uri="{9D8B030D-6E8A-4147-A177-3AD203B41FA5}">
                      <a16:colId xmlns:a16="http://schemas.microsoft.com/office/drawing/2014/main" val="20000"/>
                    </a:ext>
                  </a:extLst>
                </a:gridCol>
                <a:gridCol w="1622926">
                  <a:extLst>
                    <a:ext uri="{9D8B030D-6E8A-4147-A177-3AD203B41FA5}">
                      <a16:colId xmlns:a16="http://schemas.microsoft.com/office/drawing/2014/main" val="20001"/>
                    </a:ext>
                  </a:extLst>
                </a:gridCol>
                <a:gridCol w="706350">
                  <a:extLst>
                    <a:ext uri="{9D8B030D-6E8A-4147-A177-3AD203B41FA5}">
                      <a16:colId xmlns:a16="http://schemas.microsoft.com/office/drawing/2014/main" val="2951049663"/>
                    </a:ext>
                  </a:extLst>
                </a:gridCol>
                <a:gridCol w="763990">
                  <a:extLst>
                    <a:ext uri="{9D8B030D-6E8A-4147-A177-3AD203B41FA5}">
                      <a16:colId xmlns:a16="http://schemas.microsoft.com/office/drawing/2014/main" val="2161276873"/>
                    </a:ext>
                  </a:extLst>
                </a:gridCol>
                <a:gridCol w="688193">
                  <a:extLst>
                    <a:ext uri="{9D8B030D-6E8A-4147-A177-3AD203B41FA5}">
                      <a16:colId xmlns:a16="http://schemas.microsoft.com/office/drawing/2014/main" val="20002"/>
                    </a:ext>
                  </a:extLst>
                </a:gridCol>
                <a:gridCol w="739783">
                  <a:extLst>
                    <a:ext uri="{9D8B030D-6E8A-4147-A177-3AD203B41FA5}">
                      <a16:colId xmlns:a16="http://schemas.microsoft.com/office/drawing/2014/main" val="1198535440"/>
                    </a:ext>
                  </a:extLst>
                </a:gridCol>
                <a:gridCol w="510166">
                  <a:extLst>
                    <a:ext uri="{9D8B030D-6E8A-4147-A177-3AD203B41FA5}">
                      <a16:colId xmlns:a16="http://schemas.microsoft.com/office/drawing/2014/main" val="20004"/>
                    </a:ext>
                  </a:extLst>
                </a:gridCol>
                <a:gridCol w="767633">
                  <a:extLst>
                    <a:ext uri="{9D8B030D-6E8A-4147-A177-3AD203B41FA5}">
                      <a16:colId xmlns:a16="http://schemas.microsoft.com/office/drawing/2014/main" val="666057389"/>
                    </a:ext>
                  </a:extLst>
                </a:gridCol>
                <a:gridCol w="672528">
                  <a:extLst>
                    <a:ext uri="{9D8B030D-6E8A-4147-A177-3AD203B41FA5}">
                      <a16:colId xmlns:a16="http://schemas.microsoft.com/office/drawing/2014/main" val="20005"/>
                    </a:ext>
                  </a:extLst>
                </a:gridCol>
              </a:tblGrid>
              <a:tr h="677680">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Accepted</a:t>
                      </a:r>
                    </a:p>
                  </a:txBody>
                  <a:tcPr marL="99060" marR="99060" anchor="ctr">
                    <a:solidFill>
                      <a:srgbClr val="002060"/>
                    </a:solidFill>
                  </a:tcPr>
                </a:tc>
                <a:tc>
                  <a:txBody>
                    <a:bodyPr/>
                    <a:lstStyle/>
                    <a:p>
                      <a:pPr algn="ctr"/>
                      <a:r>
                        <a:rPr lang="en-AU" sz="900" dirty="0"/>
                        <a:t>Unique Plans under assessment</a:t>
                      </a:r>
                    </a:p>
                  </a:txBody>
                  <a:tcPr marL="99060" marR="99060" anchor="ctr">
                    <a:solidFill>
                      <a:srgbClr val="002060"/>
                    </a:solidFill>
                  </a:tcPr>
                </a:tc>
                <a:tc>
                  <a:txBody>
                    <a:bodyPr/>
                    <a:lstStyle/>
                    <a:p>
                      <a:pPr algn="ctr" fontAlgn="b"/>
                      <a:r>
                        <a:rPr lang="en-AU" sz="900" u="none" strike="noStrike" dirty="0">
                          <a:effectLst/>
                        </a:rPr>
                        <a:t>Production Management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rPr>
                        <a:t>Storage Management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Operation Plan 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b="1" i="0" u="none" strike="noStrike" dirty="0">
                          <a:solidFill>
                            <a:schemeClr val="bg1"/>
                          </a:solidFill>
                          <a:effectLst/>
                          <a:latin typeface="+mn-lt"/>
                        </a:rPr>
                        <a:t>Environment Plan Stages</a:t>
                      </a: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03851">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Q3</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Offshore Petroleum Production Licence</a:t>
                      </a:r>
                    </a:p>
                  </a:txBody>
                  <a:tcPr marL="85725" marR="9525" marT="9525" marB="0" anchor="b"/>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164846065"/>
                  </a:ext>
                </a:extLst>
              </a:tr>
              <a:tr h="303851">
                <a:tc vMerge="1">
                  <a:txBody>
                    <a:bodyPr/>
                    <a:lstStyle/>
                    <a:p>
                      <a:pPr algn="ctr" rtl="0" fontAlgn="ct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Production Licence</a:t>
                      </a:r>
                    </a:p>
                  </a:txBody>
                  <a:tcPr marL="85725" marR="9525" marT="9525" marB="0" anchor="b"/>
                </a:tc>
                <a:tc>
                  <a:txBody>
                    <a:bodyPr/>
                    <a:lstStyle/>
                    <a:p>
                      <a:pPr algn="ctr" fontAlgn="b"/>
                      <a:r>
                        <a:rPr lang="en-AU" sz="900" b="0" i="0" u="none" strike="noStrike" dirty="0">
                          <a:solidFill>
                            <a:schemeClr val="tx1"/>
                          </a:solidFill>
                          <a:effectLst/>
                          <a:latin typeface="+mn-lt"/>
                        </a:rPr>
                        <a:t>5</a:t>
                      </a:r>
                    </a:p>
                  </a:txBody>
                  <a:tcPr marL="9525" marR="9525" marT="9525" marB="0" anchor="ctr"/>
                </a:tc>
                <a:tc>
                  <a:txBody>
                    <a:bodyPr/>
                    <a:lstStyle/>
                    <a:p>
                      <a:pPr algn="ctr" fontAlgn="b"/>
                      <a:r>
                        <a:rPr lang="en-AU" sz="900" b="0" i="0" u="none" strike="noStrike" dirty="0">
                          <a:solidFill>
                            <a:schemeClr val="tx1"/>
                          </a:solidFill>
                          <a:effectLst/>
                          <a:latin typeface="+mn-lt"/>
                        </a:rPr>
                        <a:t>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10</a:t>
                      </a:r>
                    </a:p>
                  </a:txBody>
                  <a:tcPr marL="9525" marR="9525" marT="9525" marB="0" anchor="ctr"/>
                </a:tc>
                <a:extLst>
                  <a:ext uri="{0D108BD9-81ED-4DB2-BD59-A6C34878D82A}">
                    <a16:rowId xmlns:a16="http://schemas.microsoft.com/office/drawing/2014/main" val="4258630955"/>
                  </a:ext>
                </a:extLst>
              </a:tr>
              <a:tr h="303851">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b"/>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303536199"/>
                  </a:ext>
                </a:extLst>
              </a:tr>
              <a:tr h="303851">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b"/>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267350360"/>
                  </a:ext>
                </a:extLst>
              </a:tr>
              <a:tr h="303851">
                <a:tc vMerge="1">
                  <a:txBody>
                    <a:bodyPr/>
                    <a:lstStyle/>
                    <a:p>
                      <a:pPr algn="ctr" rtl="0" fontAlgn="ctr"/>
                      <a:endParaRPr lang="en-AU" sz="10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8</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18</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03851">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Q2</a:t>
                      </a:r>
                    </a:p>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Production Licence</a:t>
                      </a:r>
                      <a:endParaRPr lang="en-AU" sz="900" b="0" i="0" u="none" strike="noStrike" dirty="0">
                        <a:solidFill>
                          <a:srgbClr val="000000"/>
                        </a:solidFill>
                        <a:effectLst/>
                        <a:latin typeface="+mn-lt"/>
                      </a:endParaRPr>
                    </a:p>
                  </a:txBody>
                  <a:tcPr marL="85725" marR="9525" marT="9525" marB="0" anchor="b"/>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16</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20</a:t>
                      </a:r>
                    </a:p>
                  </a:txBody>
                  <a:tcPr marL="9525" marR="9525" marT="9525" marB="0" anchor="ctr"/>
                </a:tc>
                <a:extLst>
                  <a:ext uri="{0D108BD9-81ED-4DB2-BD59-A6C34878D82A}">
                    <a16:rowId xmlns:a16="http://schemas.microsoft.com/office/drawing/2014/main" val="3160980535"/>
                  </a:ext>
                </a:extLst>
              </a:tr>
              <a:tr h="301082">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Onshore Petroleum Special Drilling Authorisation</a:t>
                      </a:r>
                      <a:endParaRPr lang="en-AU" sz="900" b="0" i="0" u="none" strike="noStrike" dirty="0">
                        <a:solidFill>
                          <a:srgbClr val="000000"/>
                        </a:solidFill>
                        <a:effectLst/>
                        <a:latin typeface="+mn-lt"/>
                      </a:endParaRPr>
                    </a:p>
                  </a:txBody>
                  <a:tcPr marL="85725" marR="9525" marT="9525" marB="0" anchor="b"/>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2792750016"/>
                  </a:ext>
                </a:extLst>
              </a:tr>
              <a:tr h="210141">
                <a:tc vMerge="1">
                  <a:txBody>
                    <a:bodyPr/>
                    <a:lstStyle/>
                    <a:p>
                      <a:pPr algn="ctr" rtl="0" fontAlgn="ctr"/>
                      <a:endParaRPr lang="en-AU" sz="900" b="0" i="0" u="none" strike="noStrike" dirty="0">
                        <a:solidFill>
                          <a:srgbClr val="000000"/>
                        </a:solidFill>
                        <a:effectLst/>
                        <a:latin typeface="Calibri" panose="020F0502020204030204" pitchFamily="34" charset="0"/>
                        <a:cs typeface="Calibri" panose="020F0502020204030204" pitchFamily="34" charset="0"/>
                      </a:endParaRPr>
                    </a:p>
                  </a:txBody>
                  <a:tcPr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19</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2019-20 Q3</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Petroleum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80190"/>
            <a:ext cx="2232248" cy="246221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Q3 20 petroleum plan stages were assessed from 12 unique plans for existing operations exempt from the moratorium on onshore conventional gas (e.g. underground storage). Assessments related to existing production and storage facilities and proposed exploration drilling operations. </a:t>
            </a:r>
          </a:p>
          <a:p>
            <a:pPr>
              <a:spcAft>
                <a:spcPts val="600"/>
              </a:spcAft>
            </a:pPr>
            <a:r>
              <a:rPr lang="en-AU" sz="900" dirty="0"/>
              <a:t>There were eight petroleum plans accepted in the quarter.</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420869701"/>
              </p:ext>
            </p:extLst>
          </p:nvPr>
        </p:nvGraphicFramePr>
        <p:xfrm>
          <a:off x="272480" y="4041279"/>
          <a:ext cx="9052621" cy="2448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3584199787"/>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dirty="0"/>
                        <a:t>Notifications Received </a:t>
                      </a:r>
                    </a:p>
                  </a:txBody>
                  <a:tcPr anchor="ctr">
                    <a:solidFill>
                      <a:srgbClr val="0070C0"/>
                    </a:solidFill>
                  </a:tcPr>
                </a:tc>
                <a:tc>
                  <a:txBody>
                    <a:bodyPr/>
                    <a:lstStyle/>
                    <a:p>
                      <a:pPr algn="ctr"/>
                      <a:r>
                        <a:rPr lang="en-AU" sz="900" dirty="0"/>
                        <a:t>5</a:t>
                      </a:r>
                    </a:p>
                  </a:txBody>
                  <a:tcPr anchor="ctr">
                    <a:solidFill>
                      <a:srgbClr val="0070C0"/>
                    </a:solidFill>
                  </a:tcPr>
                </a:tc>
                <a:tc>
                  <a:txBody>
                    <a:bodyPr/>
                    <a:lstStyle/>
                    <a:p>
                      <a:pPr algn="ctr"/>
                      <a:r>
                        <a:rPr lang="en-AU" sz="900" dirty="0"/>
                        <a:t>1</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10</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b="1" dirty="0"/>
                        <a:t>9</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 Refused</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2</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3</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2019-20 Q3</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4009985794"/>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2018-19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dirty="0"/>
                        <a:t>5</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b="1" dirty="0"/>
                        <a:t>20</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6</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7</a:t>
                      </a:r>
                    </a:p>
                  </a:txBody>
                  <a:tcPr anchor="ctr">
                    <a:solidFill>
                      <a:schemeClr val="accent5">
                        <a:lumMod val="40000"/>
                        <a:lumOff val="60000"/>
                      </a:schemeClr>
                    </a:solidFill>
                  </a:tcPr>
                </a:tc>
                <a:tc>
                  <a:txBody>
                    <a:bodyPr/>
                    <a:lstStyle/>
                    <a:p>
                      <a:pPr algn="ctr"/>
                      <a:r>
                        <a:rPr lang="en-AU" sz="900" dirty="0"/>
                        <a:t>5</a:t>
                      </a:r>
                    </a:p>
                  </a:txBody>
                  <a:tcPr anchor="ctr">
                    <a:solidFill>
                      <a:schemeClr val="accent5">
                        <a:lumMod val="40000"/>
                        <a:lumOff val="60000"/>
                      </a:schemeClr>
                    </a:solidFill>
                  </a:tcPr>
                </a:tc>
                <a:tc>
                  <a:txBody>
                    <a:bodyPr/>
                    <a:lstStyle/>
                    <a:p>
                      <a:pPr algn="ctr"/>
                      <a:r>
                        <a:rPr lang="en-AU" sz="900" b="1" dirty="0"/>
                        <a:t>21</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Notifications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1</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1513103771"/>
              </p:ext>
            </p:extLst>
          </p:nvPr>
        </p:nvGraphicFramePr>
        <p:xfrm>
          <a:off x="2072680" y="3317692"/>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456206" y="3708131"/>
            <a:ext cx="1760490" cy="1015663"/>
          </a:xfrm>
          <a:prstGeom prst="rect">
            <a:avLst/>
          </a:prstGeom>
          <a:noFill/>
        </p:spPr>
        <p:txBody>
          <a:bodyPr wrap="square" rtlCol="0">
            <a:spAutoFit/>
          </a:bodyPr>
          <a:lstStyle/>
          <a:p>
            <a:r>
              <a:rPr lang="en-AU" sz="900" b="1" dirty="0"/>
              <a:t>Explanation for the result: </a:t>
            </a:r>
            <a:endParaRPr lang="en-AU" sz="900" dirty="0"/>
          </a:p>
          <a:p>
            <a:pPr>
              <a:spcAft>
                <a:spcPts val="600"/>
              </a:spcAft>
            </a:pPr>
            <a:r>
              <a:rPr lang="en-AU" sz="900" dirty="0"/>
              <a:t>In Q3 there were five extractive and two mining industry administrative changes acknowledged. </a:t>
            </a:r>
          </a:p>
          <a:p>
            <a:pPr>
              <a:spcAft>
                <a:spcPts val="600"/>
              </a:spcAft>
            </a:pPr>
            <a:endParaRPr lang="en-AU" sz="1000"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5" ma:contentTypeDescription="DEDJTR Document" ma:contentTypeScope="" ma:versionID="08e6c40068394cd337517edc71a8787c">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60e7bcc9a756fa5496efd90ab6504c69"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SharedWithUsers xmlns="d95fa365-6051-4755-a57a-b1b515a65ccf">
      <UserInfo>
        <DisplayName>Praveen M Mathew (DEDJTR)</DisplayName>
        <AccountId>23</AccountId>
        <AccountType/>
      </UserInfo>
    </SharedWithUsers>
  </documentManagement>
</p:properties>
</file>

<file path=customXml/itemProps1.xml><?xml version="1.0" encoding="utf-8"?>
<ds:datastoreItem xmlns:ds="http://schemas.openxmlformats.org/officeDocument/2006/customXml" ds:itemID="{03BC322F-0929-4139-8753-0A692AC81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E38F58-FB45-4744-943C-C226E607ADF6}">
  <ds:schemaRefs>
    <ds:schemaRef ds:uri="http://schemas.microsoft.com/sharepoint/v3/contenttype/forms"/>
  </ds:schemaRefs>
</ds:datastoreItem>
</file>

<file path=customXml/itemProps3.xml><?xml version="1.0" encoding="utf-8"?>
<ds:datastoreItem xmlns:ds="http://schemas.openxmlformats.org/officeDocument/2006/customXml" ds:itemID="{9365805D-7D35-4036-8EC7-50E692B418BA}">
  <ds:schemaRefs>
    <ds:schemaRef ds:uri="http://purl.org/dc/dcmitype/"/>
    <ds:schemaRef ds:uri="http://schemas.microsoft.com/office/infopath/2007/PartnerControls"/>
    <ds:schemaRef ds:uri="d8656102-7c7b-4021-94e7-299bfa2f761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95fa365-6051-4755-a57a-b1b515a65ccf"/>
    <ds:schemaRef ds:uri="1970f3ff-c7c3-4b73-8f0c-0bc260d159f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37494</TotalTime>
  <Words>4192</Words>
  <Application>Microsoft Office PowerPoint</Application>
  <PresentationFormat>A4 Paper (210x297 mm)</PresentationFormat>
  <Paragraphs>1272</Paragraphs>
  <Slides>16</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2019-20 Quarter 3</vt:lpstr>
      <vt:lpstr>Key Performance Indicators 2019-20 Quarter 3</vt:lpstr>
      <vt:lpstr>KPI 1 Efficient Approvals Process – Extractive Work Plans</vt:lpstr>
      <vt:lpstr>KPI 1 Efficient Approvals Process – Mineral Licences and Work Plans</vt:lpstr>
      <vt:lpstr>KPI 1 Efficient Approvals Process – Tenement Variations</vt:lpstr>
      <vt:lpstr>KPI 1 Efficient Approvals Process – Non MRSDA Licence Variations</vt:lpstr>
      <vt:lpstr>KPI 1 Efficient Approvals Process – Petroleum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761</cp:revision>
  <cp:lastPrinted>2020-02-11T05:43:23Z</cp:lastPrinted>
  <dcterms:created xsi:type="dcterms:W3CDTF">2018-07-30T09:48:23Z</dcterms:created>
  <dcterms:modified xsi:type="dcterms:W3CDTF">2020-05-12T02:35:59Z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