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4"/>
    <p:sldMasterId id="2147483690" r:id="rId5"/>
  </p:sldMasterIdLst>
  <p:notesMasterIdLst>
    <p:notesMasterId r:id="rId10"/>
  </p:notesMasterIdLst>
  <p:sldIdLst>
    <p:sldId id="346" r:id="rId6"/>
    <p:sldId id="343" r:id="rId7"/>
    <p:sldId id="344" r:id="rId8"/>
    <p:sldId id="345" r:id="rId9"/>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2F528F"/>
    <a:srgbClr val="EAEFF7"/>
    <a:srgbClr val="44546A"/>
    <a:srgbClr val="99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29" autoAdjust="0"/>
    <p:restoredTop sz="94660"/>
  </p:normalViewPr>
  <p:slideViewPr>
    <p:cSldViewPr snapToGrid="0">
      <p:cViewPr varScale="1">
        <p:scale>
          <a:sx n="122" d="100"/>
          <a:sy n="122" d="100"/>
        </p:scale>
        <p:origin x="684" y="108"/>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Ly (DEDJTR)" userId="e1110fe0-4210-4c35-b4be-90cf9e8ca094" providerId="ADAL" clId="{FF8421D8-551E-4C93-B7F1-5EA04CEE39CF}"/>
    <pc:docChg chg="modSld">
      <pc:chgData name="David Ly (DEDJTR)" userId="e1110fe0-4210-4c35-b4be-90cf9e8ca094" providerId="ADAL" clId="{FF8421D8-551E-4C93-B7F1-5EA04CEE39CF}" dt="2020-03-31T00:16:53.177" v="26" actId="20577"/>
      <pc:docMkLst>
        <pc:docMk/>
      </pc:docMkLst>
      <pc:sldChg chg="modSp">
        <pc:chgData name="David Ly (DEDJTR)" userId="e1110fe0-4210-4c35-b4be-90cf9e8ca094" providerId="ADAL" clId="{FF8421D8-551E-4C93-B7F1-5EA04CEE39CF}" dt="2020-03-31T00:16:53.177" v="26" actId="20577"/>
        <pc:sldMkLst>
          <pc:docMk/>
          <pc:sldMk cId="1485009367" sldId="343"/>
        </pc:sldMkLst>
        <pc:spChg chg="mod">
          <ac:chgData name="David Ly (DEDJTR)" userId="e1110fe0-4210-4c35-b4be-90cf9e8ca094" providerId="ADAL" clId="{FF8421D8-551E-4C93-B7F1-5EA04CEE39CF}" dt="2020-03-31T00:15:56.726" v="1"/>
          <ac:spMkLst>
            <pc:docMk/>
            <pc:sldMk cId="1485009367" sldId="343"/>
            <ac:spMk id="30" creationId="{47BC348D-F4B1-4AB8-A1C9-0EC75629AAC4}"/>
          </ac:spMkLst>
        </pc:spChg>
        <pc:spChg chg="mod">
          <ac:chgData name="David Ly (DEDJTR)" userId="e1110fe0-4210-4c35-b4be-90cf9e8ca094" providerId="ADAL" clId="{FF8421D8-551E-4C93-B7F1-5EA04CEE39CF}" dt="2020-03-31T00:16:53.177" v="26" actId="20577"/>
          <ac:spMkLst>
            <pc:docMk/>
            <pc:sldMk cId="1485009367" sldId="343"/>
            <ac:spMk id="35" creationId="{D4EBF142-F80A-4B1F-9B8A-4CE7E8539275}"/>
          </ac:spMkLst>
        </pc:spChg>
        <pc:graphicFrameChg chg="mod">
          <ac:chgData name="David Ly (DEDJTR)" userId="e1110fe0-4210-4c35-b4be-90cf9e8ca094" providerId="ADAL" clId="{FF8421D8-551E-4C93-B7F1-5EA04CEE39CF}" dt="2020-03-31T00:15:56.726" v="1"/>
          <ac:graphicFrameMkLst>
            <pc:docMk/>
            <pc:sldMk cId="1485009367" sldId="343"/>
            <ac:graphicFrameMk id="18" creationId="{B9371CE6-3621-44FB-B18C-42BBCA1FB57D}"/>
          </ac:graphicFrameMkLst>
        </pc:graphicFrameChg>
        <pc:graphicFrameChg chg="mod">
          <ac:chgData name="David Ly (DEDJTR)" userId="e1110fe0-4210-4c35-b4be-90cf9e8ca094" providerId="ADAL" clId="{FF8421D8-551E-4C93-B7F1-5EA04CEE39CF}" dt="2020-03-31T00:15:56.726" v="1"/>
          <ac:graphicFrameMkLst>
            <pc:docMk/>
            <pc:sldMk cId="1485009367" sldId="343"/>
            <ac:graphicFrameMk id="19" creationId="{6EC7D101-A267-4217-9797-76267F9CE4FC}"/>
          </ac:graphicFrameMkLst>
        </pc:graphicFrameChg>
        <pc:graphicFrameChg chg="mod">
          <ac:chgData name="David Ly (DEDJTR)" userId="e1110fe0-4210-4c35-b4be-90cf9e8ca094" providerId="ADAL" clId="{FF8421D8-551E-4C93-B7F1-5EA04CEE39CF}" dt="2020-03-31T00:15:56.726" v="1"/>
          <ac:graphicFrameMkLst>
            <pc:docMk/>
            <pc:sldMk cId="1485009367" sldId="343"/>
            <ac:graphicFrameMk id="39" creationId="{140E9E4F-A90D-47B1-BC72-77B2893440A8}"/>
          </ac:graphicFrameMkLst>
        </pc:graphicFrameChg>
        <pc:graphicFrameChg chg="mod">
          <ac:chgData name="David Ly (DEDJTR)" userId="e1110fe0-4210-4c35-b4be-90cf9e8ca094" providerId="ADAL" clId="{FF8421D8-551E-4C93-B7F1-5EA04CEE39CF}" dt="2020-03-31T00:15:56.726" v="1"/>
          <ac:graphicFrameMkLst>
            <pc:docMk/>
            <pc:sldMk cId="1485009367" sldId="343"/>
            <ac:graphicFrameMk id="40" creationId="{C67C88B7-B89B-40D0-997E-E8FBAEB627C7}"/>
          </ac:graphicFrameMkLst>
        </pc:graphicFrameChg>
      </pc:sldChg>
      <pc:sldChg chg="modSp">
        <pc:chgData name="David Ly (DEDJTR)" userId="e1110fe0-4210-4c35-b4be-90cf9e8ca094" providerId="ADAL" clId="{FF8421D8-551E-4C93-B7F1-5EA04CEE39CF}" dt="2020-03-31T00:15:56.726" v="1"/>
        <pc:sldMkLst>
          <pc:docMk/>
          <pc:sldMk cId="945573038" sldId="345"/>
        </pc:sldMkLst>
        <pc:spChg chg="mod">
          <ac:chgData name="David Ly (DEDJTR)" userId="e1110fe0-4210-4c35-b4be-90cf9e8ca094" providerId="ADAL" clId="{FF8421D8-551E-4C93-B7F1-5EA04CEE39CF}" dt="2020-03-31T00:15:56.726" v="1"/>
          <ac:spMkLst>
            <pc:docMk/>
            <pc:sldMk cId="945573038" sldId="345"/>
            <ac:spMk id="11" creationId="{2277AB74-613C-4B1F-ADDA-B3251778BC7F}"/>
          </ac:spMkLst>
        </pc:spChg>
        <pc:spChg chg="mod">
          <ac:chgData name="David Ly (DEDJTR)" userId="e1110fe0-4210-4c35-b4be-90cf9e8ca094" providerId="ADAL" clId="{FF8421D8-551E-4C93-B7F1-5EA04CEE39CF}" dt="2020-03-31T00:15:56.726" v="1"/>
          <ac:spMkLst>
            <pc:docMk/>
            <pc:sldMk cId="945573038" sldId="345"/>
            <ac:spMk id="17" creationId="{D5C771A2-C082-43E3-9AC3-5C3C5CB15C89}"/>
          </ac:spMkLst>
        </pc:spChg>
      </pc:sldChg>
      <pc:sldChg chg="modSp">
        <pc:chgData name="David Ly (DEDJTR)" userId="e1110fe0-4210-4c35-b4be-90cf9e8ca094" providerId="ADAL" clId="{FF8421D8-551E-4C93-B7F1-5EA04CEE39CF}" dt="2020-03-31T00:16:15.118" v="17" actId="20577"/>
        <pc:sldMkLst>
          <pc:docMk/>
          <pc:sldMk cId="1844906361" sldId="346"/>
        </pc:sldMkLst>
        <pc:spChg chg="mod">
          <ac:chgData name="David Ly (DEDJTR)" userId="e1110fe0-4210-4c35-b4be-90cf9e8ca094" providerId="ADAL" clId="{FF8421D8-551E-4C93-B7F1-5EA04CEE39CF}" dt="2020-03-31T00:15:56.726" v="1"/>
          <ac:spMkLst>
            <pc:docMk/>
            <pc:sldMk cId="1844906361" sldId="346"/>
            <ac:spMk id="5" creationId="{301F9264-E803-4923-9A20-18A996E3C945}"/>
          </ac:spMkLst>
        </pc:spChg>
        <pc:spChg chg="mod">
          <ac:chgData name="David Ly (DEDJTR)" userId="e1110fe0-4210-4c35-b4be-90cf9e8ca094" providerId="ADAL" clId="{FF8421D8-551E-4C93-B7F1-5EA04CEE39CF}" dt="2020-03-31T00:16:15.118" v="17" actId="20577"/>
          <ac:spMkLst>
            <pc:docMk/>
            <pc:sldMk cId="1844906361" sldId="346"/>
            <ac:spMk id="10" creationId="{BB3BD7B2-9510-4B27-B083-1D8DE4F00BE3}"/>
          </ac:spMkLst>
        </pc:spChg>
        <pc:graphicFrameChg chg="mod modGraphic">
          <ac:chgData name="David Ly (DEDJTR)" userId="e1110fe0-4210-4c35-b4be-90cf9e8ca094" providerId="ADAL" clId="{FF8421D8-551E-4C93-B7F1-5EA04CEE39CF}" dt="2020-03-31T00:16:04.945" v="9" actId="20577"/>
          <ac:graphicFrameMkLst>
            <pc:docMk/>
            <pc:sldMk cId="1844906361" sldId="346"/>
            <ac:graphicFrameMk id="9" creationId="{610598A4-60C9-4B0D-9D9C-D0D97D2A934D}"/>
          </ac:graphicFrameMkLst>
        </pc:graphicFrameChg>
      </pc:sldChg>
    </pc:docChg>
  </pc:docChgLst>
  <pc:docChgLst>
    <pc:chgData name="David Ly (DJPR)" userId="e1110fe0-4210-4c35-b4be-90cf9e8ca094" providerId="ADAL" clId="{1E49CCE9-5641-45AE-B292-39373ACDFFAD}"/>
    <pc:docChg chg="modSld">
      <pc:chgData name="David Ly (DJPR)" userId="e1110fe0-4210-4c35-b4be-90cf9e8ca094" providerId="ADAL" clId="{1E49CCE9-5641-45AE-B292-39373ACDFFAD}" dt="2020-06-30T01:58:02.898" v="15" actId="20577"/>
      <pc:docMkLst>
        <pc:docMk/>
      </pc:docMkLst>
      <pc:sldChg chg="modSp">
        <pc:chgData name="David Ly (DJPR)" userId="e1110fe0-4210-4c35-b4be-90cf9e8ca094" providerId="ADAL" clId="{1E49CCE9-5641-45AE-B292-39373ACDFFAD}" dt="2020-06-30T01:58:02.898" v="15" actId="20577"/>
        <pc:sldMkLst>
          <pc:docMk/>
          <pc:sldMk cId="1485009367" sldId="343"/>
        </pc:sldMkLst>
        <pc:graphicFrameChg chg="modGraphic">
          <ac:chgData name="David Ly (DJPR)" userId="e1110fe0-4210-4c35-b4be-90cf9e8ca094" providerId="ADAL" clId="{1E49CCE9-5641-45AE-B292-39373ACDFFAD}" dt="2020-06-30T01:57:45.907" v="7" actId="20577"/>
          <ac:graphicFrameMkLst>
            <pc:docMk/>
            <pc:sldMk cId="1485009367" sldId="343"/>
            <ac:graphicFrameMk id="18" creationId="{B9371CE6-3621-44FB-B18C-42BBCA1FB57D}"/>
          </ac:graphicFrameMkLst>
        </pc:graphicFrameChg>
        <pc:graphicFrameChg chg="modGraphic">
          <ac:chgData name="David Ly (DJPR)" userId="e1110fe0-4210-4c35-b4be-90cf9e8ca094" providerId="ADAL" clId="{1E49CCE9-5641-45AE-B292-39373ACDFFAD}" dt="2020-06-30T01:58:02.898" v="15" actId="20577"/>
          <ac:graphicFrameMkLst>
            <pc:docMk/>
            <pc:sldMk cId="1485009367" sldId="343"/>
            <ac:graphicFrameMk id="19" creationId="{6EC7D101-A267-4217-9797-76267F9CE4FC}"/>
          </ac:graphicFrameMkLst>
        </pc:graphicFrameChg>
        <pc:graphicFrameChg chg="modGraphic">
          <ac:chgData name="David Ly (DJPR)" userId="e1110fe0-4210-4c35-b4be-90cf9e8ca094" providerId="ADAL" clId="{1E49CCE9-5641-45AE-B292-39373ACDFFAD}" dt="2020-06-30T01:57:42.555" v="3" actId="20577"/>
          <ac:graphicFrameMkLst>
            <pc:docMk/>
            <pc:sldMk cId="1485009367" sldId="343"/>
            <ac:graphicFrameMk id="39" creationId="{140E9E4F-A90D-47B1-BC72-77B2893440A8}"/>
          </ac:graphicFrameMkLst>
        </pc:graphicFrameChg>
        <pc:graphicFrameChg chg="modGraphic">
          <ac:chgData name="David Ly (DJPR)" userId="e1110fe0-4210-4c35-b4be-90cf9e8ca094" providerId="ADAL" clId="{1E49CCE9-5641-45AE-B292-39373ACDFFAD}" dt="2020-06-30T01:57:59.204" v="11" actId="20577"/>
          <ac:graphicFrameMkLst>
            <pc:docMk/>
            <pc:sldMk cId="1485009367" sldId="343"/>
            <ac:graphicFrameMk id="40" creationId="{C67C88B7-B89B-40D0-997E-E8FBAEB627C7}"/>
          </ac:graphicFrameMkLst>
        </pc:graphicFrameChg>
      </pc:sldChg>
    </pc:docChg>
  </pc:docChgLst>
  <pc:docChgLst>
    <pc:chgData name="David Ly (DJPR)" userId="e1110fe0-4210-4c35-b4be-90cf9e8ca094" providerId="ADAL" clId="{ACBF1B9A-82FC-4494-87D4-4BEF12A6F13C}"/>
    <pc:docChg chg="custSel modSld">
      <pc:chgData name="David Ly (DJPR)" userId="e1110fe0-4210-4c35-b4be-90cf9e8ca094" providerId="ADAL" clId="{ACBF1B9A-82FC-4494-87D4-4BEF12A6F13C}" dt="2020-04-08T23:40:10.351" v="0" actId="207"/>
      <pc:docMkLst>
        <pc:docMk/>
      </pc:docMkLst>
      <pc:sldChg chg="modSp">
        <pc:chgData name="David Ly (DJPR)" userId="e1110fe0-4210-4c35-b4be-90cf9e8ca094" providerId="ADAL" clId="{ACBF1B9A-82FC-4494-87D4-4BEF12A6F13C}" dt="2020-04-08T23:40:10.351" v="0" actId="207"/>
        <pc:sldMkLst>
          <pc:docMk/>
          <pc:sldMk cId="1485009367" sldId="343"/>
        </pc:sldMkLst>
        <pc:graphicFrameChg chg="modGraphic">
          <ac:chgData name="David Ly (DJPR)" userId="e1110fe0-4210-4c35-b4be-90cf9e8ca094" providerId="ADAL" clId="{ACBF1B9A-82FC-4494-87D4-4BEF12A6F13C}" dt="2020-04-08T23:40:10.351" v="0" actId="207"/>
          <ac:graphicFrameMkLst>
            <pc:docMk/>
            <pc:sldMk cId="1485009367" sldId="343"/>
            <ac:graphicFrameMk id="28" creationId="{A1D9E160-71B7-4DEE-B337-6C67E3518A79}"/>
          </ac:graphicFrameMkLst>
        </pc:graphicFrameChg>
      </pc:sldChg>
    </pc:docChg>
  </pc:docChgLst>
  <pc:docChgLst>
    <pc:chgData name="David Ly (DEDJTR)" userId="e1110fe0-4210-4c35-b4be-90cf9e8ca094" providerId="ADAL" clId="{ACBF1B9A-82FC-4494-87D4-4BEF12A6F13C}"/>
    <pc:docChg chg="custSel modSld">
      <pc:chgData name="David Ly (DEDJTR)" userId="e1110fe0-4210-4c35-b4be-90cf9e8ca094" providerId="ADAL" clId="{ACBF1B9A-82FC-4494-87D4-4BEF12A6F13C}" dt="2020-04-03T00:33:03.716" v="124" actId="20577"/>
      <pc:docMkLst>
        <pc:docMk/>
      </pc:docMkLst>
      <pc:sldChg chg="modSp">
        <pc:chgData name="David Ly (DEDJTR)" userId="e1110fe0-4210-4c35-b4be-90cf9e8ca094" providerId="ADAL" clId="{ACBF1B9A-82FC-4494-87D4-4BEF12A6F13C}" dt="2020-04-03T00:25:36.741" v="69" actId="20577"/>
        <pc:sldMkLst>
          <pc:docMk/>
          <pc:sldMk cId="1485009367" sldId="343"/>
        </pc:sldMkLst>
        <pc:graphicFrameChg chg="modGraphic">
          <ac:chgData name="David Ly (DEDJTR)" userId="e1110fe0-4210-4c35-b4be-90cf9e8ca094" providerId="ADAL" clId="{ACBF1B9A-82FC-4494-87D4-4BEF12A6F13C}" dt="2020-04-03T00:08:09.087" v="61" actId="20577"/>
          <ac:graphicFrameMkLst>
            <pc:docMk/>
            <pc:sldMk cId="1485009367" sldId="343"/>
            <ac:graphicFrameMk id="18" creationId="{B9371CE6-3621-44FB-B18C-42BBCA1FB57D}"/>
          </ac:graphicFrameMkLst>
        </pc:graphicFrameChg>
        <pc:graphicFrameChg chg="modGraphic">
          <ac:chgData name="David Ly (DEDJTR)" userId="e1110fe0-4210-4c35-b4be-90cf9e8ca094" providerId="ADAL" clId="{ACBF1B9A-82FC-4494-87D4-4BEF12A6F13C}" dt="2020-04-03T00:07:36.544" v="47" actId="20577"/>
          <ac:graphicFrameMkLst>
            <pc:docMk/>
            <pc:sldMk cId="1485009367" sldId="343"/>
            <ac:graphicFrameMk id="19" creationId="{6EC7D101-A267-4217-9797-76267F9CE4FC}"/>
          </ac:graphicFrameMkLst>
        </pc:graphicFrameChg>
        <pc:graphicFrameChg chg="modGraphic">
          <ac:chgData name="David Ly (DEDJTR)" userId="e1110fe0-4210-4c35-b4be-90cf9e8ca094" providerId="ADAL" clId="{ACBF1B9A-82FC-4494-87D4-4BEF12A6F13C}" dt="2020-04-03T00:25:36.741" v="69" actId="20577"/>
          <ac:graphicFrameMkLst>
            <pc:docMk/>
            <pc:sldMk cId="1485009367" sldId="343"/>
            <ac:graphicFrameMk id="28" creationId="{A1D9E160-71B7-4DEE-B337-6C67E3518A79}"/>
          </ac:graphicFrameMkLst>
        </pc:graphicFrameChg>
        <pc:graphicFrameChg chg="modGraphic">
          <ac:chgData name="David Ly (DEDJTR)" userId="e1110fe0-4210-4c35-b4be-90cf9e8ca094" providerId="ADAL" clId="{ACBF1B9A-82FC-4494-87D4-4BEF12A6F13C}" dt="2020-04-03T00:07:45.382" v="53" actId="20577"/>
          <ac:graphicFrameMkLst>
            <pc:docMk/>
            <pc:sldMk cId="1485009367" sldId="343"/>
            <ac:graphicFrameMk id="39" creationId="{140E9E4F-A90D-47B1-BC72-77B2893440A8}"/>
          </ac:graphicFrameMkLst>
        </pc:graphicFrameChg>
        <pc:graphicFrameChg chg="modGraphic">
          <ac:chgData name="David Ly (DEDJTR)" userId="e1110fe0-4210-4c35-b4be-90cf9e8ca094" providerId="ADAL" clId="{ACBF1B9A-82FC-4494-87D4-4BEF12A6F13C}" dt="2020-04-03T00:07:42.046" v="51" actId="20577"/>
          <ac:graphicFrameMkLst>
            <pc:docMk/>
            <pc:sldMk cId="1485009367" sldId="343"/>
            <ac:graphicFrameMk id="40" creationId="{C67C88B7-B89B-40D0-997E-E8FBAEB627C7}"/>
          </ac:graphicFrameMkLst>
        </pc:graphicFrameChg>
      </pc:sldChg>
      <pc:sldChg chg="addSp delSp modSp">
        <pc:chgData name="David Ly (DEDJTR)" userId="e1110fe0-4210-4c35-b4be-90cf9e8ca094" providerId="ADAL" clId="{ACBF1B9A-82FC-4494-87D4-4BEF12A6F13C}" dt="2020-04-03T00:25:58.491" v="72" actId="1076"/>
        <pc:sldMkLst>
          <pc:docMk/>
          <pc:sldMk cId="2273189841" sldId="344"/>
        </pc:sldMkLst>
        <pc:picChg chg="del">
          <ac:chgData name="David Ly (DEDJTR)" userId="e1110fe0-4210-4c35-b4be-90cf9e8ca094" providerId="ADAL" clId="{ACBF1B9A-82FC-4494-87D4-4BEF12A6F13C}" dt="2020-04-03T00:25:54.066" v="70" actId="478"/>
          <ac:picMkLst>
            <pc:docMk/>
            <pc:sldMk cId="2273189841" sldId="344"/>
            <ac:picMk id="3" creationId="{CDEED1E9-FB0F-47BA-A83C-F3FCD6948809}"/>
          </ac:picMkLst>
        </pc:picChg>
        <pc:picChg chg="add mod">
          <ac:chgData name="David Ly (DEDJTR)" userId="e1110fe0-4210-4c35-b4be-90cf9e8ca094" providerId="ADAL" clId="{ACBF1B9A-82FC-4494-87D4-4BEF12A6F13C}" dt="2020-04-03T00:25:58.491" v="72" actId="1076"/>
          <ac:picMkLst>
            <pc:docMk/>
            <pc:sldMk cId="2273189841" sldId="344"/>
            <ac:picMk id="5" creationId="{FB62156B-9D32-4B9E-9287-B6F899B92BEF}"/>
          </ac:picMkLst>
        </pc:picChg>
      </pc:sldChg>
      <pc:sldChg chg="modSp">
        <pc:chgData name="David Ly (DEDJTR)" userId="e1110fe0-4210-4c35-b4be-90cf9e8ca094" providerId="ADAL" clId="{ACBF1B9A-82FC-4494-87D4-4BEF12A6F13C}" dt="2020-04-03T00:33:03.716" v="124" actId="20577"/>
        <pc:sldMkLst>
          <pc:docMk/>
          <pc:sldMk cId="945573038" sldId="345"/>
        </pc:sldMkLst>
        <pc:spChg chg="mod">
          <ac:chgData name="David Ly (DEDJTR)" userId="e1110fe0-4210-4c35-b4be-90cf9e8ca094" providerId="ADAL" clId="{ACBF1B9A-82FC-4494-87D4-4BEF12A6F13C}" dt="2020-04-03T00:32:19.733" v="114" actId="20577"/>
          <ac:spMkLst>
            <pc:docMk/>
            <pc:sldMk cId="945573038" sldId="345"/>
            <ac:spMk id="6" creationId="{8DF0F362-6826-4C82-A93A-2419D4C7E7CC}"/>
          </ac:spMkLst>
        </pc:spChg>
        <pc:spChg chg="mod">
          <ac:chgData name="David Ly (DEDJTR)" userId="e1110fe0-4210-4c35-b4be-90cf9e8ca094" providerId="ADAL" clId="{ACBF1B9A-82FC-4494-87D4-4BEF12A6F13C}" dt="2020-04-03T00:33:03.716" v="124" actId="20577"/>
          <ac:spMkLst>
            <pc:docMk/>
            <pc:sldMk cId="945573038" sldId="345"/>
            <ac:spMk id="7" creationId="{33A6EDAD-BA59-4AC4-B708-282844F2C753}"/>
          </ac:spMkLst>
        </pc:spChg>
        <pc:graphicFrameChg chg="modGraphic">
          <ac:chgData name="David Ly (DEDJTR)" userId="e1110fe0-4210-4c35-b4be-90cf9e8ca094" providerId="ADAL" clId="{ACBF1B9A-82FC-4494-87D4-4BEF12A6F13C}" dt="2020-04-03T00:32:05.820" v="112" actId="20577"/>
          <ac:graphicFrameMkLst>
            <pc:docMk/>
            <pc:sldMk cId="945573038" sldId="345"/>
            <ac:graphicFrameMk id="20" creationId="{19A07C6E-1822-4AC7-9DE5-180367F4572F}"/>
          </ac:graphicFrameMkLst>
        </pc:graphicFrameChg>
        <pc:graphicFrameChg chg="modGraphic">
          <ac:chgData name="David Ly (DEDJTR)" userId="e1110fe0-4210-4c35-b4be-90cf9e8ca094" providerId="ADAL" clId="{ACBF1B9A-82FC-4494-87D4-4BEF12A6F13C}" dt="2020-04-03T00:32:44.173" v="122" actId="20577"/>
          <ac:graphicFrameMkLst>
            <pc:docMk/>
            <pc:sldMk cId="945573038" sldId="345"/>
            <ac:graphicFrameMk id="22" creationId="{F7C67F88-7677-40D7-B1ED-2D606507565D}"/>
          </ac:graphicFrameMkLst>
        </pc:graphicFrameChg>
      </pc:sldChg>
      <pc:sldChg chg="modSp">
        <pc:chgData name="David Ly (DEDJTR)" userId="e1110fe0-4210-4c35-b4be-90cf9e8ca094" providerId="ADAL" clId="{ACBF1B9A-82FC-4494-87D4-4BEF12A6F13C}" dt="2020-04-03T00:03:45.259" v="15" actId="20577"/>
        <pc:sldMkLst>
          <pc:docMk/>
          <pc:sldMk cId="1844906361" sldId="346"/>
        </pc:sldMkLst>
        <pc:graphicFrameChg chg="modGraphic">
          <ac:chgData name="David Ly (DEDJTR)" userId="e1110fe0-4210-4c35-b4be-90cf9e8ca094" providerId="ADAL" clId="{ACBF1B9A-82FC-4494-87D4-4BEF12A6F13C}" dt="2020-04-03T00:03:45.259" v="15" actId="20577"/>
          <ac:graphicFrameMkLst>
            <pc:docMk/>
            <pc:sldMk cId="1844906361" sldId="346"/>
            <ac:graphicFrameMk id="9" creationId="{610598A4-60C9-4B0D-9D9C-D0D97D2A934D}"/>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800"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30/06/2020</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2"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800"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162FCB-19EA-4C31-A39A-5172AF0A7E98}" type="datetime1">
              <a:rPr lang="en-US" smtClean="0"/>
              <a:t>6/30/2020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46266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AB4CD3-9854-4704-8F06-0E4FBEF3DB62}" type="datetime1">
              <a:rPr lang="en-US" smtClean="0"/>
              <a:t>6/30/2020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707251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C1CA5E-662A-40E1-AE1F-45D524293D69}" type="datetime1">
              <a:rPr lang="en-US" smtClean="0"/>
              <a:t>6/30/2020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8827766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925571-FFD5-4DFD-8660-AA420C104AA5}" type="datetime1">
              <a:rPr lang="en-US" smtClean="0"/>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4266466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E01B62-2262-4002-90EA-658706D2F02E}" type="datetime1">
              <a:rPr lang="en-US" smtClean="0"/>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054311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nd Content: whi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CD7C652-94BC-4B60-A90D-D68B038B24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7522325" y="6541638"/>
            <a:ext cx="2228850" cy="267419"/>
          </a:xfrm>
        </p:spPr>
        <p:txBody>
          <a:bodyPr/>
          <a:lstStyle/>
          <a:p>
            <a:fld id="{10F38EA1-A2B3-734E-8FE4-2A14DB32A8FE}" type="slidenum">
              <a:rPr lang="en-US" smtClean="0"/>
              <a:pPr/>
              <a:t>‹#›</a:t>
            </a:fld>
            <a:endParaRPr lang="en-US" dirty="0"/>
          </a:p>
        </p:txBody>
      </p:sp>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410398" y="900835"/>
            <a:ext cx="5929845"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(Work Authority)</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410398" y="136069"/>
            <a:ext cx="7444979"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 Extractives Dashboard</a:t>
            </a:r>
          </a:p>
        </p:txBody>
      </p:sp>
      <p:sp>
        <p:nvSpPr>
          <p:cNvPr id="2" name="TextBox 1"/>
          <p:cNvSpPr txBox="1"/>
          <p:nvPr userDrawn="1"/>
        </p:nvSpPr>
        <p:spPr>
          <a:xfrm>
            <a:off x="9068767" y="6541638"/>
            <a:ext cx="508947" cy="261610"/>
          </a:xfrm>
          <a:prstGeom prst="rect">
            <a:avLst/>
          </a:prstGeom>
          <a:noFill/>
        </p:spPr>
        <p:txBody>
          <a:bodyPr wrap="square" rtlCol="0">
            <a:spAutoFit/>
          </a:bodyPr>
          <a:lstStyle/>
          <a:p>
            <a:pPr algn="ctr"/>
            <a:r>
              <a:rPr lang="en-AU" sz="1100" dirty="0">
                <a:solidFill>
                  <a:schemeClr val="bg1">
                    <a:lumMod val="50000"/>
                  </a:schemeClr>
                </a:solidFill>
              </a:rPr>
              <a:t>Page</a:t>
            </a:r>
          </a:p>
        </p:txBody>
      </p:sp>
    </p:spTree>
    <p:extLst>
      <p:ext uri="{BB962C8B-B14F-4D97-AF65-F5344CB8AC3E}">
        <p14:creationId xmlns:p14="http://schemas.microsoft.com/office/powerpoint/2010/main" val="2343964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0" y="184045"/>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975" dirty="0">
                  <a:solidFill>
                    <a:schemeClr val="bg1"/>
                  </a:solidFill>
                </a:rPr>
                <a:t> (Work Authority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1625" dirty="0">
                  <a:solidFill>
                    <a:schemeClr val="bg1"/>
                  </a:solidFill>
                </a:rPr>
                <a:t>Earth resources regulation Extractives Dashboard</a:t>
              </a:r>
              <a:endParaRPr lang="en-AU" sz="2275" dirty="0">
                <a:solidFill>
                  <a:schemeClr val="bg1"/>
                </a:solidFill>
              </a:endParaRPr>
            </a:p>
          </p:txBody>
        </p:sp>
      </p:gr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1"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2" y="0"/>
            <a:ext cx="9903066" cy="6858000"/>
          </a:xfrm>
          <a:prstGeom prst="rect">
            <a:avLst/>
          </a:prstGeom>
        </p:spPr>
      </p:pic>
      <p:sp>
        <p:nvSpPr>
          <p:cNvPr id="2" name="Title 1"/>
          <p:cNvSpPr>
            <a:spLocks noGrp="1"/>
          </p:cNvSpPr>
          <p:nvPr>
            <p:ph type="ctrTitle" hasCustomPrompt="1"/>
          </p:nvPr>
        </p:nvSpPr>
        <p:spPr>
          <a:xfrm>
            <a:off x="794635" y="612253"/>
            <a:ext cx="4974535" cy="1248355"/>
          </a:xfrm>
        </p:spPr>
        <p:txBody>
          <a:bodyPr anchor="b">
            <a:normAutofit/>
          </a:bodyPr>
          <a:lstStyle>
            <a:lvl1pPr algn="l">
              <a:defRPr sz="195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4" y="2011683"/>
            <a:ext cx="4974535" cy="2337683"/>
          </a:xfrm>
        </p:spPr>
        <p:txBody>
          <a:bodyPr>
            <a:normAutofit/>
          </a:bodyPr>
          <a:lstStyle>
            <a:lvl1pPr marL="0" indent="0" algn="l">
              <a:buNone/>
              <a:defRPr sz="1300">
                <a:solidFill>
                  <a:schemeClr val="bg1"/>
                </a:solidFill>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3A3EC8-5189-4290-B562-D03E4280B6CD}" type="datetime1">
              <a:rPr lang="en-US" smtClean="0"/>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931594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8C799-8B0F-4A7C-82F6-011D3206FD38}" type="datetime1">
              <a:rPr lang="en-US" smtClean="0"/>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930805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444891-BAF9-4697-A512-671EED04123D}" type="datetime1">
              <a:rPr lang="en-US" smtClean="0"/>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52130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15A164-DB29-4C7E-8884-619C491F1999}" type="datetime1">
              <a:rPr lang="en-US" smtClean="0"/>
              <a:t>6/30/2020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169219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9A2503-6743-4D6A-9BE7-FBF3B152875F}" type="datetime1">
              <a:rPr lang="en-US" smtClean="0"/>
              <a:t>6/30/2020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388479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5F7BA3-01F0-4EE9-BB97-638026BDB806}" type="datetime1">
              <a:rPr lang="en-US" smtClean="0"/>
              <a:t>6/30/2020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133733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descr="decorative"/>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9906000" cy="6860032"/>
          </a:xfrm>
          <a:prstGeom prst="rect">
            <a:avLst/>
          </a:prstGeom>
        </p:spPr>
      </p:pic>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975">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
        <p:nvSpPr>
          <p:cNvPr id="5" name="fc" descr="UNCLASSIFIED"/>
          <p:cNvSpPr txBox="1"/>
          <p:nvPr/>
        </p:nvSpPr>
        <p:spPr>
          <a:xfrm>
            <a:off x="0" y="665734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742950" rtl="0" eaLnBrk="1" latinLnBrk="0" hangingPunct="1">
        <a:lnSpc>
          <a:spcPct val="90000"/>
        </a:lnSpc>
        <a:spcBef>
          <a:spcPct val="0"/>
        </a:spcBef>
        <a:buNone/>
        <a:defRPr sz="1950" b="1" kern="1200" cap="all" baseline="0">
          <a:solidFill>
            <a:schemeClr val="bg1"/>
          </a:solidFill>
          <a:latin typeface="Arial" charset="0"/>
          <a:ea typeface="Arial" charset="0"/>
          <a:cs typeface="Arial" charset="0"/>
        </a:defRPr>
      </a:lvl1pPr>
    </p:titleStyle>
    <p:bodyStyle>
      <a:lvl1pPr marL="185738" indent="-185738" algn="l" defTabSz="742950" rtl="0" eaLnBrk="1" latinLnBrk="0" hangingPunct="1">
        <a:lnSpc>
          <a:spcPct val="90000"/>
        </a:lnSpc>
        <a:spcBef>
          <a:spcPts val="813"/>
        </a:spcBef>
        <a:buFont typeface="Arial"/>
        <a:buChar char="•"/>
        <a:defRPr sz="1950" kern="1200">
          <a:solidFill>
            <a:schemeClr val="tx1"/>
          </a:solidFill>
          <a:latin typeface="Arial" charset="0"/>
          <a:ea typeface="Arial" charset="0"/>
          <a:cs typeface="Arial" charset="0"/>
        </a:defRPr>
      </a:lvl1pPr>
      <a:lvl2pPr marL="557213" indent="-185738" algn="l" defTabSz="742950" rtl="0" eaLnBrk="1" latinLnBrk="0" hangingPunct="1">
        <a:lnSpc>
          <a:spcPct val="90000"/>
        </a:lnSpc>
        <a:spcBef>
          <a:spcPts val="406"/>
        </a:spcBef>
        <a:buFont typeface="Arial"/>
        <a:buChar char="•"/>
        <a:defRPr sz="1625" kern="1200">
          <a:solidFill>
            <a:schemeClr val="tx1"/>
          </a:solidFill>
          <a:latin typeface="Arial" charset="0"/>
          <a:ea typeface="Arial" charset="0"/>
          <a:cs typeface="Arial" charset="0"/>
        </a:defRPr>
      </a:lvl2pPr>
      <a:lvl3pPr marL="928688" indent="-185738" algn="l" defTabSz="742950" rtl="0" eaLnBrk="1" latinLnBrk="0" hangingPunct="1">
        <a:lnSpc>
          <a:spcPct val="90000"/>
        </a:lnSpc>
        <a:spcBef>
          <a:spcPts val="406"/>
        </a:spcBef>
        <a:buFont typeface="Arial"/>
        <a:buChar char="•"/>
        <a:defRPr sz="1463" kern="1200">
          <a:solidFill>
            <a:schemeClr val="tx1"/>
          </a:solidFill>
          <a:latin typeface="Arial" charset="0"/>
          <a:ea typeface="Arial" charset="0"/>
          <a:cs typeface="Arial" charset="0"/>
        </a:defRPr>
      </a:lvl3pPr>
      <a:lvl4pPr marL="1300163" indent="-185738" algn="l" defTabSz="742950" rtl="0" eaLnBrk="1" latinLnBrk="0" hangingPunct="1">
        <a:lnSpc>
          <a:spcPct val="90000"/>
        </a:lnSpc>
        <a:spcBef>
          <a:spcPts val="406"/>
        </a:spcBef>
        <a:buFont typeface="Arial"/>
        <a:buChar char="•"/>
        <a:defRPr sz="1300" kern="1200">
          <a:solidFill>
            <a:schemeClr val="tx1"/>
          </a:solidFill>
          <a:latin typeface="Arial" charset="0"/>
          <a:ea typeface="Arial" charset="0"/>
          <a:cs typeface="Arial" charset="0"/>
        </a:defRPr>
      </a:lvl4pPr>
      <a:lvl5pPr marL="1671638" indent="-185738" algn="l" defTabSz="742950" rtl="0" eaLnBrk="1" latinLnBrk="0" hangingPunct="1">
        <a:lnSpc>
          <a:spcPct val="90000"/>
        </a:lnSpc>
        <a:spcBef>
          <a:spcPts val="406"/>
        </a:spcBef>
        <a:buFont typeface="Arial"/>
        <a:buChar char="•"/>
        <a:defRPr sz="1138" kern="1200">
          <a:solidFill>
            <a:schemeClr val="tx1"/>
          </a:solidFill>
          <a:latin typeface="Arial" charset="0"/>
          <a:ea typeface="Arial" charset="0"/>
          <a:cs typeface="Arial" charset="0"/>
        </a:defRPr>
      </a:lvl5pPr>
      <a:lvl6pPr marL="204311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A1965-723B-4A84-899F-C6D6B6657B25}" type="datetime1">
              <a:rPr lang="en-US" smtClean="0"/>
              <a:t>6/30/2020</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55031918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7" y="1655212"/>
            <a:ext cx="5716289"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300" b="1" dirty="0"/>
              <a:t>Work Authority Applications Overview – Mar 2019 vs Mar 2020:</a:t>
            </a:r>
          </a:p>
        </p:txBody>
      </p:sp>
      <p:graphicFrame>
        <p:nvGraphicFramePr>
          <p:cNvPr id="9" name="Table 8">
            <a:extLst>
              <a:ext uri="{FF2B5EF4-FFF2-40B4-BE49-F238E27FC236}">
                <a16:creationId xmlns:a16="http://schemas.microsoft.com/office/drawing/2014/main" id="{610598A4-60C9-4B0D-9D9C-D0D97D2A934D}"/>
              </a:ext>
            </a:extLst>
          </p:cNvPr>
          <p:cNvGraphicFramePr>
            <a:graphicFrameLocks noGrp="1"/>
          </p:cNvGraphicFramePr>
          <p:nvPr>
            <p:extLst>
              <p:ext uri="{D42A27DB-BD31-4B8C-83A1-F6EECF244321}">
                <p14:modId xmlns:p14="http://schemas.microsoft.com/office/powerpoint/2010/main" val="3029893590"/>
              </p:ext>
            </p:extLst>
          </p:nvPr>
        </p:nvGraphicFramePr>
        <p:xfrm>
          <a:off x="962025" y="1868822"/>
          <a:ext cx="7884433" cy="2930926"/>
        </p:xfrm>
        <a:graphic>
          <a:graphicData uri="http://schemas.openxmlformats.org/drawingml/2006/table">
            <a:tbl>
              <a:tblPr firstRow="1" firstCol="1" bandRow="1">
                <a:tableStyleId>{7DF18680-E054-41AD-8BC1-D1AEF772440D}</a:tableStyleId>
              </a:tblPr>
              <a:tblGrid>
                <a:gridCol w="567820">
                  <a:extLst>
                    <a:ext uri="{9D8B030D-6E8A-4147-A177-3AD203B41FA5}">
                      <a16:colId xmlns:a16="http://schemas.microsoft.com/office/drawing/2014/main" val="2154301667"/>
                    </a:ext>
                  </a:extLst>
                </a:gridCol>
                <a:gridCol w="369674">
                  <a:extLst>
                    <a:ext uri="{9D8B030D-6E8A-4147-A177-3AD203B41FA5}">
                      <a16:colId xmlns:a16="http://schemas.microsoft.com/office/drawing/2014/main" val="2216077948"/>
                    </a:ext>
                  </a:extLst>
                </a:gridCol>
                <a:gridCol w="321174">
                  <a:extLst>
                    <a:ext uri="{9D8B030D-6E8A-4147-A177-3AD203B41FA5}">
                      <a16:colId xmlns:a16="http://schemas.microsoft.com/office/drawing/2014/main" val="2944542872"/>
                    </a:ext>
                  </a:extLst>
                </a:gridCol>
                <a:gridCol w="4171622">
                  <a:extLst>
                    <a:ext uri="{9D8B030D-6E8A-4147-A177-3AD203B41FA5}">
                      <a16:colId xmlns:a16="http://schemas.microsoft.com/office/drawing/2014/main" val="516931187"/>
                    </a:ext>
                  </a:extLst>
                </a:gridCol>
                <a:gridCol w="1233214">
                  <a:extLst>
                    <a:ext uri="{9D8B030D-6E8A-4147-A177-3AD203B41FA5}">
                      <a16:colId xmlns:a16="http://schemas.microsoft.com/office/drawing/2014/main" val="2500618158"/>
                    </a:ext>
                  </a:extLst>
                </a:gridCol>
                <a:gridCol w="1220929">
                  <a:extLst>
                    <a:ext uri="{9D8B030D-6E8A-4147-A177-3AD203B41FA5}">
                      <a16:colId xmlns:a16="http://schemas.microsoft.com/office/drawing/2014/main" val="2096906057"/>
                    </a:ext>
                  </a:extLst>
                </a:gridCol>
              </a:tblGrid>
              <a:tr h="350431">
                <a:tc gridSpan="4">
                  <a:txBody>
                    <a:bodyPr/>
                    <a:lstStyle/>
                    <a:p>
                      <a:pPr algn="ctr"/>
                      <a:endParaRPr lang="en-AU" sz="1200" dirty="0"/>
                    </a:p>
                  </a:txBody>
                  <a:tcPr marL="76340" marR="76340" marT="38170" marB="38170" anchor="ctr">
                    <a:solidFill>
                      <a:schemeClr val="bg1"/>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31 Mar 2019</a:t>
                      </a:r>
                    </a:p>
                  </a:txBody>
                  <a:tcPr marL="76340" marR="76340" marT="38170" marB="38170" anchor="ctr">
                    <a:solidFill>
                      <a:srgbClr val="002060"/>
                    </a:solidFill>
                  </a:tcPr>
                </a:tc>
                <a:tc>
                  <a:txBody>
                    <a:bodyPr/>
                    <a:lstStyle/>
                    <a:p>
                      <a:pPr algn="ctr"/>
                      <a:r>
                        <a:rPr lang="en-AU" sz="1200" dirty="0"/>
                        <a:t>At 31 Mar 2020</a:t>
                      </a:r>
                    </a:p>
                  </a:txBody>
                  <a:tcPr marL="76340" marR="76340" marT="38170" marB="38170" anchor="ctr">
                    <a:solidFill>
                      <a:srgbClr val="002060"/>
                    </a:solidFill>
                  </a:tcPr>
                </a:tc>
                <a:extLst>
                  <a:ext uri="{0D108BD9-81ED-4DB2-BD59-A6C34878D82A}">
                    <a16:rowId xmlns:a16="http://schemas.microsoft.com/office/drawing/2014/main" val="3108810027"/>
                  </a:ext>
                </a:extLst>
              </a:tr>
              <a:tr h="531787">
                <a:tc gridSpan="4">
                  <a:txBody>
                    <a:bodyPr/>
                    <a:lstStyle/>
                    <a:p>
                      <a:pPr algn="l"/>
                      <a:r>
                        <a:rPr lang="en-AU" sz="1200" dirty="0"/>
                        <a:t>Total number of Applications in the regulatory system</a:t>
                      </a:r>
                      <a:endParaRPr lang="en-AU" sz="1200" b="1" dirty="0">
                        <a:solidFill>
                          <a:schemeClr val="bg1"/>
                        </a:solidFill>
                      </a:endParaRPr>
                    </a:p>
                  </a:txBody>
                  <a:tcPr marL="76340" marR="76340" marT="38170" marB="38170" anchor="ctr">
                    <a:solidFill>
                      <a:schemeClr val="accent1">
                        <a:lumMod val="75000"/>
                      </a:schemeClr>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244</a:t>
                      </a:r>
                    </a:p>
                  </a:txBody>
                  <a:tcPr marL="93957" marR="93957" marT="46979" marB="46979" anchor="ctr">
                    <a:solidFill>
                      <a:schemeClr val="accent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249</a:t>
                      </a:r>
                    </a:p>
                  </a:txBody>
                  <a:tcPr marL="93957" marR="93957" marT="46979" marB="46979" anchor="ctr">
                    <a:solidFill>
                      <a:schemeClr val="accent1">
                        <a:lumMod val="75000"/>
                      </a:schemeClr>
                    </a:solidFill>
                  </a:tcPr>
                </a:tc>
                <a:extLst>
                  <a:ext uri="{0D108BD9-81ED-4DB2-BD59-A6C34878D82A}">
                    <a16:rowId xmlns:a16="http://schemas.microsoft.com/office/drawing/2014/main" val="4250818807"/>
                  </a:ext>
                </a:extLst>
              </a:tr>
              <a:tr h="375019">
                <a:tc>
                  <a:txBody>
                    <a:bodyPr/>
                    <a:lstStyle/>
                    <a:p>
                      <a:pPr lvl="1" algn="l"/>
                      <a:endParaRPr lang="en-AU" sz="1200" b="1" dirty="0">
                        <a:solidFill>
                          <a:schemeClr val="bg1"/>
                        </a:solidFill>
                      </a:endParaRPr>
                    </a:p>
                  </a:txBody>
                  <a:tcPr marL="76340" marR="76340" marT="38170" marB="38170" anchor="ctr">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Applications in the regulatory system</a:t>
                      </a:r>
                    </a:p>
                  </a:txBody>
                  <a:tcPr marL="76340" marR="76340" marT="38170" marB="38170"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125</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125</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012908371"/>
                  </a:ext>
                </a:extLst>
              </a:tr>
              <a:tr h="375019">
                <a:tc>
                  <a:txBody>
                    <a:bodyPr/>
                    <a:lstStyle/>
                    <a:p>
                      <a:pPr lvl="1" algn="l"/>
                      <a:endParaRPr lang="en-AU" sz="1200" b="1" dirty="0">
                        <a:solidFill>
                          <a:schemeClr val="bg1"/>
                        </a:solidFill>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Work Plans in the regulatory system</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119</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124</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855826041"/>
                  </a:ext>
                </a:extLst>
              </a:tr>
              <a:tr h="385451">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kern="1200" dirty="0">
                          <a:solidFill>
                            <a:schemeClr val="tx1"/>
                          </a:solidFill>
                          <a:latin typeface="+mn-lt"/>
                          <a:ea typeface="+mn-ea"/>
                          <a:cs typeface="+mn-cs"/>
                        </a:rPr>
                        <a:t>Work Authority Work Plans with Applicant</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111</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110</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179616056"/>
                  </a:ext>
                </a:extLst>
              </a:tr>
              <a:tr h="471119">
                <a:tc>
                  <a:txBody>
                    <a:bodyPr/>
                    <a:lstStyle/>
                    <a:p>
                      <a:pPr marL="457200" lvl="1" algn="l" defTabSz="914400" rtl="0" eaLnBrk="1" latinLnBrk="0" hangingPunct="1"/>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lvl="0" algn="l" defTabSz="914400" rtl="0" eaLnBrk="1" latinLnBrk="0" hangingPunct="1"/>
                      <a:r>
                        <a:rPr lang="en-AU" sz="1200" b="1" kern="1200" dirty="0">
                          <a:solidFill>
                            <a:schemeClr val="tx1"/>
                          </a:solidFill>
                          <a:latin typeface="+mn-lt"/>
                          <a:ea typeface="+mn-ea"/>
                          <a:cs typeface="+mn-cs"/>
                        </a:rPr>
                        <a:t>Work Authority Work Plans with Earth Resources Regulation</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8</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14</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95456280"/>
                  </a:ext>
                </a:extLst>
              </a:tr>
              <a:tr h="421430">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endParaRPr lang="en-AU" dirty="0"/>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no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0" kern="1200" dirty="0">
                          <a:solidFill>
                            <a:schemeClr val="tx1"/>
                          </a:solidFill>
                          <a:latin typeface="+mn-lt"/>
                          <a:ea typeface="+mn-ea"/>
                          <a:cs typeface="+mn-cs"/>
                        </a:rPr>
                        <a:t># of Work Plans with Earth Resources Regulation over statutory time frame</a:t>
                      </a:r>
                    </a:p>
                  </a:txBody>
                  <a:tcPr marL="76340" marR="76340" marT="38170" marB="38170"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2876381591"/>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1</a:t>
            </a:fld>
            <a:endParaRPr lang="en-US" dirty="0"/>
          </a:p>
        </p:txBody>
      </p:sp>
      <p:grpSp>
        <p:nvGrpSpPr>
          <p:cNvPr id="7" name="Group 6">
            <a:extLst>
              <a:ext uri="{FF2B5EF4-FFF2-40B4-BE49-F238E27FC236}">
                <a16:creationId xmlns:a16="http://schemas.microsoft.com/office/drawing/2014/main" id="{1557AD1D-FC7C-4411-9145-680E35D2D9DD}"/>
              </a:ext>
            </a:extLst>
          </p:cNvPr>
          <p:cNvGrpSpPr/>
          <p:nvPr/>
        </p:nvGrpSpPr>
        <p:grpSpPr>
          <a:xfrm>
            <a:off x="1586609" y="5389120"/>
            <a:ext cx="6661087" cy="1001952"/>
            <a:chOff x="7347692" y="2036674"/>
            <a:chExt cx="2325731" cy="2676018"/>
          </a:xfrm>
        </p:grpSpPr>
        <p:sp>
          <p:nvSpPr>
            <p:cNvPr id="10" name="Rounded Rectangle 3">
              <a:extLst>
                <a:ext uri="{FF2B5EF4-FFF2-40B4-BE49-F238E27FC236}">
                  <a16:creationId xmlns:a16="http://schemas.microsoft.com/office/drawing/2014/main" id="{BB3BD7B2-9510-4B27-B083-1D8DE4F00BE3}"/>
                </a:ext>
              </a:extLst>
            </p:cNvPr>
            <p:cNvSpPr/>
            <p:nvPr/>
          </p:nvSpPr>
          <p:spPr>
            <a:xfrm>
              <a:off x="7347692" y="2426392"/>
              <a:ext cx="2325731" cy="228630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total number of Applications in the regulatory system as at 31 Mar 2019 and compares it with 31 Mar 2020.</a:t>
              </a:r>
            </a:p>
            <a:p>
              <a:pPr marL="171450" lvl="0" indent="-171450">
                <a:buFont typeface="Arial" panose="020B0604020202020204" pitchFamily="34" charset="0"/>
                <a:buChar char="•"/>
                <a:defRPr/>
              </a:pPr>
              <a:r>
                <a:rPr lang="en-AU" sz="1000" dirty="0">
                  <a:solidFill>
                    <a:schemeClr val="tx1">
                      <a:lumMod val="85000"/>
                      <a:lumOff val="15000"/>
                    </a:schemeClr>
                  </a:solidFill>
                </a:rPr>
                <a:t>The data is broken down to number of Work Authority and Work Plan applications.</a:t>
              </a:r>
            </a:p>
            <a:p>
              <a:pPr marL="171450" lvl="0" indent="-171450">
                <a:buFont typeface="Arial" panose="020B0604020202020204" pitchFamily="34" charset="0"/>
                <a:buChar char="•"/>
                <a:defRPr/>
              </a:pPr>
              <a:r>
                <a:rPr lang="en-AU" sz="1000" dirty="0">
                  <a:solidFill>
                    <a:schemeClr val="tx1">
                      <a:lumMod val="85000"/>
                      <a:lumOff val="15000"/>
                    </a:schemeClr>
                  </a:solidFill>
                </a:rPr>
                <a:t>Work Plans include New Work Plans and Work Plan Variations</a:t>
              </a:r>
            </a:p>
          </p:txBody>
        </p:sp>
        <p:sp>
          <p:nvSpPr>
            <p:cNvPr id="11" name="Round Same Side Corner Rectangle 5">
              <a:extLst>
                <a:ext uri="{FF2B5EF4-FFF2-40B4-BE49-F238E27FC236}">
                  <a16:creationId xmlns:a16="http://schemas.microsoft.com/office/drawing/2014/main" id="{C2EC3783-8B9C-4539-BB11-FB320EDC52C2}"/>
                </a:ext>
              </a:extLst>
            </p:cNvPr>
            <p:cNvSpPr/>
            <p:nvPr/>
          </p:nvSpPr>
          <p:spPr>
            <a:xfrm>
              <a:off x="7347692" y="2036674"/>
              <a:ext cx="240289" cy="793137"/>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303321" y="1442638"/>
            <a:ext cx="5716289" cy="288852"/>
          </a:xfrm>
          <a:prstGeom prst="rect">
            <a:avLst/>
          </a:prstGeom>
        </p:spPr>
        <p:txBody>
          <a:bodyPr vert="horz" lIns="74295" tIns="37148" rIns="74295" bIns="37148"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Work Authorities and Work Plans / Work </a:t>
            </a:r>
            <a:r>
              <a:rPr lang="en-AU" sz="1400" b="1"/>
              <a:t>Plan Variations Lodged </a:t>
            </a:r>
            <a:r>
              <a:rPr lang="en-AU" sz="1400" b="1" dirty="0"/>
              <a:t>and Finalised </a:t>
            </a:r>
          </a:p>
        </p:txBody>
      </p:sp>
      <p:grpSp>
        <p:nvGrpSpPr>
          <p:cNvPr id="3" name="Group 2">
            <a:extLst>
              <a:ext uri="{FF2B5EF4-FFF2-40B4-BE49-F238E27FC236}">
                <a16:creationId xmlns:a16="http://schemas.microsoft.com/office/drawing/2014/main" id="{0629FFE5-BFFF-4E3D-AB7A-76A176FA8740}"/>
              </a:ext>
            </a:extLst>
          </p:cNvPr>
          <p:cNvGrpSpPr/>
          <p:nvPr/>
        </p:nvGrpSpPr>
        <p:grpSpPr>
          <a:xfrm>
            <a:off x="202224" y="1757526"/>
            <a:ext cx="5804302" cy="1163460"/>
            <a:chOff x="202224" y="1952086"/>
            <a:chExt cx="5804302" cy="1163460"/>
          </a:xfrm>
        </p:grpSpPr>
        <p:sp>
          <p:nvSpPr>
            <p:cNvPr id="16" name="Rounded Rectangle 3">
              <a:extLst>
                <a:ext uri="{FF2B5EF4-FFF2-40B4-BE49-F238E27FC236}">
                  <a16:creationId xmlns:a16="http://schemas.microsoft.com/office/drawing/2014/main" id="{B8AC0530-306D-491D-8C77-343357E13C85}"/>
                </a:ext>
              </a:extLst>
            </p:cNvPr>
            <p:cNvSpPr/>
            <p:nvPr/>
          </p:nvSpPr>
          <p:spPr>
            <a:xfrm>
              <a:off x="202224" y="2125208"/>
              <a:ext cx="5804302" cy="990338"/>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55228" y="1952086"/>
              <a:ext cx="2076938" cy="23748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Work Authority Lodged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3609865728"/>
              </p:ext>
            </p:extLst>
          </p:nvPr>
        </p:nvGraphicFramePr>
        <p:xfrm>
          <a:off x="355225" y="5317084"/>
          <a:ext cx="8764712" cy="1036096"/>
        </p:xfrm>
        <a:graphic>
          <a:graphicData uri="http://schemas.openxmlformats.org/drawingml/2006/table">
            <a:tbl>
              <a:tblPr firstRow="1" firstCol="1" lastCol="1" bandRow="1">
                <a:tableStyleId>{5C22544A-7EE6-4342-B048-85BDC9FD1C3A}</a:tableStyleId>
              </a:tblPr>
              <a:tblGrid>
                <a:gridCol w="1028775">
                  <a:extLst>
                    <a:ext uri="{9D8B030D-6E8A-4147-A177-3AD203B41FA5}">
                      <a16:colId xmlns:a16="http://schemas.microsoft.com/office/drawing/2014/main" val="3295249521"/>
                    </a:ext>
                  </a:extLst>
                </a:gridCol>
                <a:gridCol w="888476">
                  <a:extLst>
                    <a:ext uri="{9D8B030D-6E8A-4147-A177-3AD203B41FA5}">
                      <a16:colId xmlns:a16="http://schemas.microsoft.com/office/drawing/2014/main" val="189194517"/>
                    </a:ext>
                  </a:extLst>
                </a:gridCol>
                <a:gridCol w="888476">
                  <a:extLst>
                    <a:ext uri="{9D8B030D-6E8A-4147-A177-3AD203B41FA5}">
                      <a16:colId xmlns:a16="http://schemas.microsoft.com/office/drawing/2014/main" val="2280007932"/>
                    </a:ext>
                  </a:extLst>
                </a:gridCol>
                <a:gridCol w="888476">
                  <a:extLst>
                    <a:ext uri="{9D8B030D-6E8A-4147-A177-3AD203B41FA5}">
                      <a16:colId xmlns:a16="http://schemas.microsoft.com/office/drawing/2014/main" val="1025019330"/>
                    </a:ext>
                  </a:extLst>
                </a:gridCol>
                <a:gridCol w="681594">
                  <a:extLst>
                    <a:ext uri="{9D8B030D-6E8A-4147-A177-3AD203B41FA5}">
                      <a16:colId xmlns:a16="http://schemas.microsoft.com/office/drawing/2014/main" val="3599136275"/>
                    </a:ext>
                  </a:extLst>
                </a:gridCol>
                <a:gridCol w="938309">
                  <a:extLst>
                    <a:ext uri="{9D8B030D-6E8A-4147-A177-3AD203B41FA5}">
                      <a16:colId xmlns:a16="http://schemas.microsoft.com/office/drawing/2014/main" val="1078895545"/>
                    </a:ext>
                  </a:extLst>
                </a:gridCol>
                <a:gridCol w="938309">
                  <a:extLst>
                    <a:ext uri="{9D8B030D-6E8A-4147-A177-3AD203B41FA5}">
                      <a16:colId xmlns:a16="http://schemas.microsoft.com/office/drawing/2014/main" val="343104841"/>
                    </a:ext>
                  </a:extLst>
                </a:gridCol>
                <a:gridCol w="938309">
                  <a:extLst>
                    <a:ext uri="{9D8B030D-6E8A-4147-A177-3AD203B41FA5}">
                      <a16:colId xmlns:a16="http://schemas.microsoft.com/office/drawing/2014/main" val="468684677"/>
                    </a:ext>
                  </a:extLst>
                </a:gridCol>
                <a:gridCol w="938309">
                  <a:extLst>
                    <a:ext uri="{9D8B030D-6E8A-4147-A177-3AD203B41FA5}">
                      <a16:colId xmlns:a16="http://schemas.microsoft.com/office/drawing/2014/main" val="1281415572"/>
                    </a:ext>
                  </a:extLst>
                </a:gridCol>
                <a:gridCol w="635679">
                  <a:extLst>
                    <a:ext uri="{9D8B030D-6E8A-4147-A177-3AD203B41FA5}">
                      <a16:colId xmlns:a16="http://schemas.microsoft.com/office/drawing/2014/main" val="172196264"/>
                    </a:ext>
                  </a:extLst>
                </a:gridCol>
              </a:tblGrid>
              <a:tr h="2779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Rock Type</a:t>
                      </a:r>
                    </a:p>
                  </a:txBody>
                  <a:tcPr marL="74295" marR="74295" marT="37148" marB="37148" anchor="ctr">
                    <a:solidFill>
                      <a:schemeClr val="accent6">
                        <a:lumMod val="50000"/>
                      </a:schemeClr>
                    </a:solidFill>
                  </a:tcPr>
                </a:tc>
                <a:tc>
                  <a:txBody>
                    <a:bodyPr/>
                    <a:lstStyle/>
                    <a:p>
                      <a:pPr algn="ctr" fontAlgn="t"/>
                      <a:r>
                        <a:rPr lang="en-AU" sz="1000" b="1" u="none" strike="noStrike" dirty="0">
                          <a:effectLst/>
                          <a:latin typeface="+mn-lt"/>
                        </a:rPr>
                        <a:t>Sand </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b="1" u="none" strike="noStrike" dirty="0">
                          <a:effectLst/>
                          <a:latin typeface="+mn-lt"/>
                        </a:rPr>
                        <a:t>Lime Stone</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b="1" u="none" strike="noStrike" dirty="0">
                          <a:effectLst/>
                          <a:latin typeface="+mn-lt"/>
                        </a:rPr>
                        <a:t>Gravel</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Clay</a:t>
                      </a:r>
                    </a:p>
                  </a:txBody>
                  <a:tcPr marL="9525" marR="9525" marT="9525" marB="0" anchor="ctr">
                    <a:solidFill>
                      <a:schemeClr val="accent6">
                        <a:lumMod val="50000"/>
                      </a:schemeClr>
                    </a:solidFill>
                  </a:tcPr>
                </a:tc>
                <a:tc>
                  <a:txBody>
                    <a:bodyPr/>
                    <a:lstStyle/>
                    <a:p>
                      <a:pPr algn="ctr" fontAlgn="t"/>
                      <a:r>
                        <a:rPr lang="en-AU" sz="1000" b="1" u="none" strike="noStrike" dirty="0">
                          <a:effectLst/>
                          <a:latin typeface="+mn-lt"/>
                        </a:rPr>
                        <a:t>Sedimentary</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Scoria</a:t>
                      </a: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Slate</a:t>
                      </a:r>
                    </a:p>
                  </a:txBody>
                  <a:tcPr marL="9525" marR="9525" marT="9525" marB="0" anchor="ctr">
                    <a:solidFill>
                      <a:schemeClr val="accent6">
                        <a:lumMod val="50000"/>
                      </a:schemeClr>
                    </a:solidFill>
                  </a:tcPr>
                </a:tc>
                <a:tc>
                  <a:txBody>
                    <a:bodyPr/>
                    <a:lstStyle/>
                    <a:p>
                      <a:pPr algn="ctr" fontAlgn="t"/>
                      <a:r>
                        <a:rPr lang="en-AU" sz="1000" b="1" u="none" strike="noStrike" dirty="0">
                          <a:effectLst/>
                          <a:latin typeface="+mn-lt"/>
                        </a:rPr>
                        <a:t>Basalt</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a:r>
                        <a:rPr lang="en-AU" sz="1000" b="1" dirty="0">
                          <a:latin typeface="+mn-lt"/>
                        </a:rPr>
                        <a:t>Total</a:t>
                      </a:r>
                    </a:p>
                  </a:txBody>
                  <a:tcPr marL="74295" marR="74295" marT="37148" marB="37148" anchor="ctr">
                    <a:solidFill>
                      <a:schemeClr val="accent6">
                        <a:lumMod val="50000"/>
                      </a:schemeClr>
                    </a:solidFill>
                  </a:tcPr>
                </a:tc>
                <a:extLst>
                  <a:ext uri="{0D108BD9-81ED-4DB2-BD59-A6C34878D82A}">
                    <a16:rowId xmlns:a16="http://schemas.microsoft.com/office/drawing/2014/main" val="4281857809"/>
                  </a:ext>
                </a:extLst>
              </a:tr>
              <a:tr h="3689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4</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4</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a:solidFill>
                            <a:srgbClr val="000000"/>
                          </a:solidFill>
                          <a:effectLst/>
                          <a:latin typeface="ARIAL" panose="020B0604020202020204" pitchFamily="34" charset="0"/>
                        </a:rPr>
                        <a:t>1</a:t>
                      </a:r>
                      <a:endParaRPr lang="en-AU" sz="1000" b="0" i="0" u="none" strike="noStrike" dirty="0">
                        <a:solidFill>
                          <a:srgbClr val="000000"/>
                        </a:solidFill>
                        <a:effectLst/>
                        <a:latin typeface="ARIAL" panose="020B0604020202020204" pitchFamily="34" charset="0"/>
                      </a:endParaRP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0</a:t>
                      </a:r>
                    </a:p>
                  </a:txBody>
                  <a:tcPr marL="9525" marR="9525" marT="9525" marB="0" anchor="ctr">
                    <a:solidFill>
                      <a:schemeClr val="accent6">
                        <a:lumMod val="20000"/>
                        <a:lumOff val="80000"/>
                      </a:schemeClr>
                    </a:solidFill>
                  </a:tcPr>
                </a:tc>
                <a:tc>
                  <a:txBody>
                    <a:bodyPr/>
                    <a:lstStyle/>
                    <a:p>
                      <a:pPr algn="ctr"/>
                      <a:r>
                        <a:rPr lang="en-AU" sz="1000" b="1" i="0" dirty="0">
                          <a:solidFill>
                            <a:schemeClr val="bg1"/>
                          </a:solidFill>
                        </a:rPr>
                        <a:t>13</a:t>
                      </a:r>
                    </a:p>
                  </a:txBody>
                  <a:tcPr marL="74295" marR="74295" marT="37148" marB="37148" anchor="ctr">
                    <a:solidFill>
                      <a:schemeClr val="accent6">
                        <a:lumMod val="75000"/>
                      </a:schemeClr>
                    </a:solidFill>
                  </a:tcPr>
                </a:tc>
                <a:extLst>
                  <a:ext uri="{0D108BD9-81ED-4DB2-BD59-A6C34878D82A}">
                    <a16:rowId xmlns:a16="http://schemas.microsoft.com/office/drawing/2014/main" val="885427795"/>
                  </a:ext>
                </a:extLst>
              </a:tr>
              <a:tr h="3689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Authority 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tc>
                <a:tc>
                  <a:txBody>
                    <a:bodyPr/>
                    <a:lstStyle/>
                    <a:p>
                      <a:pPr algn="ctr"/>
                      <a:r>
                        <a:rPr lang="en-AU" sz="1000" b="1" i="0" dirty="0">
                          <a:solidFill>
                            <a:schemeClr val="bg1"/>
                          </a:solidFill>
                        </a:rPr>
                        <a:t>6</a:t>
                      </a:r>
                    </a:p>
                  </a:txBody>
                  <a:tcPr marL="74295" marR="74295" marT="37148" marB="37148" anchor="ctr">
                    <a:solidFill>
                      <a:schemeClr val="accent6">
                        <a:lumMod val="75000"/>
                      </a:schemeClr>
                    </a:solidFill>
                  </a:tcPr>
                </a:tc>
                <a:extLst>
                  <a:ext uri="{0D108BD9-81ED-4DB2-BD59-A6C34878D82A}">
                    <a16:rowId xmlns:a16="http://schemas.microsoft.com/office/drawing/2014/main" val="2221415363"/>
                  </a:ext>
                </a:extLst>
              </a:tr>
            </a:tbl>
          </a:graphicData>
        </a:graphic>
      </p:graphicFrame>
      <p:sp>
        <p:nvSpPr>
          <p:cNvPr id="29" name="Rounded Rectangle 3">
            <a:extLst>
              <a:ext uri="{FF2B5EF4-FFF2-40B4-BE49-F238E27FC236}">
                <a16:creationId xmlns:a16="http://schemas.microsoft.com/office/drawing/2014/main" id="{73158B21-7FAE-42B3-B6E7-0F73C3D4BCDA}"/>
              </a:ext>
            </a:extLst>
          </p:cNvPr>
          <p:cNvSpPr/>
          <p:nvPr/>
        </p:nvSpPr>
        <p:spPr>
          <a:xfrm>
            <a:off x="202223" y="5076376"/>
            <a:ext cx="9400456" cy="1460993"/>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5" y="4896239"/>
            <a:ext cx="5179814" cy="288852"/>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latin typeface="Calibri" panose="020F0502020204030204"/>
              </a:rPr>
              <a:t>Rock type – Work Authority and Work Plans approved Apr</a:t>
            </a:r>
            <a:r>
              <a:rPr lang="en-AU" sz="1200" b="1" dirty="0">
                <a:solidFill>
                  <a:schemeClr val="accent6">
                    <a:lumMod val="50000"/>
                  </a:schemeClr>
                </a:solidFill>
              </a:rPr>
              <a:t> 2019 </a:t>
            </a:r>
            <a:r>
              <a:rPr lang="en-AU" sz="1200" b="1" dirty="0">
                <a:solidFill>
                  <a:schemeClr val="accent6">
                    <a:lumMod val="50000"/>
                  </a:schemeClr>
                </a:solidFill>
                <a:latin typeface="Calibri" panose="020F0502020204030204"/>
              </a:rPr>
              <a:t>to Mar</a:t>
            </a:r>
            <a:r>
              <a:rPr lang="en-AU" sz="1200" b="1" dirty="0">
                <a:solidFill>
                  <a:schemeClr val="accent6">
                    <a:lumMod val="50000"/>
                  </a:schemeClr>
                </a:solidFill>
              </a:rPr>
              <a:t> </a:t>
            </a:r>
            <a:r>
              <a:rPr lang="en-AU" sz="1200" b="1" dirty="0">
                <a:solidFill>
                  <a:schemeClr val="accent6">
                    <a:lumMod val="50000"/>
                  </a:schemeClr>
                </a:solidFill>
                <a:latin typeface="Calibri" panose="020F0502020204030204"/>
              </a:rPr>
              <a:t>2020</a:t>
            </a:r>
          </a:p>
        </p:txBody>
      </p:sp>
      <p:grpSp>
        <p:nvGrpSpPr>
          <p:cNvPr id="5" name="Group 4">
            <a:extLst>
              <a:ext uri="{FF2B5EF4-FFF2-40B4-BE49-F238E27FC236}">
                <a16:creationId xmlns:a16="http://schemas.microsoft.com/office/drawing/2014/main" id="{5C917BD8-835B-4D9D-A680-E35368D8A3E3}"/>
              </a:ext>
            </a:extLst>
          </p:cNvPr>
          <p:cNvGrpSpPr/>
          <p:nvPr/>
        </p:nvGrpSpPr>
        <p:grpSpPr>
          <a:xfrm>
            <a:off x="202223" y="3047376"/>
            <a:ext cx="5804301" cy="1527914"/>
            <a:chOff x="202223" y="3241936"/>
            <a:chExt cx="5804301" cy="1527914"/>
          </a:xfrm>
        </p:grpSpPr>
        <p:sp>
          <p:nvSpPr>
            <p:cNvPr id="33" name="Rounded Rectangle 3">
              <a:extLst>
                <a:ext uri="{FF2B5EF4-FFF2-40B4-BE49-F238E27FC236}">
                  <a16:creationId xmlns:a16="http://schemas.microsoft.com/office/drawing/2014/main" id="{F5E24130-6469-4879-BC9E-61826E09D109}"/>
                </a:ext>
              </a:extLst>
            </p:cNvPr>
            <p:cNvSpPr/>
            <p:nvPr/>
          </p:nvSpPr>
          <p:spPr>
            <a:xfrm>
              <a:off x="202223" y="3410284"/>
              <a:ext cx="5804301" cy="1359566"/>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55227" y="3241936"/>
              <a:ext cx="2076938" cy="232713"/>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Work Authority Finalised</a:t>
              </a:r>
            </a:p>
          </p:txBody>
        </p:sp>
      </p:grpSp>
      <p:grpSp>
        <p:nvGrpSpPr>
          <p:cNvPr id="2" name="Group 1"/>
          <p:cNvGrpSpPr/>
          <p:nvPr/>
        </p:nvGrpSpPr>
        <p:grpSpPr>
          <a:xfrm>
            <a:off x="6290372" y="1421077"/>
            <a:ext cx="3312307" cy="2888272"/>
            <a:chOff x="6242129" y="2441520"/>
            <a:chExt cx="2571032" cy="1769984"/>
          </a:xfrm>
        </p:grpSpPr>
        <p:sp>
          <p:nvSpPr>
            <p:cNvPr id="35" name="Rounded Rectangle 3">
              <a:extLst>
                <a:ext uri="{FF2B5EF4-FFF2-40B4-BE49-F238E27FC236}">
                  <a16:creationId xmlns:a16="http://schemas.microsoft.com/office/drawing/2014/main" id="{D4EBF142-F80A-4B1F-9B8A-4CE7E8539275}"/>
                </a:ext>
              </a:extLst>
            </p:cNvPr>
            <p:cNvSpPr/>
            <p:nvPr/>
          </p:nvSpPr>
          <p:spPr>
            <a:xfrm>
              <a:off x="6242131" y="2553597"/>
              <a:ext cx="2571030" cy="1657907"/>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lvl="0">
                <a:defRPr/>
              </a:pPr>
              <a:r>
                <a:rPr lang="en-AU" sz="1000" b="1" u="sng" dirty="0">
                  <a:solidFill>
                    <a:schemeClr val="tx1">
                      <a:lumMod val="85000"/>
                      <a:lumOff val="15000"/>
                    </a:schemeClr>
                  </a:solidFill>
                </a:rPr>
                <a:t>Work Authorities lodged:</a:t>
              </a:r>
            </a:p>
            <a:p>
              <a:pPr marL="92075">
                <a:defRPr/>
              </a:pPr>
              <a:r>
                <a:rPr lang="en-AU" sz="1000" dirty="0">
                  <a:solidFill>
                    <a:schemeClr val="tx1">
                      <a:lumMod val="85000"/>
                      <a:lumOff val="15000"/>
                    </a:schemeClr>
                  </a:solidFill>
                </a:rPr>
                <a:t>Shows the total number of Work Authority, Work Plans (WA) and Work Plan Variations(WA) lodged over a 12 month period since Apr 2019 and the number of applications lodged in Mar 2020.</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Work Authorities Finalised:</a:t>
              </a:r>
            </a:p>
            <a:p>
              <a:pPr marL="92075" lvl="0">
                <a:defRPr/>
              </a:pPr>
              <a:r>
                <a:rPr lang="en-AU" sz="1000" dirty="0">
                  <a:solidFill>
                    <a:schemeClr val="tx1">
                      <a:lumMod val="85000"/>
                      <a:lumOff val="15000"/>
                    </a:schemeClr>
                  </a:solidFill>
                </a:rPr>
                <a:t>Shows the total number of Work Authority , Work Plans (WA) and Work Plan Variations(WA) finalised over a 12 month period since Apr 2019 and those that were finalised in Mar 2020. Finalised work plans are those that were Approved, Refused or Withdrawn.</a:t>
              </a:r>
            </a:p>
            <a:p>
              <a:endParaRPr lang="en-AU" sz="1000" dirty="0">
                <a:solidFill>
                  <a:schemeClr val="tx1"/>
                </a:solidFill>
              </a:endParaRPr>
            </a:p>
            <a:p>
              <a:r>
                <a:rPr lang="en-AU" sz="1000" b="1" u="sng" dirty="0">
                  <a:solidFill>
                    <a:schemeClr val="tx1"/>
                  </a:solidFill>
                </a:rPr>
                <a:t>Rock Type:</a:t>
              </a:r>
            </a:p>
            <a:p>
              <a:pPr marL="92075"/>
              <a:r>
                <a:rPr lang="en-AU" sz="1000" dirty="0">
                  <a:solidFill>
                    <a:schemeClr val="tx1"/>
                  </a:solidFill>
                </a:rPr>
                <a:t>This table shows the primary extractive resources for the Work Plans finalised in the period.</a:t>
              </a: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42129" y="2441520"/>
              <a:ext cx="401555" cy="17701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39" name="Table 38">
            <a:extLst>
              <a:ext uri="{FF2B5EF4-FFF2-40B4-BE49-F238E27FC236}">
                <a16:creationId xmlns:a16="http://schemas.microsoft.com/office/drawing/2014/main" id="{140E9E4F-A90D-47B1-BC72-77B2893440A8}"/>
              </a:ext>
            </a:extLst>
          </p:cNvPr>
          <p:cNvGraphicFramePr>
            <a:graphicFrameLocks noGrp="1"/>
          </p:cNvGraphicFramePr>
          <p:nvPr>
            <p:extLst>
              <p:ext uri="{D42A27DB-BD31-4B8C-83A1-F6EECF244321}">
                <p14:modId xmlns:p14="http://schemas.microsoft.com/office/powerpoint/2010/main" val="1563002191"/>
              </p:ext>
            </p:extLst>
          </p:nvPr>
        </p:nvGraphicFramePr>
        <p:xfrm>
          <a:off x="3227997" y="2046053"/>
          <a:ext cx="2617758" cy="820944"/>
        </p:xfrm>
        <a:graphic>
          <a:graphicData uri="http://schemas.openxmlformats.org/drawingml/2006/table">
            <a:tbl>
              <a:tblPr firstRow="1" bandRow="1">
                <a:tableStyleId>{7DF18680-E054-41AD-8BC1-D1AEF772440D}</a:tableStyleId>
              </a:tblPr>
              <a:tblGrid>
                <a:gridCol w="1308879">
                  <a:extLst>
                    <a:ext uri="{9D8B030D-6E8A-4147-A177-3AD203B41FA5}">
                      <a16:colId xmlns:a16="http://schemas.microsoft.com/office/drawing/2014/main" val="4145067515"/>
                    </a:ext>
                  </a:extLst>
                </a:gridCol>
                <a:gridCol w="646405">
                  <a:extLst>
                    <a:ext uri="{9D8B030D-6E8A-4147-A177-3AD203B41FA5}">
                      <a16:colId xmlns:a16="http://schemas.microsoft.com/office/drawing/2014/main" val="3190710692"/>
                    </a:ext>
                  </a:extLst>
                </a:gridCol>
                <a:gridCol w="662474">
                  <a:extLst>
                    <a:ext uri="{9D8B030D-6E8A-4147-A177-3AD203B41FA5}">
                      <a16:colId xmlns:a16="http://schemas.microsoft.com/office/drawing/2014/main" val="2364291490"/>
                    </a:ext>
                  </a:extLst>
                </a:gridCol>
              </a:tblGrid>
              <a:tr h="441848">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dirty="0"/>
                        <a:t>AUTHORITIES LODGED</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dirty="0"/>
                        <a:t> in Mar 2020</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2</a:t>
                      </a:r>
                    </a:p>
                  </a:txBody>
                  <a:tcPr marL="74295" marR="74295" marT="37148" marB="37148" anchor="ctr">
                    <a:solidFill>
                      <a:srgbClr val="002060"/>
                    </a:solidFill>
                  </a:tcPr>
                </a:tc>
                <a:extLst>
                  <a:ext uri="{0D108BD9-81ED-4DB2-BD59-A6C34878D82A}">
                    <a16:rowId xmlns:a16="http://schemas.microsoft.com/office/drawing/2014/main" val="661058362"/>
                  </a:ext>
                </a:extLst>
              </a:tr>
              <a:tr h="378653">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0</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Authority</a:t>
                      </a:r>
                    </a:p>
                  </a:txBody>
                  <a:tcPr marL="74295" marR="74295" marT="37148" marB="37148" anchor="ctr"/>
                </a:tc>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2</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284341324"/>
                  </a:ext>
                </a:extLst>
              </a:tr>
            </a:tbl>
          </a:graphicData>
        </a:graphic>
      </p:graphicFrame>
      <p:graphicFrame>
        <p:nvGraphicFramePr>
          <p:cNvPr id="40" name="Table 39">
            <a:extLst>
              <a:ext uri="{FF2B5EF4-FFF2-40B4-BE49-F238E27FC236}">
                <a16:creationId xmlns:a16="http://schemas.microsoft.com/office/drawing/2014/main" id="{C67C88B7-B89B-40D0-997E-E8FBAEB627C7}"/>
              </a:ext>
            </a:extLst>
          </p:cNvPr>
          <p:cNvGraphicFramePr>
            <a:graphicFrameLocks noGrp="1"/>
          </p:cNvGraphicFramePr>
          <p:nvPr>
            <p:extLst>
              <p:ext uri="{D42A27DB-BD31-4B8C-83A1-F6EECF244321}">
                <p14:modId xmlns:p14="http://schemas.microsoft.com/office/powerpoint/2010/main" val="4285373409"/>
              </p:ext>
            </p:extLst>
          </p:nvPr>
        </p:nvGraphicFramePr>
        <p:xfrm>
          <a:off x="300918" y="2067603"/>
          <a:ext cx="2766308" cy="803742"/>
        </p:xfrm>
        <a:graphic>
          <a:graphicData uri="http://schemas.openxmlformats.org/drawingml/2006/table">
            <a:tbl>
              <a:tblPr firstRow="1" bandRow="1">
                <a:tableStyleId>{7DF18680-E054-41AD-8BC1-D1AEF772440D}</a:tableStyleId>
              </a:tblPr>
              <a:tblGrid>
                <a:gridCol w="1383154">
                  <a:extLst>
                    <a:ext uri="{9D8B030D-6E8A-4147-A177-3AD203B41FA5}">
                      <a16:colId xmlns:a16="http://schemas.microsoft.com/office/drawing/2014/main" val="4145067515"/>
                    </a:ext>
                  </a:extLst>
                </a:gridCol>
                <a:gridCol w="616635">
                  <a:extLst>
                    <a:ext uri="{9D8B030D-6E8A-4147-A177-3AD203B41FA5}">
                      <a16:colId xmlns:a16="http://schemas.microsoft.com/office/drawing/2014/main" val="4177028549"/>
                    </a:ext>
                  </a:extLst>
                </a:gridCol>
                <a:gridCol w="766519">
                  <a:extLst>
                    <a:ext uri="{9D8B030D-6E8A-4147-A177-3AD203B41FA5}">
                      <a16:colId xmlns:a16="http://schemas.microsoft.com/office/drawing/2014/main" val="2364291490"/>
                    </a:ext>
                  </a:extLst>
                </a:gridCol>
              </a:tblGrid>
              <a:tr h="401871">
                <a:tc gridSpan="2">
                  <a:txBody>
                    <a:bodyPr/>
                    <a:lstStyle/>
                    <a:p>
                      <a:pPr algn="ctr"/>
                      <a:r>
                        <a:rPr lang="en-AU" sz="1000" dirty="0"/>
                        <a:t>AUTHORITIES LODGED </a:t>
                      </a:r>
                    </a:p>
                    <a:p>
                      <a:pPr algn="ctr"/>
                      <a:r>
                        <a:rPr lang="en-AU" sz="1000" dirty="0"/>
                        <a:t>Apr 2019 to Mar 2020</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38</a:t>
                      </a:r>
                    </a:p>
                  </a:txBody>
                  <a:tcPr marL="74295" marR="74295" marT="37148" marB="37148" anchor="ctr">
                    <a:solidFill>
                      <a:srgbClr val="002060"/>
                    </a:solidFill>
                  </a:tcPr>
                </a:tc>
                <a:extLst>
                  <a:ext uri="{0D108BD9-81ED-4DB2-BD59-A6C34878D82A}">
                    <a16:rowId xmlns:a16="http://schemas.microsoft.com/office/drawing/2014/main" val="661058362"/>
                  </a:ext>
                </a:extLst>
              </a:tr>
              <a:tr h="401871">
                <a:tc>
                  <a:txBody>
                    <a:bodyPr/>
                    <a:lstStyle/>
                    <a:p>
                      <a:pPr algn="ctr"/>
                      <a:r>
                        <a:rPr lang="en-AU" sz="1000" b="1" dirty="0"/>
                        <a:t>10</a:t>
                      </a:r>
                    </a:p>
                    <a:p>
                      <a:pPr algn="ctr"/>
                      <a:r>
                        <a:rPr lang="en-AU" sz="1000" b="1" dirty="0"/>
                        <a:t>Work Authority</a:t>
                      </a:r>
                    </a:p>
                  </a:txBody>
                  <a:tcPr marL="74295" marR="74295" marT="37148" marB="37148" anchor="ctr"/>
                </a:tc>
                <a:tc gridSpan="2">
                  <a:txBody>
                    <a:bodyPr/>
                    <a:lstStyle/>
                    <a:p>
                      <a:pPr algn="ctr"/>
                      <a:r>
                        <a:rPr lang="en-AU" sz="1000" b="1" dirty="0"/>
                        <a:t>28</a:t>
                      </a:r>
                    </a:p>
                    <a:p>
                      <a:pPr algn="ct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3112890348"/>
                  </a:ext>
                </a:extLst>
              </a:tr>
            </a:tbl>
          </a:graphicData>
        </a:graphic>
      </p:graphicFrame>
      <p:sp>
        <p:nvSpPr>
          <p:cNvPr id="4" name="Slide Number Placeholder 3"/>
          <p:cNvSpPr>
            <a:spLocks noGrp="1"/>
          </p:cNvSpPr>
          <p:nvPr>
            <p:ph type="sldNum" sz="quarter" idx="12"/>
          </p:nvPr>
        </p:nvSpPr>
        <p:spPr/>
        <p:txBody>
          <a:bodyPr/>
          <a:lstStyle/>
          <a:p>
            <a:fld id="{10F38EA1-A2B3-734E-8FE4-2A14DB32A8FE}" type="slidenum">
              <a:rPr lang="en-US" smtClean="0"/>
              <a:t>2</a:t>
            </a:fld>
            <a:endParaRPr lang="en-US" dirty="0"/>
          </a:p>
        </p:txBody>
      </p:sp>
      <p:graphicFrame>
        <p:nvGraphicFramePr>
          <p:cNvPr id="18" name="Table 17">
            <a:extLst>
              <a:ext uri="{FF2B5EF4-FFF2-40B4-BE49-F238E27FC236}">
                <a16:creationId xmlns:a16="http://schemas.microsoft.com/office/drawing/2014/main" id="{B9371CE6-3621-44FB-B18C-42BBCA1FB57D}"/>
              </a:ext>
            </a:extLst>
          </p:cNvPr>
          <p:cNvGraphicFramePr>
            <a:graphicFrameLocks noGrp="1"/>
          </p:cNvGraphicFramePr>
          <p:nvPr>
            <p:extLst>
              <p:ext uri="{D42A27DB-BD31-4B8C-83A1-F6EECF244321}">
                <p14:modId xmlns:p14="http://schemas.microsoft.com/office/powerpoint/2010/main" val="1956884176"/>
              </p:ext>
            </p:extLst>
          </p:nvPr>
        </p:nvGraphicFramePr>
        <p:xfrm>
          <a:off x="3229583" y="3323317"/>
          <a:ext cx="2616174" cy="1169459"/>
        </p:xfrm>
        <a:graphic>
          <a:graphicData uri="http://schemas.openxmlformats.org/drawingml/2006/table">
            <a:tbl>
              <a:tblPr firstRow="1" bandRow="1">
                <a:tableStyleId>{7DF18680-E054-41AD-8BC1-D1AEF772440D}</a:tableStyleId>
              </a:tblPr>
              <a:tblGrid>
                <a:gridCol w="422083">
                  <a:extLst>
                    <a:ext uri="{9D8B030D-6E8A-4147-A177-3AD203B41FA5}">
                      <a16:colId xmlns:a16="http://schemas.microsoft.com/office/drawing/2014/main" val="850157649"/>
                    </a:ext>
                  </a:extLst>
                </a:gridCol>
                <a:gridCol w="423669">
                  <a:extLst>
                    <a:ext uri="{9D8B030D-6E8A-4147-A177-3AD203B41FA5}">
                      <a16:colId xmlns:a16="http://schemas.microsoft.com/office/drawing/2014/main" val="1814836152"/>
                    </a:ext>
                  </a:extLst>
                </a:gridCol>
                <a:gridCol w="402584">
                  <a:extLst>
                    <a:ext uri="{9D8B030D-6E8A-4147-A177-3AD203B41FA5}">
                      <a16:colId xmlns:a16="http://schemas.microsoft.com/office/drawing/2014/main" val="2182475158"/>
                    </a:ext>
                  </a:extLst>
                </a:gridCol>
                <a:gridCol w="520499">
                  <a:extLst>
                    <a:ext uri="{9D8B030D-6E8A-4147-A177-3AD203B41FA5}">
                      <a16:colId xmlns:a16="http://schemas.microsoft.com/office/drawing/2014/main" val="4063638149"/>
                    </a:ext>
                  </a:extLst>
                </a:gridCol>
                <a:gridCol w="102192">
                  <a:extLst>
                    <a:ext uri="{9D8B030D-6E8A-4147-A177-3AD203B41FA5}">
                      <a16:colId xmlns:a16="http://schemas.microsoft.com/office/drawing/2014/main" val="922413998"/>
                    </a:ext>
                  </a:extLst>
                </a:gridCol>
                <a:gridCol w="321478">
                  <a:extLst>
                    <a:ext uri="{9D8B030D-6E8A-4147-A177-3AD203B41FA5}">
                      <a16:colId xmlns:a16="http://schemas.microsoft.com/office/drawing/2014/main" val="1277520202"/>
                    </a:ext>
                  </a:extLst>
                </a:gridCol>
                <a:gridCol w="423669">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in  </a:t>
                      </a:r>
                      <a:r>
                        <a:rPr lang="en-AU" sz="1000" kern="1200" dirty="0"/>
                        <a:t>Mar</a:t>
                      </a:r>
                      <a:r>
                        <a:rPr lang="en-AU" sz="1000" dirty="0"/>
                        <a:t> 2020</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1</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0</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1</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0</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tc>
                  <a:txBody>
                    <a:bodyPr/>
                    <a:lstStyle/>
                    <a:p>
                      <a:pPr algn="ctr"/>
                      <a:r>
                        <a:rPr lang="en-AU" sz="900" b="1" dirty="0"/>
                        <a:t>1</a:t>
                      </a:r>
                    </a:p>
                    <a:p>
                      <a:pPr algn="ctr"/>
                      <a:r>
                        <a:rPr lang="en-AU" sz="900" b="1" dirty="0"/>
                        <a:t>A</a:t>
                      </a:r>
                    </a:p>
                  </a:txBody>
                  <a:tcPr marL="74295" marR="74295" anchor="ctr"/>
                </a:tc>
                <a:tc gridSpan="2">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19" name="Table 18">
            <a:extLst>
              <a:ext uri="{FF2B5EF4-FFF2-40B4-BE49-F238E27FC236}">
                <a16:creationId xmlns:a16="http://schemas.microsoft.com/office/drawing/2014/main" id="{6EC7D101-A267-4217-9797-76267F9CE4FC}"/>
              </a:ext>
            </a:extLst>
          </p:cNvPr>
          <p:cNvGraphicFramePr>
            <a:graphicFrameLocks noGrp="1"/>
          </p:cNvGraphicFramePr>
          <p:nvPr>
            <p:extLst>
              <p:ext uri="{D42A27DB-BD31-4B8C-83A1-F6EECF244321}">
                <p14:modId xmlns:p14="http://schemas.microsoft.com/office/powerpoint/2010/main" val="2146473941"/>
              </p:ext>
            </p:extLst>
          </p:nvPr>
        </p:nvGraphicFramePr>
        <p:xfrm>
          <a:off x="300916" y="3327155"/>
          <a:ext cx="2766310" cy="1169459"/>
        </p:xfrm>
        <a:graphic>
          <a:graphicData uri="http://schemas.openxmlformats.org/drawingml/2006/table">
            <a:tbl>
              <a:tblPr firstRow="1" bandRow="1">
                <a:tableStyleId>{7DF18680-E054-41AD-8BC1-D1AEF772440D}</a:tableStyleId>
              </a:tblPr>
              <a:tblGrid>
                <a:gridCol w="447711">
                  <a:extLst>
                    <a:ext uri="{9D8B030D-6E8A-4147-A177-3AD203B41FA5}">
                      <a16:colId xmlns:a16="http://schemas.microsoft.com/office/drawing/2014/main" val="850157649"/>
                    </a:ext>
                  </a:extLst>
                </a:gridCol>
                <a:gridCol w="447711">
                  <a:extLst>
                    <a:ext uri="{9D8B030D-6E8A-4147-A177-3AD203B41FA5}">
                      <a16:colId xmlns:a16="http://schemas.microsoft.com/office/drawing/2014/main" val="1814836152"/>
                    </a:ext>
                  </a:extLst>
                </a:gridCol>
                <a:gridCol w="425429">
                  <a:extLst>
                    <a:ext uri="{9D8B030D-6E8A-4147-A177-3AD203B41FA5}">
                      <a16:colId xmlns:a16="http://schemas.microsoft.com/office/drawing/2014/main" val="2182475158"/>
                    </a:ext>
                  </a:extLst>
                </a:gridCol>
                <a:gridCol w="550036">
                  <a:extLst>
                    <a:ext uri="{9D8B030D-6E8A-4147-A177-3AD203B41FA5}">
                      <a16:colId xmlns:a16="http://schemas.microsoft.com/office/drawing/2014/main" val="4063638149"/>
                    </a:ext>
                  </a:extLst>
                </a:gridCol>
                <a:gridCol w="107991">
                  <a:extLst>
                    <a:ext uri="{9D8B030D-6E8A-4147-A177-3AD203B41FA5}">
                      <a16:colId xmlns:a16="http://schemas.microsoft.com/office/drawing/2014/main" val="922413998"/>
                    </a:ext>
                  </a:extLst>
                </a:gridCol>
                <a:gridCol w="339721">
                  <a:extLst>
                    <a:ext uri="{9D8B030D-6E8A-4147-A177-3AD203B41FA5}">
                      <a16:colId xmlns:a16="http://schemas.microsoft.com/office/drawing/2014/main" val="1277520202"/>
                    </a:ext>
                  </a:extLst>
                </a:gridCol>
                <a:gridCol w="447711">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Apr 2019 to Mar 2020</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31</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11</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20</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6</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5</a:t>
                      </a:r>
                    </a:p>
                    <a:p>
                      <a:pPr algn="ctr"/>
                      <a:r>
                        <a:rPr lang="en-AU" sz="900" b="1" dirty="0">
                          <a:solidFill>
                            <a:schemeClr val="tx1"/>
                          </a:solidFill>
                        </a:rPr>
                        <a:t>W</a:t>
                      </a:r>
                    </a:p>
                  </a:txBody>
                  <a:tcPr marL="74295" marR="74295" anchor="ctr"/>
                </a:tc>
                <a:tc>
                  <a:txBody>
                    <a:bodyPr/>
                    <a:lstStyle/>
                    <a:p>
                      <a:pPr algn="ctr"/>
                      <a:r>
                        <a:rPr lang="en-AU" sz="900" b="1" dirty="0"/>
                        <a:t>13</a:t>
                      </a:r>
                    </a:p>
                    <a:p>
                      <a:pPr algn="ctr"/>
                      <a:r>
                        <a:rPr lang="en-AU" sz="900" b="1" dirty="0"/>
                        <a:t>A</a:t>
                      </a:r>
                    </a:p>
                  </a:txBody>
                  <a:tcPr marL="74295" marR="74295" anchor="ctr"/>
                </a:tc>
                <a:tc gridSpan="2">
                  <a:txBody>
                    <a:bodyPr/>
                    <a:lstStyle/>
                    <a:p>
                      <a:pPr algn="ctr"/>
                      <a:r>
                        <a:rPr lang="en-AU" sz="900" b="1" dirty="0">
                          <a:solidFill>
                            <a:schemeClr val="tx1"/>
                          </a:solidFill>
                        </a:rPr>
                        <a:t>1</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6</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pSp>
        <p:nvGrpSpPr>
          <p:cNvPr id="20" name="Group 19">
            <a:extLst>
              <a:ext uri="{FF2B5EF4-FFF2-40B4-BE49-F238E27FC236}">
                <a16:creationId xmlns:a16="http://schemas.microsoft.com/office/drawing/2014/main" id="{21DADF30-E432-48DB-B868-305E589DAAC1}"/>
              </a:ext>
            </a:extLst>
          </p:cNvPr>
          <p:cNvGrpSpPr/>
          <p:nvPr/>
        </p:nvGrpSpPr>
        <p:grpSpPr>
          <a:xfrm>
            <a:off x="6178033" y="4383674"/>
            <a:ext cx="3525744" cy="361956"/>
            <a:chOff x="675329" y="5553121"/>
            <a:chExt cx="3309256" cy="415498"/>
          </a:xfrm>
        </p:grpSpPr>
        <p:sp>
          <p:nvSpPr>
            <p:cNvPr id="21" name="Rectangle 20">
              <a:extLst>
                <a:ext uri="{FF2B5EF4-FFF2-40B4-BE49-F238E27FC236}">
                  <a16:creationId xmlns:a16="http://schemas.microsoft.com/office/drawing/2014/main" id="{73627608-721E-4046-85E1-282F36F0A485}"/>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2" name="Rounded Rectangle 3">
              <a:extLst>
                <a:ext uri="{FF2B5EF4-FFF2-40B4-BE49-F238E27FC236}">
                  <a16:creationId xmlns:a16="http://schemas.microsoft.com/office/drawing/2014/main" id="{5FEFFFE7-4A7B-4AF1-A0A2-13E475E9122A}"/>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3" name="TextBox 22">
              <a:extLst>
                <a:ext uri="{FF2B5EF4-FFF2-40B4-BE49-F238E27FC236}">
                  <a16:creationId xmlns:a16="http://schemas.microsoft.com/office/drawing/2014/main" id="{1EAB50F8-063C-42F5-AE8F-F7BA4F645C29}"/>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14411" y="5262732"/>
            <a:ext cx="7486614" cy="1423817"/>
            <a:chOff x="403298" y="4296564"/>
            <a:chExt cx="6919882" cy="1874329"/>
          </a:xfrm>
        </p:grpSpPr>
        <p:sp>
          <p:nvSpPr>
            <p:cNvPr id="14" name="Rounded Rectangle 3">
              <a:extLst>
                <a:ext uri="{FF2B5EF4-FFF2-40B4-BE49-F238E27FC236}">
                  <a16:creationId xmlns:a16="http://schemas.microsoft.com/office/drawing/2014/main" id="{F1A2CDE2-5572-4332-A200-7E41E27FAC89}"/>
                </a:ext>
              </a:extLst>
            </p:cNvPr>
            <p:cNvSpPr/>
            <p:nvPr/>
          </p:nvSpPr>
          <p:spPr>
            <a:xfrm>
              <a:off x="403298" y="4515313"/>
              <a:ext cx="6919882" cy="165558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Work Plans (WA) and Work Plan Variations in the regulatory system over the last 12 months. </a:t>
              </a:r>
              <a:br>
                <a:rPr lang="en-AU" sz="1000" dirty="0">
                  <a:solidFill>
                    <a:schemeClr val="tx1">
                      <a:lumMod val="85000"/>
                      <a:lumOff val="15000"/>
                    </a:schemeClr>
                  </a:solidFill>
                </a:rPr>
              </a:b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Work Plans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Work Plans that were lodged / finalised for the calendar month.</a:t>
              </a:r>
            </a:p>
            <a:p>
              <a:pPr marL="139303" indent="-139303">
                <a:buFont typeface="Arial" panose="020B0604020202020204" pitchFamily="34" charset="0"/>
                <a:buChar char="•"/>
                <a:defRPr/>
              </a:pPr>
              <a:endParaRPr lang="en-AU" sz="1000" dirty="0">
                <a:solidFill>
                  <a:schemeClr val="tx1">
                    <a:lumMod val="85000"/>
                    <a:lumOff val="15000"/>
                  </a:schemeClr>
                </a:solidFill>
              </a:endParaRPr>
            </a:p>
            <a:p>
              <a:endParaRPr lang="en-AU" sz="1000" b="1" dirty="0">
                <a:solidFill>
                  <a:schemeClr val="tx1"/>
                </a:solidFill>
              </a:endParaRPr>
            </a:p>
          </p:txBody>
        </p:sp>
        <p:sp>
          <p:nvSpPr>
            <p:cNvPr id="15" name="Round Same Side Corner Rectangle 5">
              <a:extLst>
                <a:ext uri="{FF2B5EF4-FFF2-40B4-BE49-F238E27FC236}">
                  <a16:creationId xmlns:a16="http://schemas.microsoft.com/office/drawing/2014/main" id="{E99CFB19-A372-4BF7-951D-710891A8CE46}"/>
                </a:ext>
              </a:extLst>
            </p:cNvPr>
            <p:cNvSpPr/>
            <p:nvPr/>
          </p:nvSpPr>
          <p:spPr>
            <a:xfrm>
              <a:off x="403298" y="4296564"/>
              <a:ext cx="753722" cy="375459"/>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4" name="Slide Number Placeholder 3"/>
          <p:cNvSpPr>
            <a:spLocks noGrp="1"/>
          </p:cNvSpPr>
          <p:nvPr>
            <p:ph type="sldNum" sz="quarter" idx="12"/>
          </p:nvPr>
        </p:nvSpPr>
        <p:spPr/>
        <p:txBody>
          <a:bodyPr/>
          <a:lstStyle/>
          <a:p>
            <a:fld id="{10F38EA1-A2B3-734E-8FE4-2A14DB32A8FE}" type="slidenum">
              <a:rPr lang="en-US" smtClean="0"/>
              <a:t>3</a:t>
            </a:fld>
            <a:endParaRPr lang="en-US" dirty="0"/>
          </a:p>
        </p:txBody>
      </p:sp>
      <p:pic>
        <p:nvPicPr>
          <p:cNvPr id="5" name="Picture 4">
            <a:extLst>
              <a:ext uri="{FF2B5EF4-FFF2-40B4-BE49-F238E27FC236}">
                <a16:creationId xmlns:a16="http://schemas.microsoft.com/office/drawing/2014/main" id="{FB62156B-9D32-4B9E-9287-B6F899B92BEF}"/>
              </a:ext>
            </a:extLst>
          </p:cNvPr>
          <p:cNvPicPr>
            <a:picLocks noChangeAspect="1"/>
          </p:cNvPicPr>
          <p:nvPr/>
        </p:nvPicPr>
        <p:blipFill>
          <a:blip r:embed="rId2"/>
          <a:stretch>
            <a:fillRect/>
          </a:stretch>
        </p:blipFill>
        <p:spPr>
          <a:xfrm>
            <a:off x="280011" y="1512790"/>
            <a:ext cx="9345978" cy="3627434"/>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42418" y="1810371"/>
            <a:ext cx="7429982" cy="258532"/>
          </a:xfrm>
          <a:prstGeom prst="rect">
            <a:avLst/>
          </a:prstGeom>
          <a:noFill/>
        </p:spPr>
        <p:txBody>
          <a:bodyPr wrap="square" rtlCol="0">
            <a:spAutoFit/>
          </a:bodyPr>
          <a:lstStyle/>
          <a:p>
            <a:pPr>
              <a:lnSpc>
                <a:spcPct val="90000"/>
              </a:lnSpc>
              <a:spcBef>
                <a:spcPts val="813"/>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375504"/>
            <a:ext cx="6346891" cy="246221"/>
          </a:xfrm>
          <a:prstGeom prst="rect">
            <a:avLst/>
          </a:prstGeom>
          <a:noFill/>
        </p:spPr>
        <p:txBody>
          <a:bodyPr wrap="square" rtlCol="0">
            <a:spAutoFit/>
          </a:bodyPr>
          <a:lstStyle/>
          <a:p>
            <a:r>
              <a:rPr lang="en-AU" sz="1000" dirty="0"/>
              <a:t>Total Work Plans that had one or more stages assessed in the 12 months: </a:t>
            </a:r>
            <a:r>
              <a:rPr lang="en-AU" sz="1000" b="1" dirty="0"/>
              <a:t>43</a:t>
            </a:r>
          </a:p>
        </p:txBody>
      </p:sp>
      <p:sp>
        <p:nvSpPr>
          <p:cNvPr id="7" name="TextBox 6">
            <a:extLst>
              <a:ext uri="{FF2B5EF4-FFF2-40B4-BE49-F238E27FC236}">
                <a16:creationId xmlns:a16="http://schemas.microsoft.com/office/drawing/2014/main" id="{33A6EDAD-BA59-4AC4-B708-282844F2C753}"/>
              </a:ext>
            </a:extLst>
          </p:cNvPr>
          <p:cNvSpPr txBox="1"/>
          <p:nvPr/>
        </p:nvSpPr>
        <p:spPr>
          <a:xfrm>
            <a:off x="410578" y="4825010"/>
            <a:ext cx="4210060" cy="246221"/>
          </a:xfrm>
          <a:prstGeom prst="rect">
            <a:avLst/>
          </a:prstGeom>
          <a:noFill/>
        </p:spPr>
        <p:txBody>
          <a:bodyPr wrap="square" rtlCol="0">
            <a:spAutoFit/>
          </a:bodyPr>
          <a:lstStyle/>
          <a:p>
            <a:r>
              <a:rPr lang="en-AU" sz="1000" dirty="0"/>
              <a:t>Total Work Plans that had one or more stages assessed in the 12 month: 15</a:t>
            </a:r>
            <a:endParaRPr lang="en-AU" sz="1000" b="1" dirty="0"/>
          </a:p>
        </p:txBody>
      </p:sp>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42419" y="1498004"/>
            <a:ext cx="7179906"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Median Days for Work Authority work plan </a:t>
            </a:r>
            <a:r>
              <a:rPr lang="en-AU" sz="1400" b="1" u="sng" dirty="0"/>
              <a:t>stages</a:t>
            </a:r>
            <a:r>
              <a:rPr lang="en-AU" sz="1400" b="1" dirty="0"/>
              <a:t> completed in Apr 2019 to Mar 2020</a:t>
            </a:r>
          </a:p>
        </p:txBody>
      </p:sp>
      <p:grpSp>
        <p:nvGrpSpPr>
          <p:cNvPr id="8" name="Group 7"/>
          <p:cNvGrpSpPr/>
          <p:nvPr/>
        </p:nvGrpSpPr>
        <p:grpSpPr>
          <a:xfrm>
            <a:off x="355227" y="2061372"/>
            <a:ext cx="7167098" cy="1990333"/>
            <a:chOff x="355227" y="2500731"/>
            <a:chExt cx="6999296" cy="1645775"/>
          </a:xfrm>
        </p:grpSpPr>
        <p:sp>
          <p:nvSpPr>
            <p:cNvPr id="12" name="Rounded Rectangle 3">
              <a:extLst>
                <a:ext uri="{FF2B5EF4-FFF2-40B4-BE49-F238E27FC236}">
                  <a16:creationId xmlns:a16="http://schemas.microsoft.com/office/drawing/2014/main" id="{98162D09-D3EC-418E-8E96-9F8E5014660C}"/>
                </a:ext>
              </a:extLst>
            </p:cNvPr>
            <p:cNvSpPr/>
            <p:nvPr/>
          </p:nvSpPr>
          <p:spPr>
            <a:xfrm>
              <a:off x="355227" y="2631447"/>
              <a:ext cx="6999296" cy="1515059"/>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357047" y="2500731"/>
              <a:ext cx="2525585" cy="213776"/>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Statutory Endorsement Required</a:t>
              </a:r>
            </a:p>
          </p:txBody>
        </p:sp>
      </p:grpSp>
      <p:grpSp>
        <p:nvGrpSpPr>
          <p:cNvPr id="3" name="Group 2"/>
          <p:cNvGrpSpPr/>
          <p:nvPr/>
        </p:nvGrpSpPr>
        <p:grpSpPr>
          <a:xfrm>
            <a:off x="355227" y="4445453"/>
            <a:ext cx="4432469" cy="2084887"/>
            <a:chOff x="355227" y="4376873"/>
            <a:chExt cx="4088841" cy="2084887"/>
          </a:xfrm>
        </p:grpSpPr>
        <p:sp>
          <p:nvSpPr>
            <p:cNvPr id="14" name="Rounded Rectangle 3">
              <a:extLst>
                <a:ext uri="{FF2B5EF4-FFF2-40B4-BE49-F238E27FC236}">
                  <a16:creationId xmlns:a16="http://schemas.microsoft.com/office/drawing/2014/main" id="{CD205731-309B-426B-BCEF-416FE1BD583C}"/>
                </a:ext>
              </a:extLst>
            </p:cNvPr>
            <p:cNvSpPr/>
            <p:nvPr/>
          </p:nvSpPr>
          <p:spPr>
            <a:xfrm>
              <a:off x="355228" y="4570253"/>
              <a:ext cx="4088840" cy="189150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355227" y="4376873"/>
              <a:ext cx="2587998" cy="257745"/>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rPr>
                <a:t>Statutory Endorsement Not </a:t>
              </a:r>
              <a:r>
                <a:rPr lang="en-AU" sz="1200" b="1" dirty="0">
                  <a:solidFill>
                    <a:schemeClr val="accent6">
                      <a:lumMod val="50000"/>
                    </a:schemeClr>
                  </a:solidFill>
                  <a:latin typeface="Calibri" panose="020F0502020204030204"/>
                </a:rPr>
                <a:t>Required</a:t>
              </a:r>
            </a:p>
          </p:txBody>
        </p:sp>
      </p:grpSp>
      <p:sp>
        <p:nvSpPr>
          <p:cNvPr id="16" name="Rounded Rectangle 3">
            <a:extLst>
              <a:ext uri="{FF2B5EF4-FFF2-40B4-BE49-F238E27FC236}">
                <a16:creationId xmlns:a16="http://schemas.microsoft.com/office/drawing/2014/main" id="{E5FD2B6E-90C5-4945-86D7-35C6714A0AB5}"/>
              </a:ext>
            </a:extLst>
          </p:cNvPr>
          <p:cNvSpPr/>
          <p:nvPr/>
        </p:nvSpPr>
        <p:spPr>
          <a:xfrm>
            <a:off x="7677699" y="2219455"/>
            <a:ext cx="1977578" cy="1832250"/>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900" b="1" u="sng" dirty="0">
                <a:solidFill>
                  <a:schemeClr val="bg1">
                    <a:lumMod val="50000"/>
                  </a:schemeClr>
                </a:solidFill>
              </a:rPr>
              <a:t>Definitions</a:t>
            </a:r>
            <a:r>
              <a:rPr lang="en-AU" sz="900" b="1" dirty="0">
                <a:solidFill>
                  <a:schemeClr val="bg1">
                    <a:lumMod val="50000"/>
                  </a:schemeClr>
                </a:solidFill>
              </a:rPr>
              <a:t>:</a:t>
            </a:r>
          </a:p>
          <a:p>
            <a:r>
              <a:rPr lang="en-AU" sz="900" b="1" dirty="0">
                <a:solidFill>
                  <a:schemeClr val="bg1">
                    <a:lumMod val="50000"/>
                  </a:schemeClr>
                </a:solidFill>
              </a:rPr>
              <a:t>Median Days #:</a:t>
            </a:r>
            <a:r>
              <a:rPr lang="en-AU" sz="900" dirty="0">
                <a:solidFill>
                  <a:schemeClr val="bg1">
                    <a:lumMod val="50000"/>
                  </a:schemeClr>
                </a:solidFill>
              </a:rPr>
              <a:t> Arranging the stage duration in order and then selecting the one in the middle duration.</a:t>
            </a:r>
          </a:p>
          <a:p>
            <a:r>
              <a:rPr lang="en-AU" sz="900" dirty="0">
                <a:solidFill>
                  <a:schemeClr val="bg1">
                    <a:lumMod val="50000"/>
                  </a:schemeClr>
                </a:solidFill>
              </a:rPr>
              <a:t>Median is used to minimise the impact of outliers.</a:t>
            </a:r>
          </a:p>
          <a:p>
            <a:endParaRPr lang="en-AU" sz="900" dirty="0">
              <a:solidFill>
                <a:schemeClr val="bg1">
                  <a:lumMod val="50000"/>
                </a:schemeClr>
              </a:solidFill>
            </a:endParaRPr>
          </a:p>
          <a:p>
            <a:r>
              <a:rPr lang="en-AU" sz="900" b="1" dirty="0">
                <a:solidFill>
                  <a:schemeClr val="bg1">
                    <a:lumMod val="50000"/>
                  </a:schemeClr>
                </a:solidFill>
              </a:rPr>
              <a:t>No. Work Plans*: </a:t>
            </a:r>
            <a:r>
              <a:rPr lang="en-AU" sz="900" dirty="0">
                <a:solidFill>
                  <a:schemeClr val="bg1">
                    <a:lumMod val="50000"/>
                  </a:schemeClr>
                </a:solidFill>
              </a:rPr>
              <a:t>The number of work plans that had that stage assessed in the year. A single Work Plan in a month can have had a stage assessed multiple times.</a:t>
            </a:r>
          </a:p>
          <a:p>
            <a:endParaRPr lang="en-AU" sz="900" b="1" dirty="0">
              <a:solidFill>
                <a:schemeClr val="tx1"/>
              </a:solidFill>
            </a:endParaRPr>
          </a:p>
        </p:txBody>
      </p:sp>
      <p:grpSp>
        <p:nvGrpSpPr>
          <p:cNvPr id="4" name="Group 3"/>
          <p:cNvGrpSpPr/>
          <p:nvPr/>
        </p:nvGrpSpPr>
        <p:grpSpPr>
          <a:xfrm>
            <a:off x="5642750" y="4948120"/>
            <a:ext cx="3906204" cy="1257245"/>
            <a:chOff x="6334174" y="4467836"/>
            <a:chExt cx="2890791" cy="1460730"/>
          </a:xfrm>
        </p:grpSpPr>
        <p:sp>
          <p:nvSpPr>
            <p:cNvPr id="17" name="Rounded Rectangle 3">
              <a:extLst>
                <a:ext uri="{FF2B5EF4-FFF2-40B4-BE49-F238E27FC236}">
                  <a16:creationId xmlns:a16="http://schemas.microsoft.com/office/drawing/2014/main" id="{D5C771A2-C082-43E3-9AC3-5C3C5CB15C89}"/>
                </a:ext>
              </a:extLst>
            </p:cNvPr>
            <p:cNvSpPr/>
            <p:nvPr/>
          </p:nvSpPr>
          <p:spPr>
            <a:xfrm>
              <a:off x="6334177" y="4579912"/>
              <a:ext cx="2890788" cy="134865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marL="171450" indent="-171450">
                <a:buFont typeface="Arial" panose="020B0604020202020204" pitchFamily="34" charset="0"/>
                <a:buChar char="•"/>
                <a:defRPr/>
              </a:pPr>
              <a:r>
                <a:rPr lang="en-AU" sz="1000" dirty="0">
                  <a:solidFill>
                    <a:schemeClr val="tx1"/>
                  </a:solidFill>
                </a:rPr>
                <a:t>A work plan / work plan variation goes through various stages from New to Finalised. The tables identify the stages, the median days for each stage to be completed and the number of work plans that had the stage assessed from </a:t>
              </a:r>
              <a:r>
                <a:rPr lang="en-AU" sz="1000" dirty="0">
                  <a:solidFill>
                    <a:schemeClr val="tx1">
                      <a:lumMod val="85000"/>
                      <a:lumOff val="15000"/>
                    </a:schemeClr>
                  </a:solidFill>
                </a:rPr>
                <a:t>Apr 2019 </a:t>
              </a:r>
              <a:r>
                <a:rPr lang="en-AU" sz="1000" dirty="0">
                  <a:solidFill>
                    <a:schemeClr val="tx1"/>
                  </a:solidFill>
                </a:rPr>
                <a:t>to </a:t>
              </a:r>
              <a:r>
                <a:rPr lang="en-AU" sz="1000" dirty="0">
                  <a:solidFill>
                    <a:schemeClr val="tx1">
                      <a:lumMod val="85000"/>
                      <a:lumOff val="15000"/>
                    </a:schemeClr>
                  </a:solidFill>
                </a:rPr>
                <a:t>Mar 2020.</a:t>
              </a:r>
              <a:endParaRPr lang="en-AU" sz="1000" dirty="0">
                <a:solidFill>
                  <a:schemeClr val="tx1"/>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6334174" y="4467836"/>
              <a:ext cx="424217" cy="2637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20" name="Table 19">
            <a:extLst>
              <a:ext uri="{FF2B5EF4-FFF2-40B4-BE49-F238E27FC236}">
                <a16:creationId xmlns:a16="http://schemas.microsoft.com/office/drawing/2014/main" id="{19A07C6E-1822-4AC7-9DE5-180367F4572F}"/>
              </a:ext>
            </a:extLst>
          </p:cNvPr>
          <p:cNvGraphicFramePr>
            <a:graphicFrameLocks noGrp="1"/>
          </p:cNvGraphicFramePr>
          <p:nvPr>
            <p:extLst>
              <p:ext uri="{D42A27DB-BD31-4B8C-83A1-F6EECF244321}">
                <p14:modId xmlns:p14="http://schemas.microsoft.com/office/powerpoint/2010/main" val="4289114349"/>
              </p:ext>
            </p:extLst>
          </p:nvPr>
        </p:nvGraphicFramePr>
        <p:xfrm>
          <a:off x="428903" y="2606336"/>
          <a:ext cx="6999295" cy="1287784"/>
        </p:xfrm>
        <a:graphic>
          <a:graphicData uri="http://schemas.openxmlformats.org/drawingml/2006/table">
            <a:tbl>
              <a:tblPr firstRow="1" firstCol="1">
                <a:tableStyleId>{5C22544A-7EE6-4342-B048-85BDC9FD1C3A}</a:tableStyleId>
              </a:tblPr>
              <a:tblGrid>
                <a:gridCol w="748594">
                  <a:extLst>
                    <a:ext uri="{9D8B030D-6E8A-4147-A177-3AD203B41FA5}">
                      <a16:colId xmlns:a16="http://schemas.microsoft.com/office/drawing/2014/main" val="1693068444"/>
                    </a:ext>
                  </a:extLst>
                </a:gridCol>
                <a:gridCol w="759637">
                  <a:extLst>
                    <a:ext uri="{9D8B030D-6E8A-4147-A177-3AD203B41FA5}">
                      <a16:colId xmlns:a16="http://schemas.microsoft.com/office/drawing/2014/main" val="1046372732"/>
                    </a:ext>
                  </a:extLst>
                </a:gridCol>
                <a:gridCol w="848918">
                  <a:extLst>
                    <a:ext uri="{9D8B030D-6E8A-4147-A177-3AD203B41FA5}">
                      <a16:colId xmlns:a16="http://schemas.microsoft.com/office/drawing/2014/main" val="3773381255"/>
                    </a:ext>
                  </a:extLst>
                </a:gridCol>
                <a:gridCol w="773691">
                  <a:extLst>
                    <a:ext uri="{9D8B030D-6E8A-4147-A177-3AD203B41FA5}">
                      <a16:colId xmlns:a16="http://schemas.microsoft.com/office/drawing/2014/main" val="2573620924"/>
                    </a:ext>
                  </a:extLst>
                </a:gridCol>
                <a:gridCol w="773691">
                  <a:extLst>
                    <a:ext uri="{9D8B030D-6E8A-4147-A177-3AD203B41FA5}">
                      <a16:colId xmlns:a16="http://schemas.microsoft.com/office/drawing/2014/main" val="1682255500"/>
                    </a:ext>
                  </a:extLst>
                </a:gridCol>
                <a:gridCol w="773691">
                  <a:extLst>
                    <a:ext uri="{9D8B030D-6E8A-4147-A177-3AD203B41FA5}">
                      <a16:colId xmlns:a16="http://schemas.microsoft.com/office/drawing/2014/main" val="2115937172"/>
                    </a:ext>
                  </a:extLst>
                </a:gridCol>
                <a:gridCol w="773691">
                  <a:extLst>
                    <a:ext uri="{9D8B030D-6E8A-4147-A177-3AD203B41FA5}">
                      <a16:colId xmlns:a16="http://schemas.microsoft.com/office/drawing/2014/main" val="100074573"/>
                    </a:ext>
                  </a:extLst>
                </a:gridCol>
                <a:gridCol w="773691">
                  <a:extLst>
                    <a:ext uri="{9D8B030D-6E8A-4147-A177-3AD203B41FA5}">
                      <a16:colId xmlns:a16="http://schemas.microsoft.com/office/drawing/2014/main" val="3618640883"/>
                    </a:ext>
                  </a:extLst>
                </a:gridCol>
                <a:gridCol w="773691">
                  <a:extLst>
                    <a:ext uri="{9D8B030D-6E8A-4147-A177-3AD203B41FA5}">
                      <a16:colId xmlns:a16="http://schemas.microsoft.com/office/drawing/2014/main" val="4052822133"/>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extLst>
                  <a:ext uri="{0D108BD9-81ED-4DB2-BD59-A6C34878D82A}">
                    <a16:rowId xmlns:a16="http://schemas.microsoft.com/office/drawing/2014/main" val="415966901"/>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417744196"/>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92</a:t>
                      </a: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27</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49</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27</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199</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27</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1960262628"/>
                  </a:ext>
                </a:extLst>
              </a:tr>
              <a:tr h="185738">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17</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19</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31</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27</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19</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19</a:t>
                      </a:r>
                    </a:p>
                  </a:txBody>
                  <a:tcPr marL="37148" marR="37148" marT="37148" marB="37148" anchor="ctr"/>
                </a:tc>
                <a:tc>
                  <a:txBody>
                    <a:bodyPr/>
                    <a:lstStyle/>
                    <a:p>
                      <a:pPr algn="ctr" fontAlgn="b"/>
                      <a:r>
                        <a:rPr lang="en-AU" sz="900" b="0" i="0" u="none" strike="noStrike" dirty="0">
                          <a:solidFill>
                            <a:schemeClr val="tx1"/>
                          </a:solidFill>
                          <a:effectLst/>
                          <a:latin typeface="+mn-lt"/>
                        </a:rPr>
                        <a:t>11</a:t>
                      </a:r>
                      <a:endParaRPr lang="en-AU" sz="900" b="0"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9</a:t>
                      </a:r>
                    </a:p>
                  </a:txBody>
                  <a:tcPr marL="37148" marR="37148" marT="37148" marB="37148" anchor="ctr"/>
                </a:tc>
                <a:extLst>
                  <a:ext uri="{0D108BD9-81ED-4DB2-BD59-A6C34878D82A}">
                    <a16:rowId xmlns:a16="http://schemas.microsoft.com/office/drawing/2014/main" val="1225803496"/>
                  </a:ext>
                </a:extLst>
              </a:tr>
            </a:tbl>
          </a:graphicData>
        </a:graphic>
      </p:graphicFrame>
      <p:graphicFrame>
        <p:nvGraphicFramePr>
          <p:cNvPr id="22" name="Table 21">
            <a:extLst>
              <a:ext uri="{FF2B5EF4-FFF2-40B4-BE49-F238E27FC236}">
                <a16:creationId xmlns:a16="http://schemas.microsoft.com/office/drawing/2014/main" id="{F7C67F88-7677-40D7-B1ED-2D606507565D}"/>
              </a:ext>
            </a:extLst>
          </p:cNvPr>
          <p:cNvGraphicFramePr>
            <a:graphicFrameLocks noGrp="1"/>
          </p:cNvGraphicFramePr>
          <p:nvPr>
            <p:extLst>
              <p:ext uri="{D42A27DB-BD31-4B8C-83A1-F6EECF244321}">
                <p14:modId xmlns:p14="http://schemas.microsoft.com/office/powerpoint/2010/main" val="3465044052"/>
              </p:ext>
            </p:extLst>
          </p:nvPr>
        </p:nvGraphicFramePr>
        <p:xfrm>
          <a:off x="456106" y="5082536"/>
          <a:ext cx="4164532" cy="1181104"/>
        </p:xfrm>
        <a:graphic>
          <a:graphicData uri="http://schemas.openxmlformats.org/drawingml/2006/table">
            <a:tbl>
              <a:tblPr firstRow="1" firstCol="1">
                <a:tableStyleId>{5C22544A-7EE6-4342-B048-85BDC9FD1C3A}</a:tableStyleId>
              </a:tblPr>
              <a:tblGrid>
                <a:gridCol w="814002">
                  <a:extLst>
                    <a:ext uri="{9D8B030D-6E8A-4147-A177-3AD203B41FA5}">
                      <a16:colId xmlns:a16="http://schemas.microsoft.com/office/drawing/2014/main" val="1693068444"/>
                    </a:ext>
                  </a:extLst>
                </a:gridCol>
                <a:gridCol w="780965">
                  <a:extLst>
                    <a:ext uri="{9D8B030D-6E8A-4147-A177-3AD203B41FA5}">
                      <a16:colId xmlns:a16="http://schemas.microsoft.com/office/drawing/2014/main" val="1046372732"/>
                    </a:ext>
                  </a:extLst>
                </a:gridCol>
                <a:gridCol w="970131">
                  <a:extLst>
                    <a:ext uri="{9D8B030D-6E8A-4147-A177-3AD203B41FA5}">
                      <a16:colId xmlns:a16="http://schemas.microsoft.com/office/drawing/2014/main" val="3773381255"/>
                    </a:ext>
                  </a:extLst>
                </a:gridCol>
                <a:gridCol w="757593">
                  <a:extLst>
                    <a:ext uri="{9D8B030D-6E8A-4147-A177-3AD203B41FA5}">
                      <a16:colId xmlns:a16="http://schemas.microsoft.com/office/drawing/2014/main" val="2573620924"/>
                    </a:ext>
                  </a:extLst>
                </a:gridCol>
                <a:gridCol w="841841">
                  <a:extLst>
                    <a:ext uri="{9D8B030D-6E8A-4147-A177-3AD203B41FA5}">
                      <a16:colId xmlns:a16="http://schemas.microsoft.com/office/drawing/2014/main" val="1682255500"/>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marT="37148" marB="37148" anchor="ctr">
                    <a:solidFill>
                      <a:schemeClr val="accent6">
                        <a:lumMod val="75000"/>
                      </a:schemeClr>
                    </a:solidFill>
                  </a:tcPr>
                </a:tc>
                <a:extLst>
                  <a:ext uri="{0D108BD9-81ED-4DB2-BD59-A6C34878D82A}">
                    <a16:rowId xmlns:a16="http://schemas.microsoft.com/office/drawing/2014/main" val="2635638004"/>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679665999"/>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1" i="1" u="none" strike="noStrike" dirty="0">
                          <a:solidFill>
                            <a:schemeClr val="tx1"/>
                          </a:solidFill>
                          <a:effectLst/>
                          <a:latin typeface="+mn-lt"/>
                          <a:cs typeface="Calibri" panose="020F0502020204030204" pitchFamily="34" charset="0"/>
                        </a:rPr>
                        <a:t>76</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304</a:t>
                      </a:r>
                    </a:p>
                  </a:txBody>
                  <a:tcPr marL="37148" marR="37148" marT="37148" marB="37148" anchor="ctr"/>
                </a:tc>
                <a:tc>
                  <a:txBody>
                    <a:bodyPr/>
                    <a:lstStyle/>
                    <a:p>
                      <a:pPr algn="ctr" fontAlgn="b"/>
                      <a:r>
                        <a:rPr kumimoji="0" lang="en-AU" sz="900" b="1" i="1" u="none" strike="noStrike" kern="1200" cap="none" spc="0" normalizeH="0" baseline="0" noProof="0" dirty="0">
                          <a:ln>
                            <a:noFill/>
                          </a:ln>
                          <a:solidFill>
                            <a:schemeClr val="tx1"/>
                          </a:solidFill>
                          <a:effectLst/>
                          <a:uLnTx/>
                          <a:uFillTx/>
                          <a:latin typeface="+mn-lt"/>
                          <a:cs typeface="Calibri" panose="020F0502020204030204" pitchFamily="34" charset="0"/>
                        </a:rPr>
                        <a:t>28</a:t>
                      </a:r>
                      <a:endParaRPr lang="en-AU" sz="900" b="1" i="1"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4154088929"/>
                  </a:ext>
                </a:extLst>
              </a:tr>
              <a:tr h="185738">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5</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11</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3</a:t>
                      </a:r>
                    </a:p>
                  </a:txBody>
                  <a:tcPr marL="37148" marR="37148" marT="37148" marB="37148" anchor="ctr"/>
                </a:tc>
                <a:extLst>
                  <a:ext uri="{0D108BD9-81ED-4DB2-BD59-A6C34878D82A}">
                    <a16:rowId xmlns:a16="http://schemas.microsoft.com/office/drawing/2014/main" val="2037719172"/>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PCB-meeting-presentation-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EDJTR Document" ma:contentTypeID="0x010100611F6414DFB111E7BA88F9DF1743E31700D648DBF4B231EC48B14A8BD0F4974AA7" ma:contentTypeVersion="25" ma:contentTypeDescription="DEDJTR Document" ma:contentTypeScope="" ma:versionID="08e6c40068394cd337517edc71a8787c">
  <xsd:schema xmlns:xsd="http://www.w3.org/2001/XMLSchema" xmlns:xs="http://www.w3.org/2001/XMLSchema" xmlns:p="http://schemas.microsoft.com/office/2006/metadata/properties" xmlns:ns2="1970f3ff-c7c3-4b73-8f0c-0bc260d159f3" xmlns:ns3="d95fa365-6051-4755-a57a-b1b515a65ccf" xmlns:ns4="d8656102-7c7b-4021-94e7-299bfa2f7616" targetNamespace="http://schemas.microsoft.com/office/2006/metadata/properties" ma:root="true" ma:fieldsID="60e7bcc9a756fa5496efd90ab6504c69" ns2:_="" ns3:_="" ns4:_="">
    <xsd:import namespace="1970f3ff-c7c3-4b73-8f0c-0bc260d159f3"/>
    <xsd:import namespace="d95fa365-6051-4755-a57a-b1b515a65ccf"/>
    <xsd:import namespace="d8656102-7c7b-4021-94e7-299bfa2f7616"/>
    <xsd:element name="properties">
      <xsd:complexType>
        <xsd:sequence>
          <xsd:element name="documentManagement">
            <xsd:complexType>
              <xsd:all>
                <xsd:element ref="ns2:g46a9f61d38540a784cfecbd3da27bca" minOccurs="0"/>
                <xsd:element ref="ns3:TaxCatchAll" minOccurs="0"/>
                <xsd:element ref="ns3:TaxCatchAllLabel" minOccurs="0"/>
                <xsd:element ref="ns2:b4605c5f9d584382a57fb8476d85f713" minOccurs="0"/>
                <xsd:element ref="ns2:p31afe295eb448f092f13ab8c2af2c33" minOccurs="0"/>
                <xsd:element ref="ns2:hcae176ec3a54dbeadeeec1b38baec58" minOccurs="0"/>
                <xsd:element ref="ns2:lf5681727d5b4cc1a5c417fcf66e2a7b"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3:SharedWithUsers" minOccurs="0"/>
                <xsd:element ref="ns3:SharedWithDetails"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70f3ff-c7c3-4b73-8f0c-0bc260d159f3" elementFormDefault="qualified">
    <xsd:import namespace="http://schemas.microsoft.com/office/2006/documentManagement/types"/>
    <xsd:import namespace="http://schemas.microsoft.com/office/infopath/2007/PartnerControls"/>
    <xsd:element name="g46a9f61d38540a784cfecbd3da27bca" ma:index="8" nillable="true" ma:taxonomy="true" ma:internalName="g46a9f61d38540a784cfecbd3da27bca" ma:taxonomyFieldName="DEDJTRGroup" ma:displayName="Group" ma:fieldId="{046a9f61-d385-40a7-84cf-ecbd3da27bca}"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b4605c5f9d584382a57fb8476d85f713" ma:index="12" nillable="true" ma:taxonomy="true" ma:internalName="b4605c5f9d584382a57fb8476d85f713" ma:taxonomyFieldName="DEDJTRDivision" ma:displayName="Division" ma:fieldId="{b4605c5f-9d58-4382-a57f-b8476d85f71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p31afe295eb448f092f13ab8c2af2c33" ma:index="14" nillable="true" ma:taxonomy="true" ma:internalName="p31afe295eb448f092f13ab8c2af2c33" ma:taxonomyFieldName="DEDJTRBranch" ma:displayName="Branch" ma:fieldId="{931afe29-5eb4-48f0-92f1-3ab8c2af2c3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hcae176ec3a54dbeadeeec1b38baec58" ma:index="16" nillable="true" ma:taxonomy="true" ma:internalName="hcae176ec3a54dbeadeeec1b38baec58" ma:taxonomyFieldName="DEDJTRSection" ma:displayName="Section" ma:fieldId="{1cae176e-c3a5-4dbe-adee-ec1b38baec58}"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lf5681727d5b4cc1a5c417fcf66e2a7b" ma:index="18" nillable="true" ma:taxonomy="true" ma:internalName="lf5681727d5b4cc1a5c417fcf66e2a7b" ma:taxonomyFieldName="DEDJTRSecurityClassification" ma:displayName="Security Classification" ma:fieldId="{5f568172-7d5b-4cc1-a5c4-17fcf66e2a7b}" ma:sspId="9292314e-c97d-49c1-8ae7-4cb6e1c4f97c" ma:termSetId="e639de15-6b57-4d67-aed9-4113af6bf4b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95fa365-6051-4755-a57a-b1b515a65ccf"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34efb335-bfc8-46fc-b6db-d0eed2a1e544}" ma:internalName="TaxCatchAll" ma:showField="CatchAllData"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4efb335-bfc8-46fc-b6db-d0eed2a1e544}" ma:internalName="TaxCatchAllLabel" ma:readOnly="true" ma:showField="CatchAllDataLabel"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SharedWithUsers" ma:index="2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656102-7c7b-4021-94e7-299bfa2f7616" elementFormDefault="qualified">
    <xsd:import namespace="http://schemas.microsoft.com/office/2006/documentManagement/types"/>
    <xsd:import namespace="http://schemas.microsoft.com/office/infopath/2007/PartnerControls"/>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AutoTags" ma:index="22" nillable="true" ma:displayName="Tags" ma:internalName="MediaServiceAutoTags"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ServiceDateTaken" ma:index="26" nillable="true" ma:displayName="MediaServiceDateTaken" ma:hidden="true" ma:internalName="MediaServiceDateTaken" ma:readOnly="true">
      <xsd:simpleType>
        <xsd:restriction base="dms:Text"/>
      </xsd:simpleType>
    </xsd:element>
    <xsd:element name="MediaServiceLocation" ma:index="29" nillable="true" ma:displayName="Location" ma:internalName="MediaServiceLocation" ma:readOnly="true">
      <xsd:simpleType>
        <xsd:restriction base="dms:Text"/>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hcae176ec3a54dbeadeeec1b38baec58 xmlns="1970f3ff-c7c3-4b73-8f0c-0bc260d159f3">
      <Terms xmlns="http://schemas.microsoft.com/office/infopath/2007/PartnerControls"/>
    </hcae176ec3a54dbeadeeec1b38baec58>
    <p31afe295eb448f092f13ab8c2af2c33 xmlns="1970f3ff-c7c3-4b73-8f0c-0bc260d159f3">
      <Terms xmlns="http://schemas.microsoft.com/office/infopath/2007/PartnerControls"/>
    </p31afe295eb448f092f13ab8c2af2c33>
    <lf5681727d5b4cc1a5c417fcf66e2a7b xmlns="1970f3ff-c7c3-4b73-8f0c-0bc260d159f3">
      <Terms xmlns="http://schemas.microsoft.com/office/infopath/2007/PartnerControls"/>
    </lf5681727d5b4cc1a5c417fcf66e2a7b>
    <TaxCatchAll xmlns="d95fa365-6051-4755-a57a-b1b515a65ccf"/>
    <b4605c5f9d584382a57fb8476d85f713 xmlns="1970f3ff-c7c3-4b73-8f0c-0bc260d159f3">
      <Terms xmlns="http://schemas.microsoft.com/office/infopath/2007/PartnerControls"/>
    </b4605c5f9d584382a57fb8476d85f713>
    <g46a9f61d38540a784cfecbd3da27bca xmlns="1970f3ff-c7c3-4b73-8f0c-0bc260d159f3">
      <Terms xmlns="http://schemas.microsoft.com/office/infopath/2007/PartnerControls"/>
    </g46a9f61d38540a784cfecbd3da27bca>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5DAE9D0-5361-4006-BFB5-FF3C7879D5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70f3ff-c7c3-4b73-8f0c-0bc260d159f3"/>
    <ds:schemaRef ds:uri="d95fa365-6051-4755-a57a-b1b515a65ccf"/>
    <ds:schemaRef ds:uri="d8656102-7c7b-4021-94e7-299bfa2f76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4C1A488-D36D-4BB8-9A22-5BBAE0838621}">
  <ds:schemaRefs>
    <ds:schemaRef ds:uri="http://schemas.microsoft.com/office/infopath/2007/PartnerControls"/>
    <ds:schemaRef ds:uri="d8656102-7c7b-4021-94e7-299bfa2f7616"/>
    <ds:schemaRef ds:uri="http://purl.org/dc/elements/1.1/"/>
    <ds:schemaRef ds:uri="http://schemas.microsoft.com/office/2006/metadata/properties"/>
    <ds:schemaRef ds:uri="1970f3ff-c7c3-4b73-8f0c-0bc260d159f3"/>
    <ds:schemaRef ds:uri="http://purl.org/dc/terms/"/>
    <ds:schemaRef ds:uri="d95fa365-6051-4755-a57a-b1b515a65ccf"/>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customXml/itemProps3.xml><?xml version="1.0" encoding="utf-8"?>
<ds:datastoreItem xmlns:ds="http://schemas.openxmlformats.org/officeDocument/2006/customXml" ds:itemID="{959071DE-8301-4E60-8889-FFEE6ED1CAA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21013</TotalTime>
  <Words>770</Words>
  <Application>Microsoft Office PowerPoint</Application>
  <PresentationFormat>A4 Paper (210x297 mm)</PresentationFormat>
  <Paragraphs>233</Paragraphs>
  <Slides>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Arial</vt:lpstr>
      <vt:lpstr>Arial</vt:lpstr>
      <vt:lpstr>Calibri</vt:lpstr>
      <vt:lpstr>Calibri Light</vt:lpstr>
      <vt:lpstr>PCB-meeting-presentation-template</vt:lpstr>
      <vt:lpstr>1_PCB-meeting-presentation-template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Extractives</dc:title>
  <dc:creator>Praveen Mathew (DEDJTR)</dc:creator>
  <cp:lastModifiedBy>David Ly (DJPR)</cp:lastModifiedBy>
  <cp:revision>512</cp:revision>
  <cp:lastPrinted>2018-08-15T22:59:59Z</cp:lastPrinted>
  <dcterms:created xsi:type="dcterms:W3CDTF">2018-03-26T01:27:34Z</dcterms:created>
  <dcterms:modified xsi:type="dcterms:W3CDTF">2020-06-30T01:58:09Z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0x010100611F6414DFB111E7BA88F9DF1743E31700D648DBF4B231EC48B14A8BD0F4974AA7</vt:lpwstr>
  </property>
  <property fmtid="{D5CDD505-2E9C-101B-9397-08002B2CF9AE}" pid="3" name="DEDJTRDivision">
    <vt:lpwstr/>
  </property>
  <property fmtid="{D5CDD505-2E9C-101B-9397-08002B2CF9AE}" pid="4" name="DEDJTRBranch">
    <vt:lpwstr/>
  </property>
  <property fmtid="{D5CDD505-2E9C-101B-9397-08002B2CF9AE}" pid="5" name="DEDJTRSection">
    <vt:lpwstr/>
  </property>
  <property fmtid="{D5CDD505-2E9C-101B-9397-08002B2CF9AE}" pid="6" name="DEDJTRGroup">
    <vt:lpwstr/>
  </property>
  <property fmtid="{D5CDD505-2E9C-101B-9397-08002B2CF9AE}" pid="7" name="DEDJTRSecurityClassification">
    <vt:lpwstr/>
  </property>
</Properties>
</file>