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 id="2147483690" r:id="rId2"/>
  </p:sldMasterIdLst>
  <p:notesMasterIdLst>
    <p:notesMasterId r:id="rId7"/>
  </p:notesMasterIdLst>
  <p:sldIdLst>
    <p:sldId id="346" r:id="rId3"/>
    <p:sldId id="343" r:id="rId4"/>
    <p:sldId id="344" r:id="rId5"/>
    <p:sldId id="345" r:id="rId6"/>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12" d="100"/>
          <a:sy n="112" d="100"/>
        </p:scale>
        <p:origin x="240"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Internal.vic.gov.au\Groupdata\ER\ERRV\MPV\COMENG\Reports\Monthly\Dashboard%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AU">
                <a:solidFill>
                  <a:schemeClr val="tx1"/>
                </a:solidFill>
              </a:rPr>
              <a:t>Work Authority Work Plans in</a:t>
            </a:r>
            <a:r>
              <a:rPr lang="en-AU" baseline="0">
                <a:solidFill>
                  <a:schemeClr val="tx1"/>
                </a:solidFill>
              </a:rPr>
              <a:t> the Regulatory System, Lodged and Finalised</a:t>
            </a:r>
            <a:endParaRPr lang="en-AU">
              <a:solidFill>
                <a:schemeClr val="tx1"/>
              </a:solidFill>
            </a:endParaRPr>
          </a:p>
        </c:rich>
      </c:tx>
      <c:overlay val="0"/>
      <c:spPr>
        <a:noFill/>
        <a:ln>
          <a:noFill/>
        </a:ln>
        <a:effectLst/>
      </c:spPr>
    </c:title>
    <c:autoTitleDeleted val="0"/>
    <c:plotArea>
      <c:layout/>
      <c:barChart>
        <c:barDir val="col"/>
        <c:grouping val="stacked"/>
        <c:varyColors val="0"/>
        <c:ser>
          <c:idx val="0"/>
          <c:order val="0"/>
          <c:tx>
            <c:strRef>
              <c:f>Extractives!$D$1</c:f>
              <c:strCache>
                <c:ptCount val="1"/>
                <c:pt idx="0">
                  <c:v>WP with ERR</c:v>
                </c:pt>
              </c:strCache>
            </c:strRef>
          </c:tx>
          <c:spPr>
            <a:solidFill>
              <a:schemeClr val="accent1">
                <a:lumMod val="60000"/>
                <a:lumOff val="40000"/>
              </a:schemeClr>
            </a:solidFill>
            <a:ln>
              <a:noFill/>
            </a:ln>
            <a:effectLst/>
          </c:spPr>
          <c:invertIfNegative val="0"/>
          <c:cat>
            <c:numRef>
              <c:f>Extractives!$B$12:$B$23</c:f>
              <c:numCache>
                <c:formatCode>m/d/yyyy</c:formatCode>
                <c:ptCount val="12"/>
                <c:pt idx="0">
                  <c:v>43251</c:v>
                </c:pt>
                <c:pt idx="1">
                  <c:v>43281</c:v>
                </c:pt>
                <c:pt idx="2">
                  <c:v>43312</c:v>
                </c:pt>
                <c:pt idx="3">
                  <c:v>43343</c:v>
                </c:pt>
                <c:pt idx="4">
                  <c:v>43373</c:v>
                </c:pt>
                <c:pt idx="5">
                  <c:v>43404</c:v>
                </c:pt>
                <c:pt idx="6">
                  <c:v>43434</c:v>
                </c:pt>
                <c:pt idx="7">
                  <c:v>43465</c:v>
                </c:pt>
                <c:pt idx="8">
                  <c:v>43496</c:v>
                </c:pt>
                <c:pt idx="9">
                  <c:v>43524</c:v>
                </c:pt>
                <c:pt idx="10">
                  <c:v>43555</c:v>
                </c:pt>
                <c:pt idx="11">
                  <c:v>43585</c:v>
                </c:pt>
              </c:numCache>
            </c:numRef>
          </c:cat>
          <c:val>
            <c:numRef>
              <c:f>Extractives!$D$12:$D$23</c:f>
              <c:numCache>
                <c:formatCode>General</c:formatCode>
                <c:ptCount val="12"/>
                <c:pt idx="0">
                  <c:v>5</c:v>
                </c:pt>
                <c:pt idx="1">
                  <c:v>5</c:v>
                </c:pt>
                <c:pt idx="2">
                  <c:v>2</c:v>
                </c:pt>
                <c:pt idx="3">
                  <c:v>5</c:v>
                </c:pt>
                <c:pt idx="4">
                  <c:v>3</c:v>
                </c:pt>
                <c:pt idx="5">
                  <c:v>4</c:v>
                </c:pt>
                <c:pt idx="6">
                  <c:v>9</c:v>
                </c:pt>
                <c:pt idx="7">
                  <c:v>5</c:v>
                </c:pt>
                <c:pt idx="8">
                  <c:v>8</c:v>
                </c:pt>
                <c:pt idx="9">
                  <c:v>10</c:v>
                </c:pt>
                <c:pt idx="10">
                  <c:v>8</c:v>
                </c:pt>
                <c:pt idx="11">
                  <c:v>7</c:v>
                </c:pt>
              </c:numCache>
            </c:numRef>
          </c:val>
          <c:extLst>
            <c:ext xmlns:c16="http://schemas.microsoft.com/office/drawing/2014/chart" uri="{C3380CC4-5D6E-409C-BE32-E72D297353CC}">
              <c16:uniqueId val="{00000000-8BB7-480F-9D0B-90A9199CF13A}"/>
            </c:ext>
          </c:extLst>
        </c:ser>
        <c:ser>
          <c:idx val="1"/>
          <c:order val="1"/>
          <c:tx>
            <c:strRef>
              <c:f>Extractives!$E$1</c:f>
              <c:strCache>
                <c:ptCount val="1"/>
                <c:pt idx="0">
                  <c:v>WP with Applicant</c:v>
                </c:pt>
              </c:strCache>
            </c:strRef>
          </c:tx>
          <c:spPr>
            <a:solidFill>
              <a:schemeClr val="accent2">
                <a:lumMod val="60000"/>
                <a:lumOff val="40000"/>
              </a:schemeClr>
            </a:solidFill>
            <a:ln>
              <a:noFill/>
            </a:ln>
            <a:effectLst/>
          </c:spPr>
          <c:invertIfNegative val="0"/>
          <c:cat>
            <c:numRef>
              <c:f>Extractives!$B$12:$B$23</c:f>
              <c:numCache>
                <c:formatCode>m/d/yyyy</c:formatCode>
                <c:ptCount val="12"/>
                <c:pt idx="0">
                  <c:v>43251</c:v>
                </c:pt>
                <c:pt idx="1">
                  <c:v>43281</c:v>
                </c:pt>
                <c:pt idx="2">
                  <c:v>43312</c:v>
                </c:pt>
                <c:pt idx="3">
                  <c:v>43343</c:v>
                </c:pt>
                <c:pt idx="4">
                  <c:v>43373</c:v>
                </c:pt>
                <c:pt idx="5">
                  <c:v>43404</c:v>
                </c:pt>
                <c:pt idx="6">
                  <c:v>43434</c:v>
                </c:pt>
                <c:pt idx="7">
                  <c:v>43465</c:v>
                </c:pt>
                <c:pt idx="8">
                  <c:v>43496</c:v>
                </c:pt>
                <c:pt idx="9">
                  <c:v>43524</c:v>
                </c:pt>
                <c:pt idx="10">
                  <c:v>43555</c:v>
                </c:pt>
                <c:pt idx="11">
                  <c:v>43585</c:v>
                </c:pt>
              </c:numCache>
            </c:numRef>
          </c:cat>
          <c:val>
            <c:numRef>
              <c:f>Extractives!$E$12:$E$23</c:f>
              <c:numCache>
                <c:formatCode>General</c:formatCode>
                <c:ptCount val="12"/>
                <c:pt idx="0">
                  <c:v>111</c:v>
                </c:pt>
                <c:pt idx="1">
                  <c:v>112</c:v>
                </c:pt>
                <c:pt idx="2">
                  <c:v>113</c:v>
                </c:pt>
                <c:pt idx="3">
                  <c:v>112</c:v>
                </c:pt>
                <c:pt idx="4">
                  <c:v>110</c:v>
                </c:pt>
                <c:pt idx="5">
                  <c:v>115</c:v>
                </c:pt>
                <c:pt idx="6">
                  <c:v>110</c:v>
                </c:pt>
                <c:pt idx="7">
                  <c:v>113</c:v>
                </c:pt>
                <c:pt idx="8">
                  <c:v>119</c:v>
                </c:pt>
                <c:pt idx="9">
                  <c:v>111</c:v>
                </c:pt>
                <c:pt idx="10">
                  <c:v>111</c:v>
                </c:pt>
                <c:pt idx="11">
                  <c:v>115</c:v>
                </c:pt>
              </c:numCache>
            </c:numRef>
          </c:val>
          <c:extLst>
            <c:ext xmlns:c16="http://schemas.microsoft.com/office/drawing/2014/chart" uri="{C3380CC4-5D6E-409C-BE32-E72D297353CC}">
              <c16:uniqueId val="{00000001-8BB7-480F-9D0B-90A9199CF13A}"/>
            </c:ext>
          </c:extLst>
        </c:ser>
        <c:dLbls>
          <c:showLegendKey val="0"/>
          <c:showVal val="0"/>
          <c:showCatName val="0"/>
          <c:showSerName val="0"/>
          <c:showPercent val="0"/>
          <c:showBubbleSize val="0"/>
        </c:dLbls>
        <c:gapWidth val="150"/>
        <c:overlap val="100"/>
        <c:axId val="113662208"/>
        <c:axId val="113668096"/>
      </c:barChart>
      <c:lineChart>
        <c:grouping val="standard"/>
        <c:varyColors val="0"/>
        <c:ser>
          <c:idx val="2"/>
          <c:order val="2"/>
          <c:tx>
            <c:strRef>
              <c:f>Extractives!$F$1</c:f>
              <c:strCache>
                <c:ptCount val="1"/>
                <c:pt idx="0">
                  <c:v>WP Lodged</c:v>
                </c:pt>
              </c:strCache>
            </c:strRef>
          </c:tx>
          <c:spPr>
            <a:ln w="28575" cap="rnd">
              <a:solidFill>
                <a:srgbClr val="7030A0"/>
              </a:solidFill>
              <a:round/>
            </a:ln>
            <a:effectLst/>
          </c:spPr>
          <c:marker>
            <c:symbol val="none"/>
          </c:marker>
          <c:cat>
            <c:numRef>
              <c:f>Extractives!$B$12:$B$23</c:f>
              <c:numCache>
                <c:formatCode>m/d/yyyy</c:formatCode>
                <c:ptCount val="12"/>
                <c:pt idx="0">
                  <c:v>43251</c:v>
                </c:pt>
                <c:pt idx="1">
                  <c:v>43281</c:v>
                </c:pt>
                <c:pt idx="2">
                  <c:v>43312</c:v>
                </c:pt>
                <c:pt idx="3">
                  <c:v>43343</c:v>
                </c:pt>
                <c:pt idx="4">
                  <c:v>43373</c:v>
                </c:pt>
                <c:pt idx="5">
                  <c:v>43404</c:v>
                </c:pt>
                <c:pt idx="6">
                  <c:v>43434</c:v>
                </c:pt>
                <c:pt idx="7">
                  <c:v>43465</c:v>
                </c:pt>
                <c:pt idx="8">
                  <c:v>43496</c:v>
                </c:pt>
                <c:pt idx="9">
                  <c:v>43524</c:v>
                </c:pt>
                <c:pt idx="10">
                  <c:v>43555</c:v>
                </c:pt>
                <c:pt idx="11">
                  <c:v>43585</c:v>
                </c:pt>
              </c:numCache>
            </c:numRef>
          </c:cat>
          <c:val>
            <c:numRef>
              <c:f>Extractives!$F$12:$F$23</c:f>
              <c:numCache>
                <c:formatCode>General</c:formatCode>
                <c:ptCount val="12"/>
                <c:pt idx="0">
                  <c:v>0</c:v>
                </c:pt>
                <c:pt idx="1">
                  <c:v>2</c:v>
                </c:pt>
                <c:pt idx="2">
                  <c:v>0</c:v>
                </c:pt>
                <c:pt idx="3">
                  <c:v>2</c:v>
                </c:pt>
                <c:pt idx="4">
                  <c:v>1</c:v>
                </c:pt>
                <c:pt idx="5">
                  <c:v>1</c:v>
                </c:pt>
                <c:pt idx="6">
                  <c:v>3</c:v>
                </c:pt>
                <c:pt idx="7">
                  <c:v>0</c:v>
                </c:pt>
                <c:pt idx="8">
                  <c:v>2</c:v>
                </c:pt>
                <c:pt idx="9">
                  <c:v>6</c:v>
                </c:pt>
                <c:pt idx="10">
                  <c:v>4</c:v>
                </c:pt>
                <c:pt idx="11">
                  <c:v>3</c:v>
                </c:pt>
              </c:numCache>
            </c:numRef>
          </c:val>
          <c:smooth val="0"/>
          <c:extLst>
            <c:ext xmlns:c16="http://schemas.microsoft.com/office/drawing/2014/chart" uri="{C3380CC4-5D6E-409C-BE32-E72D297353CC}">
              <c16:uniqueId val="{00000002-8BB7-480F-9D0B-90A9199CF13A}"/>
            </c:ext>
          </c:extLst>
        </c:ser>
        <c:ser>
          <c:idx val="3"/>
          <c:order val="3"/>
          <c:tx>
            <c:strRef>
              <c:f>Extractives!$I$1</c:f>
              <c:strCache>
                <c:ptCount val="1"/>
                <c:pt idx="0">
                  <c:v>WP Finalised</c:v>
                </c:pt>
              </c:strCache>
            </c:strRef>
          </c:tx>
          <c:spPr>
            <a:ln w="28575" cap="rnd">
              <a:solidFill>
                <a:schemeClr val="accent6">
                  <a:lumMod val="75000"/>
                </a:schemeClr>
              </a:solidFill>
              <a:round/>
            </a:ln>
            <a:effectLst/>
          </c:spPr>
          <c:marker>
            <c:symbol val="none"/>
          </c:marker>
          <c:cat>
            <c:numRef>
              <c:f>Extractives!$B$12:$B$23</c:f>
              <c:numCache>
                <c:formatCode>m/d/yyyy</c:formatCode>
                <c:ptCount val="12"/>
                <c:pt idx="0">
                  <c:v>43251</c:v>
                </c:pt>
                <c:pt idx="1">
                  <c:v>43281</c:v>
                </c:pt>
                <c:pt idx="2">
                  <c:v>43312</c:v>
                </c:pt>
                <c:pt idx="3">
                  <c:v>43343</c:v>
                </c:pt>
                <c:pt idx="4">
                  <c:v>43373</c:v>
                </c:pt>
                <c:pt idx="5">
                  <c:v>43404</c:v>
                </c:pt>
                <c:pt idx="6">
                  <c:v>43434</c:v>
                </c:pt>
                <c:pt idx="7">
                  <c:v>43465</c:v>
                </c:pt>
                <c:pt idx="8">
                  <c:v>43496</c:v>
                </c:pt>
                <c:pt idx="9">
                  <c:v>43524</c:v>
                </c:pt>
                <c:pt idx="10">
                  <c:v>43555</c:v>
                </c:pt>
                <c:pt idx="11">
                  <c:v>43585</c:v>
                </c:pt>
              </c:numCache>
            </c:numRef>
          </c:cat>
          <c:val>
            <c:numRef>
              <c:f>Extractives!$I$12:$I$23</c:f>
              <c:numCache>
                <c:formatCode>General</c:formatCode>
                <c:ptCount val="12"/>
                <c:pt idx="0">
                  <c:v>3</c:v>
                </c:pt>
                <c:pt idx="1">
                  <c:v>2</c:v>
                </c:pt>
                <c:pt idx="2">
                  <c:v>0</c:v>
                </c:pt>
                <c:pt idx="3">
                  <c:v>4</c:v>
                </c:pt>
                <c:pt idx="4">
                  <c:v>4</c:v>
                </c:pt>
                <c:pt idx="5">
                  <c:v>2</c:v>
                </c:pt>
                <c:pt idx="6">
                  <c:v>2</c:v>
                </c:pt>
                <c:pt idx="7">
                  <c:v>2</c:v>
                </c:pt>
                <c:pt idx="8">
                  <c:v>1</c:v>
                </c:pt>
                <c:pt idx="9">
                  <c:v>2</c:v>
                </c:pt>
                <c:pt idx="10">
                  <c:v>3</c:v>
                </c:pt>
                <c:pt idx="11">
                  <c:v>1</c:v>
                </c:pt>
              </c:numCache>
            </c:numRef>
          </c:val>
          <c:smooth val="0"/>
          <c:extLst>
            <c:ext xmlns:c16="http://schemas.microsoft.com/office/drawing/2014/chart" uri="{C3380CC4-5D6E-409C-BE32-E72D297353CC}">
              <c16:uniqueId val="{00000003-8BB7-480F-9D0B-90A9199CF13A}"/>
            </c:ext>
          </c:extLst>
        </c:ser>
        <c:dLbls>
          <c:showLegendKey val="0"/>
          <c:showVal val="0"/>
          <c:showCatName val="0"/>
          <c:showSerName val="0"/>
          <c:showPercent val="0"/>
          <c:showBubbleSize val="0"/>
        </c:dLbls>
        <c:marker val="1"/>
        <c:smooth val="0"/>
        <c:axId val="113676288"/>
        <c:axId val="113670016"/>
      </c:lineChart>
      <c:dateAx>
        <c:axId val="113662208"/>
        <c:scaling>
          <c:orientation val="minMax"/>
        </c:scaling>
        <c:delete val="0"/>
        <c:axPos val="b"/>
        <c:numFmt formatCode="m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668096"/>
        <c:crosses val="autoZero"/>
        <c:auto val="1"/>
        <c:lblOffset val="100"/>
        <c:baseTimeUnit val="months"/>
      </c:dateAx>
      <c:valAx>
        <c:axId val="113668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solidFill>
                      <a:schemeClr val="bg1">
                        <a:lumMod val="50000"/>
                      </a:schemeClr>
                    </a:solidFill>
                  </a:defRPr>
                </a:pPr>
                <a:r>
                  <a:rPr lang="en-US">
                    <a:solidFill>
                      <a:schemeClr val="bg1">
                        <a:lumMod val="50000"/>
                      </a:schemeClr>
                    </a:solidFill>
                  </a:rPr>
                  <a:t>Work</a:t>
                </a:r>
                <a:r>
                  <a:rPr lang="en-US" baseline="0">
                    <a:solidFill>
                      <a:schemeClr val="bg1">
                        <a:lumMod val="50000"/>
                      </a:schemeClr>
                    </a:solidFill>
                  </a:rPr>
                  <a:t> Plans </a:t>
                </a:r>
                <a:r>
                  <a:rPr lang="en-US">
                    <a:solidFill>
                      <a:schemeClr val="bg1">
                        <a:lumMod val="50000"/>
                      </a:schemeClr>
                    </a:solidFill>
                  </a:rPr>
                  <a:t>with ERR /</a:t>
                </a:r>
                <a:r>
                  <a:rPr lang="en-US" baseline="0">
                    <a:solidFill>
                      <a:schemeClr val="bg1">
                        <a:lumMod val="50000"/>
                      </a:schemeClr>
                    </a:solidFill>
                  </a:rPr>
                  <a:t> Applicant</a:t>
                </a:r>
                <a:endParaRPr lang="en-US">
                  <a:solidFill>
                    <a:schemeClr val="bg1">
                      <a:lumMod val="50000"/>
                    </a:schemeClr>
                  </a:solidFill>
                </a:endParaRPr>
              </a:p>
            </c:rich>
          </c:tx>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662208"/>
        <c:crosses val="autoZero"/>
        <c:crossBetween val="between"/>
      </c:valAx>
      <c:valAx>
        <c:axId val="113670016"/>
        <c:scaling>
          <c:orientation val="minMax"/>
        </c:scaling>
        <c:delete val="0"/>
        <c:axPos val="r"/>
        <c:title>
          <c:tx>
            <c:rich>
              <a:bodyPr rot="-5400000" vert="horz"/>
              <a:lstStyle/>
              <a:p>
                <a:pPr>
                  <a:defRPr>
                    <a:solidFill>
                      <a:schemeClr val="bg1">
                        <a:lumMod val="50000"/>
                      </a:schemeClr>
                    </a:solidFill>
                  </a:defRPr>
                </a:pPr>
                <a:r>
                  <a:rPr lang="en-AU">
                    <a:solidFill>
                      <a:schemeClr val="bg1">
                        <a:lumMod val="50000"/>
                      </a:schemeClr>
                    </a:solidFill>
                  </a:rPr>
                  <a:t>Work</a:t>
                </a:r>
                <a:r>
                  <a:rPr lang="en-AU" baseline="0">
                    <a:solidFill>
                      <a:schemeClr val="bg1">
                        <a:lumMod val="50000"/>
                      </a:schemeClr>
                    </a:solidFill>
                  </a:rPr>
                  <a:t> Plans Lodged / Finalised</a:t>
                </a:r>
                <a:endParaRPr lang="en-AU">
                  <a:solidFill>
                    <a:schemeClr val="bg1">
                      <a:lumMod val="50000"/>
                    </a:schemeClr>
                  </a:solidFill>
                </a:endParaRPr>
              </a:p>
            </c:rich>
          </c:tx>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676288"/>
        <c:crosses val="max"/>
        <c:crossBetween val="between"/>
      </c:valAx>
      <c:dateAx>
        <c:axId val="113676288"/>
        <c:scaling>
          <c:orientation val="minMax"/>
        </c:scaling>
        <c:delete val="1"/>
        <c:axPos val="b"/>
        <c:numFmt formatCode="m/d/yyyy" sourceLinked="1"/>
        <c:majorTickMark val="out"/>
        <c:minorTickMark val="none"/>
        <c:tickLblPos val="nextTo"/>
        <c:crossAx val="113670016"/>
        <c:crosses val="autoZero"/>
        <c:auto val="1"/>
        <c:lblOffset val="100"/>
        <c:baseTimeUnit val="months"/>
      </c:date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7/05/2019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5/7/2019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5/7/2019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April 2018 vs April 2019:</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3250996492"/>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April 2018</a:t>
                      </a:r>
                    </a:p>
                  </a:txBody>
                  <a:tcPr marL="76340" marR="76340" marT="38170" marB="38170" anchor="ctr">
                    <a:solidFill>
                      <a:srgbClr val="002060"/>
                    </a:solidFill>
                  </a:tcPr>
                </a:tc>
                <a:tc>
                  <a:txBody>
                    <a:bodyPr/>
                    <a:lstStyle/>
                    <a:p>
                      <a:pPr algn="ctr"/>
                      <a:r>
                        <a:rPr lang="en-AU" sz="1200" dirty="0"/>
                        <a:t>At 30 April 2019</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254</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248</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135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122</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2</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30 April 2019 and compares it with 30 April 2018.</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Work Authorities and Work Plans Lodged 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New 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849298849"/>
              </p:ext>
            </p:extLst>
          </p:nvPr>
        </p:nvGraphicFramePr>
        <p:xfrm>
          <a:off x="355225" y="5317084"/>
          <a:ext cx="8098252" cy="1088292"/>
        </p:xfrm>
        <a:graphic>
          <a:graphicData uri="http://schemas.openxmlformats.org/drawingml/2006/table">
            <a:tbl>
              <a:tblPr firstRow="1" firstCol="1" lastCol="1" bandRow="1">
                <a:tableStyleId>{5C22544A-7EE6-4342-B048-85BDC9FD1C3A}</a:tableStyleId>
              </a:tblPr>
              <a:tblGrid>
                <a:gridCol w="1006217">
                  <a:extLst>
                    <a:ext uri="{9D8B030D-6E8A-4147-A177-3AD203B41FA5}">
                      <a16:colId xmlns:a16="http://schemas.microsoft.com/office/drawing/2014/main" val="3295249521"/>
                    </a:ext>
                  </a:extLst>
                </a:gridCol>
                <a:gridCol w="721360">
                  <a:extLst>
                    <a:ext uri="{9D8B030D-6E8A-4147-A177-3AD203B41FA5}">
                      <a16:colId xmlns:a16="http://schemas.microsoft.com/office/drawing/2014/main" val="1025019330"/>
                    </a:ext>
                  </a:extLst>
                </a:gridCol>
                <a:gridCol w="619678">
                  <a:extLst>
                    <a:ext uri="{9D8B030D-6E8A-4147-A177-3AD203B41FA5}">
                      <a16:colId xmlns:a16="http://schemas.microsoft.com/office/drawing/2014/main" val="2219333238"/>
                    </a:ext>
                  </a:extLst>
                </a:gridCol>
                <a:gridCol w="754406">
                  <a:extLst>
                    <a:ext uri="{9D8B030D-6E8A-4147-A177-3AD203B41FA5}">
                      <a16:colId xmlns:a16="http://schemas.microsoft.com/office/drawing/2014/main" val="1024136933"/>
                    </a:ext>
                  </a:extLst>
                </a:gridCol>
                <a:gridCol w="754406">
                  <a:extLst>
                    <a:ext uri="{9D8B030D-6E8A-4147-A177-3AD203B41FA5}">
                      <a16:colId xmlns:a16="http://schemas.microsoft.com/office/drawing/2014/main" val="2946262667"/>
                    </a:ext>
                  </a:extLst>
                </a:gridCol>
                <a:gridCol w="681221">
                  <a:extLst>
                    <a:ext uri="{9D8B030D-6E8A-4147-A177-3AD203B41FA5}">
                      <a16:colId xmlns:a16="http://schemas.microsoft.com/office/drawing/2014/main" val="253886672"/>
                    </a:ext>
                  </a:extLst>
                </a:gridCol>
                <a:gridCol w="1131217">
                  <a:extLst>
                    <a:ext uri="{9D8B030D-6E8A-4147-A177-3AD203B41FA5}">
                      <a16:colId xmlns:a16="http://schemas.microsoft.com/office/drawing/2014/main" val="4262654814"/>
                    </a:ext>
                  </a:extLst>
                </a:gridCol>
                <a:gridCol w="663980">
                  <a:extLst>
                    <a:ext uri="{9D8B030D-6E8A-4147-A177-3AD203B41FA5}">
                      <a16:colId xmlns:a16="http://schemas.microsoft.com/office/drawing/2014/main" val="618561391"/>
                    </a:ext>
                  </a:extLst>
                </a:gridCol>
                <a:gridCol w="1144024">
                  <a:extLst>
                    <a:ext uri="{9D8B030D-6E8A-4147-A177-3AD203B41FA5}">
                      <a16:colId xmlns:a16="http://schemas.microsoft.com/office/drawing/2014/main" val="1078895545"/>
                    </a:ext>
                  </a:extLst>
                </a:gridCol>
                <a:gridCol w="621743">
                  <a:extLst>
                    <a:ext uri="{9D8B030D-6E8A-4147-A177-3AD203B41FA5}">
                      <a16:colId xmlns:a16="http://schemas.microsoft.com/office/drawing/2014/main" val="172196264"/>
                    </a:ext>
                  </a:extLst>
                </a:gridCol>
              </a:tblGrid>
              <a:tr h="299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u="none" strike="noStrike" dirty="0">
                          <a:effectLst/>
                        </a:rPr>
                        <a:t>Basalt New</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Lime Stone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Hornfels</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&amp; 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b="0" i="0" u="none" strike="noStrike" dirty="0">
                          <a:solidFill>
                            <a:schemeClr val="bg1"/>
                          </a:solidFill>
                          <a:effectLst/>
                          <a:latin typeface="ARIAL" panose="020B0604020202020204" pitchFamily="34" charset="0"/>
                        </a:rPr>
                        <a:t>Clay</a:t>
                      </a:r>
                    </a:p>
                  </a:txBody>
                  <a:tcPr marL="9525" marR="9525" marT="9525" marB="0" anchor="ctr">
                    <a:solidFill>
                      <a:schemeClr val="accent6">
                        <a:lumMod val="50000"/>
                      </a:schemeClr>
                    </a:solidFill>
                  </a:tcPr>
                </a:tc>
                <a:tc>
                  <a:txBody>
                    <a:bodyPr/>
                    <a:lstStyle/>
                    <a:p>
                      <a:pPr algn="ctr" fontAlgn="t"/>
                      <a:r>
                        <a:rPr lang="en-AU" sz="1000" u="none" strike="noStrike" dirty="0">
                          <a:effectLst/>
                        </a:rPr>
                        <a:t>Sedimentary</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a:r>
                        <a:rPr lang="en-AU" sz="1000" dirty="0"/>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17</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a:r>
                        <a:rPr lang="en-AU" sz="1000" dirty="0">
                          <a:solidFill>
                            <a:schemeClr val="bg1"/>
                          </a:solidFill>
                        </a:rPr>
                        <a:t>12</a:t>
                      </a:r>
                      <a:endParaRPr lang="en-AU" sz="1000" b="1" i="0" dirty="0">
                        <a:solidFill>
                          <a:schemeClr val="bg1"/>
                        </a:solidFill>
                      </a:endParaRP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May</a:t>
            </a:r>
            <a:r>
              <a:rPr lang="en-AU" sz="1200" b="1" dirty="0">
                <a:solidFill>
                  <a:schemeClr val="accent6">
                    <a:lumMod val="50000"/>
                  </a:schemeClr>
                </a:solidFill>
              </a:rPr>
              <a:t> 2018 </a:t>
            </a:r>
            <a:r>
              <a:rPr lang="en-AU" sz="1200" b="1" dirty="0">
                <a:solidFill>
                  <a:schemeClr val="accent6">
                    <a:lumMod val="50000"/>
                  </a:schemeClr>
                </a:solidFill>
                <a:latin typeface="Calibri" panose="020F0502020204030204"/>
              </a:rPr>
              <a:t>to Apr</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2019</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New Work Authorities lodged:</a:t>
              </a:r>
            </a:p>
            <a:p>
              <a:pPr marL="92075">
                <a:defRPr/>
              </a:pPr>
              <a:r>
                <a:rPr lang="en-AU" sz="1000" dirty="0">
                  <a:solidFill>
                    <a:schemeClr val="tx1">
                      <a:lumMod val="85000"/>
                      <a:lumOff val="15000"/>
                    </a:schemeClr>
                  </a:solidFill>
                </a:rPr>
                <a:t>Shows the total number of Work Authority and Work Plans (WA) lodged over a 12 month period since May 2018 and the number of applications lodged in April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and Work Plans (WA) finalised over a 12 month period since May 2018 and those that were finalised in April 2019.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252117838"/>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NEW AUTHORITIES LODGED IN APRIL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5</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2</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3</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1046800338"/>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NEW AUTHORITIES LODGED </a:t>
                      </a:r>
                    </a:p>
                    <a:p>
                      <a:pPr algn="ctr"/>
                      <a:r>
                        <a:rPr lang="en-AU" sz="1000" dirty="0"/>
                        <a:t>MAY 2018 TO APR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39</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15</a:t>
                      </a:r>
                    </a:p>
                    <a:p>
                      <a:pPr algn="ctr"/>
                      <a:r>
                        <a:rPr lang="en-AU" sz="1000" b="1" dirty="0"/>
                        <a:t>Work Authority</a:t>
                      </a:r>
                    </a:p>
                  </a:txBody>
                  <a:tcPr marL="74295" marR="74295" marT="37148" marB="37148" anchor="ctr"/>
                </a:tc>
                <a:tc gridSpan="2">
                  <a:txBody>
                    <a:bodyPr/>
                    <a:lstStyle/>
                    <a:p>
                      <a:pPr algn="ctr"/>
                      <a:r>
                        <a:rPr lang="en-AU" sz="1000" b="1" dirty="0"/>
                        <a:t>24</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616194794"/>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APRIL</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t>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1664011181"/>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MAY 2018 TO APR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53</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27</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26</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15</a:t>
                      </a:r>
                    </a:p>
                    <a:p>
                      <a:pPr algn="ctr"/>
                      <a:r>
                        <a:rPr lang="en-AU" sz="900" b="1" dirty="0">
                          <a:solidFill>
                            <a:schemeClr val="tx1"/>
                          </a:solidFill>
                        </a:rPr>
                        <a:t>W</a:t>
                      </a:r>
                    </a:p>
                  </a:txBody>
                  <a:tcPr marL="74295" marR="74295" anchor="ctr"/>
                </a:tc>
                <a:tc>
                  <a:txBody>
                    <a:bodyPr/>
                    <a:lstStyle/>
                    <a:p>
                      <a:pPr algn="ctr"/>
                      <a:r>
                        <a:rPr lang="en-AU" sz="900" b="1" dirty="0"/>
                        <a:t>17</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9</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graphicFrame>
        <p:nvGraphicFramePr>
          <p:cNvPr id="8" name="Chart 7">
            <a:extLst>
              <a:ext uri="{FF2B5EF4-FFF2-40B4-BE49-F238E27FC236}">
                <a16:creationId xmlns:a16="http://schemas.microsoft.com/office/drawing/2014/main" id="{6695C93C-F167-493F-8EA3-6A969339A194}"/>
              </a:ext>
            </a:extLst>
          </p:cNvPr>
          <p:cNvGraphicFramePr>
            <a:graphicFrameLocks/>
          </p:cNvGraphicFramePr>
          <p:nvPr>
            <p:extLst>
              <p:ext uri="{D42A27DB-BD31-4B8C-83A1-F6EECF244321}">
                <p14:modId xmlns:p14="http://schemas.microsoft.com/office/powerpoint/2010/main" val="2475182197"/>
              </p:ext>
            </p:extLst>
          </p:nvPr>
        </p:nvGraphicFramePr>
        <p:xfrm>
          <a:off x="282415" y="1513105"/>
          <a:ext cx="9341169" cy="36271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34</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21</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May 2018 to April 2019</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871254"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may have had a stage assessed multiple times.</a:t>
            </a:r>
          </a:p>
          <a:p>
            <a:endParaRPr lang="en-AU" sz="975"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May 2018 </a:t>
              </a:r>
              <a:r>
                <a:rPr lang="en-AU" sz="1000" dirty="0">
                  <a:solidFill>
                    <a:schemeClr val="tx1"/>
                  </a:solidFill>
                </a:rPr>
                <a:t>to </a:t>
              </a:r>
              <a:r>
                <a:rPr lang="en-AU" sz="1000" dirty="0">
                  <a:solidFill>
                    <a:schemeClr val="tx1">
                      <a:lumMod val="85000"/>
                      <a:lumOff val="15000"/>
                    </a:schemeClr>
                  </a:solidFill>
                </a:rPr>
                <a:t>April 2019.</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1469626803"/>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140</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22</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60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24</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291</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rPr>
                        <a:t>15</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rPr>
                        <a:t>15</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457232508"/>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254</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127</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31</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18306</TotalTime>
  <Words>761</Words>
  <Application>Microsoft Office PowerPoint</Application>
  <PresentationFormat>A4 Paper (210x297 mm)</PresentationFormat>
  <Paragraphs>234</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465</cp:revision>
  <cp:lastPrinted>2018-08-15T22:59:59Z</cp:lastPrinted>
  <dcterms:created xsi:type="dcterms:W3CDTF">2018-03-26T01:27:34Z</dcterms:created>
  <dcterms:modified xsi:type="dcterms:W3CDTF">2019-05-06T22:20:45Z</dcterms:modified>
</cp:coreProperties>
</file>