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2"/>
  </p:notesMasterIdLst>
  <p:handoutMasterIdLst>
    <p:handoutMasterId r:id="rId23"/>
  </p:handoutMasterIdLst>
  <p:sldIdLst>
    <p:sldId id="283" r:id="rId6"/>
    <p:sldId id="287" r:id="rId7"/>
    <p:sldId id="268" r:id="rId8"/>
    <p:sldId id="259" r:id="rId9"/>
    <p:sldId id="291" r:id="rId10"/>
    <p:sldId id="285" r:id="rId11"/>
    <p:sldId id="271" r:id="rId12"/>
    <p:sldId id="286" r:id="rId13"/>
    <p:sldId id="284" r:id="rId14"/>
    <p:sldId id="258" r:id="rId15"/>
    <p:sldId id="261" r:id="rId16"/>
    <p:sldId id="292" r:id="rId17"/>
    <p:sldId id="264" r:id="rId18"/>
    <p:sldId id="265" r:id="rId19"/>
    <p:sldId id="266" r:id="rId20"/>
    <p:sldId id="289"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34C0B4-FE3B-CEE1-1024-1D23A9D584A2}" name="David Ly (DJPR)" initials="DL(" userId="S::david.ly@ecodev.vic.gov.au::f007a63c-c3c5-4dbf-b428-47e5ca075814" providerId="AD"/>
  <p188:author id="{D23B71D4-333C-DEB4-BBB5-99495F63E14E}" name="Elizabeth A Brentnall (DJPR)" initials="E(" userId="S::elizabeth.brentnall@ecodev.vic.gov.au::c3a3c064-94b3-422d-9a61-9f98b8387d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il J Chrisfield (DJPR)" initials="GJC(" lastIdx="35" clrIdx="6">
    <p:extLst>
      <p:ext uri="{19B8F6BF-5375-455C-9EA6-DF929625EA0E}">
        <p15:presenceInfo xmlns:p15="http://schemas.microsoft.com/office/powerpoint/2012/main" userId="S::gail.chrisfield@ecodev.vic.gov.au::5ea712f5-cc7a-492e-bb73-b06fa9e79c0c" providerId="AD"/>
      </p:ext>
    </p:extLst>
  </p:cmAuthor>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 id="8" name="Judy Scott (DJPR)" initials="J(" lastIdx="2" clrIdx="7">
    <p:extLst>
      <p:ext uri="{19B8F6BF-5375-455C-9EA6-DF929625EA0E}">
        <p15:presenceInfo xmlns:p15="http://schemas.microsoft.com/office/powerpoint/2012/main" userId="S::judy.scott@ecodev.vic.gov.au::cbaad010-21c2-43fc-9de1-05861bc44a1c" providerId="AD"/>
      </p:ext>
    </p:extLst>
  </p:cmAuthor>
  <p:cmAuthor id="2" name="Praveen Mathew (DEDJTR)" initials="PM(" lastIdx="4" clrIdx="1">
    <p:extLst>
      <p:ext uri="{19B8F6BF-5375-455C-9EA6-DF929625EA0E}">
        <p15:presenceInfo xmlns:p15="http://schemas.microsoft.com/office/powerpoint/2012/main" userId="Praveen Mathew (DEDJTR)" providerId="None"/>
      </p:ext>
    </p:extLst>
  </p:cmAuthor>
  <p:cmAuthor id="9" name="Elizabeth Brentnall (DEDJTR)" initials="EB(" lastIdx="4" clrIdx="8">
    <p:extLst>
      <p:ext uri="{19B8F6BF-5375-455C-9EA6-DF929625EA0E}">
        <p15:presenceInfo xmlns:p15="http://schemas.microsoft.com/office/powerpoint/2012/main" userId="Elizabeth Brentnall (DEDJTR)" providerId="None"/>
      </p:ext>
    </p:extLst>
  </p:cmAuthor>
  <p:cmAuthor id="3" name="Anthony M Hurst (DJPR)" initials="AMH(" lastIdx="6" clrIdx="2">
    <p:extLst>
      <p:ext uri="{19B8F6BF-5375-455C-9EA6-DF929625EA0E}">
        <p15:presenceInfo xmlns:p15="http://schemas.microsoft.com/office/powerpoint/2012/main" userId="S::Anthony.Hurst@ecodev.vic.gov.au::524d494d-252c-4edd-834f-f06aaafe5647" providerId="AD"/>
      </p:ext>
    </p:extLst>
  </p:cmAuthor>
  <p:cmAuthor id="10" name="Arunaa Ramakrishnan (DJPR)" initials="AR(" lastIdx="4" clrIdx="9">
    <p:extLst>
      <p:ext uri="{19B8F6BF-5375-455C-9EA6-DF929625EA0E}">
        <p15:presenceInfo xmlns:p15="http://schemas.microsoft.com/office/powerpoint/2012/main" userId="S::arunaa.ramakrishnan@ecodev.vic.gov.au::4b57f6c7-248f-41b6-b47d-13fd6c6bfb35" providerId="AD"/>
      </p:ext>
    </p:extLst>
  </p:cmAuthor>
  <p:cmAuthor id="4" name="Rosie C Guardiani (DJPR)" initials="RCG(" lastIdx="6" clrIdx="3">
    <p:extLst>
      <p:ext uri="{19B8F6BF-5375-455C-9EA6-DF929625EA0E}">
        <p15:presenceInfo xmlns:p15="http://schemas.microsoft.com/office/powerpoint/2012/main" userId="S::Rosie.Guardiani@ecodev.vic.gov.au::76572b33-0b08-45ba-a5f2-2a5e1beee997" providerId="AD"/>
      </p:ext>
    </p:extLst>
  </p:cmAuthor>
  <p:cmAuthor id="11" name="David Ly (DJPR)" initials="DL( [2]" lastIdx="8" clrIdx="10">
    <p:extLst>
      <p:ext uri="{19B8F6BF-5375-455C-9EA6-DF929625EA0E}">
        <p15:presenceInfo xmlns:p15="http://schemas.microsoft.com/office/powerpoint/2012/main" userId="S::david.ly@ecodev.vic.gov.au::f007a63c-c3c5-4dbf-b428-47e5ca075814" providerId="AD"/>
      </p:ext>
    </p:extLst>
  </p:cmAuthor>
  <p:cmAuthor id="5" name="David Ly (DJPR)" initials="DL(" lastIdx="7" clrIdx="4">
    <p:extLst>
      <p:ext uri="{19B8F6BF-5375-455C-9EA6-DF929625EA0E}">
        <p15:presenceInfo xmlns:p15="http://schemas.microsoft.com/office/powerpoint/2012/main" userId="S::david.ly@ecodev.vic.gov.au::e1110fe0-4210-4c35-b4be-90cf9e8ca094" providerId="AD"/>
      </p:ext>
    </p:extLst>
  </p:cmAuthor>
  <p:cmAuthor id="6" name="Leo Guaraldo (DJPR)" initials="LG(" lastIdx="2" clrIdx="5">
    <p:extLst>
      <p:ext uri="{19B8F6BF-5375-455C-9EA6-DF929625EA0E}">
        <p15:presenceInfo xmlns:p15="http://schemas.microsoft.com/office/powerpoint/2012/main" userId="S::leo.guaraldo@ecodev.vic.gov.au::dbe45a63-1849-4510-abae-403deac167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a:srgbClr val="EAEFF7"/>
    <a:srgbClr val="DAE3F3"/>
    <a:srgbClr val="9DC3E6"/>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9B007-755D-443B-9233-3DCBC89B9BF7}" v="3" dt="2022-05-18T04:45:13.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67" autoAdjust="0"/>
    <p:restoredTop sz="94660"/>
  </p:normalViewPr>
  <p:slideViewPr>
    <p:cSldViewPr snapToGrid="0">
      <p:cViewPr varScale="1">
        <p:scale>
          <a:sx n="118" d="100"/>
          <a:sy n="118" d="100"/>
        </p:scale>
        <p:origin x="822" y="66"/>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Licence variations approved by licence</a:t>
            </a:r>
            <a:r>
              <a:rPr lang="en-AU" sz="1000" b="1" baseline="0">
                <a:solidFill>
                  <a:schemeClr val="tx1"/>
                </a:solidFill>
              </a:rPr>
              <a:t> type</a:t>
            </a:r>
            <a:endParaRPr lang="en-AU" sz="1000" b="1">
              <a:solidFill>
                <a:schemeClr val="tx1"/>
              </a:solidFill>
            </a:endParaRPr>
          </a:p>
        </c:rich>
      </c:tx>
      <c:layout>
        <c:manualLayout>
          <c:xMode val="edge"/>
          <c:yMode val="edge"/>
          <c:x val="0.37264923873388361"/>
          <c:y val="1.104745534479369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223230606123045E-2"/>
          <c:y val="0.11261706388212801"/>
          <c:w val="0.86332784768475568"/>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Sheet1!$B$13:$B$16</c:f>
              <c:numCache>
                <c:formatCode>General</c:formatCode>
                <c:ptCount val="4"/>
                <c:pt idx="0">
                  <c:v>71</c:v>
                </c:pt>
                <c:pt idx="1">
                  <c:v>33</c:v>
                </c:pt>
                <c:pt idx="2">
                  <c:v>57</c:v>
                </c:pt>
                <c:pt idx="3">
                  <c:v>25</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Sheet1!$C$13:$C$16</c:f>
              <c:numCache>
                <c:formatCode>General</c:formatCode>
                <c:ptCount val="4"/>
                <c:pt idx="0">
                  <c:v>4</c:v>
                </c:pt>
                <c:pt idx="1">
                  <c:v>4</c:v>
                </c:pt>
                <c:pt idx="2">
                  <c:v>14</c:v>
                </c:pt>
                <c:pt idx="3">
                  <c:v>2</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Prospecting</c:v>
                </c:pt>
              </c:strCache>
            </c:strRef>
          </c:tx>
          <c:spPr>
            <a:solidFill>
              <a:schemeClr val="accent3"/>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Sheet1!$D$13:$D$16</c:f>
              <c:numCache>
                <c:formatCode>General</c:formatCode>
                <c:ptCount val="4"/>
                <c:pt idx="0">
                  <c:v>0</c:v>
                </c:pt>
                <c:pt idx="1">
                  <c:v>3</c:v>
                </c:pt>
                <c:pt idx="2">
                  <c:v>0</c:v>
                </c:pt>
                <c:pt idx="3">
                  <c:v>1</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Sheet1!$E$13:$E$16</c:f>
              <c:numCache>
                <c:formatCode>General</c:formatCode>
                <c:ptCount val="4"/>
                <c:pt idx="0">
                  <c:v>2</c:v>
                </c:pt>
                <c:pt idx="1">
                  <c:v>2</c:v>
                </c:pt>
                <c:pt idx="2">
                  <c:v>0</c:v>
                </c:pt>
                <c:pt idx="3">
                  <c:v>2</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4">
                <a:lumMod val="50000"/>
              </a:schemeClr>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Sheet1!$F$13:$F$16</c:f>
              <c:numCache>
                <c:formatCode>General</c:formatCode>
                <c:ptCount val="4"/>
                <c:pt idx="0">
                  <c:v>7</c:v>
                </c:pt>
                <c:pt idx="1">
                  <c:v>5</c:v>
                </c:pt>
                <c:pt idx="2">
                  <c:v>8</c:v>
                </c:pt>
                <c:pt idx="3">
                  <c:v>14</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Sheet1!$A$13:$A$16</c:f>
              <c:strCache>
                <c:ptCount val="4"/>
                <c:pt idx="0">
                  <c:v>FY 2020-21 Q4</c:v>
                </c:pt>
                <c:pt idx="1">
                  <c:v>FY 2021-22 Q1</c:v>
                </c:pt>
                <c:pt idx="2">
                  <c:v>FY 2021-22 Q2</c:v>
                </c:pt>
                <c:pt idx="3">
                  <c:v>FY 2021-22 Q3</c:v>
                </c:pt>
              </c:strCache>
            </c:strRef>
          </c:cat>
          <c:val>
            <c:numRef>
              <c:f>Sheet1!$G$13:$G$16</c:f>
              <c:numCache>
                <c:formatCode>0%</c:formatCode>
                <c:ptCount val="4"/>
                <c:pt idx="0">
                  <c:v>0.89</c:v>
                </c:pt>
                <c:pt idx="1">
                  <c:v>0.87</c:v>
                </c:pt>
                <c:pt idx="2">
                  <c:v>0.81</c:v>
                </c:pt>
                <c:pt idx="3">
                  <c:v>0.77</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Licence Variations</a:t>
                </a:r>
                <a:r>
                  <a:rPr lang="en-AU" sz="900" baseline="0"/>
                  <a:t> Approved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min val="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a:t>
                </a:r>
                <a:r>
                  <a:rPr lang="en-AU" sz="900" baseline="0"/>
                  <a:t> Within CSS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r>
              <a:rPr lang="en-AU" sz="1000" b="1" dirty="0">
                <a:solidFill>
                  <a:schemeClr val="tx1"/>
                </a:solidFill>
              </a:rPr>
              <a:t>Petroleum licence variations types approved</a:t>
            </a:r>
          </a:p>
        </c:rich>
      </c:tx>
      <c:layout>
        <c:manualLayout>
          <c:xMode val="edge"/>
          <c:yMode val="edge"/>
          <c:x val="0.37801675054587297"/>
          <c:y val="2.8296866981908611E-3"/>
        </c:manualLayout>
      </c:layout>
      <c:overlay val="0"/>
      <c:spPr>
        <a:noFill/>
        <a:ln>
          <a:noFill/>
        </a:ln>
        <a:effectLst/>
      </c:spPr>
      <c:txPr>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439239966799022E-2"/>
          <c:y val="0.1002678390423079"/>
          <c:w val="0.92272105279446814"/>
          <c:h val="0.64390935014929795"/>
        </c:manualLayout>
      </c:layout>
      <c:barChart>
        <c:barDir val="col"/>
        <c:grouping val="stacked"/>
        <c:varyColors val="0"/>
        <c:ser>
          <c:idx val="1"/>
          <c:order val="1"/>
          <c:tx>
            <c:strRef>
              <c:f>Sheet1!$C$1</c:f>
              <c:strCache>
                <c:ptCount val="1"/>
                <c:pt idx="0">
                  <c:v>Registration of Dealing</c:v>
                </c:pt>
              </c:strCache>
            </c:strRef>
          </c:tx>
          <c:spPr>
            <a:solidFill>
              <a:schemeClr val="accent2"/>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Sheet1!$C$13:$C$16</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1-85E5-47A3-9633-970E5A6AADFF}"/>
            </c:ext>
          </c:extLst>
        </c:ser>
        <c:ser>
          <c:idx val="2"/>
          <c:order val="2"/>
          <c:tx>
            <c:strRef>
              <c:f>Sheet1!$D$1</c:f>
              <c:strCache>
                <c:ptCount val="1"/>
                <c:pt idx="0">
                  <c:v>Renewal</c:v>
                </c:pt>
              </c:strCache>
            </c:strRef>
          </c:tx>
          <c:spPr>
            <a:solidFill>
              <a:schemeClr val="accent3"/>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Sheet1!$D$13:$D$16</c:f>
              <c:numCache>
                <c:formatCode>General</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2-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Sheet1!$E$13:$E$16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Sheet1!$F$13:$F$16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85E5-47A3-9633-970E5A6AADFF}"/>
            </c:ext>
          </c:extLst>
        </c:ser>
        <c:ser>
          <c:idx val="5"/>
          <c:order val="5"/>
          <c:tx>
            <c:strRef>
              <c:f>Sheet1!$G$1</c:f>
              <c:strCache>
                <c:ptCount val="1"/>
                <c:pt idx="0">
                  <c:v>Consolidation</c:v>
                </c:pt>
              </c:strCache>
            </c:strRef>
          </c:tx>
          <c:spPr>
            <a:solidFill>
              <a:schemeClr val="accent6"/>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Sheet1!$G$13:$G$16</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0-BD99-4595-8ACF-2267A71132F2}"/>
            </c:ext>
          </c:extLst>
        </c:ser>
        <c:ser>
          <c:idx val="6"/>
          <c:order val="6"/>
          <c:tx>
            <c:strRef>
              <c:f>Sheet1!$H$1</c:f>
              <c:strCache>
                <c:ptCount val="1"/>
                <c:pt idx="0">
                  <c:v>Licence Condition Changes</c:v>
                </c:pt>
              </c:strCache>
            </c:strRef>
          </c:tx>
          <c:spPr>
            <a:solidFill>
              <a:schemeClr val="accent1">
                <a:lumMod val="60000"/>
              </a:schemeClr>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Sheet1!$H$13:$H$16</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1-BD99-4595-8ACF-2267A71132F2}"/>
            </c:ext>
          </c:extLst>
        </c:ser>
        <c:ser>
          <c:idx val="7"/>
          <c:order val="7"/>
          <c:tx>
            <c:strRef>
              <c:f>Sheet1!$I$1</c:f>
              <c:strCache>
                <c:ptCount val="1"/>
                <c:pt idx="0">
                  <c:v>Agreements</c:v>
                </c:pt>
              </c:strCache>
            </c:strRef>
          </c:tx>
          <c:spPr>
            <a:solidFill>
              <a:schemeClr val="accent2">
                <a:lumMod val="60000"/>
              </a:schemeClr>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Sheet1!$I$13:$I$16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50CD-489E-A042-9ABBAFE96AB7}"/>
            </c:ext>
          </c:extLst>
        </c:ser>
        <c:ser>
          <c:idx val="8"/>
          <c:order val="8"/>
          <c:tx>
            <c:strRef>
              <c:f>Sheet1!$J$1</c:f>
              <c:strCache>
                <c:ptCount val="1"/>
                <c:pt idx="0">
                  <c:v>Alteration to Route</c:v>
                </c:pt>
              </c:strCache>
            </c:strRef>
          </c:tx>
          <c:spPr>
            <a:solidFill>
              <a:schemeClr val="accent3">
                <a:lumMod val="60000"/>
              </a:schemeClr>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Sheet1!$J$13:$J$16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50CD-489E-A042-9ABBAFE96AB7}"/>
            </c:ext>
          </c:extLst>
        </c:ser>
        <c:dLbls>
          <c:showLegendKey val="0"/>
          <c:showVal val="0"/>
          <c:showCatName val="0"/>
          <c:showSerName val="0"/>
          <c:showPercent val="0"/>
          <c:showBubbleSize val="0"/>
        </c:dLbls>
        <c:gapWidth val="219"/>
        <c:overlap val="100"/>
        <c:axId val="763250496"/>
        <c:axId val="7632498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Full Surrender</c:v>
                      </c:pt>
                    </c:strCache>
                  </c:strRef>
                </c:tx>
                <c:spPr>
                  <a:solidFill>
                    <a:schemeClr val="accent1"/>
                  </a:solidFill>
                  <a:ln>
                    <a:noFill/>
                  </a:ln>
                  <a:effectLst/>
                </c:spPr>
                <c:invertIfNegative val="0"/>
                <c:cat>
                  <c:strRef>
                    <c:extLst>
                      <c:ext uri="{02D57815-91ED-43cb-92C2-25804820EDAC}">
                        <c15:formulaRef>
                          <c15:sqref>Sheet1!$A$13:$A$16</c15:sqref>
                        </c15:formulaRef>
                      </c:ext>
                    </c:extLst>
                    <c:strCache>
                      <c:ptCount val="4"/>
                      <c:pt idx="0">
                        <c:v>FY 2020-21 Q4</c:v>
                      </c:pt>
                      <c:pt idx="1">
                        <c:v>FY 2021-22 Q1</c:v>
                      </c:pt>
                      <c:pt idx="2">
                        <c:v>FY 2021-22 Q2</c:v>
                      </c:pt>
                      <c:pt idx="3">
                        <c:v>FY 2021-22 Q3</c:v>
                      </c:pt>
                    </c:strCache>
                  </c:strRef>
                </c:cat>
                <c:val>
                  <c:numRef>
                    <c:extLst>
                      <c:ext uri="{02D57815-91ED-43cb-92C2-25804820EDAC}">
                        <c15:formulaRef>
                          <c15:sqref>Sheet1!$B$13:$B$16</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5E5-47A3-9633-970E5A6AADFF}"/>
                  </c:ext>
                </c:extLst>
              </c15:ser>
            </c15:filteredBarSeries>
          </c:ext>
        </c:extLst>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Petroleum Variations</a:t>
                </a:r>
                <a:r>
                  <a:rPr lang="en-AU" sz="900" baseline="0" dirty="0"/>
                  <a:t> Approved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majorUnit val="1"/>
        <c:minorUnit val="1"/>
      </c:valAx>
      <c:spPr>
        <a:noFill/>
        <a:ln>
          <a:noFill/>
        </a:ln>
        <a:effectLst/>
      </c:spPr>
    </c:plotArea>
    <c:legend>
      <c:legendPos val="b"/>
      <c:layout>
        <c:manualLayout>
          <c:xMode val="edge"/>
          <c:yMode val="edge"/>
          <c:x val="4.7930160909539735E-2"/>
          <c:y val="0.82716951342287637"/>
          <c:w val="0.92357976086322535"/>
          <c:h val="0.157505334446609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Petroleum plans accepted</a:t>
            </a:r>
          </a:p>
        </c:rich>
      </c:tx>
      <c:layout>
        <c:manualLayout>
          <c:xMode val="edge"/>
          <c:yMode val="edge"/>
          <c:x val="0.4159797477437749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Environment Plans</c:v>
                </c:pt>
              </c:strCache>
            </c:strRef>
          </c:tx>
          <c:spPr>
            <a:solidFill>
              <a:schemeClr val="accent2"/>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Sheet1!$B$13:$B$16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A361-4124-AEEF-7101B3EB9159}"/>
            </c:ext>
          </c:extLst>
        </c:ser>
        <c:ser>
          <c:idx val="2"/>
          <c:order val="2"/>
          <c:tx>
            <c:strRef>
              <c:f>Sheet1!$C$1</c:f>
              <c:strCache>
                <c:ptCount val="1"/>
                <c:pt idx="0">
                  <c:v>Operation Plans</c:v>
                </c:pt>
              </c:strCache>
            </c:strRef>
          </c:tx>
          <c:spPr>
            <a:solidFill>
              <a:schemeClr val="accent6"/>
            </a:solidFill>
            <a:ln>
              <a:noFill/>
            </a:ln>
            <a:effectLst/>
          </c:spPr>
          <c:invertIfNegative val="0"/>
          <c:cat>
            <c:strRef>
              <c:f>Sheet1!$A$13:$A$16</c:f>
              <c:strCache>
                <c:ptCount val="4"/>
                <c:pt idx="0">
                  <c:v>FY 2020-21 Q4</c:v>
                </c:pt>
                <c:pt idx="1">
                  <c:v>FY 2021-22 Q1</c:v>
                </c:pt>
                <c:pt idx="2">
                  <c:v>FY 2021-22 Q2</c:v>
                </c:pt>
                <c:pt idx="3">
                  <c:v>FY 2021-22 Q3</c:v>
                </c:pt>
              </c:strCache>
            </c:strRef>
          </c:cat>
          <c:val>
            <c:numRef>
              <c:f>Sheet1!$C$13:$C$16</c:f>
              <c:numCache>
                <c:formatCode>General</c:formatCode>
                <c:ptCount val="4"/>
                <c:pt idx="0">
                  <c:v>2</c:v>
                </c:pt>
                <c:pt idx="1">
                  <c:v>0</c:v>
                </c:pt>
                <c:pt idx="2">
                  <c:v>0</c:v>
                </c:pt>
                <c:pt idx="3">
                  <c:v>2</c:v>
                </c:pt>
              </c:numCache>
            </c:numRef>
          </c:val>
          <c:extLst>
            <c:ext xmlns:c16="http://schemas.microsoft.com/office/drawing/2014/chart" uri="{C3380CC4-5D6E-409C-BE32-E72D297353CC}">
              <c16:uniqueId val="{00000001-E45B-44CB-B3B8-7AC6AD749382}"/>
            </c:ext>
          </c:extLst>
        </c:ser>
        <c:dLbls>
          <c:showLegendKey val="0"/>
          <c:showVal val="0"/>
          <c:showCatName val="0"/>
          <c:showSerName val="0"/>
          <c:showPercent val="0"/>
          <c:showBubbleSize val="0"/>
        </c:dLbls>
        <c:gapWidth val="219"/>
        <c:overlap val="100"/>
        <c:axId val="763250496"/>
        <c:axId val="76324984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4"/>
                  </a:solidFill>
                  <a:ln>
                    <a:noFill/>
                  </a:ln>
                  <a:effectLst/>
                </c:spPr>
                <c:invertIfNegative val="0"/>
                <c:cat>
                  <c:strRef>
                    <c:extLst>
                      <c:ext uri="{02D57815-91ED-43cb-92C2-25804820EDAC}">
                        <c15:formulaRef>
                          <c15:sqref>Sheet1!$A$13:$A$16</c15:sqref>
                        </c15:formulaRef>
                      </c:ext>
                    </c:extLst>
                    <c:strCache>
                      <c:ptCount val="4"/>
                      <c:pt idx="0">
                        <c:v>FY 2020-21 Q4</c:v>
                      </c:pt>
                      <c:pt idx="1">
                        <c:v>FY 2021-22 Q1</c:v>
                      </c:pt>
                      <c:pt idx="2">
                        <c:v>FY 2021-22 Q2</c:v>
                      </c:pt>
                      <c:pt idx="3">
                        <c:v>FY 2021-22 Q3</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A361-4124-AEEF-7101B3EB9159}"/>
                  </c:ext>
                </c:extLst>
              </c15:ser>
            </c15:filteredBarSeries>
          </c:ext>
        </c:extLst>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baseline="0"/>
                  <a:t>Petroleum Plans Accepted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majorUnit val="1"/>
      </c:valAx>
      <c:spPr>
        <a:noFill/>
        <a:ln>
          <a:noFill/>
        </a:ln>
        <a:effectLst/>
      </c:spPr>
    </c:plotArea>
    <c:legend>
      <c:legendPos val="b"/>
      <c:layout>
        <c:manualLayout>
          <c:xMode val="edge"/>
          <c:yMode val="edge"/>
          <c:x val="0.2919849400521683"/>
          <c:y val="0.89437107518478365"/>
          <c:w val="0.41002335124821859"/>
          <c:h val="8.57598010086422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baseline="0">
                <a:solidFill>
                  <a:schemeClr val="tx1"/>
                </a:solidFill>
              </a:rPr>
              <a:t>Administrative updates by notification</a:t>
            </a:r>
            <a:endParaRPr lang="en-AU"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439068278127828"/>
          <c:y val="0.11813139593304597"/>
          <c:w val="0.87251333846503831"/>
          <c:h val="0.70604219603016438"/>
        </c:manualLayout>
      </c:layout>
      <c:barChart>
        <c:barDir val="col"/>
        <c:grouping val="clustered"/>
        <c:varyColors val="0"/>
        <c:ser>
          <c:idx val="0"/>
          <c:order val="0"/>
          <c:tx>
            <c:strRef>
              <c:f>Sheet1!$B$1</c:f>
              <c:strCache>
                <c:ptCount val="1"/>
                <c:pt idx="0">
                  <c:v>Notifications Received</c:v>
                </c:pt>
              </c:strCache>
            </c:strRef>
          </c:tx>
          <c:spPr>
            <a:solidFill>
              <a:srgbClr val="0070C0"/>
            </a:solidFill>
            <a:ln>
              <a:noFill/>
            </a:ln>
            <a:effectLst/>
          </c:spPr>
          <c:invertIfNegative val="0"/>
          <c:cat>
            <c:strRef>
              <c:f>Sheet1!$A$13:$A$16</c:f>
              <c:strCache>
                <c:ptCount val="4"/>
                <c:pt idx="0">
                  <c:v>FY2020-21 Q4</c:v>
                </c:pt>
                <c:pt idx="1">
                  <c:v>FY2021-22 Q1</c:v>
                </c:pt>
                <c:pt idx="2">
                  <c:v>FY2021-22 Q2</c:v>
                </c:pt>
                <c:pt idx="3">
                  <c:v>FY2021-22 Q3</c:v>
                </c:pt>
              </c:strCache>
            </c:strRef>
          </c:cat>
          <c:val>
            <c:numRef>
              <c:f>Sheet1!$B$13:$B$16</c:f>
              <c:numCache>
                <c:formatCode>General</c:formatCode>
                <c:ptCount val="4"/>
                <c:pt idx="0">
                  <c:v>7</c:v>
                </c:pt>
                <c:pt idx="1">
                  <c:v>7</c:v>
                </c:pt>
                <c:pt idx="2">
                  <c:v>6</c:v>
                </c:pt>
                <c:pt idx="3">
                  <c:v>8</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5">
                <a:lumMod val="40000"/>
                <a:lumOff val="60000"/>
              </a:schemeClr>
            </a:solidFill>
            <a:ln>
              <a:noFill/>
            </a:ln>
            <a:effectLst/>
          </c:spPr>
          <c:invertIfNegative val="0"/>
          <c:cat>
            <c:strRef>
              <c:f>Sheet1!$A$13:$A$16</c:f>
              <c:strCache>
                <c:ptCount val="4"/>
                <c:pt idx="0">
                  <c:v>FY2020-21 Q4</c:v>
                </c:pt>
                <c:pt idx="1">
                  <c:v>FY2021-22 Q1</c:v>
                </c:pt>
                <c:pt idx="2">
                  <c:v>FY2021-22 Q2</c:v>
                </c:pt>
                <c:pt idx="3">
                  <c:v>FY2021-22 Q3</c:v>
                </c:pt>
              </c:strCache>
            </c:strRef>
          </c:cat>
          <c:val>
            <c:numRef>
              <c:f>Sheet1!$C$13:$C$16</c:f>
              <c:numCache>
                <c:formatCode>General</c:formatCode>
                <c:ptCount val="4"/>
                <c:pt idx="0">
                  <c:v>4</c:v>
                </c:pt>
                <c:pt idx="1">
                  <c:v>3</c:v>
                </c:pt>
                <c:pt idx="2">
                  <c:v>5</c:v>
                </c:pt>
                <c:pt idx="3">
                  <c:v>5</c:v>
                </c:pt>
              </c:numCache>
            </c:numRef>
          </c:val>
          <c:extLst>
            <c:ext xmlns:c16="http://schemas.microsoft.com/office/drawing/2014/chart" uri="{C3380CC4-5D6E-409C-BE32-E72D297353CC}">
              <c16:uniqueId val="{00000001-75B0-4425-B28E-B8484C1B091F}"/>
            </c:ext>
          </c:extLst>
        </c:ser>
        <c:ser>
          <c:idx val="2"/>
          <c:order val="2"/>
          <c:tx>
            <c:strRef>
              <c:f>Sheet1!$D$1</c:f>
              <c:strCache>
                <c:ptCount val="1"/>
                <c:pt idx="0">
                  <c:v>Notifications Refused</c:v>
                </c:pt>
              </c:strCache>
            </c:strRef>
          </c:tx>
          <c:spPr>
            <a:solidFill>
              <a:schemeClr val="bg1">
                <a:lumMod val="85000"/>
              </a:schemeClr>
            </a:solidFill>
            <a:ln>
              <a:solidFill>
                <a:schemeClr val="bg1">
                  <a:lumMod val="85000"/>
                </a:schemeClr>
              </a:solidFill>
            </a:ln>
            <a:effectLst/>
          </c:spPr>
          <c:invertIfNegative val="0"/>
          <c:cat>
            <c:strRef>
              <c:f>Sheet1!$A$13:$A$16</c:f>
              <c:strCache>
                <c:ptCount val="4"/>
                <c:pt idx="0">
                  <c:v>FY2020-21 Q4</c:v>
                </c:pt>
                <c:pt idx="1">
                  <c:v>FY2021-22 Q1</c:v>
                </c:pt>
                <c:pt idx="2">
                  <c:v>FY2021-22 Q2</c:v>
                </c:pt>
                <c:pt idx="3">
                  <c:v>FY2021-22 Q3</c:v>
                </c:pt>
              </c:strCache>
            </c:strRef>
          </c:cat>
          <c:val>
            <c:numRef>
              <c:f>Sheet1!$D$13:$D$16</c:f>
              <c:numCache>
                <c:formatCode>General</c:formatCode>
                <c:ptCount val="4"/>
                <c:pt idx="0">
                  <c:v>1</c:v>
                </c:pt>
                <c:pt idx="1">
                  <c:v>2</c:v>
                </c:pt>
                <c:pt idx="2">
                  <c:v>0</c:v>
                </c:pt>
                <c:pt idx="3">
                  <c:v>3</c:v>
                </c:pt>
              </c:numCache>
            </c:numRef>
          </c:val>
          <c:extLst>
            <c:ext xmlns:c16="http://schemas.microsoft.com/office/drawing/2014/chart" uri="{C3380CC4-5D6E-409C-BE32-E72D297353CC}">
              <c16:uniqueId val="{00000000-0F24-4A9D-908E-2EF84D5DA6F7}"/>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No.</a:t>
                </a:r>
                <a:r>
                  <a:rPr lang="en-AU" sz="900" baseline="0"/>
                  <a:t> of Notifications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295608183042016"/>
          <c:y val="0.1214706401553448"/>
          <c:w val="0.82542547961798951"/>
          <c:h val="0.66985808204815478"/>
        </c:manualLayout>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Sheet1!$A$17:$A$20</c:f>
              <c:strCache>
                <c:ptCount val="4"/>
                <c:pt idx="0">
                  <c:v>FY 2020-21 Q4</c:v>
                </c:pt>
                <c:pt idx="1">
                  <c:v>FY 2021-22 Q1</c:v>
                </c:pt>
                <c:pt idx="2">
                  <c:v>FY 2021-22 Q2</c:v>
                </c:pt>
                <c:pt idx="3">
                  <c:v>FY 2021-22 Q3</c:v>
                </c:pt>
              </c:strCache>
            </c:strRef>
          </c:cat>
          <c:val>
            <c:numRef>
              <c:f>Sheet1!$B$17:$B$20</c:f>
              <c:numCache>
                <c:formatCode>General</c:formatCode>
                <c:ptCount val="4"/>
                <c:pt idx="0">
                  <c:v>36</c:v>
                </c:pt>
                <c:pt idx="1">
                  <c:v>8</c:v>
                </c:pt>
                <c:pt idx="2">
                  <c:v>15</c:v>
                </c:pt>
                <c:pt idx="3">
                  <c:v>12</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Sheet1!$A$17:$A$20</c:f>
              <c:strCache>
                <c:ptCount val="4"/>
                <c:pt idx="0">
                  <c:v>FY 2020-21 Q4</c:v>
                </c:pt>
                <c:pt idx="1">
                  <c:v>FY 2021-22 Q1</c:v>
                </c:pt>
                <c:pt idx="2">
                  <c:v>FY 2021-22 Q2</c:v>
                </c:pt>
                <c:pt idx="3">
                  <c:v>FY 2021-22 Q3</c:v>
                </c:pt>
              </c:strCache>
            </c:strRef>
          </c:cat>
          <c:val>
            <c:numRef>
              <c:f>Sheet1!$C$17:$C$20</c:f>
              <c:numCache>
                <c:formatCode>General</c:formatCode>
                <c:ptCount val="4"/>
                <c:pt idx="0">
                  <c:v>90</c:v>
                </c:pt>
                <c:pt idx="1">
                  <c:v>42</c:v>
                </c:pt>
                <c:pt idx="2">
                  <c:v>80</c:v>
                </c:pt>
                <c:pt idx="3">
                  <c:v>53</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Sheet1!$A$17:$A$20</c:f>
              <c:strCache>
                <c:ptCount val="4"/>
                <c:pt idx="0">
                  <c:v>FY 2020-21 Q4</c:v>
                </c:pt>
                <c:pt idx="1">
                  <c:v>FY 2021-22 Q1</c:v>
                </c:pt>
                <c:pt idx="2">
                  <c:v>FY 2021-22 Q2</c:v>
                </c:pt>
                <c:pt idx="3">
                  <c:v>FY 2021-22 Q3</c:v>
                </c:pt>
              </c:strCache>
            </c:strRef>
          </c:cat>
          <c:val>
            <c:numRef>
              <c:f>Sheet1!$D$17:$D$20</c:f>
              <c:numCache>
                <c:formatCode>General</c:formatCode>
                <c:ptCount val="4"/>
                <c:pt idx="0">
                  <c:v>22</c:v>
                </c:pt>
                <c:pt idx="1">
                  <c:v>27</c:v>
                </c:pt>
                <c:pt idx="2">
                  <c:v>12</c:v>
                </c:pt>
                <c:pt idx="3">
                  <c:v>8</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Sheet1!$A$17:$A$20</c:f>
              <c:strCache>
                <c:ptCount val="4"/>
                <c:pt idx="0">
                  <c:v>FY 2020-21 Q4</c:v>
                </c:pt>
                <c:pt idx="1">
                  <c:v>FY 2021-22 Q1</c:v>
                </c:pt>
                <c:pt idx="2">
                  <c:v>FY 2021-22 Q2</c:v>
                </c:pt>
                <c:pt idx="3">
                  <c:v>FY 2021-22 Q3</c:v>
                </c:pt>
              </c:strCache>
            </c:strRef>
          </c:cat>
          <c:val>
            <c:numRef>
              <c:f>Sheet1!$E$17:$E$20</c:f>
              <c:numCache>
                <c:formatCode>General</c:formatCode>
                <c:ptCount val="4"/>
                <c:pt idx="0">
                  <c:v>3</c:v>
                </c:pt>
                <c:pt idx="1">
                  <c:v>4</c:v>
                </c:pt>
                <c:pt idx="2">
                  <c:v>5</c:v>
                </c:pt>
                <c:pt idx="3">
                  <c:v>5</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Remedial action / No</a:t>
            </a:r>
            <a:r>
              <a:rPr lang="en-AU" sz="1000" baseline="0"/>
              <a:t> action after a</a:t>
            </a:r>
            <a:r>
              <a:rPr lang="en-AU" sz="1000"/>
              <a:t>udits</a:t>
            </a:r>
          </a:p>
        </c:rich>
      </c:tx>
      <c:layout>
        <c:manualLayout>
          <c:xMode val="edge"/>
          <c:yMode val="edge"/>
          <c:x val="0.35611371881407833"/>
          <c:y val="3.3426418451382986E-2"/>
        </c:manualLayout>
      </c:layout>
      <c:overlay val="0"/>
    </c:title>
    <c:autoTitleDeleted val="0"/>
    <c:plotArea>
      <c:layout>
        <c:manualLayout>
          <c:layoutTarget val="inner"/>
          <c:xMode val="edge"/>
          <c:yMode val="edge"/>
          <c:x val="8.2730468557497161E-2"/>
          <c:y val="0.15838551276213639"/>
          <c:w val="0.8761133258824134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dLbl>
              <c:idx val="3"/>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Sheet1!$A$16:$A$19</c:f>
              <c:strCache>
                <c:ptCount val="4"/>
                <c:pt idx="0">
                  <c:v>FY 2020-21 Q4</c:v>
                </c:pt>
                <c:pt idx="1">
                  <c:v>FY 2021-22 Q1</c:v>
                </c:pt>
                <c:pt idx="2">
                  <c:v>FY 2021-22 Q2</c:v>
                </c:pt>
                <c:pt idx="3">
                  <c:v>FY 2021-22 Q3</c:v>
                </c:pt>
              </c:strCache>
            </c:strRef>
          </c:cat>
          <c:val>
            <c:numRef>
              <c:f>Sheet1!$B$16:$B$19</c:f>
              <c:numCache>
                <c:formatCode>General</c:formatCode>
                <c:ptCount val="4"/>
                <c:pt idx="0">
                  <c:v>25</c:v>
                </c:pt>
                <c:pt idx="1">
                  <c:v>7</c:v>
                </c:pt>
                <c:pt idx="2">
                  <c:v>11</c:v>
                </c:pt>
                <c:pt idx="3">
                  <c:v>10</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dLbl>
              <c:idx val="3"/>
              <c:layout>
                <c:manualLayout>
                  <c:x val="-2.1267609832133247E-3"/>
                  <c:y val="-6.0044262710114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Sheet1!$A$16:$A$19</c:f>
              <c:strCache>
                <c:ptCount val="4"/>
                <c:pt idx="0">
                  <c:v>FY 2020-21 Q4</c:v>
                </c:pt>
                <c:pt idx="1">
                  <c:v>FY 2021-22 Q1</c:v>
                </c:pt>
                <c:pt idx="2">
                  <c:v>FY 2021-22 Q2</c:v>
                </c:pt>
                <c:pt idx="3">
                  <c:v>FY 2021-22 Q3</c:v>
                </c:pt>
              </c:strCache>
            </c:strRef>
          </c:cat>
          <c:val>
            <c:numRef>
              <c:f>Sheet1!$C$16:$C$19</c:f>
              <c:numCache>
                <c:formatCode>General</c:formatCode>
                <c:ptCount val="4"/>
                <c:pt idx="0">
                  <c:v>11</c:v>
                </c:pt>
                <c:pt idx="1">
                  <c:v>3</c:v>
                </c:pt>
                <c:pt idx="2">
                  <c:v>4</c:v>
                </c:pt>
                <c:pt idx="3">
                  <c:v>2</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Enforcement</a:t>
            </a:r>
            <a:r>
              <a:rPr lang="en-AU" sz="1000" baseline="0"/>
              <a:t> notices issued</a:t>
            </a:r>
            <a:endParaRPr lang="en-AU" sz="1000"/>
          </a:p>
        </c:rich>
      </c:tx>
      <c:overlay val="0"/>
    </c:title>
    <c:autoTitleDeleted val="0"/>
    <c:plotArea>
      <c:layout>
        <c:manualLayout>
          <c:layoutTarget val="inner"/>
          <c:xMode val="edge"/>
          <c:yMode val="edge"/>
          <c:x val="9.4482841092523723E-2"/>
          <c:y val="0.17665080079465742"/>
          <c:w val="0.90193968411843928"/>
          <c:h val="0.71131763344703747"/>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Sheet1!$A$17:$A$20</c:f>
              <c:strCache>
                <c:ptCount val="4"/>
                <c:pt idx="0">
                  <c:v>FY 2020-21 Q4</c:v>
                </c:pt>
                <c:pt idx="1">
                  <c:v>FY 2021-22 Q1</c:v>
                </c:pt>
                <c:pt idx="2">
                  <c:v>FY 2021-22 Q2</c:v>
                </c:pt>
                <c:pt idx="3">
                  <c:v>FY 2021-22 Q3</c:v>
                </c:pt>
              </c:strCache>
            </c:strRef>
          </c:cat>
          <c:val>
            <c:numRef>
              <c:f>Sheet1!$B$17:$B$20</c:f>
              <c:numCache>
                <c:formatCode>General</c:formatCode>
                <c:ptCount val="4"/>
                <c:pt idx="0">
                  <c:v>84</c:v>
                </c:pt>
                <c:pt idx="1">
                  <c:v>27</c:v>
                </c:pt>
                <c:pt idx="2">
                  <c:v>55</c:v>
                </c:pt>
                <c:pt idx="3">
                  <c:v>99</c:v>
                </c:pt>
              </c:numCache>
            </c:numRef>
          </c:val>
          <c:extLst>
            <c:ext xmlns:c16="http://schemas.microsoft.com/office/drawing/2014/chart" uri="{C3380CC4-5D6E-409C-BE32-E72D297353CC}">
              <c16:uniqueId val="{00000000-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9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a:t>No. of Enforcement Notices</a:t>
                </a:r>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Reportable vs Non-reportable incidents</a:t>
            </a:r>
          </a:p>
        </c:rich>
      </c:tx>
      <c:layout>
        <c:manualLayout>
          <c:xMode val="edge"/>
          <c:yMode val="edge"/>
          <c:x val="0.27634177317271269"/>
          <c:y val="1.3249782276744547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Sheet1!$A$17:$A$20</c:f>
              <c:strCache>
                <c:ptCount val="4"/>
                <c:pt idx="0">
                  <c:v>FY 2020-21 Q4</c:v>
                </c:pt>
                <c:pt idx="1">
                  <c:v>FY 2021-22 Q1</c:v>
                </c:pt>
                <c:pt idx="2">
                  <c:v>FY 2021-22 Q2</c:v>
                </c:pt>
                <c:pt idx="3">
                  <c:v>FY 2021-22 Q3</c:v>
                </c:pt>
              </c:strCache>
            </c:strRef>
          </c:cat>
          <c:val>
            <c:numRef>
              <c:f>Sheet1!$B$17:$B$20</c:f>
              <c:numCache>
                <c:formatCode>General</c:formatCode>
                <c:ptCount val="4"/>
                <c:pt idx="0">
                  <c:v>16</c:v>
                </c:pt>
                <c:pt idx="1">
                  <c:v>27</c:v>
                </c:pt>
                <c:pt idx="2">
                  <c:v>32</c:v>
                </c:pt>
                <c:pt idx="3">
                  <c:v>46</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Non-reportable</c:v>
                </c:pt>
              </c:strCache>
            </c:strRef>
          </c:tx>
          <c:spPr>
            <a:solidFill>
              <a:schemeClr val="accent6">
                <a:lumMod val="60000"/>
                <a:lumOff val="40000"/>
              </a:schemeClr>
            </a:solidFill>
          </c:spPr>
          <c:invertIfNegative val="0"/>
          <c:cat>
            <c:strRef>
              <c:f>Sheet1!$A$17:$A$20</c:f>
              <c:strCache>
                <c:ptCount val="4"/>
                <c:pt idx="0">
                  <c:v>FY 2020-21 Q4</c:v>
                </c:pt>
                <c:pt idx="1">
                  <c:v>FY 2021-22 Q1</c:v>
                </c:pt>
                <c:pt idx="2">
                  <c:v>FY 2021-22 Q2</c:v>
                </c:pt>
                <c:pt idx="3">
                  <c:v>FY 2021-22 Q3</c:v>
                </c:pt>
              </c:strCache>
            </c:strRef>
          </c:cat>
          <c:val>
            <c:numRef>
              <c:f>Sheet1!$C$17:$C$20</c:f>
              <c:numCache>
                <c:formatCode>General</c:formatCode>
                <c:ptCount val="4"/>
                <c:pt idx="0">
                  <c:v>5</c:v>
                </c:pt>
                <c:pt idx="1">
                  <c:v>2</c:v>
                </c:pt>
                <c:pt idx="2">
                  <c:v>0</c:v>
                </c:pt>
                <c:pt idx="3">
                  <c:v>1</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a:t>Incidents</a:t>
                </a:r>
              </a:p>
            </c:rich>
          </c:tx>
          <c:overlay val="0"/>
        </c:title>
        <c:numFmt formatCode="General" sourceLinked="1"/>
        <c:majorTickMark val="out"/>
        <c:minorTickMark val="none"/>
        <c:tickLblPos val="nextTo"/>
        <c:txPr>
          <a:bodyPr/>
          <a:lstStyle/>
          <a:p>
            <a:pPr>
              <a:defRPr sz="900" b="0"/>
            </a:pPr>
            <a:endParaRPr lang="en-US"/>
          </a:p>
        </c:txPr>
        <c:crossAx val="85699584"/>
        <c:crosses val="autoZero"/>
        <c:crossBetween val="between"/>
        <c:majorUnit val="10"/>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Complaints vs Average days to respond</a:t>
            </a:r>
          </a:p>
        </c:rich>
      </c:tx>
      <c:layout>
        <c:manualLayout>
          <c:xMode val="edge"/>
          <c:yMode val="edge"/>
          <c:x val="0.27262892858950349"/>
          <c:y val="0"/>
        </c:manualLayout>
      </c:layout>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Sheet1!$A$16:$A$19</c:f>
              <c:strCache>
                <c:ptCount val="4"/>
                <c:pt idx="0">
                  <c:v>FY 2020-21 Q4</c:v>
                </c:pt>
                <c:pt idx="1">
                  <c:v>FY 2021-22 Q1</c:v>
                </c:pt>
                <c:pt idx="2">
                  <c:v>FY 2021-22 Q2</c:v>
                </c:pt>
                <c:pt idx="3">
                  <c:v>FY 2021-22 Q3</c:v>
                </c:pt>
              </c:strCache>
            </c:strRef>
          </c:cat>
          <c:val>
            <c:numRef>
              <c:f>Sheet1!$B$16:$B$19</c:f>
              <c:numCache>
                <c:formatCode>General</c:formatCode>
                <c:ptCount val="4"/>
                <c:pt idx="0">
                  <c:v>53</c:v>
                </c:pt>
                <c:pt idx="1">
                  <c:v>61</c:v>
                </c:pt>
                <c:pt idx="2">
                  <c:v>43</c:v>
                </c:pt>
                <c:pt idx="3">
                  <c:v>29</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Sheet1!$A$16:$A$19</c:f>
              <c:strCache>
                <c:ptCount val="4"/>
                <c:pt idx="0">
                  <c:v>FY 2020-21 Q4</c:v>
                </c:pt>
                <c:pt idx="1">
                  <c:v>FY 2021-22 Q1</c:v>
                </c:pt>
                <c:pt idx="2">
                  <c:v>FY 2021-22 Q2</c:v>
                </c:pt>
                <c:pt idx="3">
                  <c:v>FY 2021-22 Q3</c:v>
                </c:pt>
              </c:strCache>
            </c:strRef>
          </c:cat>
          <c:val>
            <c:numRef>
              <c:f>Sheet1!$C$16:$C$19</c:f>
              <c:numCache>
                <c:formatCode>General</c:formatCode>
                <c:ptCount val="4"/>
                <c:pt idx="0">
                  <c:v>5</c:v>
                </c:pt>
                <c:pt idx="1">
                  <c:v>3</c:v>
                </c:pt>
                <c:pt idx="2">
                  <c:v>5</c:v>
                </c:pt>
                <c:pt idx="3">
                  <c:v>2</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a:t>No.</a:t>
                </a:r>
                <a:r>
                  <a:rPr lang="en-AU" sz="900" b="0" baseline="0"/>
                  <a:t> of Complaints</a:t>
                </a:r>
                <a:endParaRPr lang="en-AU" sz="900" b="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max val="7"/>
        </c:scaling>
        <c:delete val="0"/>
        <c:axPos val="r"/>
        <c:title>
          <c:tx>
            <c:rich>
              <a:bodyPr rot="-5400000" vert="horz"/>
              <a:lstStyle/>
              <a:p>
                <a:pPr>
                  <a:defRPr sz="800" b="0"/>
                </a:pPr>
                <a:r>
                  <a:rPr lang="en-AU" sz="800" b="0"/>
                  <a:t>Ave</a:t>
                </a:r>
                <a:r>
                  <a:rPr lang="en-AU" sz="800" b="0" baseline="0"/>
                  <a:t> Days  to Respond</a:t>
                </a:r>
                <a:endParaRPr lang="en-AU" sz="800" b="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AU"/>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104099A3-F80A-4AE7-B3D7-25EE5F42AB90}" type="datetimeFigureOut">
              <a:rPr lang="en-AU" smtClean="0"/>
              <a:t>18/05/2022</a:t>
            </a:fld>
            <a:endParaRPr lang="en-AU"/>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8EA1F853-3A17-4895-8257-AD48A7EFD867}" type="slidenum">
              <a:rPr lang="en-AU" smtClean="0"/>
              <a:t>‹#›</a:t>
            </a:fld>
            <a:endParaRPr lang="en-AU"/>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AU"/>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F6DDE168-A269-4FC4-B6D6-DA790AAC7152}" type="datetimeFigureOut">
              <a:rPr lang="en-AU" smtClean="0"/>
              <a:t>18/05/2022</a:t>
            </a:fld>
            <a:endParaRPr lang="en-AU"/>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3" tIns="45717" rIns="91433" bIns="45717" rtlCol="0" anchor="ctr"/>
          <a:lstStyle/>
          <a:p>
            <a:endParaRPr lang="en-AU"/>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2785A3E3-FDF3-47DC-8610-69A570E3067F}" type="slidenum">
              <a:rPr lang="en-AU" smtClean="0"/>
              <a:t>‹#›</a:t>
            </a:fld>
            <a:endParaRPr lang="en-AU"/>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785A3E3-FDF3-47DC-8610-69A570E3067F}" type="slidenum">
              <a:rPr lang="en-AU" smtClean="0"/>
              <a:t>1</a:t>
            </a:fld>
            <a:endParaRPr lang="en-AU"/>
          </a:p>
        </p:txBody>
      </p:sp>
    </p:spTree>
    <p:extLst>
      <p:ext uri="{BB962C8B-B14F-4D97-AF65-F5344CB8AC3E}">
        <p14:creationId xmlns:p14="http://schemas.microsoft.com/office/powerpoint/2010/main" val="367509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a:p>
        </p:txBody>
      </p:sp>
    </p:spTree>
    <p:extLst>
      <p:ext uri="{BB962C8B-B14F-4D97-AF65-F5344CB8AC3E}">
        <p14:creationId xmlns:p14="http://schemas.microsoft.com/office/powerpoint/2010/main" val="297085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785A3E3-FDF3-47DC-8610-69A570E3067F}" type="slidenum">
              <a:rPr lang="en-AU" smtClean="0"/>
              <a:t>4</a:t>
            </a:fld>
            <a:endParaRPr lang="en-AU"/>
          </a:p>
        </p:txBody>
      </p:sp>
    </p:spTree>
    <p:extLst>
      <p:ext uri="{BB962C8B-B14F-4D97-AF65-F5344CB8AC3E}">
        <p14:creationId xmlns:p14="http://schemas.microsoft.com/office/powerpoint/2010/main" val="46993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a:p>
        </p:txBody>
      </p:sp>
    </p:spTree>
    <p:extLst>
      <p:ext uri="{BB962C8B-B14F-4D97-AF65-F5344CB8AC3E}">
        <p14:creationId xmlns:p14="http://schemas.microsoft.com/office/powerpoint/2010/main" val="81150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6</a:t>
            </a:fld>
            <a:endParaRPr lang="en-AU"/>
          </a:p>
        </p:txBody>
      </p:sp>
    </p:spTree>
    <p:extLst>
      <p:ext uri="{BB962C8B-B14F-4D97-AF65-F5344CB8AC3E}">
        <p14:creationId xmlns:p14="http://schemas.microsoft.com/office/powerpoint/2010/main" val="357581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785A3E3-FDF3-47DC-8610-69A570E3067F}" type="slidenum">
              <a:rPr lang="en-AU" smtClean="0"/>
              <a:t>7</a:t>
            </a:fld>
            <a:endParaRPr lang="en-AU"/>
          </a:p>
        </p:txBody>
      </p:sp>
    </p:spTree>
    <p:extLst>
      <p:ext uri="{BB962C8B-B14F-4D97-AF65-F5344CB8AC3E}">
        <p14:creationId xmlns:p14="http://schemas.microsoft.com/office/powerpoint/2010/main" val="3890000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finsmes.com/2019/04/future-of-cornerstone-capital-resources-mining-executive-glen-mckay-weighs-in.html" TargetMode="External"/><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152F330-DC5D-4FF4-B1BB-7E5ACDB32E94}" type="datetime5">
              <a:rPr lang="en-AU" smtClean="0"/>
              <a:t>18-May-22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3012DBC-2830-4BBD-887C-1087767EC9F1}" type="datetime5">
              <a:rPr lang="en-AU" smtClean="0"/>
              <a:t>18-May-22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E634F51-B4B9-4C88-B6E6-654555F11E2A}" type="datetime5">
              <a:rPr lang="en-AU" smtClean="0"/>
              <a:t>18-May-22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90943F-0137-4EE0-A5C2-3BB651BE844E}"/>
              </a:ext>
            </a:extLst>
          </p:cNvPr>
          <p:cNvPicPr>
            <a:picLocks noChangeAspect="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286408" y="73892"/>
            <a:ext cx="6301213" cy="6468198"/>
          </a:xfrm>
          <a:prstGeom prst="rect">
            <a:avLst/>
          </a:prstGeom>
        </p:spPr>
      </p:pic>
      <p:pic>
        <p:nvPicPr>
          <p:cNvPr id="3" name="Picture 2"/>
          <p:cNvPicPr>
            <a:picLocks noChangeAspect="1"/>
          </p:cNvPicPr>
          <p:nvPr userDrawn="1"/>
        </p:nvPicPr>
        <p:blipFill>
          <a:blip r:embed="rId4"/>
          <a:stretch>
            <a:fillRect/>
          </a:stretch>
        </p:blipFill>
        <p:spPr>
          <a:xfrm>
            <a:off x="-67240" y="0"/>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92075"/>
            <a:ext cx="9893473" cy="365125"/>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20D964B-917E-4AD7-B191-F71875EB8FB4}" type="datetime5">
              <a:rPr lang="en-AU" smtClean="0"/>
              <a:t>18-May-22</a:t>
            </a:fld>
            <a:endParaRPr lang="en-AU"/>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2021-22 Q3</a:t>
            </a:r>
          </a:p>
        </p:txBody>
      </p:sp>
      <p:sp>
        <p:nvSpPr>
          <p:cNvPr id="6" name="Slide Number Placeholder 5"/>
          <p:cNvSpPr>
            <a:spLocks noGrp="1"/>
          </p:cNvSpPr>
          <p:nvPr>
            <p:ph type="sldNum" sz="quarter" idx="12"/>
          </p:nvPr>
        </p:nvSpPr>
        <p:spPr>
          <a:xfrm>
            <a:off x="8893974" y="135341"/>
            <a:ext cx="969336" cy="274043"/>
          </a:xfrm>
        </p:spPr>
        <p:txBody>
          <a:bodyPr/>
          <a:lstStyle>
            <a:lvl1pPr>
              <a:defRPr>
                <a:solidFill>
                  <a:schemeClr val="bg1">
                    <a:lumMod val="95000"/>
                  </a:schemeClr>
                </a:solidFill>
              </a:defRPr>
            </a:lvl1pPr>
          </a:lstStyle>
          <a:p>
            <a:r>
              <a:rPr lang="en-AU"/>
              <a:t> Page    </a:t>
            </a:r>
            <a:fld id="{BE4ABD5F-D626-4461-ADC9-85806A61CF0E}" type="slidenum">
              <a:rPr lang="en-AU" smtClean="0"/>
              <a:pPr/>
              <a:t>‹#›</a:t>
            </a:fld>
            <a:endParaRPr lang="en-AU"/>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7B53F9-A314-47E7-856F-0D01781FCB7B}" type="datetime5">
              <a:rPr lang="en-AU" smtClean="0"/>
              <a:t>18-May-22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6BD3A14-665E-4560-BDB2-AC2120EA3CE6}" type="datetime5">
              <a:rPr lang="en-AU" smtClean="0"/>
              <a:t>18-May-22</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2021-22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EA51491-2F2A-482B-9CD6-6C4780E3C09D}" type="datetime5">
              <a:rPr lang="en-AU" smtClean="0"/>
              <a:t>18-May-22</a:t>
            </a:fld>
            <a:endParaRPr lang="en-AU"/>
          </a:p>
        </p:txBody>
      </p:sp>
      <p:sp>
        <p:nvSpPr>
          <p:cNvPr id="8" name="Footer Placeholder 7"/>
          <p:cNvSpPr>
            <a:spLocks noGrp="1"/>
          </p:cNvSpPr>
          <p:nvPr>
            <p:ph type="ftr" sz="quarter" idx="11"/>
          </p:nvPr>
        </p:nvSpPr>
        <p:spPr/>
        <p:txBody>
          <a:bodyPr/>
          <a:lstStyle/>
          <a:p>
            <a:r>
              <a:rPr lang="en-AU"/>
              <a:t>Earth Resources Regulation Quarterly Performance Report 2021-22 Q3</a:t>
            </a:r>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43F1CB4-81CC-4888-BF9A-DE87FDCAEA81}" type="datetime5">
              <a:rPr lang="en-AU" smtClean="0"/>
              <a:t>18-May-22</a:t>
            </a:fld>
            <a:endParaRPr lang="en-AU"/>
          </a:p>
        </p:txBody>
      </p:sp>
      <p:sp>
        <p:nvSpPr>
          <p:cNvPr id="4" name="Footer Placeholder 3"/>
          <p:cNvSpPr>
            <a:spLocks noGrp="1"/>
          </p:cNvSpPr>
          <p:nvPr>
            <p:ph type="ftr" sz="quarter" idx="11"/>
          </p:nvPr>
        </p:nvSpPr>
        <p:spPr/>
        <p:txBody>
          <a:bodyPr/>
          <a:lstStyle/>
          <a:p>
            <a:r>
              <a:rPr lang="en-AU"/>
              <a:t>Earth Resources Regulation Quarterly Performance Report 2021-22 Q3</a:t>
            </a:r>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29B98-26E7-4F82-8F32-F96D2BCAD07A}" type="datetime5">
              <a:rPr lang="en-AU" smtClean="0"/>
              <a:t>18-May-22</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2021-22 Q3</a:t>
            </a:r>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397A2B-F9B6-4FB1-A0C7-B3BDEAA64C76}" type="datetime5">
              <a:rPr lang="en-AU" smtClean="0"/>
              <a:t>18-May-22</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2021-22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A086B-F73B-4F7F-89DD-B1F58DD68651}" type="datetime5">
              <a:rPr lang="en-AU" smtClean="0"/>
              <a:t>18-May-22</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2021-22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BFF22-5DB1-4FD2-ADBC-D8E0A5DFCBAC}" type="datetime5">
              <a:rPr lang="en-AU" smtClean="0"/>
              <a:t>18-May-22</a:t>
            </a:fld>
            <a:endParaRPr lang="en-AU"/>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2021-22 Q3</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a:p>
        </p:txBody>
      </p:sp>
      <p:sp>
        <p:nvSpPr>
          <p:cNvPr id="7" name="MSIPCMContentMarking" descr="{&quot;HashCode&quot;:-1264680268,&quot;Placement&quot;:&quot;Footer&quot;,&quot;Top&quot;:516.65155,&quot;Left&quot;:356.046448,&quot;SlideWidth&quot;:780,&quot;SlideHeight&quot;:540}">
            <a:extLst>
              <a:ext uri="{FF2B5EF4-FFF2-40B4-BE49-F238E27FC236}">
                <a16:creationId xmlns:a16="http://schemas.microsoft.com/office/drawing/2014/main" id="{F018B159-E15E-4399-B7C9-97C319633783}"/>
              </a:ext>
            </a:extLst>
          </p:cNvPr>
          <p:cNvSpPr txBox="1"/>
          <p:nvPr userDrawn="1"/>
        </p:nvSpPr>
        <p:spPr>
          <a:xfrm>
            <a:off x="4521790" y="65614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a:t>
            </a:r>
          </a:p>
        </p:txBody>
      </p:sp>
      <p:sp>
        <p:nvSpPr>
          <p:cNvPr id="8" name="MSIPCMContentMarking" descr="{&quot;HashCode&quot;:-1288817837,&quot;Placement&quot;:&quot;Header&quot;,&quot;Top&quot;:0.0,&quot;Left&quot;:356.046448,&quot;SlideWidth&quot;:780,&quot;SlideHeight&quot;:540}">
            <a:extLst>
              <a:ext uri="{FF2B5EF4-FFF2-40B4-BE49-F238E27FC236}">
                <a16:creationId xmlns:a16="http://schemas.microsoft.com/office/drawing/2014/main" id="{20E676B9-B5EF-4639-B945-CAF61C72CFD3}"/>
              </a:ext>
            </a:extLst>
          </p:cNvPr>
          <p:cNvSpPr txBox="1"/>
          <p:nvPr userDrawn="1"/>
        </p:nvSpPr>
        <p:spPr>
          <a:xfrm>
            <a:off x="4521790" y="0"/>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a:p>
        </p:txBody>
      </p:sp>
      <p:sp>
        <p:nvSpPr>
          <p:cNvPr id="4" name="MSIPCMContentMarking" descr="{&quot;HashCode&quot;:-1264680268,&quot;Placement&quot;:&quot;Footer&quot;,&quot;Top&quot;:516.65155,&quot;Left&quot;:356.046448,&quot;SlideWidth&quot;:780,&quot;SlideHeight&quot;:540}">
            <a:extLst>
              <a:ext uri="{FF2B5EF4-FFF2-40B4-BE49-F238E27FC236}">
                <a16:creationId xmlns:a16="http://schemas.microsoft.com/office/drawing/2014/main" id="{92BC6901-B69F-44CE-9DD4-1DB56F23E6E8}"/>
              </a:ext>
            </a:extLst>
          </p:cNvPr>
          <p:cNvSpPr txBox="1"/>
          <p:nvPr userDrawn="1"/>
        </p:nvSpPr>
        <p:spPr>
          <a:xfrm>
            <a:off x="4521790" y="65614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a:t>
            </a:r>
          </a:p>
        </p:txBody>
      </p:sp>
      <p:sp>
        <p:nvSpPr>
          <p:cNvPr id="5" name="MSIPCMContentMarking" descr="{&quot;HashCode&quot;:-1288817837,&quot;Placement&quot;:&quot;Header&quot;,&quot;Top&quot;:0.0,&quot;Left&quot;:356.046448,&quot;SlideWidth&quot;:780,&quot;SlideHeight&quot;:540}">
            <a:extLst>
              <a:ext uri="{FF2B5EF4-FFF2-40B4-BE49-F238E27FC236}">
                <a16:creationId xmlns:a16="http://schemas.microsoft.com/office/drawing/2014/main" id="{AA630476-313F-4FDB-9F01-1A94134429C0}"/>
              </a:ext>
            </a:extLst>
          </p:cNvPr>
          <p:cNvSpPr txBox="1"/>
          <p:nvPr userDrawn="1"/>
        </p:nvSpPr>
        <p:spPr>
          <a:xfrm>
            <a:off x="4521790" y="0"/>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arthresources.vic.gov.au/legislation-and-regulations/compliance-enforcement" TargetMode="Externa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arthresources.vic.gov.au/legislation-and-regulations/regulator-performance-reporting" TargetMode="External"/><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arthresources.vic.gov.au/legislation-and-regulations/guidelines-and-codes-of-practice/extractive-industry-work-plan-guideline"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a:t>Quarterly Performance Report</a:t>
            </a:r>
          </a:p>
          <a:p>
            <a:r>
              <a:rPr lang="en-AU" sz="2000"/>
              <a:t>2021-22 Quarter 3</a:t>
            </a:r>
          </a:p>
          <a:p>
            <a:r>
              <a:rPr lang="en-AU" sz="1400"/>
              <a:t>1 January to 31 March 2022</a:t>
            </a:r>
          </a:p>
          <a:p>
            <a:endParaRPr lang="en-US"/>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342" y="6150195"/>
            <a:ext cx="1296553" cy="390767"/>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144000"/>
            <a:ext cx="8915400" cy="274042"/>
          </a:xfrm>
        </p:spPr>
        <p:txBody>
          <a:bodyPr>
            <a:normAutofit fontScale="90000"/>
          </a:bodyPr>
          <a:lstStyle/>
          <a:p>
            <a:r>
              <a:rPr lang="en-AU" sz="1400" b="1">
                <a:solidFill>
                  <a:schemeClr val="bg1"/>
                </a:solidFill>
              </a:rPr>
              <a:t>KPI 2: Ensuring Compliance – Compliance Activities Undertaken</a:t>
            </a:r>
          </a:p>
        </p:txBody>
      </p:sp>
      <p:sp>
        <p:nvSpPr>
          <p:cNvPr id="8" name="TextBox 7"/>
          <p:cNvSpPr txBox="1"/>
          <p:nvPr/>
        </p:nvSpPr>
        <p:spPr>
          <a:xfrm>
            <a:off x="344487" y="537206"/>
            <a:ext cx="4134459" cy="276999"/>
          </a:xfrm>
          <a:prstGeom prst="rect">
            <a:avLst/>
          </a:prstGeom>
          <a:noFill/>
        </p:spPr>
        <p:txBody>
          <a:bodyPr wrap="square" rtlCol="0">
            <a:spAutoFit/>
          </a:bodyPr>
          <a:lstStyle/>
          <a:p>
            <a:r>
              <a:rPr lang="en-AU" sz="1200"/>
              <a:t>Compliance activities</a:t>
            </a:r>
          </a:p>
        </p:txBody>
      </p:sp>
      <p:sp>
        <p:nvSpPr>
          <p:cNvPr id="13" name="TextBox 12">
            <a:extLst>
              <a:ext uri="{FF2B5EF4-FFF2-40B4-BE49-F238E27FC236}">
                <a16:creationId xmlns:a16="http://schemas.microsoft.com/office/drawing/2014/main" id="{C08172B5-22E9-4614-A3A1-B7D188588138}"/>
              </a:ext>
            </a:extLst>
          </p:cNvPr>
          <p:cNvSpPr txBox="1"/>
          <p:nvPr/>
        </p:nvSpPr>
        <p:spPr>
          <a:xfrm>
            <a:off x="5316108" y="4590794"/>
            <a:ext cx="4277360" cy="1754326"/>
          </a:xfrm>
          <a:prstGeom prst="rect">
            <a:avLst/>
          </a:prstGeom>
          <a:noFill/>
        </p:spPr>
        <p:txBody>
          <a:bodyPr wrap="square" lIns="91440" tIns="45720" rIns="91440" bIns="45720" rtlCol="0" anchor="t">
            <a:spAutoFit/>
          </a:bodyPr>
          <a:lstStyle/>
          <a:p>
            <a:r>
              <a:rPr lang="en-AU" sz="900" b="1" dirty="0"/>
              <a:t>Why are these measures important?</a:t>
            </a:r>
          </a:p>
          <a:p>
            <a:endParaRPr lang="en-AU" sz="900" b="1" dirty="0"/>
          </a:p>
          <a:p>
            <a:r>
              <a:rPr lang="en-AU" sz="900" dirty="0">
                <a:solidFill>
                  <a:schemeClr val="bg1">
                    <a:lumMod val="50000"/>
                  </a:schemeClr>
                </a:solidFill>
              </a:rPr>
              <a:t>Earth Resources Regulation undertakes proactive compliance activities using a risk-based prioritisation approach. Activities include audits, inspections, meetings with duty holders and site closures after reviewing rehabilitation outcomes.</a:t>
            </a:r>
            <a:endParaRPr lang="en-AU" sz="900" dirty="0">
              <a:solidFill>
                <a:schemeClr val="bg1">
                  <a:lumMod val="50000"/>
                </a:schemeClr>
              </a:solidFill>
              <a:cs typeface="Calibri"/>
            </a:endParaRPr>
          </a:p>
          <a:p>
            <a:r>
              <a:rPr lang="en-AU" sz="900" dirty="0">
                <a:solidFill>
                  <a:schemeClr val="bg1">
                    <a:lumMod val="50000"/>
                  </a:schemeClr>
                </a:solidFill>
              </a:rPr>
              <a:t>  </a:t>
            </a:r>
            <a:endParaRPr lang="en-AU" sz="900" dirty="0">
              <a:solidFill>
                <a:schemeClr val="bg1">
                  <a:lumMod val="50000"/>
                </a:schemeClr>
              </a:solidFill>
              <a:cs typeface="Calibri"/>
            </a:endParaRPr>
          </a:p>
          <a:p>
            <a:r>
              <a:rPr lang="en-AU" sz="900" dirty="0">
                <a:solidFill>
                  <a:schemeClr val="bg1">
                    <a:lumMod val="50000"/>
                  </a:schemeClr>
                </a:solidFill>
              </a:rPr>
              <a:t>Earth Resources Regulation undertakes compliance actions under the </a:t>
            </a:r>
            <a:r>
              <a:rPr lang="en-AU" sz="900" i="1" dirty="0">
                <a:solidFill>
                  <a:schemeClr val="bg1">
                    <a:lumMod val="50000"/>
                  </a:schemeClr>
                </a:solidFill>
              </a:rPr>
              <a:t>Mineral Resources (Sustainable Development) Act 1990, Petroleum Act 1998 </a:t>
            </a:r>
            <a:r>
              <a:rPr lang="en-AU" sz="900" dirty="0">
                <a:solidFill>
                  <a:schemeClr val="bg1">
                    <a:lumMod val="50000"/>
                  </a:schemeClr>
                </a:solidFill>
              </a:rPr>
              <a:t>and other legislation to identify and act on non-compliance by authority holders that has or is likely to result in a risk to public safety, the environment, land, property or infrastructure, or fails to comply with licence, work authority or approved work plan</a:t>
            </a:r>
            <a:r>
              <a:rPr lang="en-AU" sz="900" dirty="0">
                <a:solidFill>
                  <a:srgbClr val="FF0000"/>
                </a:solidFill>
              </a:rPr>
              <a:t> </a:t>
            </a:r>
            <a:r>
              <a:rPr lang="en-AU" sz="900" dirty="0">
                <a:solidFill>
                  <a:schemeClr val="bg1">
                    <a:lumMod val="50000"/>
                  </a:schemeClr>
                </a:solidFill>
              </a:rPr>
              <a:t>requirements. </a:t>
            </a:r>
            <a:endParaRPr lang="en-AU" sz="900" dirty="0">
              <a:solidFill>
                <a:schemeClr val="bg1">
                  <a:lumMod val="50000"/>
                </a:schemeClr>
              </a:solidFill>
              <a:cs typeface="Calibri"/>
            </a:endParaRPr>
          </a:p>
        </p:txBody>
      </p:sp>
      <p:sp>
        <p:nvSpPr>
          <p:cNvPr id="14" name="TextBox 13">
            <a:extLst>
              <a:ext uri="{FF2B5EF4-FFF2-40B4-BE49-F238E27FC236}">
                <a16:creationId xmlns:a16="http://schemas.microsoft.com/office/drawing/2014/main" id="{6107CD43-A2C2-4C25-85FC-A4AEE78A7B55}"/>
              </a:ext>
            </a:extLst>
          </p:cNvPr>
          <p:cNvSpPr txBox="1"/>
          <p:nvPr/>
        </p:nvSpPr>
        <p:spPr>
          <a:xfrm>
            <a:off x="344487" y="5758194"/>
            <a:ext cx="4740505" cy="646331"/>
          </a:xfrm>
          <a:prstGeom prst="rect">
            <a:avLst/>
          </a:prstGeom>
          <a:noFill/>
        </p:spPr>
        <p:txBody>
          <a:bodyPr wrap="square" lIns="91440" tIns="45720" rIns="91440" bIns="45720" rtlCol="0" anchor="t">
            <a:spAutoFit/>
          </a:bodyPr>
          <a:lstStyle/>
          <a:p>
            <a:r>
              <a:rPr lang="en-AU" sz="900" b="1" dirty="0"/>
              <a:t>Explanation for the result:</a:t>
            </a:r>
          </a:p>
          <a:p>
            <a:endParaRPr lang="en-AU" sz="900" b="1" dirty="0"/>
          </a:p>
          <a:p>
            <a:r>
              <a:rPr lang="en-AU" sz="900" dirty="0"/>
              <a:t>In Q3, Earth Resources Regulation conducted 78 proactive compliance activities involving 60 authority holders. </a:t>
            </a:r>
            <a:endParaRPr lang="en-AU" sz="900" strike="sngStrike" dirty="0">
              <a:solidFill>
                <a:srgbClr val="FF0000"/>
              </a:solidFill>
              <a:highlight>
                <a:srgbClr val="FFFF00"/>
              </a:highlight>
              <a:cs typeface="Calibri"/>
            </a:endParaRPr>
          </a:p>
        </p:txBody>
      </p:sp>
      <p:sp>
        <p:nvSpPr>
          <p:cNvPr id="3" name="Footer Placeholder 2"/>
          <p:cNvSpPr>
            <a:spLocks noGrp="1"/>
          </p:cNvSpPr>
          <p:nvPr>
            <p:ph type="ftr" sz="quarter" idx="11"/>
          </p:nvPr>
        </p:nvSpPr>
        <p:spPr/>
        <p:txBody>
          <a:bodyPr/>
          <a:lstStyle/>
          <a:p>
            <a:r>
              <a:rPr lang="en-AU"/>
              <a:t>Earth Resources Regulation Quarterly Performance Report 2021-22 Q3</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2474731647"/>
              </p:ext>
            </p:extLst>
          </p:nvPr>
        </p:nvGraphicFramePr>
        <p:xfrm>
          <a:off x="344487" y="850843"/>
          <a:ext cx="4807958" cy="4791617"/>
        </p:xfrm>
        <a:graphic>
          <a:graphicData uri="http://schemas.openxmlformats.org/drawingml/2006/table">
            <a:tbl>
              <a:tblPr firstRow="1" lastRow="1" bandRow="1">
                <a:tableStyleId>{7DF18680-E054-41AD-8BC1-D1AEF772440D}</a:tableStyleId>
              </a:tblPr>
              <a:tblGrid>
                <a:gridCol w="936383">
                  <a:extLst>
                    <a:ext uri="{9D8B030D-6E8A-4147-A177-3AD203B41FA5}">
                      <a16:colId xmlns:a16="http://schemas.microsoft.com/office/drawing/2014/main" val="3299092195"/>
                    </a:ext>
                  </a:extLst>
                </a:gridCol>
                <a:gridCol w="860349">
                  <a:extLst>
                    <a:ext uri="{9D8B030D-6E8A-4147-A177-3AD203B41FA5}">
                      <a16:colId xmlns:a16="http://schemas.microsoft.com/office/drawing/2014/main" val="2877075627"/>
                    </a:ext>
                  </a:extLst>
                </a:gridCol>
                <a:gridCol w="716958">
                  <a:extLst>
                    <a:ext uri="{9D8B030D-6E8A-4147-A177-3AD203B41FA5}">
                      <a16:colId xmlns:a16="http://schemas.microsoft.com/office/drawing/2014/main" val="3766467094"/>
                    </a:ext>
                  </a:extLst>
                </a:gridCol>
                <a:gridCol w="679570">
                  <a:extLst>
                    <a:ext uri="{9D8B030D-6E8A-4147-A177-3AD203B41FA5}">
                      <a16:colId xmlns:a16="http://schemas.microsoft.com/office/drawing/2014/main" val="2740367417"/>
                    </a:ext>
                  </a:extLst>
                </a:gridCol>
                <a:gridCol w="813371">
                  <a:extLst>
                    <a:ext uri="{9D8B030D-6E8A-4147-A177-3AD203B41FA5}">
                      <a16:colId xmlns:a16="http://schemas.microsoft.com/office/drawing/2014/main" val="2494327055"/>
                    </a:ext>
                  </a:extLst>
                </a:gridCol>
                <a:gridCol w="801327">
                  <a:extLst>
                    <a:ext uri="{9D8B030D-6E8A-4147-A177-3AD203B41FA5}">
                      <a16:colId xmlns:a16="http://schemas.microsoft.com/office/drawing/2014/main" val="3323569772"/>
                    </a:ext>
                  </a:extLst>
                </a:gridCol>
              </a:tblGrid>
              <a:tr h="312109">
                <a:tc>
                  <a:txBody>
                    <a:bodyPr/>
                    <a:lstStyle/>
                    <a:p>
                      <a:pPr algn="ctr" fontAlgn="b"/>
                      <a:r>
                        <a:rPr lang="en-AU" sz="900" u="none" strike="noStrike">
                          <a:effectLst/>
                          <a:latin typeface="+mn-lt"/>
                        </a:rPr>
                        <a:t>Licence Types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a:effectLst/>
                          <a:latin typeface="+mn-lt"/>
                        </a:rPr>
                        <a:t>Activity</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Jan</a:t>
                      </a: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Feb</a:t>
                      </a: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March</a:t>
                      </a:r>
                    </a:p>
                  </a:txBody>
                  <a:tcPr marL="9525" marR="9525" marT="9525" marB="0" anchor="ctr">
                    <a:solidFill>
                      <a:srgbClr val="002060"/>
                    </a:solidFill>
                  </a:tcPr>
                </a:tc>
                <a:tc>
                  <a:txBody>
                    <a:bodyPr/>
                    <a:lstStyle/>
                    <a:p>
                      <a:pPr algn="ctr" fontAlgn="b"/>
                      <a:r>
                        <a:rPr lang="en-AU" sz="900" u="none" strike="noStrike">
                          <a:effectLst/>
                          <a:latin typeface="+mn-lt"/>
                        </a:rPr>
                        <a:t>Total</a:t>
                      </a:r>
                      <a:endParaRPr lang="en-AU" sz="900" b="0" i="0" u="none" strike="noStrike">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866993935"/>
                  </a:ext>
                </a:extLst>
              </a:tr>
              <a:tr h="358777">
                <a:tc rowSpan="5">
                  <a:txBody>
                    <a:bodyPr/>
                    <a:lstStyle/>
                    <a:p>
                      <a:pPr algn="ctr" fontAlgn="b"/>
                      <a:r>
                        <a:rPr lang="en-AU" sz="900" u="none" strike="noStrike">
                          <a:effectLst/>
                          <a:latin typeface="+mn-lt"/>
                        </a:rPr>
                        <a:t>Extractives</a:t>
                      </a:r>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a:solidFill>
                            <a:srgbClr val="000000"/>
                          </a:solidFill>
                          <a:effectLst/>
                          <a:latin typeface="+mn-lt"/>
                        </a:rPr>
                        <a:t>Inspection</a:t>
                      </a: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8</a:t>
                      </a:r>
                    </a:p>
                  </a:txBody>
                  <a:tcPr marL="9525" marR="9525" marT="9525" marB="0" anchor="ctr"/>
                </a:tc>
                <a:tc>
                  <a:txBody>
                    <a:bodyPr/>
                    <a:lstStyle/>
                    <a:p>
                      <a:pPr algn="ctr" fontAlgn="b"/>
                      <a:r>
                        <a:rPr lang="en-AU" sz="900" b="0" i="0" u="none" strike="noStrike">
                          <a:solidFill>
                            <a:srgbClr val="000000"/>
                          </a:solidFill>
                          <a:effectLst/>
                          <a:latin typeface="+mn-lt"/>
                        </a:rPr>
                        <a:t>23</a:t>
                      </a:r>
                    </a:p>
                  </a:txBody>
                  <a:tcPr marL="9525" marR="9525" marT="9525" marB="0" anchor="ctr"/>
                </a:tc>
                <a:tc>
                  <a:txBody>
                    <a:bodyPr/>
                    <a:lstStyle/>
                    <a:p>
                      <a:pPr algn="ctr" fontAlgn="b"/>
                      <a:r>
                        <a:rPr lang="en-AU" sz="900" b="0" i="0" u="none" strike="noStrike">
                          <a:solidFill>
                            <a:srgbClr val="000000"/>
                          </a:solidFill>
                          <a:effectLst/>
                          <a:latin typeface="+mn-lt"/>
                        </a:rPr>
                        <a:t>33</a:t>
                      </a:r>
                    </a:p>
                  </a:txBody>
                  <a:tcPr marL="9525" marR="9525" marT="9525" marB="0" anchor="ctr"/>
                </a:tc>
                <a:extLst>
                  <a:ext uri="{0D108BD9-81ED-4DB2-BD59-A6C34878D82A}">
                    <a16:rowId xmlns:a16="http://schemas.microsoft.com/office/drawing/2014/main" val="3946064802"/>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Audit</a:t>
                      </a:r>
                    </a:p>
                  </a:txBody>
                  <a:tcPr marL="857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9</a:t>
                      </a:r>
                    </a:p>
                  </a:txBody>
                  <a:tcPr marL="9525" marR="9525" marT="9525" marB="0" anchor="ctr"/>
                </a:tc>
                <a:tc>
                  <a:txBody>
                    <a:bodyPr/>
                    <a:lstStyle/>
                    <a:p>
                      <a:pPr algn="ctr" fontAlgn="b"/>
                      <a:r>
                        <a:rPr lang="en-AU" sz="900" b="0" i="0" u="none" strike="noStrike">
                          <a:solidFill>
                            <a:srgbClr val="000000"/>
                          </a:solidFill>
                          <a:effectLst/>
                          <a:latin typeface="+mn-lt"/>
                        </a:rPr>
                        <a:t>10</a:t>
                      </a:r>
                    </a:p>
                  </a:txBody>
                  <a:tcPr marL="9525" marR="9525" marT="9525" marB="0" anchor="ctr"/>
                </a:tc>
                <a:extLst>
                  <a:ext uri="{0D108BD9-81ED-4DB2-BD59-A6C34878D82A}">
                    <a16:rowId xmlns:a16="http://schemas.microsoft.com/office/drawing/2014/main" val="4220576232"/>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Meeting</a:t>
                      </a:r>
                    </a:p>
                  </a:txBody>
                  <a:tcPr marL="857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3757591367"/>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Site Closure</a:t>
                      </a:r>
                    </a:p>
                  </a:txBody>
                  <a:tcPr marL="857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878970339"/>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Extractives 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12</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33</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47</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358777">
                <a:tc rowSpan="5">
                  <a:txBody>
                    <a:bodyPr/>
                    <a:lstStyle/>
                    <a:p>
                      <a:pPr algn="ctr" fontAlgn="b"/>
                      <a:r>
                        <a:rPr lang="en-AU" sz="900" u="none" strike="noStrike">
                          <a:effectLst/>
                          <a:latin typeface="+mn-lt"/>
                        </a:rPr>
                        <a:t>Mining</a:t>
                      </a:r>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a:solidFill>
                            <a:srgbClr val="000000"/>
                          </a:solidFill>
                          <a:effectLst/>
                          <a:latin typeface="+mn-lt"/>
                        </a:rPr>
                        <a:t>Inspection</a:t>
                      </a: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12</a:t>
                      </a:r>
                    </a:p>
                  </a:txBody>
                  <a:tcPr marL="9525" marR="9525" marT="9525" marB="0" anchor="ctr"/>
                </a:tc>
                <a:tc>
                  <a:txBody>
                    <a:bodyPr/>
                    <a:lstStyle/>
                    <a:p>
                      <a:pPr algn="ctr" fontAlgn="b"/>
                      <a:r>
                        <a:rPr lang="en-AU" sz="900" b="0" i="0" u="none" strike="noStrike">
                          <a:solidFill>
                            <a:srgbClr val="000000"/>
                          </a:solidFill>
                          <a:effectLst/>
                          <a:latin typeface="+mn-lt"/>
                        </a:rPr>
                        <a:t>18</a:t>
                      </a:r>
                    </a:p>
                  </a:txBody>
                  <a:tcPr marL="9525" marR="9525" marT="9525" marB="0" anchor="ctr"/>
                </a:tc>
                <a:extLst>
                  <a:ext uri="{0D108BD9-81ED-4DB2-BD59-A6C34878D82A}">
                    <a16:rowId xmlns:a16="http://schemas.microsoft.com/office/drawing/2014/main" val="3221270440"/>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Audit</a:t>
                      </a:r>
                    </a:p>
                  </a:txBody>
                  <a:tcPr marL="857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4211657994"/>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Meeting</a:t>
                      </a: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mn-lt"/>
                        </a:rPr>
                        <a:t>5</a:t>
                      </a:r>
                    </a:p>
                  </a:txBody>
                  <a:tcPr marL="9525" marR="9525" marT="9525" marB="0" anchor="ctr">
                    <a:solidFill>
                      <a:srgbClr val="EAEFF7"/>
                    </a:solidFill>
                  </a:tcPr>
                </a:tc>
                <a:extLst>
                  <a:ext uri="{0D108BD9-81ED-4DB2-BD59-A6C34878D82A}">
                    <a16:rowId xmlns:a16="http://schemas.microsoft.com/office/drawing/2014/main" val="3300402486"/>
                  </a:ext>
                </a:extLst>
              </a:tr>
              <a:tr h="358777">
                <a:tc vMerge="1">
                  <a:txBody>
                    <a:bodyPr/>
                    <a:lstStyle/>
                    <a:p>
                      <a:endParaRPr lang="en-AU"/>
                    </a:p>
                  </a:txBody>
                  <a:tcPr/>
                </a:tc>
                <a:tc>
                  <a:txBody>
                    <a:bodyPr/>
                    <a:lstStyle/>
                    <a:p>
                      <a:pPr algn="ctr" fontAlgn="b"/>
                      <a:r>
                        <a:rPr lang="en-AU" sz="900" b="0" i="0" u="none" strike="noStrike">
                          <a:solidFill>
                            <a:srgbClr val="000000"/>
                          </a:solidFill>
                          <a:effectLst/>
                          <a:latin typeface="+mn-lt"/>
                        </a:rPr>
                        <a:t>Site Closure</a:t>
                      </a:r>
                    </a:p>
                  </a:txBody>
                  <a:tcPr marL="857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extLst>
                  <a:ext uri="{0D108BD9-81ED-4DB2-BD59-A6C34878D82A}">
                    <a16:rowId xmlns:a16="http://schemas.microsoft.com/office/drawing/2014/main" val="594271298"/>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Mining 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6</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8</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15</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297246">
                <a:tc rowSpan="2">
                  <a:txBody>
                    <a:bodyPr/>
                    <a:lstStyle/>
                    <a:p>
                      <a:pPr marL="0" algn="ctr" defTabSz="914400" rtl="0" eaLnBrk="1" fontAlgn="b" latinLnBrk="0" hangingPunct="1"/>
                      <a:r>
                        <a:rPr lang="en-AU" sz="900" u="none" strike="noStrike" kern="1200">
                          <a:solidFill>
                            <a:schemeClr val="dk1"/>
                          </a:solidFill>
                          <a:effectLst/>
                          <a:latin typeface="+mn-lt"/>
                          <a:ea typeface="+mn-ea"/>
                          <a:cs typeface="+mn-cs"/>
                        </a:rPr>
                        <a:t>Petroleum</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Inspection</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2</a:t>
                      </a:r>
                    </a:p>
                  </a:txBody>
                  <a:tcPr marL="9525" marR="9525" marT="9525" marB="0" anchor="ctr"/>
                </a:tc>
                <a:extLst>
                  <a:ext uri="{0D108BD9-81ED-4DB2-BD59-A6C34878D82A}">
                    <a16:rowId xmlns:a16="http://schemas.microsoft.com/office/drawing/2014/main" val="985681211"/>
                  </a:ext>
                </a:extLst>
              </a:tr>
              <a:tr h="297246">
                <a:tc vMerge="1">
                  <a:txBody>
                    <a:bodyPr/>
                    <a:lstStyle/>
                    <a:p>
                      <a:pPr algn="ctr" fontAlgn="b"/>
                      <a:endParaRPr lang="en-AU" sz="900" b="1" i="0" u="none" strike="noStrike">
                        <a:solidFill>
                          <a:schemeClr val="bg1"/>
                        </a:solidFill>
                        <a:effectLst/>
                        <a:latin typeface="+mn-lt"/>
                      </a:endParaRP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mn-lt"/>
                          <a:ea typeface="+mn-ea"/>
                          <a:cs typeface="+mn-cs"/>
                        </a:rPr>
                        <a:t>Petroleum Total</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i="0" u="none" strike="noStrike" kern="1200">
                          <a:solidFill>
                            <a:srgbClr val="000000"/>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i="0" u="none" strike="noStrike" kern="1200">
                          <a:solidFill>
                            <a:srgbClr val="000000"/>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i="0" u="none" strike="noStrike" kern="1200">
                          <a:solidFill>
                            <a:srgbClr val="000000"/>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i="0" u="none" strike="noStrike" kern="1200">
                          <a:solidFill>
                            <a:srgbClr val="000000"/>
                          </a:solidFill>
                          <a:effectLst/>
                          <a:latin typeface="+mn-lt"/>
                          <a:ea typeface="+mn-ea"/>
                          <a:cs typeface="+mn-cs"/>
                        </a:rPr>
                        <a:t>2</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927825659"/>
                  </a:ext>
                </a:extLst>
              </a:tr>
              <a:tr h="297246">
                <a:tc gridSpan="2">
                  <a:txBody>
                    <a:bodyPr/>
                    <a:lstStyle/>
                    <a:p>
                      <a:pPr algn="ctr" fontAlgn="b"/>
                      <a:r>
                        <a:rPr lang="en-AU" sz="900" u="none" strike="noStrike">
                          <a:effectLst/>
                          <a:latin typeface="+mn-lt"/>
                        </a:rPr>
                        <a:t>Total</a:t>
                      </a:r>
                      <a:endParaRPr lang="en-AU" sz="900" b="1" i="0" u="none" strike="noStrike">
                        <a:solidFill>
                          <a:schemeClr val="bg1"/>
                        </a:solidFill>
                        <a:effectLst/>
                        <a:latin typeface="+mn-lt"/>
                      </a:endParaRPr>
                    </a:p>
                  </a:txBody>
                  <a:tcPr marL="9525" marR="9525" marT="9525" marB="0" anchor="ct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chemeClr val="bg1"/>
                          </a:solidFill>
                          <a:effectLst/>
                          <a:latin typeface="+mn-lt"/>
                        </a:rPr>
                        <a:t>8</a:t>
                      </a:r>
                    </a:p>
                  </a:txBody>
                  <a:tcPr marL="9525" marR="9525" marT="9525" marB="0" anchor="ctr"/>
                </a:tc>
                <a:tc>
                  <a:txBody>
                    <a:bodyPr/>
                    <a:lstStyle/>
                    <a:p>
                      <a:pPr algn="ctr" fontAlgn="b"/>
                      <a:r>
                        <a:rPr lang="en-AU" sz="900" b="1" i="0" u="none" strike="noStrike">
                          <a:solidFill>
                            <a:schemeClr val="bg1"/>
                          </a:solidFill>
                          <a:effectLst/>
                          <a:latin typeface="+mn-lt"/>
                        </a:rPr>
                        <a:t>21</a:t>
                      </a:r>
                    </a:p>
                  </a:txBody>
                  <a:tcPr marL="9525" marR="9525" marT="9525" marB="0" anchor="ctr"/>
                </a:tc>
                <a:tc>
                  <a:txBody>
                    <a:bodyPr/>
                    <a:lstStyle/>
                    <a:p>
                      <a:pPr algn="ctr" fontAlgn="b"/>
                      <a:r>
                        <a:rPr lang="en-AU" sz="900" b="1" i="0" u="none" strike="noStrike">
                          <a:solidFill>
                            <a:schemeClr val="bg1"/>
                          </a:solidFill>
                          <a:effectLst/>
                          <a:latin typeface="+mn-lt"/>
                        </a:rPr>
                        <a:t>49</a:t>
                      </a:r>
                    </a:p>
                  </a:txBody>
                  <a:tcPr marL="9525" marR="9525" marT="9525" marB="0" anchor="ctr"/>
                </a:tc>
                <a:tc>
                  <a:txBody>
                    <a:bodyPr/>
                    <a:lstStyle/>
                    <a:p>
                      <a:pPr algn="ctr" fontAlgn="b"/>
                      <a:r>
                        <a:rPr lang="en-AU" sz="900" b="1" i="0" u="none" strike="noStrike">
                          <a:solidFill>
                            <a:schemeClr val="bg1"/>
                          </a:solidFill>
                          <a:effectLst/>
                          <a:latin typeface="+mn-lt"/>
                        </a:rPr>
                        <a:t>78</a:t>
                      </a: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2552945280"/>
              </p:ext>
            </p:extLst>
          </p:nvPr>
        </p:nvGraphicFramePr>
        <p:xfrm>
          <a:off x="5245634" y="961720"/>
          <a:ext cx="4418308" cy="331543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3F5CFEA2-D293-42AE-9ED2-A9410AAF1EF8}"/>
              </a:ext>
            </a:extLst>
          </p:cNvPr>
          <p:cNvSpPr txBox="1"/>
          <p:nvPr/>
        </p:nvSpPr>
        <p:spPr>
          <a:xfrm>
            <a:off x="2682784" y="5015821"/>
            <a:ext cx="1169891" cy="369332"/>
          </a:xfrm>
          <a:prstGeom prst="rect">
            <a:avLst/>
          </a:prstGeom>
          <a:noFill/>
        </p:spPr>
        <p:txBody>
          <a:bodyPr wrap="square" lIns="91440" tIns="45720" rIns="91440" bIns="45720" rtlCol="0" anchor="t">
            <a:spAutoFit/>
          </a:bodyPr>
          <a:lstStyle/>
          <a:p>
            <a:endParaRPr lang="en-AU">
              <a:solidFill>
                <a:srgbClr val="C00000"/>
              </a:solidFill>
              <a:highlight>
                <a:srgbClr val="FFFF00"/>
              </a:highlight>
              <a:cs typeface="Calibri"/>
            </a:endParaRPr>
          </a:p>
        </p:txBody>
      </p:sp>
      <p:sp>
        <p:nvSpPr>
          <p:cNvPr id="11" name="Slide Number Placeholder 1">
            <a:extLst>
              <a:ext uri="{FF2B5EF4-FFF2-40B4-BE49-F238E27FC236}">
                <a16:creationId xmlns:a16="http://schemas.microsoft.com/office/drawing/2014/main" id="{CE82B9E3-5DAA-4BC1-BED3-3D8358B2B81E}"/>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10</a:t>
            </a:fld>
            <a:endParaRPr lang="en-AU"/>
          </a:p>
        </p:txBody>
      </p:sp>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144000"/>
            <a:ext cx="8915400" cy="274042"/>
          </a:xfrm>
        </p:spPr>
        <p:txBody>
          <a:bodyPr>
            <a:normAutofit fontScale="90000"/>
          </a:bodyPr>
          <a:lstStyle/>
          <a:p>
            <a:r>
              <a:rPr lang="en-AU" sz="1400" b="1">
                <a:solidFill>
                  <a:schemeClr val="bg1"/>
                </a:solidFill>
              </a:rPr>
              <a:t>KPI 2: Ensuring Compliance – Compliance Audits</a:t>
            </a:r>
          </a:p>
        </p:txBody>
      </p:sp>
      <p:sp>
        <p:nvSpPr>
          <p:cNvPr id="5" name="TextBox 4"/>
          <p:cNvSpPr txBox="1"/>
          <p:nvPr/>
        </p:nvSpPr>
        <p:spPr>
          <a:xfrm>
            <a:off x="377779" y="522579"/>
            <a:ext cx="4134459" cy="276999"/>
          </a:xfrm>
          <a:prstGeom prst="rect">
            <a:avLst/>
          </a:prstGeom>
          <a:noFill/>
        </p:spPr>
        <p:txBody>
          <a:bodyPr wrap="square" rtlCol="0">
            <a:spAutoFit/>
          </a:bodyPr>
          <a:lstStyle/>
          <a:p>
            <a:r>
              <a:rPr lang="en-AU" sz="1200"/>
              <a:t>Compliance audits</a:t>
            </a:r>
          </a:p>
        </p:txBody>
      </p:sp>
      <p:graphicFrame>
        <p:nvGraphicFramePr>
          <p:cNvPr id="7" name="Chart 6"/>
          <p:cNvGraphicFramePr/>
          <p:nvPr>
            <p:extLst>
              <p:ext uri="{D42A27DB-BD31-4B8C-83A1-F6EECF244321}">
                <p14:modId xmlns:p14="http://schemas.microsoft.com/office/powerpoint/2010/main" val="577735260"/>
              </p:ext>
            </p:extLst>
          </p:nvPr>
        </p:nvGraphicFramePr>
        <p:xfrm>
          <a:off x="272716" y="4322496"/>
          <a:ext cx="5971522" cy="214085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CA760B5-9C1D-4962-B3BB-5B0176484609}"/>
              </a:ext>
            </a:extLst>
          </p:cNvPr>
          <p:cNvSpPr txBox="1"/>
          <p:nvPr/>
        </p:nvSpPr>
        <p:spPr>
          <a:xfrm>
            <a:off x="6393160" y="4322496"/>
            <a:ext cx="3140394" cy="2262158"/>
          </a:xfrm>
          <a:prstGeom prst="rect">
            <a:avLst/>
          </a:prstGeom>
          <a:noFill/>
        </p:spPr>
        <p:txBody>
          <a:bodyPr wrap="square" lIns="91440" tIns="45720" rIns="91440" bIns="45720" rtlCol="0" anchor="t">
            <a:spAutoFit/>
          </a:bodyPr>
          <a:lstStyle/>
          <a:p>
            <a:r>
              <a:rPr lang="en-AU" sz="900" b="1"/>
              <a:t>Explanation for the result:</a:t>
            </a:r>
          </a:p>
          <a:p>
            <a:endParaRPr lang="en-AU" sz="900" b="1"/>
          </a:p>
          <a:p>
            <a:r>
              <a:rPr lang="en-AU" sz="900"/>
              <a:t>The audit program is risk-based with a focus on more significant sites. The number of actions required can be dependent on the type of audits completed and if the audits were ‘follow up’ audits from previously identified risks.</a:t>
            </a:r>
            <a:endParaRPr lang="en-AU" sz="900">
              <a:cs typeface="Calibri"/>
            </a:endParaRPr>
          </a:p>
          <a:p>
            <a:r>
              <a:rPr lang="en-AU" sz="900"/>
              <a:t>Of the audits completed during the quarter,</a:t>
            </a:r>
            <a:r>
              <a:rPr lang="en-AU" sz="900">
                <a:solidFill>
                  <a:srgbClr val="FF0000"/>
                </a:solidFill>
              </a:rPr>
              <a:t> </a:t>
            </a:r>
            <a:r>
              <a:rPr lang="en-AU" sz="900"/>
              <a:t>10 out of 12 required remedial actions. </a:t>
            </a:r>
          </a:p>
          <a:p>
            <a:endParaRPr lang="en-AU" sz="900"/>
          </a:p>
          <a:p>
            <a:pPr>
              <a:spcAft>
                <a:spcPts val="600"/>
              </a:spcAft>
            </a:pPr>
            <a:endParaRPr lang="en-AU" sz="900">
              <a:solidFill>
                <a:srgbClr val="FF0000"/>
              </a:solidFill>
              <a:cs typeface="Calibri"/>
            </a:endParaRPr>
          </a:p>
          <a:p>
            <a:pPr>
              <a:spcAft>
                <a:spcPts val="600"/>
              </a:spcAft>
            </a:pPr>
            <a:r>
              <a:rPr lang="en-AU" sz="900" b="1"/>
              <a:t>Why are these measures important?</a:t>
            </a:r>
            <a:endParaRPr lang="en-AU" sz="900" b="1">
              <a:cs typeface="Calibri"/>
            </a:endParaRPr>
          </a:p>
          <a:p>
            <a:r>
              <a:rPr lang="en-AU" sz="900">
                <a:solidFill>
                  <a:schemeClr val="bg1">
                    <a:lumMod val="50000"/>
                  </a:schemeClr>
                </a:solidFill>
              </a:rPr>
              <a:t>This indicator measures the number of current tenements that have had a compliance activity undertaken and shows how many authority holders are meeting requirements. </a:t>
            </a:r>
            <a:endParaRPr lang="en-AU" sz="900">
              <a:solidFill>
                <a:schemeClr val="bg1">
                  <a:lumMod val="50000"/>
                </a:schemeClr>
              </a:solidFill>
              <a:cs typeface="Calibri"/>
            </a:endParaRPr>
          </a:p>
        </p:txBody>
      </p:sp>
      <p:sp>
        <p:nvSpPr>
          <p:cNvPr id="10" name="TextBox 9">
            <a:extLst>
              <a:ext uri="{FF2B5EF4-FFF2-40B4-BE49-F238E27FC236}">
                <a16:creationId xmlns:a16="http://schemas.microsoft.com/office/drawing/2014/main" id="{C9B6468A-C83B-4EC0-A47D-7D40D0473AB3}"/>
              </a:ext>
            </a:extLst>
          </p:cNvPr>
          <p:cNvSpPr txBox="1"/>
          <p:nvPr/>
        </p:nvSpPr>
        <p:spPr>
          <a:xfrm>
            <a:off x="6393160" y="904116"/>
            <a:ext cx="3140394" cy="1985159"/>
          </a:xfrm>
          <a:prstGeom prst="rect">
            <a:avLst/>
          </a:prstGeom>
          <a:noFill/>
        </p:spPr>
        <p:txBody>
          <a:bodyPr wrap="square" lIns="91440" tIns="45720" rIns="91440" bIns="45720" rtlCol="0" anchor="t">
            <a:spAutoFit/>
          </a:bodyPr>
          <a:lstStyle/>
          <a:p>
            <a:r>
              <a:rPr lang="en-AU" sz="900" b="1" dirty="0"/>
              <a:t>Explanation for the results:</a:t>
            </a:r>
          </a:p>
          <a:p>
            <a:endParaRPr lang="en-AU" sz="900" b="1" dirty="0"/>
          </a:p>
          <a:p>
            <a:pPr>
              <a:spcAft>
                <a:spcPts val="600"/>
              </a:spcAft>
            </a:pPr>
            <a:r>
              <a:rPr lang="en-AU" sz="900" dirty="0"/>
              <a:t>There were 12 audits conducted in Q3.</a:t>
            </a:r>
          </a:p>
          <a:p>
            <a:pPr>
              <a:spcAft>
                <a:spcPts val="600"/>
              </a:spcAft>
            </a:pPr>
            <a:r>
              <a:rPr lang="en-AU" sz="900" dirty="0"/>
              <a:t>Earth Resources Regulation's compliance program aims to drive improved industry performance by focusing on the management of the following risks to the protection of public safety and the environment: rehabilitation, fire, dust, noise, stability, water and approval requirements. </a:t>
            </a:r>
            <a:endParaRPr lang="en-AU" sz="900" dirty="0">
              <a:cs typeface="Calibri"/>
            </a:endParaRPr>
          </a:p>
          <a:p>
            <a:pPr>
              <a:spcAft>
                <a:spcPts val="600"/>
              </a:spcAft>
            </a:pPr>
            <a:r>
              <a:rPr lang="en-AU" sz="900" dirty="0"/>
              <a:t>For further information on compliance priorities, see the Earth Resources Regulation Compliance Strategy on the website:</a:t>
            </a:r>
            <a:endParaRPr lang="en-AU" sz="900" dirty="0">
              <a:cs typeface="Calibri"/>
            </a:endParaRPr>
          </a:p>
          <a:p>
            <a:pPr>
              <a:spcAft>
                <a:spcPts val="600"/>
              </a:spcAft>
            </a:pPr>
            <a:r>
              <a:rPr lang="en-AU" sz="900" dirty="0">
                <a:hlinkClick r:id="rId4"/>
              </a:rPr>
              <a:t>https://earthresources.vic.gov.au/legislation-and-regulations/compliance-enforcement</a:t>
            </a:r>
            <a:endParaRPr lang="en-AU" sz="900" dirty="0">
              <a:cs typeface="Calibri"/>
            </a:endParaRPr>
          </a:p>
        </p:txBody>
      </p:sp>
      <p:sp>
        <p:nvSpPr>
          <p:cNvPr id="6" name="Footer Placeholder 5"/>
          <p:cNvSpPr>
            <a:spLocks noGrp="1"/>
          </p:cNvSpPr>
          <p:nvPr>
            <p:ph type="ftr" sz="quarter" idx="11"/>
          </p:nvPr>
        </p:nvSpPr>
        <p:spPr/>
        <p:txBody>
          <a:bodyPr/>
          <a:lstStyle/>
          <a:p>
            <a:r>
              <a:rPr lang="en-AU"/>
              <a:t>Earth Resources Regulation Quarterly Performance Report 2021-22 Q3</a:t>
            </a:r>
          </a:p>
        </p:txBody>
      </p:sp>
      <p:sp>
        <p:nvSpPr>
          <p:cNvPr id="11" name="Slide Number Placeholder 1">
            <a:extLst>
              <a:ext uri="{FF2B5EF4-FFF2-40B4-BE49-F238E27FC236}">
                <a16:creationId xmlns:a16="http://schemas.microsoft.com/office/drawing/2014/main" id="{988AC373-C36F-4772-8024-A54BF5AC22B4}"/>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11</a:t>
            </a:fld>
            <a:endParaRPr lang="en-AU"/>
          </a:p>
        </p:txBody>
      </p:sp>
      <p:graphicFrame>
        <p:nvGraphicFramePr>
          <p:cNvPr id="2" name="Table 1">
            <a:extLst>
              <a:ext uri="{FF2B5EF4-FFF2-40B4-BE49-F238E27FC236}">
                <a16:creationId xmlns:a16="http://schemas.microsoft.com/office/drawing/2014/main" id="{1A8A14A9-E68F-4244-967C-E626EE67CDC1}"/>
              </a:ext>
            </a:extLst>
          </p:cNvPr>
          <p:cNvGraphicFramePr>
            <a:graphicFrameLocks noGrp="1"/>
          </p:cNvGraphicFramePr>
          <p:nvPr>
            <p:extLst>
              <p:ext uri="{D42A27DB-BD31-4B8C-83A1-F6EECF244321}">
                <p14:modId xmlns:p14="http://schemas.microsoft.com/office/powerpoint/2010/main" val="83353004"/>
              </p:ext>
            </p:extLst>
          </p:nvPr>
        </p:nvGraphicFramePr>
        <p:xfrm>
          <a:off x="372445" y="790467"/>
          <a:ext cx="5765961" cy="3489960"/>
        </p:xfrm>
        <a:graphic>
          <a:graphicData uri="http://schemas.openxmlformats.org/drawingml/2006/table">
            <a:tbl>
              <a:tblPr firstRow="1" lastRow="1" lastCol="1" bandRow="1"/>
              <a:tblGrid>
                <a:gridCol w="2024079">
                  <a:extLst>
                    <a:ext uri="{9D8B030D-6E8A-4147-A177-3AD203B41FA5}">
                      <a16:colId xmlns:a16="http://schemas.microsoft.com/office/drawing/2014/main" val="2596027745"/>
                    </a:ext>
                  </a:extLst>
                </a:gridCol>
                <a:gridCol w="612550">
                  <a:extLst>
                    <a:ext uri="{9D8B030D-6E8A-4147-A177-3AD203B41FA5}">
                      <a16:colId xmlns:a16="http://schemas.microsoft.com/office/drawing/2014/main" val="2791327142"/>
                    </a:ext>
                  </a:extLst>
                </a:gridCol>
                <a:gridCol w="612550">
                  <a:extLst>
                    <a:ext uri="{9D8B030D-6E8A-4147-A177-3AD203B41FA5}">
                      <a16:colId xmlns:a16="http://schemas.microsoft.com/office/drawing/2014/main" val="3002422148"/>
                    </a:ext>
                  </a:extLst>
                </a:gridCol>
                <a:gridCol w="612550">
                  <a:extLst>
                    <a:ext uri="{9D8B030D-6E8A-4147-A177-3AD203B41FA5}">
                      <a16:colId xmlns:a16="http://schemas.microsoft.com/office/drawing/2014/main" val="233632517"/>
                    </a:ext>
                  </a:extLst>
                </a:gridCol>
                <a:gridCol w="612550">
                  <a:extLst>
                    <a:ext uri="{9D8B030D-6E8A-4147-A177-3AD203B41FA5}">
                      <a16:colId xmlns:a16="http://schemas.microsoft.com/office/drawing/2014/main" val="4003510426"/>
                    </a:ext>
                  </a:extLst>
                </a:gridCol>
                <a:gridCol w="585918">
                  <a:extLst>
                    <a:ext uri="{9D8B030D-6E8A-4147-A177-3AD203B41FA5}">
                      <a16:colId xmlns:a16="http://schemas.microsoft.com/office/drawing/2014/main" val="3394941482"/>
                    </a:ext>
                  </a:extLst>
                </a:gridCol>
                <a:gridCol w="705764">
                  <a:extLst>
                    <a:ext uri="{9D8B030D-6E8A-4147-A177-3AD203B41FA5}">
                      <a16:colId xmlns:a16="http://schemas.microsoft.com/office/drawing/2014/main" val="111136956"/>
                    </a:ext>
                  </a:extLst>
                </a:gridCol>
              </a:tblGrid>
              <a:tr h="320040">
                <a:tc>
                  <a:txBody>
                    <a:bodyPr/>
                    <a:lstStyle/>
                    <a:p>
                      <a:pPr algn="ctr" rtl="0" fontAlgn="b"/>
                      <a:r>
                        <a:rPr lang="en-AU" sz="900" b="1" i="0" u="none" strike="noStrike">
                          <a:solidFill>
                            <a:srgbClr val="FFFFFF"/>
                          </a:solidFill>
                          <a:effectLst/>
                          <a:latin typeface="+mn-lt"/>
                        </a:rPr>
                        <a:t>Type of Audit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2021-22 Q1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2021-22 Q2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2021-22 Q3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b"/>
                      <a:r>
                        <a:rPr lang="en-AU" sz="900" b="1" i="0" u="none" strike="noStrike">
                          <a:solidFill>
                            <a:srgbClr val="FFFFFF"/>
                          </a:solidFill>
                          <a:effectLst/>
                          <a:latin typeface="+mn-lt"/>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b"/>
                      <a:r>
                        <a:rPr lang="en-AU" sz="900" b="1" i="0" u="none" strike="noStrike">
                          <a:solidFill>
                            <a:srgbClr val="FFFFFF"/>
                          </a:solidFill>
                          <a:effectLst/>
                          <a:latin typeface="+mn-lt"/>
                        </a:rPr>
                        <a:t>% 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3034413260"/>
                  </a:ext>
                </a:extLst>
              </a:tr>
              <a:tr h="198120">
                <a:tc>
                  <a:txBody>
                    <a:bodyPr/>
                    <a:lstStyle/>
                    <a:p>
                      <a:pPr algn="l" rtl="0" fontAlgn="b"/>
                      <a:r>
                        <a:rPr lang="en-AU" sz="900" b="0" i="0" u="none" strike="noStrike">
                          <a:solidFill>
                            <a:srgbClr val="000000"/>
                          </a:solidFill>
                          <a:effectLst/>
                          <a:latin typeface="Calibri" panose="020F0502020204030204" pitchFamily="34" charset="0"/>
                        </a:rPr>
                        <a:t>Progressive Rehabilitation</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28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AU" sz="900" b="0" i="0" u="none" strike="noStrike">
                          <a:solidFill>
                            <a:srgbClr val="000000"/>
                          </a:solidFill>
                          <a:effectLst/>
                          <a:latin typeface="Calibri" panose="020F0502020204030204" pitchFamily="34" charset="0"/>
                        </a:rPr>
                        <a:t>38%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214176728"/>
                  </a:ext>
                </a:extLst>
              </a:tr>
              <a:tr h="198120">
                <a:tc>
                  <a:txBody>
                    <a:bodyPr/>
                    <a:lstStyle/>
                    <a:p>
                      <a:pPr algn="l" rtl="0" fontAlgn="b"/>
                      <a:r>
                        <a:rPr lang="en-AU" sz="900" b="0" i="0" u="none" strike="noStrike">
                          <a:solidFill>
                            <a:srgbClr val="000000"/>
                          </a:solidFill>
                          <a:effectLst/>
                          <a:latin typeface="Calibri" panose="020F0502020204030204" pitchFamily="34" charset="0"/>
                        </a:rPr>
                        <a:t>Plan and Conditions</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15%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490383770"/>
                  </a:ext>
                </a:extLst>
              </a:tr>
              <a:tr h="198120">
                <a:tc>
                  <a:txBody>
                    <a:bodyPr/>
                    <a:lstStyle/>
                    <a:p>
                      <a:pPr algn="l" rtl="0" fontAlgn="b"/>
                      <a:r>
                        <a:rPr lang="en-AU" sz="900" b="0" i="0" u="none" strike="noStrike">
                          <a:solidFill>
                            <a:srgbClr val="000000"/>
                          </a:solidFill>
                          <a:effectLst/>
                          <a:latin typeface="Calibri" panose="020F0502020204030204" pitchFamily="34" charset="0"/>
                        </a:rPr>
                        <a:t>Water Management</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AU" sz="900" b="0" i="0" u="none" strike="noStrike">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622093190"/>
                  </a:ext>
                </a:extLst>
              </a:tr>
              <a:tr h="198120">
                <a:tc>
                  <a:txBody>
                    <a:bodyPr/>
                    <a:lstStyle/>
                    <a:p>
                      <a:pPr algn="l" rtl="0" fontAlgn="b"/>
                      <a:r>
                        <a:rPr lang="en-AU" sz="900" b="0" i="0" u="none" strike="noStrike">
                          <a:solidFill>
                            <a:srgbClr val="000000"/>
                          </a:solidFill>
                          <a:effectLst/>
                          <a:latin typeface="Calibri" panose="020F0502020204030204" pitchFamily="34" charset="0"/>
                        </a:rPr>
                        <a:t>Dust</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447414880"/>
                  </a:ext>
                </a:extLst>
              </a:tr>
              <a:tr h="198120">
                <a:tc>
                  <a:txBody>
                    <a:bodyPr/>
                    <a:lstStyle/>
                    <a:p>
                      <a:pPr algn="l" rtl="0" fontAlgn="b"/>
                      <a:r>
                        <a:rPr lang="en-AU" sz="900" b="0" i="0" u="none" strike="noStrike">
                          <a:solidFill>
                            <a:srgbClr val="000000"/>
                          </a:solidFill>
                          <a:effectLst/>
                          <a:latin typeface="Calibri" panose="020F0502020204030204" pitchFamily="34" charset="0"/>
                        </a:rPr>
                        <a:t>Noise</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AU" sz="900" b="0" i="0" u="none" strike="noStrike">
                          <a:solidFill>
                            <a:srgbClr val="000000"/>
                          </a:solidFill>
                          <a:effectLst/>
                          <a:latin typeface="Calibri" panose="020F0502020204030204" pitchFamily="34" charset="0"/>
                        </a:rPr>
                        <a:t>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784425934"/>
                  </a:ext>
                </a:extLst>
              </a:tr>
              <a:tr h="198120">
                <a:tc>
                  <a:txBody>
                    <a:bodyPr/>
                    <a:lstStyle/>
                    <a:p>
                      <a:pPr algn="l" rtl="0" fontAlgn="b"/>
                      <a:r>
                        <a:rPr lang="en-AU" sz="900" b="0" i="0" u="none" strike="noStrike">
                          <a:solidFill>
                            <a:srgbClr val="000000"/>
                          </a:solidFill>
                          <a:effectLst/>
                          <a:latin typeface="Calibri" panose="020F0502020204030204" pitchFamily="34" charset="0"/>
                        </a:rPr>
                        <a:t>GeoTechnical</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117614005"/>
                  </a:ext>
                </a:extLst>
              </a:tr>
              <a:tr h="198120">
                <a:tc>
                  <a:txBody>
                    <a:bodyPr/>
                    <a:lstStyle/>
                    <a:p>
                      <a:pPr algn="l" rtl="0" fontAlgn="b"/>
                      <a:r>
                        <a:rPr lang="en-AU" sz="900" b="0" i="0" u="none" strike="noStrike">
                          <a:solidFill>
                            <a:srgbClr val="000000"/>
                          </a:solidFill>
                          <a:effectLst/>
                          <a:latin typeface="Calibri" panose="020F0502020204030204" pitchFamily="34" charset="0"/>
                        </a:rPr>
                        <a:t>Fire and Emergency</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AU" sz="900" b="0" i="0" u="none" strike="noStrike">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495338313"/>
                  </a:ext>
                </a:extLst>
              </a:tr>
              <a:tr h="198120">
                <a:tc>
                  <a:txBody>
                    <a:bodyPr/>
                    <a:lstStyle/>
                    <a:p>
                      <a:pPr algn="l" rtl="0" fontAlgn="b"/>
                      <a:r>
                        <a:rPr lang="en-AU" sz="900" b="0" i="0" u="none" strike="noStrike">
                          <a:solidFill>
                            <a:srgbClr val="000000"/>
                          </a:solidFill>
                          <a:effectLst/>
                          <a:latin typeface="Calibri" panose="020F0502020204030204" pitchFamily="34" charset="0"/>
                        </a:rPr>
                        <a:t>Boundaries and Extraction Limits</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799606868"/>
                  </a:ext>
                </a:extLst>
              </a:tr>
              <a:tr h="198120">
                <a:tc>
                  <a:txBody>
                    <a:bodyPr/>
                    <a:lstStyle/>
                    <a:p>
                      <a:pPr algn="l" rtl="0" fontAlgn="b"/>
                      <a:r>
                        <a:rPr lang="en-AU" sz="900" b="0" i="0" u="none" strike="noStrike">
                          <a:solidFill>
                            <a:srgbClr val="000000"/>
                          </a:solidFill>
                          <a:effectLst/>
                          <a:latin typeface="Calibri" panose="020F0502020204030204" pitchFamily="34" charset="0"/>
                        </a:rPr>
                        <a:t>Site Security and Buffer Zones</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440035195"/>
                  </a:ext>
                </a:extLst>
              </a:tr>
              <a:tr h="198120">
                <a:tc>
                  <a:txBody>
                    <a:bodyPr/>
                    <a:lstStyle/>
                    <a:p>
                      <a:pPr algn="l" rtl="0" fontAlgn="b"/>
                      <a:r>
                        <a:rPr lang="en-AU" sz="900" b="0" i="0" u="none" strike="noStrike">
                          <a:solidFill>
                            <a:srgbClr val="000000"/>
                          </a:solidFill>
                          <a:effectLst/>
                          <a:latin typeface="Calibri" panose="020F0502020204030204" pitchFamily="34" charset="0"/>
                        </a:rPr>
                        <a:t>Impacts of Blasting</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510908362"/>
                  </a:ext>
                </a:extLst>
              </a:tr>
              <a:tr h="198120">
                <a:tc>
                  <a:txBody>
                    <a:bodyPr/>
                    <a:lstStyle/>
                    <a:p>
                      <a:pPr algn="l" rtl="0" fontAlgn="b"/>
                      <a:r>
                        <a:rPr lang="en-AU" sz="900" b="0" i="0" u="none" strike="noStrike">
                          <a:solidFill>
                            <a:srgbClr val="000000"/>
                          </a:solidFill>
                          <a:effectLst/>
                          <a:latin typeface="Calibri" panose="020F0502020204030204" pitchFamily="34" charset="0"/>
                        </a:rPr>
                        <a:t>Exploration Drilling</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9224798"/>
                  </a:ext>
                </a:extLst>
              </a:tr>
              <a:tr h="198120">
                <a:tc>
                  <a:txBody>
                    <a:bodyPr/>
                    <a:lstStyle/>
                    <a:p>
                      <a:pPr algn="l" rtl="0" fontAlgn="b"/>
                      <a:r>
                        <a:rPr lang="en-AU" sz="900" b="0" i="0" u="none" strike="noStrike">
                          <a:solidFill>
                            <a:srgbClr val="000000"/>
                          </a:solidFill>
                          <a:effectLst/>
                          <a:latin typeface="Calibri" panose="020F0502020204030204" pitchFamily="34" charset="0"/>
                        </a:rPr>
                        <a:t>Imported Materials</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153097345"/>
                  </a:ext>
                </a:extLst>
              </a:tr>
              <a:tr h="198120">
                <a:tc>
                  <a:txBody>
                    <a:bodyPr/>
                    <a:lstStyle/>
                    <a:p>
                      <a:pPr algn="l" rtl="0" fontAlgn="b"/>
                      <a:r>
                        <a:rPr lang="en-AU" sz="900" b="0" i="0" u="none" strike="noStrike">
                          <a:solidFill>
                            <a:srgbClr val="000000"/>
                          </a:solidFill>
                          <a:effectLst/>
                          <a:latin typeface="Calibri" panose="020F0502020204030204" pitchFamily="34" charset="0"/>
                        </a:rPr>
                        <a:t>Plan and Conditions (High-Risk)</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AU" sz="900" b="0" i="0" u="none" strike="noStrike">
                          <a:solidFill>
                            <a:srgbClr val="000000"/>
                          </a:solidFill>
                          <a:effectLst/>
                          <a:latin typeface="Calibri" panose="020F0502020204030204" pitchFamily="34" charset="0"/>
                        </a:rPr>
                        <a:t>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733289939"/>
                  </a:ext>
                </a:extLst>
              </a:tr>
              <a:tr h="198120">
                <a:tc>
                  <a:txBody>
                    <a:bodyPr/>
                    <a:lstStyle/>
                    <a:p>
                      <a:pPr algn="l" rtl="0" fontAlgn="b"/>
                      <a:r>
                        <a:rPr lang="en-AU" sz="900" b="0" i="0" u="none" strike="noStrike">
                          <a:solidFill>
                            <a:srgbClr val="000000"/>
                          </a:solidFill>
                          <a:effectLst/>
                          <a:latin typeface="Calibri" panose="020F0502020204030204" pitchFamily="34" charset="0"/>
                        </a:rPr>
                        <a:t>Pest, Plant and Animal</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019213285"/>
                  </a:ext>
                </a:extLst>
              </a:tr>
              <a:tr h="198120">
                <a:tc>
                  <a:txBody>
                    <a:bodyPr/>
                    <a:lstStyle/>
                    <a:p>
                      <a:pPr algn="l" rtl="0" fontAlgn="b"/>
                      <a:r>
                        <a:rPr lang="en-AU" sz="900" b="0" i="0" u="none" strike="noStrike">
                          <a:solidFill>
                            <a:srgbClr val="000000"/>
                          </a:solidFill>
                          <a:effectLst/>
                          <a:latin typeface="Calibri" panose="020F0502020204030204" pitchFamily="34" charset="0"/>
                        </a:rPr>
                        <a:t>TSF Management</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279572027"/>
                  </a:ext>
                </a:extLst>
              </a:tr>
              <a:tr h="198120">
                <a:tc>
                  <a:txBody>
                    <a:bodyPr/>
                    <a:lstStyle/>
                    <a:p>
                      <a:pPr algn="ctr" rtl="0" fontAlgn="b"/>
                      <a:r>
                        <a:rPr lang="en-AU" sz="900" b="1" i="0" u="none" strike="noStrike">
                          <a:solidFill>
                            <a:srgbClr val="FFFFFF"/>
                          </a:solidFill>
                          <a:effectLst/>
                          <a:latin typeface="Calibri" panose="020F0502020204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AU" sz="900" b="1" i="0" u="none" strike="noStrike">
                          <a:solidFill>
                            <a:srgbClr val="FFFFFF"/>
                          </a:solidFill>
                          <a:effectLst/>
                          <a:latin typeface="Calibri" panose="020F0502020204030204" pitchFamily="34" charset="0"/>
                        </a:rPr>
                        <a:t>36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AU" sz="900" b="1" i="0" u="none" strike="noStrike">
                          <a:solidFill>
                            <a:srgbClr val="FFFFFF"/>
                          </a:solidFill>
                          <a:effectLst/>
                          <a:latin typeface="Calibri" panose="020F0502020204030204" pitchFamily="34" charset="0"/>
                        </a:rPr>
                        <a:t>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AU" sz="900" b="1" i="0" u="none" strike="noStrike">
                          <a:solidFill>
                            <a:srgbClr val="FFFFFF"/>
                          </a:solidFill>
                          <a:effectLst/>
                          <a:latin typeface="Calibri" panose="020F0502020204030204" pitchFamily="34" charset="0"/>
                        </a:rPr>
                        <a:t>15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AU" sz="900" b="1" i="0" u="none" strike="noStrike">
                          <a:solidFill>
                            <a:srgbClr val="FFFFFF"/>
                          </a:solidFill>
                          <a:effectLst/>
                          <a:latin typeface="Calibri" panose="020F0502020204030204" pitchFamily="34" charset="0"/>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AU" sz="900" b="1" i="0" u="none" strike="noStrike">
                          <a:solidFill>
                            <a:srgbClr val="FFFFFF"/>
                          </a:solidFill>
                          <a:effectLst/>
                          <a:latin typeface="Calibri" panose="020F0502020204030204" pitchFamily="34" charset="0"/>
                        </a:rPr>
                        <a:t>73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AU" sz="900" b="1" i="0" u="none" strike="noStrike">
                          <a:solidFill>
                            <a:schemeClr val="bg1"/>
                          </a:solidFill>
                          <a:effectLst/>
                          <a:latin typeface="Calibri" panose="020F0502020204030204" pitchFamily="34" charset="0"/>
                        </a:rPr>
                        <a:t>100%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285669830"/>
                  </a:ext>
                </a:extLst>
              </a:tr>
            </a:tbl>
          </a:graphicData>
        </a:graphic>
      </p:graphicFrame>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144000"/>
            <a:ext cx="8915400" cy="274042"/>
          </a:xfrm>
        </p:spPr>
        <p:txBody>
          <a:bodyPr>
            <a:normAutofit fontScale="90000"/>
          </a:bodyPr>
          <a:lstStyle/>
          <a:p>
            <a:r>
              <a:rPr lang="en-AU" sz="1400" b="1">
                <a:solidFill>
                  <a:schemeClr val="bg1"/>
                </a:solidFill>
              </a:rPr>
              <a:t>KPI 2: Ensuring Compliance – Enforcement Activities</a:t>
            </a:r>
          </a:p>
        </p:txBody>
      </p:sp>
      <p:sp>
        <p:nvSpPr>
          <p:cNvPr id="6" name="TextBox 5"/>
          <p:cNvSpPr txBox="1"/>
          <p:nvPr/>
        </p:nvSpPr>
        <p:spPr>
          <a:xfrm>
            <a:off x="353356" y="547459"/>
            <a:ext cx="4134459" cy="276999"/>
          </a:xfrm>
          <a:prstGeom prst="rect">
            <a:avLst/>
          </a:prstGeom>
          <a:noFill/>
        </p:spPr>
        <p:txBody>
          <a:bodyPr wrap="square" rtlCol="0">
            <a:spAutoFit/>
          </a:bodyPr>
          <a:lstStyle/>
          <a:p>
            <a:r>
              <a:rPr lang="en-AU" sz="1200"/>
              <a:t>General enforcement notices issued in the quarter</a:t>
            </a:r>
          </a:p>
        </p:txBody>
      </p:sp>
      <p:sp>
        <p:nvSpPr>
          <p:cNvPr id="9" name="TextBox 8">
            <a:extLst>
              <a:ext uri="{FF2B5EF4-FFF2-40B4-BE49-F238E27FC236}">
                <a16:creationId xmlns:a16="http://schemas.microsoft.com/office/drawing/2014/main" id="{9236C633-AB08-4E27-B686-8915320F2F58}"/>
              </a:ext>
            </a:extLst>
          </p:cNvPr>
          <p:cNvSpPr txBox="1"/>
          <p:nvPr/>
        </p:nvSpPr>
        <p:spPr>
          <a:xfrm>
            <a:off x="5716811" y="4627417"/>
            <a:ext cx="3687093" cy="1061829"/>
          </a:xfrm>
          <a:prstGeom prst="rect">
            <a:avLst/>
          </a:prstGeom>
          <a:noFill/>
        </p:spPr>
        <p:txBody>
          <a:bodyPr wrap="square" lIns="91440" tIns="45720" rIns="91440" bIns="45720" rtlCol="0" anchor="t">
            <a:spAutoFit/>
          </a:bodyPr>
          <a:lstStyle/>
          <a:p>
            <a:r>
              <a:rPr lang="en-AU" sz="900" b="1"/>
              <a:t>Enforcement actions summary:</a:t>
            </a:r>
          </a:p>
          <a:p>
            <a:endParaRPr lang="en-AU" sz="900" b="1"/>
          </a:p>
          <a:p>
            <a:r>
              <a:rPr lang="en-AU" sz="900"/>
              <a:t>In Q3, there were 99 enforcement actions issued, of which 13 were related to s110 notices and 86 were from written instructions, infringement notices, directions and official warning letters. </a:t>
            </a:r>
            <a:endParaRPr lang="en-AU" sz="900">
              <a:cs typeface="Calibri"/>
            </a:endParaRPr>
          </a:p>
          <a:p>
            <a:endParaRPr lang="en-AU" sz="900"/>
          </a:p>
          <a:p>
            <a:endParaRPr lang="en-AU" sz="900"/>
          </a:p>
        </p:txBody>
      </p:sp>
      <p:sp>
        <p:nvSpPr>
          <p:cNvPr id="3" name="Footer Placeholder 2"/>
          <p:cNvSpPr>
            <a:spLocks noGrp="1"/>
          </p:cNvSpPr>
          <p:nvPr>
            <p:ph type="ftr" sz="quarter" idx="11"/>
          </p:nvPr>
        </p:nvSpPr>
        <p:spPr/>
        <p:txBody>
          <a:bodyPr/>
          <a:lstStyle/>
          <a:p>
            <a:r>
              <a:rPr lang="en-AU"/>
              <a:t>Earth Resources Regulation Quarterly Performance Report 2021-22 Q3</a:t>
            </a:r>
          </a:p>
        </p:txBody>
      </p:sp>
      <p:graphicFrame>
        <p:nvGraphicFramePr>
          <p:cNvPr id="11" name="Chart 10"/>
          <p:cNvGraphicFramePr/>
          <p:nvPr>
            <p:extLst>
              <p:ext uri="{D42A27DB-BD31-4B8C-83A1-F6EECF244321}">
                <p14:modId xmlns:p14="http://schemas.microsoft.com/office/powerpoint/2010/main" val="1235014958"/>
              </p:ext>
            </p:extLst>
          </p:nvPr>
        </p:nvGraphicFramePr>
        <p:xfrm>
          <a:off x="353356" y="4627417"/>
          <a:ext cx="5041434" cy="189284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5725201" y="577767"/>
            <a:ext cx="3001618" cy="276999"/>
          </a:xfrm>
          <a:prstGeom prst="rect">
            <a:avLst/>
          </a:prstGeom>
          <a:noFill/>
        </p:spPr>
        <p:txBody>
          <a:bodyPr wrap="square" rtlCol="0">
            <a:spAutoFit/>
          </a:bodyPr>
          <a:lstStyle/>
          <a:p>
            <a:r>
              <a:rPr lang="en-AU" sz="1200"/>
              <a:t>Infringements and official warnings issued</a:t>
            </a:r>
          </a:p>
        </p:txBody>
      </p:sp>
      <p:sp>
        <p:nvSpPr>
          <p:cNvPr id="12" name="Slide Number Placeholder 1">
            <a:extLst>
              <a:ext uri="{FF2B5EF4-FFF2-40B4-BE49-F238E27FC236}">
                <a16:creationId xmlns:a16="http://schemas.microsoft.com/office/drawing/2014/main" id="{BD714664-36A4-4758-B5BD-C0B3EBA3FF86}"/>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12</a:t>
            </a:fld>
            <a:endParaRPr lang="en-AU"/>
          </a:p>
        </p:txBody>
      </p:sp>
      <p:graphicFrame>
        <p:nvGraphicFramePr>
          <p:cNvPr id="2" name="Table 1">
            <a:extLst>
              <a:ext uri="{FF2B5EF4-FFF2-40B4-BE49-F238E27FC236}">
                <a16:creationId xmlns:a16="http://schemas.microsoft.com/office/drawing/2014/main" id="{BBC2DB19-F11F-4CA1-B6A4-93B8827113F6}"/>
              </a:ext>
            </a:extLst>
          </p:cNvPr>
          <p:cNvGraphicFramePr>
            <a:graphicFrameLocks noGrp="1"/>
          </p:cNvGraphicFramePr>
          <p:nvPr>
            <p:extLst>
              <p:ext uri="{D42A27DB-BD31-4B8C-83A1-F6EECF244321}">
                <p14:modId xmlns:p14="http://schemas.microsoft.com/office/powerpoint/2010/main" val="3881638633"/>
              </p:ext>
            </p:extLst>
          </p:nvPr>
        </p:nvGraphicFramePr>
        <p:xfrm>
          <a:off x="370148" y="876037"/>
          <a:ext cx="5086908" cy="3614756"/>
        </p:xfrm>
        <a:graphic>
          <a:graphicData uri="http://schemas.openxmlformats.org/drawingml/2006/table">
            <a:tbl>
              <a:tblPr firstRow="1" lastRow="1" bandRow="1">
                <a:tableStyleId>{7DF18680-E054-41AD-8BC1-D1AEF772440D}</a:tableStyleId>
              </a:tblPr>
              <a:tblGrid>
                <a:gridCol w="957536">
                  <a:extLst>
                    <a:ext uri="{9D8B030D-6E8A-4147-A177-3AD203B41FA5}">
                      <a16:colId xmlns:a16="http://schemas.microsoft.com/office/drawing/2014/main" val="3107966742"/>
                    </a:ext>
                  </a:extLst>
                </a:gridCol>
                <a:gridCol w="1181958">
                  <a:extLst>
                    <a:ext uri="{9D8B030D-6E8A-4147-A177-3AD203B41FA5}">
                      <a16:colId xmlns:a16="http://schemas.microsoft.com/office/drawing/2014/main" val="4136860067"/>
                    </a:ext>
                  </a:extLst>
                </a:gridCol>
                <a:gridCol w="2094609">
                  <a:extLst>
                    <a:ext uri="{9D8B030D-6E8A-4147-A177-3AD203B41FA5}">
                      <a16:colId xmlns:a16="http://schemas.microsoft.com/office/drawing/2014/main" val="1122972444"/>
                    </a:ext>
                  </a:extLst>
                </a:gridCol>
                <a:gridCol w="852805">
                  <a:extLst>
                    <a:ext uri="{9D8B030D-6E8A-4147-A177-3AD203B41FA5}">
                      <a16:colId xmlns:a16="http://schemas.microsoft.com/office/drawing/2014/main" val="1674924178"/>
                    </a:ext>
                  </a:extLst>
                </a:gridCol>
              </a:tblGrid>
              <a:tr h="445061">
                <a:tc>
                  <a:txBody>
                    <a:bodyPr/>
                    <a:lstStyle/>
                    <a:p>
                      <a:pPr algn="ctr" rtl="0" fontAlgn="ctr"/>
                      <a:r>
                        <a:rPr lang="en-AU" sz="900" b="1" u="none" strike="noStrike">
                          <a:solidFill>
                            <a:srgbClr val="FFFFFF"/>
                          </a:solidFill>
                          <a:effectLst/>
                        </a:rPr>
                        <a:t>Sector</a:t>
                      </a:r>
                      <a:endParaRPr lang="en-AU" sz="900" b="1" i="0" u="none" strike="noStrike">
                        <a:solidFill>
                          <a:srgbClr val="FFFFFF"/>
                        </a:solidFill>
                        <a:effectLst/>
                        <a:latin typeface="Calibri" panose="020F0502020204030204" pitchFamily="34" charset="0"/>
                      </a:endParaRPr>
                    </a:p>
                  </a:txBody>
                  <a:tcPr marL="7620" marR="7620" marT="7620" marB="0" anchor="ctr">
                    <a:solidFill>
                      <a:srgbClr val="002060"/>
                    </a:solidFill>
                  </a:tcPr>
                </a:tc>
                <a:tc>
                  <a:txBody>
                    <a:bodyPr/>
                    <a:lstStyle/>
                    <a:p>
                      <a:pPr algn="ctr" rtl="0" fontAlgn="ctr"/>
                      <a:r>
                        <a:rPr lang="en-AU" sz="900" b="1" u="none" strike="noStrike">
                          <a:solidFill>
                            <a:srgbClr val="FFFFFF"/>
                          </a:solidFill>
                          <a:effectLst/>
                        </a:rPr>
                        <a:t>Enforcement Action Type</a:t>
                      </a:r>
                      <a:endParaRPr lang="en-AU" sz="900" b="1" i="0" u="none" strike="noStrike">
                        <a:solidFill>
                          <a:srgbClr val="FFFFFF"/>
                        </a:solidFill>
                        <a:effectLst/>
                        <a:latin typeface="Calibri" panose="020F0502020204030204" pitchFamily="34" charset="0"/>
                      </a:endParaRPr>
                    </a:p>
                  </a:txBody>
                  <a:tcPr marL="7620" marR="7620" marT="7620" marB="0" anchor="ctr">
                    <a:solidFill>
                      <a:srgbClr val="002060"/>
                    </a:solidFill>
                  </a:tcPr>
                </a:tc>
                <a:tc>
                  <a:txBody>
                    <a:bodyPr/>
                    <a:lstStyle/>
                    <a:p>
                      <a:pPr algn="ctr" rtl="0" fontAlgn="ctr"/>
                      <a:r>
                        <a:rPr lang="en-AU" sz="900" b="1" u="none" strike="noStrike">
                          <a:solidFill>
                            <a:srgbClr val="FFFFFF"/>
                          </a:solidFill>
                          <a:effectLst/>
                        </a:rPr>
                        <a:t>Enforcement Code</a:t>
                      </a:r>
                      <a:endParaRPr lang="en-AU" sz="900" b="1" i="0" u="none" strike="noStrike">
                        <a:solidFill>
                          <a:srgbClr val="FFFFFF"/>
                        </a:solidFill>
                        <a:effectLst/>
                        <a:latin typeface="Calibri" panose="020F0502020204030204" pitchFamily="34" charset="0"/>
                      </a:endParaRPr>
                    </a:p>
                  </a:txBody>
                  <a:tcPr marL="7620" marR="7620" marT="7620" marB="0" anchor="ctr">
                    <a:solidFill>
                      <a:srgbClr val="002060"/>
                    </a:solidFill>
                  </a:tcPr>
                </a:tc>
                <a:tc>
                  <a:txBody>
                    <a:bodyPr/>
                    <a:lstStyle/>
                    <a:p>
                      <a:pPr algn="ctr" rtl="0" fontAlgn="ctr"/>
                      <a:r>
                        <a:rPr lang="en-AU" sz="900" b="1" u="none" strike="noStrike">
                          <a:solidFill>
                            <a:srgbClr val="FFFFFF"/>
                          </a:solidFill>
                          <a:effectLst/>
                        </a:rPr>
                        <a:t>No. of Notices</a:t>
                      </a:r>
                      <a:endParaRPr lang="en-AU" sz="900" b="1" i="0" u="none" strike="noStrike">
                        <a:solidFill>
                          <a:srgbClr val="FFFFFF"/>
                        </a:solidFill>
                        <a:effectLst/>
                        <a:latin typeface="Calibri" panose="020F0502020204030204" pitchFamily="34" charset="0"/>
                      </a:endParaRPr>
                    </a:p>
                  </a:txBody>
                  <a:tcPr marL="7620" marR="7620" marT="7620" marB="0" anchor="ctr">
                    <a:solidFill>
                      <a:srgbClr val="002060"/>
                    </a:solidFill>
                  </a:tcPr>
                </a:tc>
                <a:extLst>
                  <a:ext uri="{0D108BD9-81ED-4DB2-BD59-A6C34878D82A}">
                    <a16:rowId xmlns:a16="http://schemas.microsoft.com/office/drawing/2014/main" val="2159865957"/>
                  </a:ext>
                </a:extLst>
              </a:tr>
              <a:tr h="282233">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s110 Notice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Authorised Activity Compliance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b="0" u="none" strike="noStrike">
                          <a:solidFill>
                            <a:srgbClr val="000000"/>
                          </a:solidFill>
                          <a:effectLst/>
                        </a:rPr>
                        <a:t>4</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13439311"/>
                  </a:ext>
                </a:extLst>
              </a:tr>
              <a:tr h="282233">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s110 Notice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Other - Not Specified Above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34144261"/>
                  </a:ext>
                </a:extLst>
              </a:tr>
              <a:tr h="271378">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s110 Notice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Ground Disturbance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87654059"/>
                  </a:ext>
                </a:extLst>
              </a:tr>
              <a:tr h="271378">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s110 Notice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Environmental Incident Notification</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97751074"/>
                  </a:ext>
                </a:extLst>
              </a:tr>
              <a:tr h="271378">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s110 Notice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Tailings and Slime Management</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43200921"/>
                  </a:ext>
                </a:extLst>
              </a:tr>
              <a:tr h="271378">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s110 Notice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kern="1200">
                          <a:solidFill>
                            <a:srgbClr val="000000"/>
                          </a:solidFill>
                          <a:effectLst/>
                        </a:rPr>
                        <a:t>Hazardous Materials Management</a:t>
                      </a:r>
                      <a:endParaRPr lang="en-AU" sz="900" b="0" i="0" u="none" strike="noStrike" kern="1200">
                        <a:solidFill>
                          <a:srgbClr val="000000"/>
                        </a:solidFill>
                        <a:effectLst/>
                        <a:latin typeface="Calibri" panose="020F0502020204030204" pitchFamily="34" charset="0"/>
                        <a:ea typeface="+mn-ea"/>
                        <a:cs typeface="+mn-cs"/>
                      </a:endParaRPr>
                    </a:p>
                  </a:txBody>
                  <a:tcPr marL="7620" marR="7620" marT="7620" marB="0" anchor="ctr"/>
                </a:tc>
                <a:tc>
                  <a:txBody>
                    <a:bodyPr/>
                    <a:lstStyle/>
                    <a:p>
                      <a:pPr algn="ctr" rtl="0" fontAlgn="ctr"/>
                      <a:r>
                        <a:rPr lang="en-AU" sz="900" b="0" u="none" strike="noStrike" kern="1200">
                          <a:solidFill>
                            <a:srgbClr val="000000"/>
                          </a:solidFill>
                          <a:effectLst/>
                        </a:rPr>
                        <a:t>1</a:t>
                      </a:r>
                      <a:endParaRPr lang="en-AU" sz="900" b="0" i="0" u="none" strike="noStrike" kern="1200">
                        <a:solidFill>
                          <a:srgbClr val="000000"/>
                        </a:solidFill>
                        <a:effectLst/>
                        <a:latin typeface="Calibri" panose="020F0502020204030204" pitchFamily="34" charset="0"/>
                        <a:ea typeface="+mn-ea"/>
                        <a:cs typeface="+mn-cs"/>
                      </a:endParaRPr>
                    </a:p>
                  </a:txBody>
                  <a:tcPr marL="7620" marR="7620" marT="7620" marB="0" anchor="ctr"/>
                </a:tc>
                <a:extLst>
                  <a:ext uri="{0D108BD9-81ED-4DB2-BD59-A6C34878D82A}">
                    <a16:rowId xmlns:a16="http://schemas.microsoft.com/office/drawing/2014/main" val="1344887526"/>
                  </a:ext>
                </a:extLst>
              </a:tr>
              <a:tr h="271378">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S110 Notice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Slope Stability</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52309606"/>
                  </a:ext>
                </a:extLst>
              </a:tr>
              <a:tr h="271378">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s110 Notice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Work Without Licence or Consents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53671861"/>
                  </a:ext>
                </a:extLst>
              </a:tr>
              <a:tr h="271378">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s110 Notice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Waste and Redundant Plan</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07888463"/>
                  </a:ext>
                </a:extLst>
              </a:tr>
              <a:tr h="271378">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s110 Notice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Drainage, Erosion and Discharge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41516100"/>
                  </a:ext>
                </a:extLst>
              </a:tr>
              <a:tr h="434205">
                <a:tc>
                  <a:txBody>
                    <a:bodyPr/>
                    <a:lstStyle/>
                    <a:p>
                      <a:pPr algn="ctr" rtl="0" fontAlgn="b"/>
                      <a:r>
                        <a:rPr lang="en-AU" sz="900" b="1" u="none" strike="noStrike">
                          <a:solidFill>
                            <a:srgbClr val="FFFFFF"/>
                          </a:solidFill>
                          <a:effectLst/>
                        </a:rPr>
                        <a:t>Total</a:t>
                      </a:r>
                      <a:endParaRPr lang="en-AU" sz="900" b="1" i="0" u="none" strike="noStrike">
                        <a:solidFill>
                          <a:srgbClr val="FFFFFF"/>
                        </a:solidFill>
                        <a:effectLst/>
                        <a:latin typeface="+mn-lt"/>
                      </a:endParaRPr>
                    </a:p>
                  </a:txBody>
                  <a:tcPr marL="7620" marR="7620" marT="7620" marB="0" anchor="ctr"/>
                </a:tc>
                <a:tc>
                  <a:txBody>
                    <a:bodyPr/>
                    <a:lstStyle/>
                    <a:p>
                      <a:pPr algn="ctr" rtl="0" fontAlgn="ctr"/>
                      <a:r>
                        <a:rPr lang="en-AU" sz="1800" b="0" u="none" strike="noStrike">
                          <a:solidFill>
                            <a:srgbClr val="000000"/>
                          </a:solidFill>
                          <a:effectLst/>
                        </a:rPr>
                        <a:t> </a:t>
                      </a:r>
                      <a:endParaRPr lang="en-AU" sz="1800" b="0" i="0" u="none" strike="noStrike">
                        <a:solidFill>
                          <a:srgbClr val="000000"/>
                        </a:solidFill>
                        <a:effectLst/>
                        <a:latin typeface="+mn-lt"/>
                      </a:endParaRPr>
                    </a:p>
                  </a:txBody>
                  <a:tcPr marL="7620" marR="7620" marT="7620" marB="0" anchor="ctr"/>
                </a:tc>
                <a:tc>
                  <a:txBody>
                    <a:bodyPr/>
                    <a:lstStyle/>
                    <a:p>
                      <a:pPr algn="ctr" rtl="0" fontAlgn="ctr"/>
                      <a:r>
                        <a:rPr lang="en-AU" sz="1800" b="0" u="none" strike="noStrike">
                          <a:solidFill>
                            <a:srgbClr val="000000"/>
                          </a:solidFill>
                          <a:effectLst/>
                        </a:rPr>
                        <a:t> </a:t>
                      </a:r>
                      <a:endParaRPr lang="en-AU" sz="1800" b="0" i="0" u="none" strike="noStrike">
                        <a:solidFill>
                          <a:srgbClr val="000000"/>
                        </a:solidFill>
                        <a:effectLst/>
                        <a:latin typeface="+mn-lt"/>
                      </a:endParaRPr>
                    </a:p>
                  </a:txBody>
                  <a:tcPr marL="7620" marR="7620" marT="7620" marB="0" anchor="ctr"/>
                </a:tc>
                <a:tc>
                  <a:txBody>
                    <a:bodyPr/>
                    <a:lstStyle/>
                    <a:p>
                      <a:pPr algn="ctr" rtl="0" fontAlgn="ctr"/>
                      <a:r>
                        <a:rPr lang="en-AU" sz="900" b="1" u="none" strike="noStrike">
                          <a:solidFill>
                            <a:srgbClr val="FFFFFF"/>
                          </a:solidFill>
                          <a:effectLst/>
                        </a:rPr>
                        <a:t>13</a:t>
                      </a:r>
                      <a:endParaRPr lang="en-AU" sz="900" b="1" i="0" u="none" strike="noStrike">
                        <a:solidFill>
                          <a:srgbClr val="FFFFFF"/>
                        </a:solidFill>
                        <a:effectLst/>
                        <a:latin typeface="+mn-lt"/>
                      </a:endParaRPr>
                    </a:p>
                  </a:txBody>
                  <a:tcPr marL="7620" marR="7620" marT="7620" marB="0" anchor="ctr"/>
                </a:tc>
                <a:extLst>
                  <a:ext uri="{0D108BD9-81ED-4DB2-BD59-A6C34878D82A}">
                    <a16:rowId xmlns:a16="http://schemas.microsoft.com/office/drawing/2014/main" val="171547327"/>
                  </a:ext>
                </a:extLst>
              </a:tr>
            </a:tbl>
          </a:graphicData>
        </a:graphic>
      </p:graphicFrame>
      <p:graphicFrame>
        <p:nvGraphicFramePr>
          <p:cNvPr id="14" name="Table 13">
            <a:extLst>
              <a:ext uri="{FF2B5EF4-FFF2-40B4-BE49-F238E27FC236}">
                <a16:creationId xmlns:a16="http://schemas.microsoft.com/office/drawing/2014/main" id="{9403F8A7-86ED-47C2-B121-3EC993584B92}"/>
              </a:ext>
            </a:extLst>
          </p:cNvPr>
          <p:cNvGraphicFramePr>
            <a:graphicFrameLocks noGrp="1"/>
          </p:cNvGraphicFramePr>
          <p:nvPr>
            <p:extLst>
              <p:ext uri="{D42A27DB-BD31-4B8C-83A1-F6EECF244321}">
                <p14:modId xmlns:p14="http://schemas.microsoft.com/office/powerpoint/2010/main" val="1682465708"/>
              </p:ext>
            </p:extLst>
          </p:nvPr>
        </p:nvGraphicFramePr>
        <p:xfrm>
          <a:off x="5780418" y="876037"/>
          <a:ext cx="3490803" cy="2129556"/>
        </p:xfrm>
        <a:graphic>
          <a:graphicData uri="http://schemas.openxmlformats.org/drawingml/2006/table">
            <a:tbl>
              <a:tblPr firstRow="1" lastRow="1" bandRow="1"/>
              <a:tblGrid>
                <a:gridCol w="2362311">
                  <a:extLst>
                    <a:ext uri="{9D8B030D-6E8A-4147-A177-3AD203B41FA5}">
                      <a16:colId xmlns:a16="http://schemas.microsoft.com/office/drawing/2014/main" val="4274216322"/>
                    </a:ext>
                  </a:extLst>
                </a:gridCol>
                <a:gridCol w="1128492">
                  <a:extLst>
                    <a:ext uri="{9D8B030D-6E8A-4147-A177-3AD203B41FA5}">
                      <a16:colId xmlns:a16="http://schemas.microsoft.com/office/drawing/2014/main" val="3499063435"/>
                    </a:ext>
                  </a:extLst>
                </a:gridCol>
              </a:tblGrid>
              <a:tr h="450060">
                <a:tc>
                  <a:txBody>
                    <a:bodyPr/>
                    <a:lstStyle/>
                    <a:p>
                      <a:pPr algn="ctr" rtl="0" fontAlgn="ctr"/>
                      <a:r>
                        <a:rPr lang="en-AU" sz="900" b="1" i="0" u="none" strike="noStrike">
                          <a:solidFill>
                            <a:srgbClr val="FFFFFF"/>
                          </a:solidFill>
                          <a:effectLst/>
                          <a:latin typeface="Calibri" panose="020F0502020204030204" pitchFamily="34" charset="0"/>
                        </a:rPr>
                        <a:t>Activities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AU" sz="900" b="1" i="0" u="none" strike="noStrike">
                          <a:solidFill>
                            <a:srgbClr val="FFFFFF"/>
                          </a:solidFill>
                          <a:effectLst/>
                          <a:latin typeface="Calibri" panose="020F0502020204030204" pitchFamily="34" charset="0"/>
                        </a:rPr>
                        <a:t>Issued in  the quarter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342434540"/>
                  </a:ext>
                </a:extLst>
              </a:tr>
              <a:tr h="285404">
                <a:tc>
                  <a:txBody>
                    <a:bodyPr/>
                    <a:lstStyle/>
                    <a:p>
                      <a:pPr algn="ctr" rtl="0" fontAlgn="b"/>
                      <a:r>
                        <a:rPr lang="en-AU" sz="900" b="0" i="0" u="none" strike="noStrike">
                          <a:solidFill>
                            <a:srgbClr val="000000"/>
                          </a:solidFill>
                          <a:effectLst/>
                          <a:latin typeface="Calibri" panose="020F0502020204030204" pitchFamily="34" charset="0"/>
                        </a:rPr>
                        <a:t>Official Warning Letter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63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054541438"/>
                  </a:ext>
                </a:extLst>
              </a:tr>
              <a:tr h="274428">
                <a:tc>
                  <a:txBody>
                    <a:bodyPr/>
                    <a:lstStyle/>
                    <a:p>
                      <a:pPr algn="ctr" rtl="0" fontAlgn="b"/>
                      <a:r>
                        <a:rPr lang="en-AU" sz="900" b="0" i="0" u="none" strike="noStrike">
                          <a:solidFill>
                            <a:srgbClr val="000000"/>
                          </a:solidFill>
                          <a:effectLst/>
                          <a:latin typeface="Calibri" panose="020F0502020204030204" pitchFamily="34" charset="0"/>
                        </a:rPr>
                        <a:t>Infringement Notice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891265151"/>
                  </a:ext>
                </a:extLst>
              </a:tr>
              <a:tr h="274428">
                <a:tc>
                  <a:txBody>
                    <a:bodyPr/>
                    <a:lstStyle/>
                    <a:p>
                      <a:pPr algn="ctr" rtl="0" fontAlgn="b"/>
                      <a:r>
                        <a:rPr lang="en-AU" sz="900" b="0" i="0" u="none" strike="noStrike">
                          <a:solidFill>
                            <a:srgbClr val="000000"/>
                          </a:solidFill>
                          <a:effectLst/>
                          <a:latin typeface="Calibri" panose="020F0502020204030204" pitchFamily="34" charset="0"/>
                        </a:rPr>
                        <a:t>Written Instruction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523159169"/>
                  </a:ext>
                </a:extLst>
              </a:tr>
              <a:tr h="274428">
                <a:tc>
                  <a:txBody>
                    <a:bodyPr/>
                    <a:lstStyle/>
                    <a:p>
                      <a:pPr algn="ctr" rtl="0" fontAlgn="b"/>
                      <a:r>
                        <a:rPr lang="en-AU" sz="900" b="0" i="0" u="none" strike="noStrike">
                          <a:solidFill>
                            <a:srgbClr val="000000"/>
                          </a:solidFill>
                          <a:effectLst/>
                          <a:latin typeface="Calibri" panose="020F0502020204030204" pitchFamily="34" charset="0"/>
                        </a:rPr>
                        <a:t>Direction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632911936"/>
                  </a:ext>
                </a:extLst>
              </a:tr>
              <a:tr h="285404">
                <a:tc>
                  <a:txBody>
                    <a:bodyPr/>
                    <a:lstStyle/>
                    <a:p>
                      <a:pPr algn="ctr" rtl="0" fontAlgn="b"/>
                      <a:r>
                        <a:rPr lang="en-AU" sz="900" b="0" i="0" u="none" strike="noStrike">
                          <a:solidFill>
                            <a:srgbClr val="000000"/>
                          </a:solidFill>
                          <a:effectLst/>
                          <a:latin typeface="Calibri" panose="020F0502020204030204" pitchFamily="34" charset="0"/>
                        </a:rPr>
                        <a:t>Education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967173239"/>
                  </a:ext>
                </a:extLst>
              </a:tr>
              <a:tr h="285404">
                <a:tc>
                  <a:txBody>
                    <a:bodyPr/>
                    <a:lstStyle/>
                    <a:p>
                      <a:pPr algn="ctr" rtl="0" fontAlgn="ctr"/>
                      <a:r>
                        <a:rPr lang="en-AU" sz="900" b="1" i="0" u="none" strike="noStrike">
                          <a:solidFill>
                            <a:srgbClr val="FFFFFF"/>
                          </a:solidFill>
                          <a:effectLst/>
                          <a:latin typeface="Calibri" panose="020F0502020204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AU" sz="900" b="1" i="0" u="none" strike="noStrike">
                          <a:solidFill>
                            <a:srgbClr val="FFFFFF"/>
                          </a:solidFill>
                          <a:effectLst/>
                          <a:latin typeface="Calibri" panose="020F0502020204030204" pitchFamily="34" charset="0"/>
                        </a:rPr>
                        <a:t>86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578998181"/>
                  </a:ext>
                </a:extLst>
              </a:tr>
            </a:tbl>
          </a:graphicData>
        </a:graphic>
      </p:graphicFrame>
    </p:spTree>
    <p:extLst>
      <p:ext uri="{BB962C8B-B14F-4D97-AF65-F5344CB8AC3E}">
        <p14:creationId xmlns:p14="http://schemas.microsoft.com/office/powerpoint/2010/main" val="201676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144000"/>
            <a:ext cx="8915400" cy="274042"/>
          </a:xfrm>
        </p:spPr>
        <p:txBody>
          <a:bodyPr>
            <a:normAutofit fontScale="90000"/>
          </a:bodyPr>
          <a:lstStyle/>
          <a:p>
            <a:r>
              <a:rPr lang="en-AU" sz="1400" b="1">
                <a:solidFill>
                  <a:schemeClr val="bg1"/>
                </a:solidFill>
              </a:rPr>
              <a:t>KPI 3: Reportable Incidents</a:t>
            </a:r>
          </a:p>
        </p:txBody>
      </p:sp>
      <p:sp>
        <p:nvSpPr>
          <p:cNvPr id="7" name="TextBox 6"/>
          <p:cNvSpPr txBox="1"/>
          <p:nvPr/>
        </p:nvSpPr>
        <p:spPr>
          <a:xfrm>
            <a:off x="174412" y="472593"/>
            <a:ext cx="4115409" cy="276999"/>
          </a:xfrm>
          <a:prstGeom prst="rect">
            <a:avLst/>
          </a:prstGeom>
          <a:noFill/>
        </p:spPr>
        <p:txBody>
          <a:bodyPr wrap="square" rtlCol="0">
            <a:spAutoFit/>
          </a:bodyPr>
          <a:lstStyle/>
          <a:p>
            <a:r>
              <a:rPr lang="en-AU" sz="1200"/>
              <a:t>Reportable incidents in the quarter</a:t>
            </a:r>
          </a:p>
        </p:txBody>
      </p:sp>
      <p:sp>
        <p:nvSpPr>
          <p:cNvPr id="10" name="TextBox 9">
            <a:extLst>
              <a:ext uri="{FF2B5EF4-FFF2-40B4-BE49-F238E27FC236}">
                <a16:creationId xmlns:a16="http://schemas.microsoft.com/office/drawing/2014/main" id="{A4A4F2C6-90D7-42D1-BA90-3D825AD10CF7}"/>
              </a:ext>
            </a:extLst>
          </p:cNvPr>
          <p:cNvSpPr txBox="1"/>
          <p:nvPr/>
        </p:nvSpPr>
        <p:spPr>
          <a:xfrm>
            <a:off x="6517950" y="3094905"/>
            <a:ext cx="3209450" cy="2000548"/>
          </a:xfrm>
          <a:prstGeom prst="rect">
            <a:avLst/>
          </a:prstGeom>
          <a:noFill/>
        </p:spPr>
        <p:txBody>
          <a:bodyPr wrap="square" lIns="91440" tIns="45720" rIns="91440" bIns="45720" rtlCol="0" anchor="t">
            <a:spAutoFit/>
          </a:bodyPr>
          <a:lstStyle/>
          <a:p>
            <a:r>
              <a:rPr lang="en-AU" sz="900" b="1" dirty="0"/>
              <a:t>Explanation for the result:</a:t>
            </a:r>
          </a:p>
          <a:p>
            <a:pPr>
              <a:spcBef>
                <a:spcPts val="600"/>
              </a:spcBef>
              <a:spcAft>
                <a:spcPts val="600"/>
              </a:spcAft>
            </a:pPr>
            <a:r>
              <a:rPr lang="en-AU" sz="900" dirty="0"/>
              <a:t>There were 46 reportable incidents in Q3 with a majority of these relating to small coal smoulders at coal mine operations. The incident relating to an alleged breach on a work authority and petroleum site is currently under investigation.</a:t>
            </a:r>
            <a:endParaRPr lang="en-AU" sz="900" dirty="0">
              <a:cs typeface="Calibri"/>
            </a:endParaRPr>
          </a:p>
          <a:p>
            <a:pPr>
              <a:spcBef>
                <a:spcPts val="600"/>
              </a:spcBef>
              <a:spcAft>
                <a:spcPts val="600"/>
              </a:spcAft>
            </a:pPr>
            <a:r>
              <a:rPr lang="en-AU" sz="900" dirty="0">
                <a:ea typeface="+mn-lt"/>
                <a:cs typeface="+mn-lt"/>
              </a:rPr>
              <a:t>A recent change in reporting requirements now classifies smoulders as a reportable fire event. All incidents were responded to and one is still under investigation.</a:t>
            </a:r>
          </a:p>
          <a:p>
            <a:pPr>
              <a:spcBef>
                <a:spcPts val="600"/>
              </a:spcBef>
              <a:spcAft>
                <a:spcPts val="600"/>
              </a:spcAft>
            </a:pPr>
            <a:r>
              <a:rPr lang="en-AU" sz="900" dirty="0"/>
              <a:t>Earth Resources Regulation will continue to proactively undertake compliance activities, focusing on stability, public safety and environmental protection.</a:t>
            </a:r>
            <a:endParaRPr lang="en-AU" sz="900" dirty="0">
              <a:cs typeface="Calibri"/>
            </a:endParaRPr>
          </a:p>
        </p:txBody>
      </p:sp>
      <p:sp>
        <p:nvSpPr>
          <p:cNvPr id="12" name="TextBox 11">
            <a:extLst>
              <a:ext uri="{FF2B5EF4-FFF2-40B4-BE49-F238E27FC236}">
                <a16:creationId xmlns:a16="http://schemas.microsoft.com/office/drawing/2014/main" id="{5E8B3803-A6F0-4D3B-B7AA-4F392101BFC5}"/>
              </a:ext>
            </a:extLst>
          </p:cNvPr>
          <p:cNvSpPr txBox="1"/>
          <p:nvPr/>
        </p:nvSpPr>
        <p:spPr>
          <a:xfrm>
            <a:off x="6498004" y="5458430"/>
            <a:ext cx="3229395" cy="1061829"/>
          </a:xfrm>
          <a:prstGeom prst="rect">
            <a:avLst/>
          </a:prstGeom>
          <a:noFill/>
        </p:spPr>
        <p:txBody>
          <a:bodyPr wrap="square" lIns="91440" tIns="45720" rIns="91440" bIns="45720" rtlCol="0" anchor="t">
            <a:spAutoFit/>
          </a:bodyPr>
          <a:lstStyle/>
          <a:p>
            <a:r>
              <a:rPr lang="en-AU" sz="900" b="1" dirty="0"/>
              <a:t>Why are these measures important?</a:t>
            </a:r>
          </a:p>
          <a:p>
            <a:endParaRPr lang="en-AU" sz="900" b="1" dirty="0"/>
          </a:p>
          <a:p>
            <a:r>
              <a:rPr lang="en-AU" sz="900" dirty="0">
                <a:solidFill>
                  <a:schemeClr val="bg1">
                    <a:lumMod val="50000"/>
                  </a:schemeClr>
                </a:solidFill>
              </a:rPr>
              <a:t>This measure shows whether Earth Resources Regulation is responsive to Reportable (high-risk) incidents and the number of Non-Reportable (low-risk) incidents that occur at tenement sites. Depending on its complexity, an incident may be resolved in the current or subsequent quarters.</a:t>
            </a:r>
          </a:p>
        </p:txBody>
      </p:sp>
      <p:sp>
        <p:nvSpPr>
          <p:cNvPr id="3" name="Footer Placeholder 2"/>
          <p:cNvSpPr>
            <a:spLocks noGrp="1"/>
          </p:cNvSpPr>
          <p:nvPr>
            <p:ph type="ftr" sz="quarter" idx="11"/>
          </p:nvPr>
        </p:nvSpPr>
        <p:spPr/>
        <p:txBody>
          <a:bodyPr/>
          <a:lstStyle/>
          <a:p>
            <a:r>
              <a:rPr lang="en-AU"/>
              <a:t>Earth Resources Regulation Quarterly Performance Report 2021-22 Q3</a:t>
            </a:r>
          </a:p>
        </p:txBody>
      </p:sp>
      <p:graphicFrame>
        <p:nvGraphicFramePr>
          <p:cNvPr id="6" name="Chart 5"/>
          <p:cNvGraphicFramePr/>
          <p:nvPr>
            <p:extLst>
              <p:ext uri="{D42A27DB-BD31-4B8C-83A1-F6EECF244321}">
                <p14:modId xmlns:p14="http://schemas.microsoft.com/office/powerpoint/2010/main" val="503565594"/>
              </p:ext>
            </p:extLst>
          </p:nvPr>
        </p:nvGraphicFramePr>
        <p:xfrm>
          <a:off x="461941" y="3898168"/>
          <a:ext cx="5824558" cy="2742586"/>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1">
            <a:extLst>
              <a:ext uri="{FF2B5EF4-FFF2-40B4-BE49-F238E27FC236}">
                <a16:creationId xmlns:a16="http://schemas.microsoft.com/office/drawing/2014/main" id="{9F918F89-EEEB-44B0-B3DD-950B53F1E709}"/>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13</a:t>
            </a:fld>
            <a:endParaRPr lang="en-AU"/>
          </a:p>
        </p:txBody>
      </p:sp>
      <p:graphicFrame>
        <p:nvGraphicFramePr>
          <p:cNvPr id="2" name="Table 1">
            <a:extLst>
              <a:ext uri="{FF2B5EF4-FFF2-40B4-BE49-F238E27FC236}">
                <a16:creationId xmlns:a16="http://schemas.microsoft.com/office/drawing/2014/main" id="{F1ACA376-E7A0-4296-B612-7BCF452FEF47}"/>
              </a:ext>
            </a:extLst>
          </p:cNvPr>
          <p:cNvGraphicFramePr>
            <a:graphicFrameLocks noGrp="1"/>
          </p:cNvGraphicFramePr>
          <p:nvPr>
            <p:extLst>
              <p:ext uri="{D42A27DB-BD31-4B8C-83A1-F6EECF244321}">
                <p14:modId xmlns:p14="http://schemas.microsoft.com/office/powerpoint/2010/main" val="1480322768"/>
              </p:ext>
            </p:extLst>
          </p:nvPr>
        </p:nvGraphicFramePr>
        <p:xfrm>
          <a:off x="200024" y="735841"/>
          <a:ext cx="9058275" cy="1963365"/>
        </p:xfrm>
        <a:graphic>
          <a:graphicData uri="http://schemas.openxmlformats.org/drawingml/2006/table">
            <a:tbl>
              <a:tblPr firstRow="1" lastRow="1" bandRow="1"/>
              <a:tblGrid>
                <a:gridCol w="1294039">
                  <a:extLst>
                    <a:ext uri="{9D8B030D-6E8A-4147-A177-3AD203B41FA5}">
                      <a16:colId xmlns:a16="http://schemas.microsoft.com/office/drawing/2014/main" val="1411176691"/>
                    </a:ext>
                  </a:extLst>
                </a:gridCol>
                <a:gridCol w="1047306">
                  <a:extLst>
                    <a:ext uri="{9D8B030D-6E8A-4147-A177-3AD203B41FA5}">
                      <a16:colId xmlns:a16="http://schemas.microsoft.com/office/drawing/2014/main" val="1478065873"/>
                    </a:ext>
                  </a:extLst>
                </a:gridCol>
                <a:gridCol w="1228419">
                  <a:extLst>
                    <a:ext uri="{9D8B030D-6E8A-4147-A177-3AD203B41FA5}">
                      <a16:colId xmlns:a16="http://schemas.microsoft.com/office/drawing/2014/main" val="3142223470"/>
                    </a:ext>
                  </a:extLst>
                </a:gridCol>
                <a:gridCol w="2120860">
                  <a:extLst>
                    <a:ext uri="{9D8B030D-6E8A-4147-A177-3AD203B41FA5}">
                      <a16:colId xmlns:a16="http://schemas.microsoft.com/office/drawing/2014/main" val="3839536941"/>
                    </a:ext>
                  </a:extLst>
                </a:gridCol>
                <a:gridCol w="1364910">
                  <a:extLst>
                    <a:ext uri="{9D8B030D-6E8A-4147-A177-3AD203B41FA5}">
                      <a16:colId xmlns:a16="http://schemas.microsoft.com/office/drawing/2014/main" val="386418819"/>
                    </a:ext>
                  </a:extLst>
                </a:gridCol>
                <a:gridCol w="1028932">
                  <a:extLst>
                    <a:ext uri="{9D8B030D-6E8A-4147-A177-3AD203B41FA5}">
                      <a16:colId xmlns:a16="http://schemas.microsoft.com/office/drawing/2014/main" val="3834043528"/>
                    </a:ext>
                  </a:extLst>
                </a:gridCol>
                <a:gridCol w="973809">
                  <a:extLst>
                    <a:ext uri="{9D8B030D-6E8A-4147-A177-3AD203B41FA5}">
                      <a16:colId xmlns:a16="http://schemas.microsoft.com/office/drawing/2014/main" val="3916240500"/>
                    </a:ext>
                  </a:extLst>
                </a:gridCol>
              </a:tblGrid>
              <a:tr h="189321">
                <a:tc>
                  <a:txBody>
                    <a:bodyPr/>
                    <a:lstStyle/>
                    <a:p>
                      <a:pPr algn="ctr" rtl="0" fontAlgn="ctr"/>
                      <a:r>
                        <a:rPr lang="en-AU" sz="900" b="1" i="0" u="none" strike="noStrike">
                          <a:solidFill>
                            <a:srgbClr val="FFFFFF"/>
                          </a:solidFill>
                          <a:effectLst/>
                          <a:latin typeface="Calibri" panose="020F0502020204030204" pitchFamily="34" charset="0"/>
                        </a:rPr>
                        <a:t>Sector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AU" sz="900" b="1" i="0" u="none" strike="noStrike">
                          <a:solidFill>
                            <a:srgbClr val="FFFFFF"/>
                          </a:solidFill>
                          <a:effectLst/>
                          <a:latin typeface="Calibri" panose="020F0502020204030204" pitchFamily="34" charset="0"/>
                        </a:rPr>
                        <a:t>Classification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AU" sz="900" b="1" i="0" u="none" strike="noStrike">
                          <a:solidFill>
                            <a:srgbClr val="FFFFFF"/>
                          </a:solidFill>
                          <a:effectLst/>
                          <a:latin typeface="Calibri" panose="020F0502020204030204" pitchFamily="34" charset="0"/>
                        </a:rPr>
                        <a:t>Incident Type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AU" sz="900" b="1" i="0" u="none" strike="noStrike">
                          <a:solidFill>
                            <a:srgbClr val="FFFFFF"/>
                          </a:solidFill>
                          <a:effectLst/>
                          <a:latin typeface="Calibri" panose="020F0502020204030204" pitchFamily="34" charset="0"/>
                        </a:rPr>
                        <a:t>Enforcement Code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AU" sz="900" b="1" i="0" u="none" strike="noStrike">
                          <a:solidFill>
                            <a:srgbClr val="FFFFFF"/>
                          </a:solidFill>
                          <a:effectLst/>
                          <a:latin typeface="Calibri" panose="020F0502020204030204" pitchFamily="34" charset="0"/>
                        </a:rPr>
                        <a:t>Incident Responded To</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AU" sz="900" b="1" i="0" u="none" strike="noStrike">
                          <a:solidFill>
                            <a:srgbClr val="FFFFFF"/>
                          </a:solidFill>
                          <a:effectLst/>
                          <a:latin typeface="Calibri" panose="020F0502020204030204" pitchFamily="34" charset="0"/>
                        </a:rPr>
                        <a:t>Incident Status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AU" sz="900" b="1" i="0" u="none" strike="noStrike">
                          <a:solidFill>
                            <a:srgbClr val="FFFFFF"/>
                          </a:solidFill>
                          <a:effectLst/>
                          <a:latin typeface="Calibri" panose="020F0502020204030204" pitchFamily="34" charset="0"/>
                        </a:rPr>
                        <a:t>Incident Count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3795995803"/>
                  </a:ext>
                </a:extLst>
              </a:tr>
              <a:tr h="276934">
                <a:tc>
                  <a:txBody>
                    <a:bodyPr/>
                    <a:lstStyle/>
                    <a:p>
                      <a:pPr algn="ctr" rtl="0" fontAlgn="b"/>
                      <a:r>
                        <a:rPr lang="en-AU" sz="900" b="0" i="0" u="none" strike="noStrike">
                          <a:solidFill>
                            <a:srgbClr val="000000"/>
                          </a:solidFill>
                          <a:effectLst/>
                          <a:latin typeface="Calibri" panose="020F0502020204030204" pitchFamily="34" charset="0"/>
                        </a:rPr>
                        <a:t>Mining Licence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Minor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Public Safety</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 Fire Precautions and Risk Control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Resolved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41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223526303"/>
                  </a:ext>
                </a:extLst>
              </a:tr>
              <a:tr h="142209">
                <a:tc>
                  <a:txBody>
                    <a:bodyPr/>
                    <a:lstStyle/>
                    <a:p>
                      <a:pPr algn="ctr" rtl="0" fontAlgn="b"/>
                      <a:r>
                        <a:rPr lang="en-AU" sz="900" b="0" i="0" u="none" strike="noStrike">
                          <a:solidFill>
                            <a:srgbClr val="000000"/>
                          </a:solidFill>
                          <a:effectLst/>
                          <a:latin typeface="Calibri" panose="020F0502020204030204" pitchFamily="34" charset="0"/>
                        </a:rPr>
                        <a:t>Mining Licence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Minor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Infrastructure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 Slope Stability</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Resolved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426006968"/>
                  </a:ext>
                </a:extLst>
              </a:tr>
              <a:tr h="276934">
                <a:tc>
                  <a:txBody>
                    <a:bodyPr/>
                    <a:lstStyle/>
                    <a:p>
                      <a:pPr algn="ctr" rtl="0" fontAlgn="b"/>
                      <a:r>
                        <a:rPr lang="en-AU" sz="900" b="0" i="0" u="none" strike="noStrike">
                          <a:solidFill>
                            <a:srgbClr val="000000"/>
                          </a:solidFill>
                          <a:effectLst/>
                          <a:latin typeface="Calibri" panose="020F0502020204030204" pitchFamily="34" charset="0"/>
                        </a:rPr>
                        <a:t>Mining Licence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Minor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Infrastructure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 Fire Precautions and Risk Control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Resolved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215128029"/>
                  </a:ext>
                </a:extLst>
              </a:tr>
              <a:tr h="230232">
                <a:tc>
                  <a:txBody>
                    <a:bodyPr/>
                    <a:lstStyle/>
                    <a:p>
                      <a:pPr algn="ctr" rtl="0" fontAlgn="b"/>
                      <a:r>
                        <a:rPr lang="en-AU" sz="900" b="0" i="0" u="none" strike="noStrike">
                          <a:solidFill>
                            <a:srgbClr val="000000"/>
                          </a:solidFill>
                          <a:effectLst/>
                          <a:latin typeface="Calibri" panose="020F0502020204030204" pitchFamily="34" charset="0"/>
                        </a:rPr>
                        <a:t>Mining Licence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Minor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Environmental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 Environmental Incident Notification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Resolved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773221691"/>
                  </a:ext>
                </a:extLst>
              </a:tr>
              <a:tr h="286290">
                <a:tc>
                  <a:txBody>
                    <a:bodyPr/>
                    <a:lstStyle/>
                    <a:p>
                      <a:pPr algn="ctr" rtl="0" fontAlgn="b"/>
                      <a:r>
                        <a:rPr lang="en-AU" sz="900" b="0" i="0" u="none" strike="noStrike">
                          <a:solidFill>
                            <a:srgbClr val="000000"/>
                          </a:solidFill>
                          <a:effectLst/>
                          <a:latin typeface="Calibri" panose="020F0502020204030204" pitchFamily="34" charset="0"/>
                        </a:rPr>
                        <a:t>Work Authority</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Major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Legislation Breach</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 Environmental Incident Notification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Open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65688938"/>
                  </a:ext>
                </a:extLst>
              </a:tr>
              <a:tr h="276934">
                <a:tc>
                  <a:txBody>
                    <a:bodyPr/>
                    <a:lstStyle/>
                    <a:p>
                      <a:pPr algn="ctr" rtl="0" fontAlgn="b"/>
                      <a:r>
                        <a:rPr lang="en-AU" sz="900" b="0" i="0" u="none" strike="noStrike">
                          <a:solidFill>
                            <a:srgbClr val="000000"/>
                          </a:solidFill>
                          <a:effectLst/>
                          <a:latin typeface="Calibri" panose="020F0502020204030204" pitchFamily="34" charset="0"/>
                        </a:rPr>
                        <a:t>Work Authority</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Minor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Public Safety</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 Fire Precautions and Risk Control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Yes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Resolved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tc>
                  <a:txBody>
                    <a:bodyPr/>
                    <a:lstStyle/>
                    <a:p>
                      <a:pPr algn="ctr" rtl="0" fontAlgn="b"/>
                      <a:r>
                        <a:rPr lang="en-AU" sz="900" b="0" i="0" u="none" strike="noStrike">
                          <a:solidFill>
                            <a:srgbClr val="000000"/>
                          </a:solidFill>
                          <a:effectLst/>
                          <a:latin typeface="Calibri" panose="020F0502020204030204" pitchFamily="34" charset="0"/>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849406580"/>
                  </a:ext>
                </a:extLst>
              </a:tr>
              <a:tr h="276934">
                <a:tc>
                  <a:txBody>
                    <a:bodyPr/>
                    <a:lstStyle/>
                    <a:p>
                      <a:pPr algn="ctr" rtl="0" fontAlgn="b"/>
                      <a:r>
                        <a:rPr lang="en-AU" sz="900" b="0" i="0" u="none" strike="noStrike">
                          <a:solidFill>
                            <a:srgbClr val="FFFFFF"/>
                          </a:solidFill>
                          <a:effectLst/>
                          <a:latin typeface="Calibri" panose="020F0502020204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ctr"/>
                      <a:r>
                        <a:rPr lang="en-AU"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ctr"/>
                      <a:r>
                        <a:rPr lang="en-AU"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ctr"/>
                      <a:r>
                        <a:rPr lang="en-AU"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ctr"/>
                      <a:r>
                        <a:rPr lang="en-AU"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fontAlgn="ctr"/>
                      <a:r>
                        <a:rPr lang="en-AU"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AU" sz="900" b="0" i="0" u="none" strike="noStrike">
                          <a:solidFill>
                            <a:srgbClr val="FFFFFF"/>
                          </a:solidFill>
                          <a:effectLst/>
                          <a:latin typeface="Calibri" panose="020F0502020204030204" pitchFamily="34" charset="0"/>
                        </a:rPr>
                        <a:t>46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8527691"/>
                  </a:ext>
                </a:extLst>
              </a:tr>
            </a:tbl>
          </a:graphicData>
        </a:graphic>
      </p:graphicFrame>
      <p:sp>
        <p:nvSpPr>
          <p:cNvPr id="13" name="TextBox 12">
            <a:extLst>
              <a:ext uri="{FF2B5EF4-FFF2-40B4-BE49-F238E27FC236}">
                <a16:creationId xmlns:a16="http://schemas.microsoft.com/office/drawing/2014/main" id="{E3B80D8C-6368-49D4-BA9D-E1AF6DCD63D0}"/>
              </a:ext>
            </a:extLst>
          </p:cNvPr>
          <p:cNvSpPr txBox="1"/>
          <p:nvPr/>
        </p:nvSpPr>
        <p:spPr>
          <a:xfrm>
            <a:off x="174412" y="2809824"/>
            <a:ext cx="4134459" cy="276999"/>
          </a:xfrm>
          <a:prstGeom prst="rect">
            <a:avLst/>
          </a:prstGeom>
          <a:noFill/>
        </p:spPr>
        <p:txBody>
          <a:bodyPr wrap="square" rtlCol="0" anchor="t">
            <a:spAutoFit/>
          </a:bodyPr>
          <a:lstStyle/>
          <a:p>
            <a:r>
              <a:rPr lang="en-AU" sz="1200" dirty="0"/>
              <a:t>Non-reportable incidents in the quarter</a:t>
            </a:r>
          </a:p>
        </p:txBody>
      </p:sp>
      <p:graphicFrame>
        <p:nvGraphicFramePr>
          <p:cNvPr id="14" name="Table 13">
            <a:extLst>
              <a:ext uri="{FF2B5EF4-FFF2-40B4-BE49-F238E27FC236}">
                <a16:creationId xmlns:a16="http://schemas.microsoft.com/office/drawing/2014/main" id="{76942FFC-831E-4F9A-B3F4-127A5B3A80DE}"/>
              </a:ext>
            </a:extLst>
          </p:cNvPr>
          <p:cNvGraphicFramePr>
            <a:graphicFrameLocks noGrp="1"/>
          </p:cNvGraphicFramePr>
          <p:nvPr>
            <p:extLst>
              <p:ext uri="{D42A27DB-BD31-4B8C-83A1-F6EECF244321}">
                <p14:modId xmlns:p14="http://schemas.microsoft.com/office/powerpoint/2010/main" val="2035253212"/>
              </p:ext>
            </p:extLst>
          </p:nvPr>
        </p:nvGraphicFramePr>
        <p:xfrm>
          <a:off x="192280" y="3094905"/>
          <a:ext cx="6208520" cy="699361"/>
        </p:xfrm>
        <a:graphic>
          <a:graphicData uri="http://schemas.openxmlformats.org/drawingml/2006/table">
            <a:tbl>
              <a:tblPr firstRow="1" lastRow="1" bandRow="1">
                <a:tableStyleId>{7DF18680-E054-41AD-8BC1-D1AEF772440D}</a:tableStyleId>
              </a:tblPr>
              <a:tblGrid>
                <a:gridCol w="1623663">
                  <a:extLst>
                    <a:ext uri="{9D8B030D-6E8A-4147-A177-3AD203B41FA5}">
                      <a16:colId xmlns:a16="http://schemas.microsoft.com/office/drawing/2014/main" val="576275155"/>
                    </a:ext>
                  </a:extLst>
                </a:gridCol>
                <a:gridCol w="1057091">
                  <a:extLst>
                    <a:ext uri="{9D8B030D-6E8A-4147-A177-3AD203B41FA5}">
                      <a16:colId xmlns:a16="http://schemas.microsoft.com/office/drawing/2014/main" val="1440471301"/>
                    </a:ext>
                  </a:extLst>
                </a:gridCol>
                <a:gridCol w="1316378">
                  <a:extLst>
                    <a:ext uri="{9D8B030D-6E8A-4147-A177-3AD203B41FA5}">
                      <a16:colId xmlns:a16="http://schemas.microsoft.com/office/drawing/2014/main" val="3708260184"/>
                    </a:ext>
                  </a:extLst>
                </a:gridCol>
                <a:gridCol w="1643406">
                  <a:extLst>
                    <a:ext uri="{9D8B030D-6E8A-4147-A177-3AD203B41FA5}">
                      <a16:colId xmlns:a16="http://schemas.microsoft.com/office/drawing/2014/main" val="2946261588"/>
                    </a:ext>
                  </a:extLst>
                </a:gridCol>
                <a:gridCol w="567982">
                  <a:extLst>
                    <a:ext uri="{9D8B030D-6E8A-4147-A177-3AD203B41FA5}">
                      <a16:colId xmlns:a16="http://schemas.microsoft.com/office/drawing/2014/main" val="178154914"/>
                    </a:ext>
                  </a:extLst>
                </a:gridCol>
              </a:tblGrid>
              <a:tr h="186188">
                <a:tc>
                  <a:txBody>
                    <a:bodyPr/>
                    <a:lstStyle/>
                    <a:p>
                      <a:pPr algn="ctr"/>
                      <a:r>
                        <a:rPr lang="en-AU" sz="900">
                          <a:latin typeface="+mn-lt"/>
                        </a:rPr>
                        <a:t>Sector</a:t>
                      </a:r>
                    </a:p>
                  </a:txBody>
                  <a:tcPr marL="99060" marR="99060" anchor="ctr">
                    <a:solidFill>
                      <a:srgbClr val="002060"/>
                    </a:solidFill>
                  </a:tcPr>
                </a:tc>
                <a:tc>
                  <a:txBody>
                    <a:bodyPr/>
                    <a:lstStyle/>
                    <a:p>
                      <a:pPr algn="ctr"/>
                      <a:r>
                        <a:rPr lang="en-AU" sz="900">
                          <a:latin typeface="+mn-lt"/>
                        </a:rPr>
                        <a:t>Classification</a:t>
                      </a:r>
                    </a:p>
                  </a:txBody>
                  <a:tcPr marL="99060" marR="99060" anchor="ctr">
                    <a:solidFill>
                      <a:srgbClr val="002060"/>
                    </a:solidFill>
                  </a:tcPr>
                </a:tc>
                <a:tc>
                  <a:txBody>
                    <a:bodyPr/>
                    <a:lstStyle/>
                    <a:p>
                      <a:pPr algn="ctr"/>
                      <a:r>
                        <a:rPr lang="en-AU" sz="900">
                          <a:latin typeface="+mn-lt"/>
                        </a:rPr>
                        <a:t>Incident Type</a:t>
                      </a:r>
                    </a:p>
                  </a:txBody>
                  <a:tcPr marL="99060" marR="99060" anchor="ctr">
                    <a:solidFill>
                      <a:srgbClr val="002060"/>
                    </a:solidFill>
                  </a:tcPr>
                </a:tc>
                <a:tc>
                  <a:txBody>
                    <a:bodyPr/>
                    <a:lstStyle/>
                    <a:p>
                      <a:pPr marL="0" algn="ctr" defTabSz="914400" rtl="0" eaLnBrk="1" fontAlgn="b" latinLnBrk="0" hangingPunct="1"/>
                      <a:r>
                        <a:rPr lang="en-AU" sz="900" kern="1200">
                          <a:latin typeface="+mn-lt"/>
                        </a:rPr>
                        <a:t>Enforcement Code</a:t>
                      </a:r>
                      <a:endParaRPr lang="en-AU" sz="900" b="1" kern="1200">
                        <a:solidFill>
                          <a:schemeClr val="lt1"/>
                        </a:solidFill>
                        <a:latin typeface="+mn-lt"/>
                        <a:ea typeface="+mn-ea"/>
                        <a:cs typeface="+mn-cs"/>
                      </a:endParaRPr>
                    </a:p>
                  </a:txBody>
                  <a:tcPr marL="9525" marR="9525" marT="9525" marB="0" anchor="ctr">
                    <a:solidFill>
                      <a:srgbClr val="002060"/>
                    </a:solidFill>
                  </a:tcPr>
                </a:tc>
                <a:tc>
                  <a:txBody>
                    <a:bodyPr/>
                    <a:lstStyle/>
                    <a:p>
                      <a:pPr marL="0" algn="ctr" defTabSz="914400" rtl="0" eaLnBrk="1" fontAlgn="b" latinLnBrk="0" hangingPunct="1"/>
                      <a:r>
                        <a:rPr lang="en-AU" sz="900" b="1" kern="1200">
                          <a:solidFill>
                            <a:schemeClr val="lt1"/>
                          </a:solidFill>
                          <a:latin typeface="+mn-lt"/>
                          <a:ea typeface="+mn-ea"/>
                          <a:cs typeface="+mn-cs"/>
                        </a:rPr>
                        <a:t>Count</a:t>
                      </a:r>
                    </a:p>
                  </a:txBody>
                  <a:tcPr marL="9525" marR="9525" marT="9525" marB="0" anchor="ctr">
                    <a:solidFill>
                      <a:srgbClr val="002060"/>
                    </a:solidFill>
                  </a:tcPr>
                </a:tc>
                <a:extLst>
                  <a:ext uri="{0D108BD9-81ED-4DB2-BD59-A6C34878D82A}">
                    <a16:rowId xmlns:a16="http://schemas.microsoft.com/office/drawing/2014/main" val="1889755305"/>
                  </a:ext>
                </a:extLst>
              </a:tr>
              <a:tr h="186916">
                <a:tc>
                  <a:txBody>
                    <a:bodyPr/>
                    <a:lstStyle/>
                    <a:p>
                      <a:pPr algn="ctr" fontAlgn="b"/>
                      <a:r>
                        <a:rPr lang="en-AU" sz="900" b="0" i="0" u="none" strike="noStrike">
                          <a:solidFill>
                            <a:srgbClr val="000000"/>
                          </a:solidFill>
                          <a:effectLst/>
                          <a:latin typeface="+mn-lt"/>
                        </a:rPr>
                        <a:t>Onshore Petroleum Special Drilling Authorisation</a:t>
                      </a:r>
                    </a:p>
                  </a:txBody>
                  <a:tcPr marL="9525" marR="9525" marT="9525" marB="0" anchor="ctr"/>
                </a:tc>
                <a:tc>
                  <a:txBody>
                    <a:bodyPr/>
                    <a:lstStyle/>
                    <a:p>
                      <a:pPr algn="ctr" fontAlgn="b"/>
                      <a:r>
                        <a:rPr lang="en-AU" sz="900" b="0" i="0" u="none" strike="noStrike">
                          <a:solidFill>
                            <a:srgbClr val="000000"/>
                          </a:solidFill>
                          <a:effectLst/>
                          <a:latin typeface="+mn-lt"/>
                        </a:rPr>
                        <a:t>Significant</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ctr" fontAlgn="b"/>
                      <a:r>
                        <a:rPr lang="en-AU" sz="900" b="0" i="0" u="none" strike="noStrike" dirty="0">
                          <a:solidFill>
                            <a:srgbClr val="000000"/>
                          </a:solidFill>
                          <a:effectLst/>
                          <a:latin typeface="+mn-lt"/>
                        </a:rPr>
                        <a:t> Other</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761404871"/>
                  </a:ext>
                </a:extLst>
              </a:tr>
              <a:tr h="186916">
                <a:tc>
                  <a:txBody>
                    <a:bodyPr/>
                    <a:lstStyle/>
                    <a:p>
                      <a:pPr algn="ctr" fontAlgn="b"/>
                      <a:r>
                        <a:rPr lang="en-AU" sz="900" b="1" i="0" u="none" strike="noStrike">
                          <a:solidFill>
                            <a:schemeClr val="bg1"/>
                          </a:solidFill>
                          <a:effectLst/>
                          <a:latin typeface="Calibri" panose="020F0502020204030204" pitchFamily="34" charset="0"/>
                        </a:rPr>
                        <a:t>Total</a:t>
                      </a:r>
                    </a:p>
                  </a:txBody>
                  <a:tcPr marL="9525" marR="9525" marT="9525" marB="0" anchor="ctr"/>
                </a:tc>
                <a:tc>
                  <a:txBody>
                    <a:bodyPr/>
                    <a:lstStyle/>
                    <a:p>
                      <a:pPr algn="ctr"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en-AU" sz="900" b="1" i="0" u="none" strike="noStrike" dirty="0">
                          <a:solidFill>
                            <a:schemeClr val="bg1"/>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652646856"/>
                  </a:ext>
                </a:extLst>
              </a:tr>
            </a:tbl>
          </a:graphicData>
        </a:graphic>
      </p:graphicFrame>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16044811"/>
              </p:ext>
            </p:extLst>
          </p:nvPr>
        </p:nvGraphicFramePr>
        <p:xfrm>
          <a:off x="413729" y="810493"/>
          <a:ext cx="5158324" cy="1288621"/>
        </p:xfrm>
        <a:graphic>
          <a:graphicData uri="http://schemas.openxmlformats.org/drawingml/2006/table">
            <a:tbl>
              <a:tblPr firstRow="1" bandRow="1">
                <a:tableStyleId>{7DF18680-E054-41AD-8BC1-D1AEF772440D}</a:tableStyleId>
              </a:tblPr>
              <a:tblGrid>
                <a:gridCol w="1751880">
                  <a:extLst>
                    <a:ext uri="{9D8B030D-6E8A-4147-A177-3AD203B41FA5}">
                      <a16:colId xmlns:a16="http://schemas.microsoft.com/office/drawing/2014/main" val="20000"/>
                    </a:ext>
                  </a:extLst>
                </a:gridCol>
                <a:gridCol w="851611">
                  <a:extLst>
                    <a:ext uri="{9D8B030D-6E8A-4147-A177-3AD203B41FA5}">
                      <a16:colId xmlns:a16="http://schemas.microsoft.com/office/drawing/2014/main" val="20001"/>
                    </a:ext>
                  </a:extLst>
                </a:gridCol>
                <a:gridCol w="851611">
                  <a:extLst>
                    <a:ext uri="{9D8B030D-6E8A-4147-A177-3AD203B41FA5}">
                      <a16:colId xmlns:a16="http://schemas.microsoft.com/office/drawing/2014/main" val="20002"/>
                    </a:ext>
                  </a:extLst>
                </a:gridCol>
                <a:gridCol w="851611">
                  <a:extLst>
                    <a:ext uri="{9D8B030D-6E8A-4147-A177-3AD203B41FA5}">
                      <a16:colId xmlns:a16="http://schemas.microsoft.com/office/drawing/2014/main" val="20003"/>
                    </a:ext>
                  </a:extLst>
                </a:gridCol>
                <a:gridCol w="851611">
                  <a:extLst>
                    <a:ext uri="{9D8B030D-6E8A-4147-A177-3AD203B41FA5}">
                      <a16:colId xmlns:a16="http://schemas.microsoft.com/office/drawing/2014/main" val="20004"/>
                    </a:ext>
                  </a:extLst>
                </a:gridCol>
              </a:tblGrid>
              <a:tr h="236525">
                <a:tc>
                  <a:txBody>
                    <a:bodyPr/>
                    <a:lstStyle/>
                    <a:p>
                      <a:pPr algn="ctr"/>
                      <a:endParaRPr lang="en-AU" sz="900">
                        <a:latin typeface="+mn-lt"/>
                      </a:endParaRPr>
                    </a:p>
                  </a:txBody>
                  <a:tcPr marL="99060" marR="99060" anchor="ctr">
                    <a:solidFill>
                      <a:schemeClr val="bg1"/>
                    </a:solidFill>
                  </a:tcPr>
                </a:tc>
                <a:tc>
                  <a:txBody>
                    <a:bodyPr/>
                    <a:lstStyle/>
                    <a:p>
                      <a:pPr algn="ctr"/>
                      <a:r>
                        <a:rPr lang="en-AU" sz="900">
                          <a:latin typeface="+mn-lt"/>
                        </a:rPr>
                        <a:t>2020-21 Q4</a:t>
                      </a:r>
                    </a:p>
                  </a:txBody>
                  <a:tcPr marL="99060" marR="99060" anchor="ctr">
                    <a:solidFill>
                      <a:srgbClr val="002060"/>
                    </a:solidFill>
                  </a:tcPr>
                </a:tc>
                <a:tc>
                  <a:txBody>
                    <a:bodyPr/>
                    <a:lstStyle/>
                    <a:p>
                      <a:pPr algn="ctr"/>
                      <a:r>
                        <a:rPr lang="en-AU" sz="900">
                          <a:latin typeface="+mn-lt"/>
                        </a:rPr>
                        <a:t>2021-22 Q1</a:t>
                      </a:r>
                    </a:p>
                  </a:txBody>
                  <a:tcPr marL="99060" marR="99060" anchor="ctr">
                    <a:solidFill>
                      <a:srgbClr val="002060"/>
                    </a:solidFill>
                  </a:tcPr>
                </a:tc>
                <a:tc>
                  <a:txBody>
                    <a:bodyPr/>
                    <a:lstStyle/>
                    <a:p>
                      <a:pPr algn="ctr"/>
                      <a:r>
                        <a:rPr lang="en-AU" sz="900">
                          <a:latin typeface="+mn-lt"/>
                        </a:rPr>
                        <a:t>2021-22 Q2</a:t>
                      </a:r>
                    </a:p>
                  </a:txBody>
                  <a:tcPr marL="99060" marR="99060" anchor="ctr">
                    <a:solidFill>
                      <a:srgbClr val="002060"/>
                    </a:solidFill>
                  </a:tcPr>
                </a:tc>
                <a:tc>
                  <a:txBody>
                    <a:bodyPr/>
                    <a:lstStyle/>
                    <a:p>
                      <a:pPr algn="ctr"/>
                      <a:r>
                        <a:rPr lang="en-AU" sz="900">
                          <a:latin typeface="+mn-lt"/>
                        </a:rPr>
                        <a:t>2021-22 Q3</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900" b="0">
                          <a:latin typeface="+mn-lt"/>
                        </a:rPr>
                        <a:t>Meetings Planned</a:t>
                      </a:r>
                    </a:p>
                  </a:txBody>
                  <a:tcPr marL="99060" marR="99060" anchor="ctr"/>
                </a:tc>
                <a:tc>
                  <a:txBody>
                    <a:bodyPr/>
                    <a:lstStyle/>
                    <a:p>
                      <a:pPr algn="ctr" fontAlgn="b"/>
                      <a:r>
                        <a:rPr lang="en-AU" sz="900" b="0" i="0" u="none" strike="noStrike">
                          <a:solidFill>
                            <a:srgbClr val="000000"/>
                          </a:solidFill>
                          <a:effectLst/>
                          <a:latin typeface="+mn-lt"/>
                        </a:rPr>
                        <a:t>13</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tc>
                  <a:txBody>
                    <a:bodyPr/>
                    <a:lstStyle/>
                    <a:p>
                      <a:pPr algn="ctr" fontAlgn="b"/>
                      <a:r>
                        <a:rPr lang="en-AU" sz="900" b="0" i="0" u="none" strike="noStrike">
                          <a:solidFill>
                            <a:srgbClr val="000000"/>
                          </a:solidFill>
                          <a:effectLst/>
                          <a:latin typeface="+mn-lt"/>
                        </a:rPr>
                        <a:t>20</a:t>
                      </a:r>
                    </a:p>
                  </a:txBody>
                  <a:tcPr marL="7620" marR="7620" marT="7620" marB="0" anchor="ctr"/>
                </a:tc>
                <a:tc>
                  <a:txBody>
                    <a:bodyPr/>
                    <a:lstStyle/>
                    <a:p>
                      <a:pPr algn="ctr" fontAlgn="b"/>
                      <a:r>
                        <a:rPr lang="en-AU" sz="900" b="0" i="0" u="none" strike="noStrike">
                          <a:solidFill>
                            <a:srgbClr val="000000"/>
                          </a:solidFill>
                          <a:effectLst/>
                          <a:latin typeface="+mn-lt"/>
                        </a:rPr>
                        <a:t>23</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900" b="0">
                          <a:latin typeface="+mn-lt"/>
                        </a:rPr>
                        <a:t>Meetings Attended</a:t>
                      </a:r>
                    </a:p>
                  </a:txBody>
                  <a:tcPr marL="99060" marR="99060" anchor="ctr"/>
                </a:tc>
                <a:tc>
                  <a:txBody>
                    <a:bodyPr/>
                    <a:lstStyle/>
                    <a:p>
                      <a:pPr algn="ctr" fontAlgn="b"/>
                      <a:r>
                        <a:rPr lang="en-AU" sz="900" b="0" i="0" u="none" strike="noStrike">
                          <a:solidFill>
                            <a:srgbClr val="000000"/>
                          </a:solidFill>
                          <a:effectLst/>
                          <a:latin typeface="+mn-lt"/>
                        </a:rPr>
                        <a:t>13</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tc>
                  <a:txBody>
                    <a:bodyPr/>
                    <a:lstStyle/>
                    <a:p>
                      <a:pPr algn="ctr" fontAlgn="b"/>
                      <a:r>
                        <a:rPr lang="en-AU" sz="900" b="0" i="0" u="none" strike="noStrike">
                          <a:solidFill>
                            <a:srgbClr val="000000"/>
                          </a:solidFill>
                          <a:effectLst/>
                          <a:latin typeface="+mn-lt"/>
                        </a:rPr>
                        <a:t>20</a:t>
                      </a:r>
                    </a:p>
                  </a:txBody>
                  <a:tcPr marL="7620" marR="7620" marT="7620" marB="0" anchor="ctr"/>
                </a:tc>
                <a:tc>
                  <a:txBody>
                    <a:bodyPr/>
                    <a:lstStyle/>
                    <a:p>
                      <a:pPr algn="ctr" fontAlgn="b"/>
                      <a:r>
                        <a:rPr lang="en-AU" sz="900" b="0" i="0" u="none" strike="noStrike">
                          <a:solidFill>
                            <a:schemeClr val="tx1"/>
                          </a:solidFill>
                          <a:effectLst/>
                          <a:latin typeface="+mn-lt"/>
                        </a:rPr>
                        <a:t>23</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900">
                          <a:solidFill>
                            <a:schemeClr val="bg1"/>
                          </a:solidFill>
                          <a:latin typeface="+mn-lt"/>
                        </a:rPr>
                        <a:t>% Attendance</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extLst>
                  <a:ext uri="{0D108BD9-81ED-4DB2-BD59-A6C34878D82A}">
                    <a16:rowId xmlns:a16="http://schemas.microsoft.com/office/drawing/2014/main" val="10003"/>
                  </a:ext>
                </a:extLst>
              </a:tr>
              <a:tr h="263024">
                <a:tc>
                  <a:txBody>
                    <a:bodyPr/>
                    <a:lstStyle/>
                    <a:p>
                      <a:pPr algn="ctr"/>
                      <a:r>
                        <a:rPr lang="en-AU" sz="900" b="0">
                          <a:solidFill>
                            <a:schemeClr val="bg1">
                              <a:lumMod val="50000"/>
                            </a:schemeClr>
                          </a:solidFill>
                          <a:latin typeface="+mn-lt"/>
                        </a:rPr>
                        <a:t>Target</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extLst>
                  <a:ext uri="{0D108BD9-81ED-4DB2-BD59-A6C34878D82A}">
                    <a16:rowId xmlns:a16="http://schemas.microsoft.com/office/drawing/2014/main" val="3010760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50938442"/>
              </p:ext>
            </p:extLst>
          </p:nvPr>
        </p:nvGraphicFramePr>
        <p:xfrm>
          <a:off x="428491" y="3305426"/>
          <a:ext cx="5174220" cy="457200"/>
        </p:xfrm>
        <a:graphic>
          <a:graphicData uri="http://schemas.openxmlformats.org/drawingml/2006/table">
            <a:tbl>
              <a:tblPr firstRow="1" bandRow="1">
                <a:tableStyleId>{7DF18680-E054-41AD-8BC1-D1AEF772440D}</a:tableStyleId>
              </a:tblPr>
              <a:tblGrid>
                <a:gridCol w="862370">
                  <a:extLst>
                    <a:ext uri="{9D8B030D-6E8A-4147-A177-3AD203B41FA5}">
                      <a16:colId xmlns:a16="http://schemas.microsoft.com/office/drawing/2014/main" val="20000"/>
                    </a:ext>
                  </a:extLst>
                </a:gridCol>
                <a:gridCol w="809300">
                  <a:extLst>
                    <a:ext uri="{9D8B030D-6E8A-4147-A177-3AD203B41FA5}">
                      <a16:colId xmlns:a16="http://schemas.microsoft.com/office/drawing/2014/main" val="20001"/>
                    </a:ext>
                  </a:extLst>
                </a:gridCol>
                <a:gridCol w="857974">
                  <a:extLst>
                    <a:ext uri="{9D8B030D-6E8A-4147-A177-3AD203B41FA5}">
                      <a16:colId xmlns:a16="http://schemas.microsoft.com/office/drawing/2014/main" val="20002"/>
                    </a:ext>
                  </a:extLst>
                </a:gridCol>
                <a:gridCol w="92708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9">
                  <a:extLst>
                    <a:ext uri="{9D8B030D-6E8A-4147-A177-3AD203B41FA5}">
                      <a16:colId xmlns:a16="http://schemas.microsoft.com/office/drawing/2014/main" val="20005"/>
                    </a:ext>
                  </a:extLst>
                </a:gridCol>
              </a:tblGrid>
              <a:tr h="202083">
                <a:tc>
                  <a:txBody>
                    <a:bodyPr/>
                    <a:lstStyle/>
                    <a:p>
                      <a:pPr algn="ctr"/>
                      <a:r>
                        <a:rPr lang="en-AU" sz="900"/>
                        <a:t>2021-22 Q1</a:t>
                      </a:r>
                    </a:p>
                  </a:txBody>
                  <a:tcPr marL="99060" marR="99060" anchor="ctr">
                    <a:solidFill>
                      <a:srgbClr val="0070C0"/>
                    </a:solidFill>
                  </a:tcPr>
                </a:tc>
                <a:tc>
                  <a:txBody>
                    <a:bodyPr/>
                    <a:lstStyle/>
                    <a:p>
                      <a:pPr algn="ctr"/>
                      <a:r>
                        <a:rPr lang="en-AU" sz="900"/>
                        <a:t>2021-22 Q2</a:t>
                      </a:r>
                    </a:p>
                  </a:txBody>
                  <a:tcPr marL="99060" marR="99060" anchor="ctr">
                    <a:solidFill>
                      <a:srgbClr val="0070C0"/>
                    </a:solidFill>
                  </a:tcPr>
                </a:tc>
                <a:tc>
                  <a:txBody>
                    <a:bodyPr/>
                    <a:lstStyle/>
                    <a:p>
                      <a:pPr algn="ctr"/>
                      <a:r>
                        <a:rPr lang="en-AU" sz="900"/>
                        <a:t>2021-22 Q3</a:t>
                      </a:r>
                    </a:p>
                  </a:txBody>
                  <a:tcPr marL="99060" marR="99060" anchor="ctr">
                    <a:solidFill>
                      <a:srgbClr val="0070C0"/>
                    </a:solidFill>
                  </a:tcPr>
                </a:tc>
                <a:tc>
                  <a:txBody>
                    <a:bodyPr/>
                    <a:lstStyle/>
                    <a:p>
                      <a:pPr algn="ctr"/>
                      <a:r>
                        <a:rPr lang="en-AU" sz="900"/>
                        <a:t>2021-22 Q4</a:t>
                      </a:r>
                    </a:p>
                  </a:txBody>
                  <a:tcPr marL="99060" marR="99060" anchor="ctr">
                    <a:solidFill>
                      <a:srgbClr val="0070C0"/>
                    </a:solidFill>
                  </a:tcPr>
                </a:tc>
                <a:tc>
                  <a:txBody>
                    <a:bodyPr/>
                    <a:lstStyle/>
                    <a:p>
                      <a:pPr algn="ctr"/>
                      <a:r>
                        <a:rPr lang="en-AU" sz="900"/>
                        <a:t>Annual Total</a:t>
                      </a:r>
                    </a:p>
                  </a:txBody>
                  <a:tcPr marL="99060" marR="99060" anchor="ctr">
                    <a:solidFill>
                      <a:srgbClr val="002060"/>
                    </a:solidFill>
                  </a:tcPr>
                </a:tc>
                <a:tc>
                  <a:txBody>
                    <a:bodyPr/>
                    <a:lstStyle/>
                    <a:p>
                      <a:pPr algn="ctr"/>
                      <a:r>
                        <a:rPr lang="en-AU" sz="900"/>
                        <a:t>FY 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900" b="0"/>
                        <a:t>1</a:t>
                      </a:r>
                    </a:p>
                  </a:txBody>
                  <a:tcPr marL="99060" marR="99060" anchor="ctr"/>
                </a:tc>
                <a:tc>
                  <a:txBody>
                    <a:bodyPr/>
                    <a:lstStyle/>
                    <a:p>
                      <a:pPr algn="ctr"/>
                      <a:r>
                        <a:rPr lang="en-AU" sz="900" b="0"/>
                        <a:t>1</a:t>
                      </a:r>
                    </a:p>
                  </a:txBody>
                  <a:tcPr marL="99060" marR="99060" anchor="ctr"/>
                </a:tc>
                <a:tc>
                  <a:txBody>
                    <a:bodyPr/>
                    <a:lstStyle/>
                    <a:p>
                      <a:pPr algn="ctr"/>
                      <a:r>
                        <a:rPr lang="en-AU" sz="900" b="0" dirty="0"/>
                        <a:t>1</a:t>
                      </a:r>
                    </a:p>
                  </a:txBody>
                  <a:tcPr marL="99060" marR="99060" anchor="ctr"/>
                </a:tc>
                <a:tc>
                  <a:txBody>
                    <a:bodyPr/>
                    <a:lstStyle/>
                    <a:p>
                      <a:pPr algn="ctr"/>
                      <a:r>
                        <a:rPr lang="en-AU" sz="900" b="1"/>
                        <a:t>-</a:t>
                      </a:r>
                    </a:p>
                  </a:txBody>
                  <a:tcPr marL="99060" marR="99060" anchor="ctr"/>
                </a:tc>
                <a:tc>
                  <a:txBody>
                    <a:bodyPr/>
                    <a:lstStyle/>
                    <a:p>
                      <a:pPr algn="ctr"/>
                      <a:r>
                        <a:rPr lang="en-AU" sz="900" b="1">
                          <a:solidFill>
                            <a:schemeClr val="tx1"/>
                          </a:solidFill>
                        </a:rPr>
                        <a:t>3</a:t>
                      </a:r>
                    </a:p>
                  </a:txBody>
                  <a:tcPr marL="99060" marR="99060" anchor="ctr"/>
                </a:tc>
                <a:tc>
                  <a:txBody>
                    <a:bodyPr/>
                    <a:lstStyle/>
                    <a:p>
                      <a:pPr algn="ctr"/>
                      <a:r>
                        <a:rPr lang="en-AU" sz="900" b="1" dirty="0">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76757620"/>
              </p:ext>
            </p:extLst>
          </p:nvPr>
        </p:nvGraphicFramePr>
        <p:xfrm>
          <a:off x="428491" y="5116072"/>
          <a:ext cx="5161881" cy="457200"/>
        </p:xfrm>
        <a:graphic>
          <a:graphicData uri="http://schemas.openxmlformats.org/drawingml/2006/table">
            <a:tbl>
              <a:tblPr firstRow="1" bandRow="1">
                <a:tableStyleId>{5C22544A-7EE6-4342-B048-85BDC9FD1C3A}</a:tableStyleId>
              </a:tblPr>
              <a:tblGrid>
                <a:gridCol w="836553">
                  <a:extLst>
                    <a:ext uri="{9D8B030D-6E8A-4147-A177-3AD203B41FA5}">
                      <a16:colId xmlns:a16="http://schemas.microsoft.com/office/drawing/2014/main" val="20000"/>
                    </a:ext>
                  </a:extLst>
                </a:gridCol>
                <a:gridCol w="8796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8">
                  <a:extLst>
                    <a:ext uri="{9D8B030D-6E8A-4147-A177-3AD203B41FA5}">
                      <a16:colId xmlns:a16="http://schemas.microsoft.com/office/drawing/2014/main" val="20005"/>
                    </a:ext>
                  </a:extLst>
                </a:gridCol>
              </a:tblGrid>
              <a:tr h="228522">
                <a:tc>
                  <a:txBody>
                    <a:bodyPr/>
                    <a:lstStyle/>
                    <a:p>
                      <a:pPr algn="ctr"/>
                      <a:r>
                        <a:rPr lang="en-AU" sz="900"/>
                        <a:t>2021-21 Q1</a:t>
                      </a:r>
                    </a:p>
                  </a:txBody>
                  <a:tcPr marL="99060" marR="99060" anchor="ctr">
                    <a:solidFill>
                      <a:srgbClr val="0070C0"/>
                    </a:solidFill>
                  </a:tcPr>
                </a:tc>
                <a:tc>
                  <a:txBody>
                    <a:bodyPr/>
                    <a:lstStyle/>
                    <a:p>
                      <a:pPr algn="ctr"/>
                      <a:r>
                        <a:rPr lang="en-AU" sz="900"/>
                        <a:t>2021-21 Q2</a:t>
                      </a:r>
                    </a:p>
                  </a:txBody>
                  <a:tcPr marL="99060" marR="99060" anchor="ctr">
                    <a:solidFill>
                      <a:srgbClr val="0070C0"/>
                    </a:solidFill>
                  </a:tcPr>
                </a:tc>
                <a:tc>
                  <a:txBody>
                    <a:bodyPr/>
                    <a:lstStyle/>
                    <a:p>
                      <a:pPr algn="ctr"/>
                      <a:r>
                        <a:rPr lang="en-AU" sz="900"/>
                        <a:t>2021-22 Q3</a:t>
                      </a:r>
                    </a:p>
                  </a:txBody>
                  <a:tcPr marL="99060" marR="99060" anchor="ctr">
                    <a:solidFill>
                      <a:srgbClr val="0070C0"/>
                    </a:solidFill>
                  </a:tcPr>
                </a:tc>
                <a:tc>
                  <a:txBody>
                    <a:bodyPr/>
                    <a:lstStyle/>
                    <a:p>
                      <a:pPr algn="ctr"/>
                      <a:r>
                        <a:rPr lang="en-AU" sz="900"/>
                        <a:t>2021-22 Q4</a:t>
                      </a:r>
                    </a:p>
                  </a:txBody>
                  <a:tcPr marL="99060" marR="99060" anchor="ctr">
                    <a:solidFill>
                      <a:srgbClr val="0070C0"/>
                    </a:solidFill>
                  </a:tcPr>
                </a:tc>
                <a:tc>
                  <a:txBody>
                    <a:bodyPr/>
                    <a:lstStyle/>
                    <a:p>
                      <a:pPr algn="ctr"/>
                      <a:r>
                        <a:rPr lang="en-AU" sz="900"/>
                        <a:t>Annual Total</a:t>
                      </a:r>
                    </a:p>
                  </a:txBody>
                  <a:tcPr marL="99060" marR="99060" anchor="ctr">
                    <a:solidFill>
                      <a:srgbClr val="002060"/>
                    </a:solidFill>
                  </a:tcPr>
                </a:tc>
                <a:tc>
                  <a:txBody>
                    <a:bodyPr/>
                    <a:lstStyle/>
                    <a:p>
                      <a:pPr algn="ctr"/>
                      <a:r>
                        <a:rPr lang="en-AU" sz="900"/>
                        <a:t>FY Target</a:t>
                      </a:r>
                    </a:p>
                  </a:txBody>
                  <a:tcPr marL="99060" marR="99060" anchor="ctr">
                    <a:solidFill>
                      <a:srgbClr val="002060"/>
                    </a:solidFill>
                  </a:tcPr>
                </a:tc>
                <a:extLst>
                  <a:ext uri="{0D108BD9-81ED-4DB2-BD59-A6C34878D82A}">
                    <a16:rowId xmlns:a16="http://schemas.microsoft.com/office/drawing/2014/main" val="10000"/>
                  </a:ext>
                </a:extLst>
              </a:tr>
              <a:tr h="121772">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r>
                        <a:rPr lang="en-AU" sz="900" b="1"/>
                        <a:t>-</a:t>
                      </a:r>
                    </a:p>
                  </a:txBody>
                  <a:tcPr marL="99060" marR="99060" anchor="ctr"/>
                </a:tc>
                <a:tc>
                  <a:txBody>
                    <a:bodyPr/>
                    <a:lstStyle/>
                    <a:p>
                      <a:pPr algn="ctr"/>
                      <a:r>
                        <a:rPr lang="en-AU" sz="900" b="1">
                          <a:solidFill>
                            <a:schemeClr val="tx1"/>
                          </a:solidFill>
                        </a:rPr>
                        <a:t>3</a:t>
                      </a:r>
                    </a:p>
                  </a:txBody>
                  <a:tcPr marL="99060" marR="99060" anchor="ctr"/>
                </a:tc>
                <a:tc>
                  <a:txBody>
                    <a:bodyPr/>
                    <a:lstStyle/>
                    <a:p>
                      <a:pPr algn="ctr"/>
                      <a:r>
                        <a:rPr lang="en-AU" sz="900" b="1" dirty="0">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a:t>Environmental review committee attendance</a:t>
            </a:r>
          </a:p>
        </p:txBody>
      </p:sp>
      <p:sp>
        <p:nvSpPr>
          <p:cNvPr id="9" name="TextBox 8"/>
          <p:cNvSpPr txBox="1"/>
          <p:nvPr/>
        </p:nvSpPr>
        <p:spPr>
          <a:xfrm>
            <a:off x="388266" y="2960110"/>
            <a:ext cx="4134459" cy="292388"/>
          </a:xfrm>
          <a:prstGeom prst="rect">
            <a:avLst/>
          </a:prstGeom>
          <a:noFill/>
        </p:spPr>
        <p:txBody>
          <a:bodyPr wrap="square" rtlCol="0">
            <a:spAutoFit/>
          </a:bodyPr>
          <a:lstStyle/>
          <a:p>
            <a:r>
              <a:rPr lang="en-AU" sz="1300"/>
              <a:t>Industry Reference Group</a:t>
            </a:r>
          </a:p>
        </p:txBody>
      </p:sp>
      <p:sp>
        <p:nvSpPr>
          <p:cNvPr id="10" name="TextBox 9"/>
          <p:cNvSpPr txBox="1"/>
          <p:nvPr/>
        </p:nvSpPr>
        <p:spPr>
          <a:xfrm>
            <a:off x="388266" y="4820674"/>
            <a:ext cx="4134459" cy="276999"/>
          </a:xfrm>
          <a:prstGeom prst="rect">
            <a:avLst/>
          </a:prstGeom>
          <a:noFill/>
        </p:spPr>
        <p:txBody>
          <a:bodyPr wrap="square" rtlCol="0">
            <a:spAutoFit/>
          </a:bodyPr>
          <a:lstStyle/>
          <a:p>
            <a:r>
              <a:rPr lang="en-AU" sz="1200"/>
              <a:t>Earth Resources Regulators Forum</a:t>
            </a:r>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413336"/>
            <a:ext cx="3763364" cy="1061829"/>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Industry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477328"/>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77571" y="3829282"/>
            <a:ext cx="5212802" cy="800219"/>
          </a:xfrm>
          <a:prstGeom prst="rect">
            <a:avLst/>
          </a:prstGeom>
          <a:noFill/>
        </p:spPr>
        <p:txBody>
          <a:bodyPr wrap="square" rtlCol="0">
            <a:spAutoFit/>
          </a:bodyPr>
          <a:lstStyle/>
          <a:p>
            <a:r>
              <a:rPr lang="en-AU" sz="900" b="1"/>
              <a:t>Explanation for the result:  </a:t>
            </a:r>
          </a:p>
          <a:p>
            <a:pPr>
              <a:spcBef>
                <a:spcPts val="600"/>
              </a:spcBef>
            </a:pPr>
            <a:r>
              <a:rPr lang="en-AU" sz="900"/>
              <a:t>The target is an annual figure based on Industry Reference Group (IRG) meetings being scheduled every three months.  </a:t>
            </a:r>
          </a:p>
          <a:p>
            <a:pPr>
              <a:spcBef>
                <a:spcPts val="600"/>
              </a:spcBef>
            </a:pPr>
            <a:r>
              <a:rPr lang="en-AU" sz="900"/>
              <a:t>The IRG held one meeting in Q3 and is on track to meet the annual target.</a:t>
            </a:r>
            <a:endParaRPr lang="en-AU" sz="900">
              <a:solidFill>
                <a:srgbClr val="FF0000"/>
              </a:solidFill>
            </a:endParaRP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1338828"/>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stakeholder engagement indicator covers the interaction between the regulator, authority holders, co-regulators and the community by reporting active participation by Earth Resources Regulation (ERR) at Environmental Review Committee (ERC) meetings. ERC meetings do not occur for all sites and ERR typically only attends meetings for priority sites or where significant community interest is present. ERR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413729" y="2129330"/>
            <a:ext cx="5212802" cy="646331"/>
          </a:xfrm>
          <a:prstGeom prst="rect">
            <a:avLst/>
          </a:prstGeom>
          <a:noFill/>
        </p:spPr>
        <p:txBody>
          <a:bodyPr wrap="square" lIns="91440" tIns="45720" rIns="91440" bIns="45720" rtlCol="0" anchor="t">
            <a:spAutoFit/>
          </a:bodyPr>
          <a:lstStyle/>
          <a:p>
            <a:r>
              <a:rPr lang="en-AU" sz="900" b="1"/>
              <a:t>Explanation for the result:  </a:t>
            </a:r>
          </a:p>
          <a:p>
            <a:endParaRPr lang="en-AU" sz="900" b="1">
              <a:solidFill>
                <a:srgbClr val="FF0000"/>
              </a:solidFill>
            </a:endParaRPr>
          </a:p>
          <a:p>
            <a:r>
              <a:rPr lang="en-AU" sz="900"/>
              <a:t>Earth Resources Regulation attended 100% of the scheduled Environmental Review Committee (ERC) meetings in Q3. A number of ERCs are now reverting to in-person meetings rather than online.</a:t>
            </a:r>
            <a:endParaRPr lang="en-AU" sz="900">
              <a:cs typeface="Calibri"/>
            </a:endParaRPr>
          </a:p>
        </p:txBody>
      </p:sp>
      <p:sp>
        <p:nvSpPr>
          <p:cNvPr id="17" name="TextBox 16">
            <a:extLst>
              <a:ext uri="{FF2B5EF4-FFF2-40B4-BE49-F238E27FC236}">
                <a16:creationId xmlns:a16="http://schemas.microsoft.com/office/drawing/2014/main" id="{6163B608-748C-4F42-859B-AA5BE451239A}"/>
              </a:ext>
            </a:extLst>
          </p:cNvPr>
          <p:cNvSpPr txBox="1"/>
          <p:nvPr/>
        </p:nvSpPr>
        <p:spPr>
          <a:xfrm>
            <a:off x="377571" y="5668978"/>
            <a:ext cx="5070565" cy="8002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three Earth Resources Regulator Forum meetings being scheduled each financial year. </a:t>
            </a:r>
          </a:p>
          <a:p>
            <a:pPr>
              <a:spcBef>
                <a:spcPts val="600"/>
              </a:spcBef>
            </a:pPr>
            <a:r>
              <a:rPr lang="en-AU" sz="900" dirty="0"/>
              <a:t>One forum meeting was held in Q3 and we have met the annual target.</a:t>
            </a:r>
            <a:endParaRPr lang="en-AU" sz="900" dirty="0">
              <a:solidFill>
                <a:srgbClr val="FF0000"/>
              </a:solidFill>
            </a:endParaRPr>
          </a:p>
        </p:txBody>
      </p:sp>
      <p:sp>
        <p:nvSpPr>
          <p:cNvPr id="3" name="Footer Placeholder 2"/>
          <p:cNvSpPr>
            <a:spLocks noGrp="1"/>
          </p:cNvSpPr>
          <p:nvPr>
            <p:ph type="ftr" sz="quarter" idx="11"/>
          </p:nvPr>
        </p:nvSpPr>
        <p:spPr>
          <a:xfrm>
            <a:off x="488504" y="6520259"/>
            <a:ext cx="4968552" cy="365125"/>
          </a:xfrm>
        </p:spPr>
        <p:txBody>
          <a:bodyPr/>
          <a:lstStyle/>
          <a:p>
            <a:r>
              <a:rPr lang="en-AU"/>
              <a:t>Earth Resources Regulation Quarterly Performance Report 2021-22 Q3</a:t>
            </a:r>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13729" y="2936617"/>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388266" y="4768001"/>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1">
            <a:extLst>
              <a:ext uri="{FF2B5EF4-FFF2-40B4-BE49-F238E27FC236}">
                <a16:creationId xmlns:a16="http://schemas.microsoft.com/office/drawing/2014/main" id="{F21A2B93-5886-4DC9-A470-F6CF765EB56E}"/>
              </a:ext>
            </a:extLst>
          </p:cNvPr>
          <p:cNvSpPr>
            <a:spLocks noGrp="1"/>
          </p:cNvSpPr>
          <p:nvPr>
            <p:ph type="sldNum" sz="quarter" idx="12"/>
          </p:nvPr>
        </p:nvSpPr>
        <p:spPr>
          <a:xfrm>
            <a:off x="9014918" y="227459"/>
            <a:ext cx="791564" cy="274042"/>
          </a:xfrm>
        </p:spPr>
        <p:txBody>
          <a:bodyPr/>
          <a:lstStyle/>
          <a:p>
            <a:r>
              <a:rPr lang="en-AU"/>
              <a:t> Page   </a:t>
            </a:r>
            <a:fld id="{BE4ABD5F-D626-4461-ADC9-85806A61CF0E}" type="slidenum">
              <a:rPr lang="en-AU" smtClean="0"/>
              <a:pPr/>
              <a:t>14</a:t>
            </a:fld>
            <a:endParaRPr lang="en-AU"/>
          </a:p>
        </p:txBody>
      </p:sp>
    </p:spTree>
    <p:extLst>
      <p:ext uri="{BB962C8B-B14F-4D97-AF65-F5344CB8AC3E}">
        <p14:creationId xmlns:p14="http://schemas.microsoft.com/office/powerpoint/2010/main" val="33450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144000"/>
            <a:ext cx="8915400" cy="274042"/>
          </a:xfrm>
        </p:spPr>
        <p:txBody>
          <a:bodyPr>
            <a:normAutofit fontScale="90000"/>
          </a:bodyPr>
          <a:lstStyle/>
          <a:p>
            <a:r>
              <a:rPr lang="en-AU" sz="1400" b="1">
                <a:solidFill>
                  <a:schemeClr val="bg1"/>
                </a:solidFill>
              </a:rPr>
              <a:t>KPI 5: Complaint Management</a:t>
            </a:r>
          </a:p>
        </p:txBody>
      </p:sp>
      <p:sp>
        <p:nvSpPr>
          <p:cNvPr id="6" name="TextBox 5">
            <a:extLst>
              <a:ext uri="{FF2B5EF4-FFF2-40B4-BE49-F238E27FC236}">
                <a16:creationId xmlns:a16="http://schemas.microsoft.com/office/drawing/2014/main" id="{BB2F69F9-F8A1-4D72-BD79-049C80253C51}"/>
              </a:ext>
            </a:extLst>
          </p:cNvPr>
          <p:cNvSpPr txBox="1"/>
          <p:nvPr/>
        </p:nvSpPr>
        <p:spPr>
          <a:xfrm>
            <a:off x="5526788" y="5281599"/>
            <a:ext cx="4279694" cy="784830"/>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597718" y="3769364"/>
            <a:ext cx="4040986" cy="1277273"/>
          </a:xfrm>
          <a:prstGeom prst="rect">
            <a:avLst/>
          </a:prstGeom>
          <a:noFill/>
        </p:spPr>
        <p:txBody>
          <a:bodyPr wrap="square" lIns="91440" tIns="45720" rIns="91440" bIns="45720" rtlCol="0" anchor="t">
            <a:spAutoFit/>
          </a:bodyPr>
          <a:lstStyle/>
          <a:p>
            <a:r>
              <a:rPr lang="en-AU" sz="900" b="1"/>
              <a:t>Explanation for the result:  </a:t>
            </a:r>
          </a:p>
          <a:p>
            <a:endParaRPr lang="en-AU" sz="900"/>
          </a:p>
          <a:p>
            <a:pPr>
              <a:spcAft>
                <a:spcPts val="600"/>
              </a:spcAft>
            </a:pPr>
            <a:r>
              <a:rPr lang="en-AU" sz="900"/>
              <a:t>There were 29 complaints in Q3. Of these, 21% were attributed to one licence holder relating to blasting noise and vibration.</a:t>
            </a:r>
          </a:p>
          <a:p>
            <a:pPr>
              <a:spcAft>
                <a:spcPts val="600"/>
              </a:spcAft>
            </a:pPr>
            <a:r>
              <a:rPr lang="en-AU" sz="900"/>
              <a:t>Of the 29 complaints received, eight were resolved and 21 are under investigation. The average number of days to respond to a complaint was two days and the median to respond was one day. Repeat complaints were addressed through combined responses after a compliance review.</a:t>
            </a:r>
          </a:p>
        </p:txBody>
      </p:sp>
      <p:sp>
        <p:nvSpPr>
          <p:cNvPr id="9" name="TextBox 8">
            <a:extLst>
              <a:ext uri="{FF2B5EF4-FFF2-40B4-BE49-F238E27FC236}">
                <a16:creationId xmlns:a16="http://schemas.microsoft.com/office/drawing/2014/main" id="{EADFC062-28EA-4DF3-ABBE-8CC73C15D21C}"/>
              </a:ext>
            </a:extLst>
          </p:cNvPr>
          <p:cNvSpPr txBox="1"/>
          <p:nvPr/>
        </p:nvSpPr>
        <p:spPr>
          <a:xfrm>
            <a:off x="109458" y="514572"/>
            <a:ext cx="3885143" cy="276999"/>
          </a:xfrm>
          <a:prstGeom prst="rect">
            <a:avLst/>
          </a:prstGeom>
          <a:noFill/>
        </p:spPr>
        <p:txBody>
          <a:bodyPr wrap="square" rtlCol="0">
            <a:spAutoFit/>
          </a:bodyPr>
          <a:lstStyle/>
          <a:p>
            <a:r>
              <a:rPr lang="en-AU" sz="1200"/>
              <a:t>Response times to complaints in the quarter</a:t>
            </a:r>
          </a:p>
        </p:txBody>
      </p:sp>
      <p:sp>
        <p:nvSpPr>
          <p:cNvPr id="8" name="Footer Placeholder 7"/>
          <p:cNvSpPr>
            <a:spLocks noGrp="1"/>
          </p:cNvSpPr>
          <p:nvPr>
            <p:ph type="ftr" sz="quarter" idx="11"/>
          </p:nvPr>
        </p:nvSpPr>
        <p:spPr/>
        <p:txBody>
          <a:bodyPr/>
          <a:lstStyle/>
          <a:p>
            <a:r>
              <a:rPr lang="en-AU"/>
              <a:t>Earth Resources Regulation Quarterly Performance Report 2021-22 Q3</a:t>
            </a:r>
          </a:p>
        </p:txBody>
      </p:sp>
      <p:graphicFrame>
        <p:nvGraphicFramePr>
          <p:cNvPr id="10" name="Chart 9"/>
          <p:cNvGraphicFramePr/>
          <p:nvPr>
            <p:extLst>
              <p:ext uri="{D42A27DB-BD31-4B8C-83A1-F6EECF244321}">
                <p14:modId xmlns:p14="http://schemas.microsoft.com/office/powerpoint/2010/main" val="2090564471"/>
              </p:ext>
            </p:extLst>
          </p:nvPr>
        </p:nvGraphicFramePr>
        <p:xfrm>
          <a:off x="5117637" y="791571"/>
          <a:ext cx="4742160" cy="278144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DC2D80AD-0935-4A79-BEBC-7F7F28637C49}"/>
              </a:ext>
            </a:extLst>
          </p:cNvPr>
          <p:cNvSpPr/>
          <p:nvPr/>
        </p:nvSpPr>
        <p:spPr>
          <a:xfrm>
            <a:off x="141896" y="5604962"/>
            <a:ext cx="3528392" cy="338554"/>
          </a:xfrm>
          <a:prstGeom prst="rect">
            <a:avLst/>
          </a:prstGeom>
        </p:spPr>
        <p:txBody>
          <a:bodyPr wrap="square">
            <a:spAutoFit/>
          </a:bodyPr>
          <a:lstStyle/>
          <a:p>
            <a:r>
              <a:rPr lang="en-AU" sz="800" b="1">
                <a:solidFill>
                  <a:schemeClr val="bg1">
                    <a:lumMod val="50000"/>
                  </a:schemeClr>
                </a:solidFill>
              </a:rPr>
              <a:t>* Median Days:</a:t>
            </a:r>
            <a:r>
              <a:rPr lang="en-AU" sz="800">
                <a:solidFill>
                  <a:schemeClr val="bg1">
                    <a:lumMod val="50000"/>
                  </a:schemeClr>
                </a:solidFill>
              </a:rPr>
              <a:t> Arranging the days to respond in order and then selecting the middle value . Median is used to minimise the impact of outliers.</a:t>
            </a:r>
          </a:p>
        </p:txBody>
      </p:sp>
      <p:sp>
        <p:nvSpPr>
          <p:cNvPr id="11" name="Slide Number Placeholder 1">
            <a:extLst>
              <a:ext uri="{FF2B5EF4-FFF2-40B4-BE49-F238E27FC236}">
                <a16:creationId xmlns:a16="http://schemas.microsoft.com/office/drawing/2014/main" id="{13FCDAC7-76EE-4C19-A70B-D91F66010F51}"/>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15</a:t>
            </a:fld>
            <a:endParaRPr lang="en-AU"/>
          </a:p>
        </p:txBody>
      </p:sp>
      <p:graphicFrame>
        <p:nvGraphicFramePr>
          <p:cNvPr id="14" name="Table 13">
            <a:extLst>
              <a:ext uri="{FF2B5EF4-FFF2-40B4-BE49-F238E27FC236}">
                <a16:creationId xmlns:a16="http://schemas.microsoft.com/office/drawing/2014/main" id="{F45E0C9C-5EC0-497A-A0B0-27C4F0116334}"/>
              </a:ext>
            </a:extLst>
          </p:cNvPr>
          <p:cNvGraphicFramePr>
            <a:graphicFrameLocks noGrp="1"/>
          </p:cNvGraphicFramePr>
          <p:nvPr>
            <p:extLst>
              <p:ext uri="{D42A27DB-BD31-4B8C-83A1-F6EECF244321}">
                <p14:modId xmlns:p14="http://schemas.microsoft.com/office/powerpoint/2010/main" val="71491713"/>
              </p:ext>
            </p:extLst>
          </p:nvPr>
        </p:nvGraphicFramePr>
        <p:xfrm>
          <a:off x="87680" y="839022"/>
          <a:ext cx="4988481" cy="4376931"/>
        </p:xfrm>
        <a:graphic>
          <a:graphicData uri="http://schemas.openxmlformats.org/drawingml/2006/table">
            <a:tbl>
              <a:tblPr firstRow="1" lastRow="1" bandRow="1">
                <a:tableStyleId>{7DF18680-E054-41AD-8BC1-D1AEF772440D}</a:tableStyleId>
              </a:tblPr>
              <a:tblGrid>
                <a:gridCol w="605701">
                  <a:extLst>
                    <a:ext uri="{9D8B030D-6E8A-4147-A177-3AD203B41FA5}">
                      <a16:colId xmlns:a16="http://schemas.microsoft.com/office/drawing/2014/main" val="2707198082"/>
                    </a:ext>
                  </a:extLst>
                </a:gridCol>
                <a:gridCol w="1986209">
                  <a:extLst>
                    <a:ext uri="{9D8B030D-6E8A-4147-A177-3AD203B41FA5}">
                      <a16:colId xmlns:a16="http://schemas.microsoft.com/office/drawing/2014/main" val="2560895239"/>
                    </a:ext>
                  </a:extLst>
                </a:gridCol>
                <a:gridCol w="751978">
                  <a:extLst>
                    <a:ext uri="{9D8B030D-6E8A-4147-A177-3AD203B41FA5}">
                      <a16:colId xmlns:a16="http://schemas.microsoft.com/office/drawing/2014/main" val="154850104"/>
                    </a:ext>
                  </a:extLst>
                </a:gridCol>
                <a:gridCol w="757183">
                  <a:extLst>
                    <a:ext uri="{9D8B030D-6E8A-4147-A177-3AD203B41FA5}">
                      <a16:colId xmlns:a16="http://schemas.microsoft.com/office/drawing/2014/main" val="1915324068"/>
                    </a:ext>
                  </a:extLst>
                </a:gridCol>
                <a:gridCol w="887410">
                  <a:extLst>
                    <a:ext uri="{9D8B030D-6E8A-4147-A177-3AD203B41FA5}">
                      <a16:colId xmlns:a16="http://schemas.microsoft.com/office/drawing/2014/main" val="2279498890"/>
                    </a:ext>
                  </a:extLst>
                </a:gridCol>
              </a:tblGrid>
              <a:tr h="317938">
                <a:tc>
                  <a:txBody>
                    <a:bodyPr/>
                    <a:lstStyle/>
                    <a:p>
                      <a:pPr algn="ctr" rtl="0" fontAlgn="t"/>
                      <a:r>
                        <a:rPr lang="en-AU" sz="900" b="1" u="none" strike="noStrike">
                          <a:solidFill>
                            <a:srgbClr val="FFFFFF"/>
                          </a:solidFill>
                          <a:effectLst/>
                        </a:rPr>
                        <a:t>Sector</a:t>
                      </a:r>
                      <a:endParaRPr lang="en-AU" sz="900" b="1" i="0" u="none" strike="noStrike">
                        <a:solidFill>
                          <a:srgbClr val="FFFFFF"/>
                        </a:solidFill>
                        <a:effectLst/>
                        <a:latin typeface="Calibri" panose="020F0502020204030204" pitchFamily="34" charset="0"/>
                      </a:endParaRPr>
                    </a:p>
                  </a:txBody>
                  <a:tcPr marL="7620" marR="7620" marT="7620" marB="0" anchor="ctr">
                    <a:solidFill>
                      <a:srgbClr val="002060"/>
                    </a:solidFill>
                  </a:tcPr>
                </a:tc>
                <a:tc>
                  <a:txBody>
                    <a:bodyPr/>
                    <a:lstStyle/>
                    <a:p>
                      <a:pPr algn="ctr" rtl="0" fontAlgn="t"/>
                      <a:r>
                        <a:rPr lang="en-AU" sz="900" b="1" u="none" strike="noStrike">
                          <a:solidFill>
                            <a:srgbClr val="FFFFFF"/>
                          </a:solidFill>
                          <a:effectLst/>
                        </a:rPr>
                        <a:t>Enforcement Codes</a:t>
                      </a:r>
                      <a:endParaRPr lang="en-AU" sz="900" b="1" i="0" u="none" strike="noStrike">
                        <a:solidFill>
                          <a:srgbClr val="FFFFFF"/>
                        </a:solidFill>
                        <a:effectLst/>
                        <a:latin typeface="Calibri" panose="020F0502020204030204" pitchFamily="34" charset="0"/>
                      </a:endParaRPr>
                    </a:p>
                  </a:txBody>
                  <a:tcPr marL="7620" marR="7620" marT="7620" marB="0" anchor="ctr">
                    <a:solidFill>
                      <a:srgbClr val="002060"/>
                    </a:solidFill>
                  </a:tcPr>
                </a:tc>
                <a:tc>
                  <a:txBody>
                    <a:bodyPr/>
                    <a:lstStyle/>
                    <a:p>
                      <a:pPr algn="ctr" rtl="0" fontAlgn="t"/>
                      <a:r>
                        <a:rPr lang="en-AU" sz="900" b="1" u="none" strike="noStrike">
                          <a:solidFill>
                            <a:srgbClr val="FFFFFF"/>
                          </a:solidFill>
                          <a:effectLst/>
                        </a:rPr>
                        <a:t>Number of Complaints</a:t>
                      </a:r>
                      <a:endParaRPr lang="en-AU" sz="900" b="1" i="0" u="none" strike="noStrike">
                        <a:solidFill>
                          <a:srgbClr val="FFFFFF"/>
                        </a:solidFill>
                        <a:effectLst/>
                        <a:latin typeface="Calibri" panose="020F0502020204030204" pitchFamily="34" charset="0"/>
                      </a:endParaRPr>
                    </a:p>
                  </a:txBody>
                  <a:tcPr marL="7620" marR="7620" marT="7620" marB="0" anchor="ctr">
                    <a:solidFill>
                      <a:srgbClr val="002060"/>
                    </a:solidFill>
                  </a:tcPr>
                </a:tc>
                <a:tc>
                  <a:txBody>
                    <a:bodyPr/>
                    <a:lstStyle/>
                    <a:p>
                      <a:pPr algn="ctr" rtl="0" fontAlgn="t"/>
                      <a:r>
                        <a:rPr lang="en-AU" sz="900" b="1" u="none" strike="noStrike">
                          <a:solidFill>
                            <a:srgbClr val="FFFFFF"/>
                          </a:solidFill>
                          <a:effectLst/>
                        </a:rPr>
                        <a:t>Ave Days to Respond</a:t>
                      </a:r>
                      <a:endParaRPr lang="en-AU" sz="900" b="1" i="0" u="none" strike="noStrike">
                        <a:solidFill>
                          <a:srgbClr val="FFFFFF"/>
                        </a:solidFill>
                        <a:effectLst/>
                        <a:latin typeface="Calibri" panose="020F0502020204030204" pitchFamily="34" charset="0"/>
                      </a:endParaRPr>
                    </a:p>
                  </a:txBody>
                  <a:tcPr marL="7620" marR="7620" marT="7620" marB="0" anchor="ctr">
                    <a:solidFill>
                      <a:srgbClr val="002060"/>
                    </a:solidFill>
                  </a:tcPr>
                </a:tc>
                <a:tc>
                  <a:txBody>
                    <a:bodyPr/>
                    <a:lstStyle/>
                    <a:p>
                      <a:pPr algn="ctr" rtl="0" fontAlgn="t"/>
                      <a:r>
                        <a:rPr lang="en-AU" sz="900" b="1" u="none" strike="noStrike">
                          <a:solidFill>
                            <a:srgbClr val="FFFFFF"/>
                          </a:solidFill>
                          <a:effectLst/>
                        </a:rPr>
                        <a:t>*Median Days to Respond</a:t>
                      </a:r>
                      <a:endParaRPr lang="en-AU" sz="900" b="1" i="0" u="none" strike="noStrike">
                        <a:solidFill>
                          <a:srgbClr val="FFFFFF"/>
                        </a:solidFill>
                        <a:effectLst/>
                        <a:latin typeface="Calibri" panose="020F0502020204030204" pitchFamily="34" charset="0"/>
                      </a:endParaRPr>
                    </a:p>
                  </a:txBody>
                  <a:tcPr marL="7620" marR="7620" marT="7620" marB="0" anchor="ctr">
                    <a:solidFill>
                      <a:srgbClr val="002060"/>
                    </a:solidFill>
                  </a:tcPr>
                </a:tc>
                <a:extLst>
                  <a:ext uri="{0D108BD9-81ED-4DB2-BD59-A6C34878D82A}">
                    <a16:rowId xmlns:a16="http://schemas.microsoft.com/office/drawing/2014/main" val="2634613766"/>
                  </a:ext>
                </a:extLst>
              </a:tr>
              <a:tr h="270448">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Dust Emissions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6</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51243106"/>
                  </a:ext>
                </a:extLst>
              </a:tr>
              <a:tr h="270448">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Explosives Air and Ground Vibration</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5</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53289944"/>
                  </a:ext>
                </a:extLst>
              </a:tr>
              <a:tr h="270448">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Impacts Outside Tenement Site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3</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36257691"/>
                  </a:ext>
                </a:extLst>
              </a:tr>
              <a:tr h="270448">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Noise Emissions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9373351"/>
                  </a:ext>
                </a:extLst>
              </a:tr>
              <a:tr h="270448">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Noxious Weeds, Plants and Pests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74288282"/>
                  </a:ext>
                </a:extLst>
              </a:tr>
              <a:tr h="270448">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Visual Amenity</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94106817"/>
                  </a:ext>
                </a:extLst>
              </a:tr>
              <a:tr h="270448">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Environmental Incident Notification</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11617420"/>
                  </a:ext>
                </a:extLst>
              </a:tr>
              <a:tr h="270448">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Authorised Activity Compliance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90766720"/>
                  </a:ext>
                </a:extLst>
              </a:tr>
              <a:tr h="270448">
                <a:tc>
                  <a:txBody>
                    <a:bodyPr/>
                    <a:lstStyle/>
                    <a:p>
                      <a:pPr algn="ctr" rtl="0" fontAlgn="b"/>
                      <a:r>
                        <a:rPr lang="en-AU" sz="900" b="0" u="none" strike="noStrike">
                          <a:solidFill>
                            <a:srgbClr val="000000"/>
                          </a:solidFill>
                          <a:effectLst/>
                        </a:rPr>
                        <a:t>Extractives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Ground Disturbance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13611881"/>
                  </a:ext>
                </a:extLst>
              </a:tr>
              <a:tr h="270448">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Work without Licence or Consents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4</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4</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2731925"/>
                  </a:ext>
                </a:extLst>
              </a:tr>
              <a:tr h="182735">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Noise Emissions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83552107"/>
                  </a:ext>
                </a:extLst>
              </a:tr>
              <a:tr h="270448">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Explosives Air and Ground Vibration</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67401537"/>
                  </a:ext>
                </a:extLst>
              </a:tr>
              <a:tr h="205767">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Rehabilitation of Site</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57325948"/>
                  </a:ext>
                </a:extLst>
              </a:tr>
              <a:tr h="194890">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Dust Emissions</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2</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71527913"/>
                  </a:ext>
                </a:extLst>
              </a:tr>
              <a:tr h="182735">
                <a:tc>
                  <a:txBody>
                    <a:bodyPr/>
                    <a:lstStyle/>
                    <a:p>
                      <a:pPr algn="ctr" rtl="0" fontAlgn="b"/>
                      <a:r>
                        <a:rPr lang="en-AU" sz="900" b="0" u="none" strike="noStrike">
                          <a:solidFill>
                            <a:srgbClr val="000000"/>
                          </a:solidFill>
                          <a:effectLst/>
                        </a:rPr>
                        <a:t>Mining</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 Other</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b"/>
                      <a:r>
                        <a:rPr lang="en-AU" sz="900" b="0" u="none" strike="noStrike">
                          <a:solidFill>
                            <a:srgbClr val="000000"/>
                          </a:solidFill>
                          <a:effectLst/>
                        </a:rPr>
                        <a:t>1</a:t>
                      </a:r>
                      <a:endParaRPr lang="en-AU" sz="9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891012"/>
                  </a:ext>
                </a:extLst>
              </a:tr>
              <a:tr h="317938">
                <a:tc>
                  <a:txBody>
                    <a:bodyPr/>
                    <a:lstStyle/>
                    <a:p>
                      <a:pPr algn="ctr" rtl="0" fontAlgn="ctr"/>
                      <a:r>
                        <a:rPr lang="en-AU" sz="1800" b="0" u="none" strike="noStrike">
                          <a:solidFill>
                            <a:srgbClr val="000000"/>
                          </a:solidFill>
                          <a:effectLst/>
                        </a:rPr>
                        <a:t> </a:t>
                      </a:r>
                      <a:endParaRPr lang="en-AU"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en-AU" sz="1800" b="0" u="none" strike="noStrike">
                          <a:solidFill>
                            <a:srgbClr val="000000"/>
                          </a:solidFill>
                          <a:effectLst/>
                        </a:rPr>
                        <a:t> </a:t>
                      </a:r>
                      <a:endParaRPr lang="en-AU" sz="1800" b="0" i="0" u="none" strike="noStrike">
                        <a:solidFill>
                          <a:srgbClr val="000000"/>
                        </a:solidFill>
                        <a:effectLst/>
                        <a:latin typeface="Arial" panose="020B0604020202020204" pitchFamily="34" charset="0"/>
                      </a:endParaRPr>
                    </a:p>
                  </a:txBody>
                  <a:tcPr marL="7620" marR="7620" marT="7620" marB="0" anchor="ctr"/>
                </a:tc>
                <a:tc>
                  <a:txBody>
                    <a:bodyPr/>
                    <a:lstStyle/>
                    <a:p>
                      <a:pPr algn="ctr" rtl="0" fontAlgn="ctr"/>
                      <a:r>
                        <a:rPr lang="en-AU" sz="900" b="1" u="none" strike="noStrike">
                          <a:solidFill>
                            <a:schemeClr val="bg1"/>
                          </a:solidFill>
                          <a:effectLst/>
                        </a:rPr>
                        <a:t>29</a:t>
                      </a:r>
                      <a:endParaRPr lang="en-AU" sz="900" b="1" i="0" u="none" strike="noStrike">
                        <a:solidFill>
                          <a:schemeClr val="bg1"/>
                        </a:solidFill>
                        <a:effectLst/>
                        <a:latin typeface="Calibri" panose="020F0502020204030204" pitchFamily="34" charset="0"/>
                      </a:endParaRPr>
                    </a:p>
                  </a:txBody>
                  <a:tcPr marL="7620" marR="7620" marT="7620" marB="0" anchor="ctr"/>
                </a:tc>
                <a:tc>
                  <a:txBody>
                    <a:bodyPr/>
                    <a:lstStyle/>
                    <a:p>
                      <a:pPr algn="ctr" rtl="0" fontAlgn="ctr"/>
                      <a:r>
                        <a:rPr lang="en-AU" sz="900" b="1" u="none" strike="noStrike">
                          <a:solidFill>
                            <a:schemeClr val="bg1"/>
                          </a:solidFill>
                          <a:effectLst/>
                        </a:rPr>
                        <a:t>2</a:t>
                      </a:r>
                      <a:endParaRPr lang="en-AU" sz="900" b="1" i="0" u="none" strike="noStrike">
                        <a:solidFill>
                          <a:schemeClr val="bg1"/>
                        </a:solidFill>
                        <a:effectLst/>
                        <a:latin typeface="Calibri" panose="020F0502020204030204" pitchFamily="34" charset="0"/>
                      </a:endParaRPr>
                    </a:p>
                  </a:txBody>
                  <a:tcPr marL="7620" marR="7620" marT="7620" marB="0" anchor="ctr"/>
                </a:tc>
                <a:tc>
                  <a:txBody>
                    <a:bodyPr/>
                    <a:lstStyle/>
                    <a:p>
                      <a:pPr algn="ctr" rtl="0" fontAlgn="ctr"/>
                      <a:r>
                        <a:rPr lang="en-AU" sz="900" b="1" u="none" strike="noStrike">
                          <a:solidFill>
                            <a:schemeClr val="bg1"/>
                          </a:solidFill>
                          <a:effectLst/>
                        </a:rPr>
                        <a:t>1</a:t>
                      </a:r>
                      <a:endParaRPr lang="en-AU" sz="900" b="1" i="0" u="none" strike="noStrike">
                        <a:solidFill>
                          <a:schemeClr val="bg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28957773"/>
                  </a:ext>
                </a:extLst>
              </a:tr>
            </a:tbl>
          </a:graphicData>
        </a:graphic>
      </p:graphicFrame>
    </p:spTree>
    <p:extLst>
      <p:ext uri="{BB962C8B-B14F-4D97-AF65-F5344CB8AC3E}">
        <p14:creationId xmlns:p14="http://schemas.microsoft.com/office/powerpoint/2010/main" val="232245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a:solidFill>
                  <a:schemeClr val="bg1">
                    <a:lumMod val="75000"/>
                  </a:schemeClr>
                </a:solidFill>
              </a:rPr>
              <a:t>Earth Resources Regulation Quarterly Performance Report 2021-22 Q3</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3046988"/>
          </a:xfrm>
          <a:prstGeom prst="rect">
            <a:avLst/>
          </a:prstGeom>
          <a:noFill/>
        </p:spPr>
        <p:txBody>
          <a:bodyPr wrap="square" rtlCol="0">
            <a:spAutoFit/>
          </a:bodyPr>
          <a:lstStyle/>
          <a:p>
            <a:r>
              <a:rPr lang="en-AU" sz="1200" b="1">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1 Spring Street</a:t>
            </a:r>
          </a:p>
          <a:p>
            <a:r>
              <a:rPr lang="en-AU" sz="1000">
                <a:solidFill>
                  <a:schemeClr val="bg1">
                    <a:lumMod val="50000"/>
                  </a:schemeClr>
                </a:solidFill>
                <a:latin typeface="Calibri" panose="020F0502020204030204" pitchFamily="34" charset="0"/>
                <a:cs typeface="Calibri" panose="020F0502020204030204" pitchFamily="34" charset="0"/>
              </a:rPr>
              <a:t>Melbourne VIC 3000</a:t>
            </a:r>
          </a:p>
          <a:p>
            <a:r>
              <a:rPr lang="en-AU" sz="100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2022</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a:latin typeface="Calibri" panose="020F0502020204030204" pitchFamily="34" charset="0"/>
                <a:cs typeface="Calibri" panose="020F0502020204030204" pitchFamily="34" charset="0"/>
                <a:hlinkClick r:id="rId2"/>
              </a:rPr>
              <a:t>https://earthresources.vic.gov.au/legislation-and-regulations/regulator-performance-reporting/quarterly-performance-reports</a:t>
            </a:r>
            <a:endParaRPr lang="en-AU" sz="1000">
              <a:latin typeface="Calibri" panose="020F0502020204030204" pitchFamily="34" charset="0"/>
              <a:cs typeface="Calibri" panose="020F0502020204030204" pitchFamily="34" charset="0"/>
            </a:endParaRPr>
          </a:p>
          <a:p>
            <a:endParaRPr lang="en-AU" sz="1000">
              <a:solidFill>
                <a:schemeClr val="bg1">
                  <a:lumMod val="50000"/>
                </a:schemeClr>
              </a:solidFill>
              <a:latin typeface="Calibri" panose="020F0502020204030204" pitchFamily="34" charset="0"/>
              <a:cs typeface="Calibri" panose="020F0502020204030204" pitchFamily="34" charset="0"/>
            </a:endParaRP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Earth Resources Regulation performance reporting site:</a:t>
            </a:r>
          </a:p>
          <a:p>
            <a:r>
              <a:rPr lang="en-AU" sz="1000">
                <a:solidFill>
                  <a:schemeClr val="bg1">
                    <a:lumMod val="50000"/>
                  </a:schemeClr>
                </a:solidFill>
                <a:latin typeface="Calibri" panose="020F0502020204030204" pitchFamily="34" charset="0"/>
                <a:cs typeface="Calibri" panose="020F0502020204030204" pitchFamily="34" charset="0"/>
                <a:hlinkClick r:id="rId3"/>
              </a:rPr>
              <a:t>https://earthresources.vic.gov.au/legislation-and-regulations/regulator-performance-reporting</a:t>
            </a:r>
            <a:endParaRPr lang="en-AU" sz="1000">
              <a:solidFill>
                <a:schemeClr val="bg1">
                  <a:lumMod val="50000"/>
                </a:schemeClr>
              </a:solidFill>
              <a:latin typeface="Calibri" panose="020F0502020204030204" pitchFamily="34" charset="0"/>
              <a:cs typeface="Calibri" panose="020F0502020204030204" pitchFamily="34" charset="0"/>
            </a:endParaRPr>
          </a:p>
          <a:p>
            <a:endParaRPr lang="en-AU" sz="100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532" y="4375651"/>
            <a:ext cx="1873739" cy="564724"/>
          </a:xfrm>
          <a:prstGeom prst="rect">
            <a:avLst/>
          </a:prstGeom>
        </p:spPr>
      </p:pic>
      <p:sp>
        <p:nvSpPr>
          <p:cNvPr id="6" name="Slide Number Placeholder 1">
            <a:extLst>
              <a:ext uri="{FF2B5EF4-FFF2-40B4-BE49-F238E27FC236}">
                <a16:creationId xmlns:a16="http://schemas.microsoft.com/office/drawing/2014/main" id="{10735349-91A7-40D7-ACAC-03E719C0412B}"/>
              </a:ext>
            </a:extLst>
          </p:cNvPr>
          <p:cNvSpPr txBox="1">
            <a:spLocks/>
          </p:cNvSpPr>
          <p:nvPr/>
        </p:nvSpPr>
        <p:spPr>
          <a:xfrm>
            <a:off x="8854289" y="227459"/>
            <a:ext cx="952193" cy="2740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chemeClr val="bg1"/>
                </a:solidFill>
                <a:latin typeface="Calibri" panose="020F0502020204030204" pitchFamily="34" charset="0"/>
                <a:cs typeface="Calibri" panose="020F0502020204030204" pitchFamily="34" charset="0"/>
              </a:rPr>
              <a:t> Page   </a:t>
            </a:r>
            <a:fld id="{BE4ABD5F-D626-4461-ADC9-85806A61CF0E}" type="slidenum">
              <a:rPr lang="en-AU" sz="1200" smtClean="0">
                <a:solidFill>
                  <a:schemeClr val="bg1"/>
                </a:solidFill>
                <a:latin typeface="Calibri" panose="020F0502020204030204" pitchFamily="34" charset="0"/>
                <a:cs typeface="Calibri" panose="020F0502020204030204" pitchFamily="34" charset="0"/>
              </a:rPr>
              <a:pPr/>
              <a:t>16</a:t>
            </a:fld>
            <a:endParaRPr lang="en-AU" sz="12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840" y="653403"/>
            <a:ext cx="9090976" cy="3775721"/>
          </a:xfrm>
        </p:spPr>
        <p:txBody>
          <a:bodyPr vert="horz" lIns="91440" tIns="45720" rIns="91440" bIns="45720" rtlCol="0" anchor="t">
            <a:noAutofit/>
          </a:bodyPr>
          <a:lstStyle/>
          <a:p>
            <a:pPr marL="0" indent="0">
              <a:buNone/>
            </a:pPr>
            <a:endParaRPr lang="en-AU" sz="900" b="1" dirty="0"/>
          </a:p>
          <a:p>
            <a:pPr marL="0" indent="0">
              <a:buNone/>
            </a:pPr>
            <a:r>
              <a:rPr lang="en-AU" sz="900" b="1" dirty="0"/>
              <a:t>Summary</a:t>
            </a:r>
          </a:p>
          <a:p>
            <a:pPr marL="0" indent="0">
              <a:spcBef>
                <a:spcPts val="600"/>
              </a:spcBef>
              <a:spcAft>
                <a:spcPts val="600"/>
              </a:spcAft>
              <a:buNone/>
            </a:pPr>
            <a:r>
              <a:rPr lang="en-AU" sz="900" dirty="0"/>
              <a:t>This report provides a summary of Earth Resources Regulation’s operating performance for quarter three of financial year 2021-22 (1 January to 31 March 2022).</a:t>
            </a:r>
          </a:p>
          <a:p>
            <a:pPr marL="0" indent="0">
              <a:spcBef>
                <a:spcPts val="600"/>
              </a:spcBef>
              <a:spcAft>
                <a:spcPts val="600"/>
              </a:spcAft>
              <a:buNone/>
            </a:pPr>
            <a:r>
              <a:rPr lang="en-AU" sz="900" dirty="0"/>
              <a:t>Increasing levels of demand for new applications continued in this quarter with 31 new mineral licence applications and 11 work plans submitted. The number of licence applications submitted was the highest over the last six quarters and work plans submitted the highest over the last seven quarters. Earth Resources Regulation is recruiting skilled staff in response to the demand. </a:t>
            </a:r>
          </a:p>
          <a:p>
            <a:pPr marL="182880" indent="0">
              <a:spcBef>
                <a:spcPts val="0"/>
              </a:spcBef>
              <a:buNone/>
            </a:pPr>
            <a:endParaRPr lang="en-AU" sz="900" dirty="0">
              <a:cs typeface="Calibri"/>
            </a:endParaRPr>
          </a:p>
          <a:p>
            <a:pPr marL="0" indent="0">
              <a:spcBef>
                <a:spcPts val="0"/>
              </a:spcBef>
              <a:spcAft>
                <a:spcPts val="600"/>
              </a:spcAft>
              <a:buNone/>
            </a:pPr>
            <a:r>
              <a:rPr lang="en-AU" sz="900" b="1" dirty="0"/>
              <a:t>Performance highlights</a:t>
            </a:r>
            <a:endParaRPr lang="en-AU" sz="900" dirty="0"/>
          </a:p>
          <a:p>
            <a:pPr marL="0" indent="0">
              <a:spcBef>
                <a:spcPts val="0"/>
              </a:spcBef>
              <a:spcAft>
                <a:spcPts val="600"/>
              </a:spcAft>
              <a:buNone/>
            </a:pPr>
            <a:r>
              <a:rPr lang="en-AU" sz="900" b="1" dirty="0"/>
              <a:t>KPI 1</a:t>
            </a:r>
            <a:r>
              <a:rPr lang="en-AU" sz="900" b="1" baseline="30000" dirty="0"/>
              <a:t>#</a:t>
            </a:r>
            <a:r>
              <a:rPr lang="en-AU" sz="900" b="1" dirty="0"/>
              <a:t> </a:t>
            </a:r>
            <a:r>
              <a:rPr lang="en-AU" sz="900" dirty="0"/>
              <a:t>- Work Authorities were granted for five more new quarries, bringing the total to 14 for this financial year (at 31 March 2022), up from three for the whole of last financial year.</a:t>
            </a:r>
          </a:p>
          <a:p>
            <a:pPr marL="444500" lvl="2" indent="-176213">
              <a:spcBef>
                <a:spcPts val="0"/>
              </a:spcBef>
              <a:spcAft>
                <a:spcPts val="600"/>
              </a:spcAft>
              <a:buNone/>
            </a:pPr>
            <a:r>
              <a:rPr lang="en-AU" sz="900" dirty="0">
                <a:cs typeface="Calibri"/>
              </a:rPr>
              <a:t> - 82% of extractive work plan stages were assessed within the statutory time frames (p. 4).</a:t>
            </a:r>
          </a:p>
          <a:p>
            <a:pPr marL="0" indent="0">
              <a:spcBef>
                <a:spcPts val="0"/>
              </a:spcBef>
              <a:spcAft>
                <a:spcPts val="600"/>
              </a:spcAft>
              <a:buNone/>
            </a:pPr>
            <a:r>
              <a:rPr lang="en-AU" sz="900" dirty="0">
                <a:cs typeface="Calibri"/>
              </a:rPr>
              <a:t>            </a:t>
            </a:r>
            <a:r>
              <a:rPr lang="en-AU" sz="900" dirty="0"/>
              <a:t>- 69% of mineral work plan stages were assessed within the statutory time frames (p. 5).</a:t>
            </a:r>
          </a:p>
          <a:p>
            <a:pPr marL="0" indent="-128905">
              <a:spcBef>
                <a:spcPts val="0"/>
              </a:spcBef>
              <a:spcAft>
                <a:spcPts val="600"/>
              </a:spcAft>
              <a:buNone/>
            </a:pPr>
            <a:r>
              <a:rPr lang="en-AU" sz="900" b="1" dirty="0"/>
              <a:t>KPI 2</a:t>
            </a:r>
            <a:r>
              <a:rPr lang="en-AU" sz="900" b="1" baseline="30000" dirty="0"/>
              <a:t>#</a:t>
            </a:r>
            <a:r>
              <a:rPr lang="en-AU" sz="900" b="1" dirty="0"/>
              <a:t> </a:t>
            </a:r>
            <a:r>
              <a:rPr lang="en-AU" sz="900" dirty="0"/>
              <a:t>- 78 operational compliance activities were undertaken (p. 10). </a:t>
            </a:r>
            <a:endParaRPr lang="en-AU" sz="900" dirty="0">
              <a:cs typeface="Calibri"/>
            </a:endParaRPr>
          </a:p>
          <a:p>
            <a:pPr marL="0" indent="-128905">
              <a:spcBef>
                <a:spcPts val="0"/>
              </a:spcBef>
              <a:spcAft>
                <a:spcPts val="600"/>
              </a:spcAft>
              <a:buNone/>
            </a:pPr>
            <a:r>
              <a:rPr lang="en-AU" sz="900" b="1" dirty="0"/>
              <a:t>KPI 3</a:t>
            </a:r>
            <a:r>
              <a:rPr lang="en-AU" sz="900" b="1" baseline="30000" dirty="0"/>
              <a:t>#</a:t>
            </a:r>
            <a:r>
              <a:rPr lang="en-AU" sz="900" b="1" dirty="0"/>
              <a:t> </a:t>
            </a:r>
            <a:r>
              <a:rPr lang="en-AU" sz="900" dirty="0"/>
              <a:t>- 100% of reportable incidents were responded to during this quarter (p. 13). </a:t>
            </a:r>
            <a:endParaRPr lang="en-AU" sz="900" dirty="0">
              <a:cs typeface="Calibri"/>
            </a:endParaRPr>
          </a:p>
          <a:p>
            <a:pPr marL="0" indent="-128905">
              <a:spcBef>
                <a:spcPts val="0"/>
              </a:spcBef>
              <a:spcAft>
                <a:spcPts val="600"/>
              </a:spcAft>
              <a:buNone/>
            </a:pPr>
            <a:r>
              <a:rPr lang="en-AU" sz="900" b="1" dirty="0"/>
              <a:t>KPI 5</a:t>
            </a:r>
            <a:r>
              <a:rPr lang="en-AU" sz="900" b="1" baseline="30000" dirty="0"/>
              <a:t>#</a:t>
            </a:r>
            <a:r>
              <a:rPr lang="en-AU" sz="900" b="1" dirty="0"/>
              <a:t> </a:t>
            </a:r>
            <a:r>
              <a:rPr lang="en-AU" sz="900" dirty="0"/>
              <a:t>- The time to respond to complaints took on average two business days (p. 14). </a:t>
            </a:r>
            <a:endParaRPr lang="en-AU" sz="900" dirty="0">
              <a:cs typeface="Calibri"/>
            </a:endParaRPr>
          </a:p>
          <a:p>
            <a:pPr marL="271145" lvl="1" indent="0">
              <a:spcBef>
                <a:spcPts val="0"/>
              </a:spcBef>
              <a:spcAft>
                <a:spcPts val="600"/>
              </a:spcAft>
              <a:buNone/>
            </a:pPr>
            <a:r>
              <a:rPr lang="en-AU" sz="900" baseline="30000" dirty="0"/>
              <a:t>#  Explained in the next slide</a:t>
            </a:r>
            <a:endParaRPr lang="en-AU" sz="900" baseline="30000" dirty="0">
              <a:cs typeface="Calibri"/>
            </a:endParaRPr>
          </a:p>
          <a:p>
            <a:pPr marL="0" indent="0">
              <a:spcBef>
                <a:spcPts val="0"/>
              </a:spcBef>
              <a:spcAft>
                <a:spcPts val="600"/>
              </a:spcAft>
              <a:buNone/>
            </a:pPr>
            <a:r>
              <a:rPr lang="en-AU" sz="900" b="1" dirty="0"/>
              <a:t>Administrative updates by notification</a:t>
            </a:r>
            <a:endParaRPr lang="en-AU" sz="900" b="1" dirty="0">
              <a:cs typeface="Calibri"/>
            </a:endParaRPr>
          </a:p>
          <a:p>
            <a:pPr marL="342900" lvl="1" indent="-342900">
              <a:spcBef>
                <a:spcPts val="0"/>
              </a:spcBef>
              <a:spcAft>
                <a:spcPts val="600"/>
              </a:spcAft>
              <a:buFont typeface="Arial" panose="020B0604020202020204" pitchFamily="34" charset="0"/>
              <a:buChar char="•"/>
            </a:pPr>
            <a:r>
              <a:rPr lang="en-AU" sz="900" dirty="0"/>
              <a:t>Three extractive industry administrative changes (notifications) were acknowledged (p. 9).</a:t>
            </a:r>
            <a:endParaRPr lang="en-AU" sz="900" dirty="0">
              <a:cs typeface="Calibri"/>
            </a:endParaRPr>
          </a:p>
          <a:p>
            <a:pPr marL="342900" lvl="1" indent="-342900">
              <a:spcBef>
                <a:spcPts val="0"/>
              </a:spcBef>
              <a:spcAft>
                <a:spcPts val="600"/>
              </a:spcAft>
              <a:buFont typeface="Arial" panose="020B0604020202020204" pitchFamily="34" charset="0"/>
              <a:buChar char="•"/>
            </a:pPr>
            <a:r>
              <a:rPr lang="en-AU" sz="900" dirty="0"/>
              <a:t>Two mining industry administrative changes (notifications) were acknowledged (p. 9).</a:t>
            </a:r>
            <a:endParaRPr lang="en-AU" sz="900" dirty="0">
              <a:cs typeface="Calibri"/>
            </a:endParaRP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endParaRPr lang="en-AU" sz="900" dirty="0">
              <a:highlight>
                <a:srgbClr val="FFFF00"/>
              </a:highlight>
              <a:cs typeface="Calibri"/>
            </a:endParaRPr>
          </a:p>
        </p:txBody>
      </p:sp>
      <p:sp>
        <p:nvSpPr>
          <p:cNvPr id="4" name="Title 1"/>
          <p:cNvSpPr>
            <a:spLocks noGrp="1"/>
          </p:cNvSpPr>
          <p:nvPr>
            <p:ph type="title"/>
          </p:nvPr>
        </p:nvSpPr>
        <p:spPr>
          <a:xfrm>
            <a:off x="495300" y="144000"/>
            <a:ext cx="8915400" cy="274042"/>
          </a:xfrm>
        </p:spPr>
        <p:txBody>
          <a:bodyPr>
            <a:normAutofit fontScale="90000"/>
          </a:bodyPr>
          <a:lstStyle/>
          <a:p>
            <a:r>
              <a:rPr lang="en-AU" sz="1400" b="1">
                <a:solidFill>
                  <a:schemeClr val="bg1"/>
                </a:solidFill>
              </a:rPr>
              <a:t>Earth Resources Regulation KPI Summary 2021-22 Quarter 3</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495300" y="4429125"/>
            <a:ext cx="8453834" cy="1869439"/>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900" b="1"/>
              <a:t>Key Performance Indicator Reporting</a:t>
            </a:r>
            <a:endParaRPr lang="en-AU" sz="900"/>
          </a:p>
          <a:p>
            <a:pPr marL="0" indent="0">
              <a:buNone/>
            </a:pPr>
            <a:r>
              <a:rPr lang="en-AU" sz="90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on regulatory matters, and ensuring that authority holders rehabilitate their sites. We are committed to being an effective regulator. </a:t>
            </a:r>
            <a:endParaRPr lang="en-AU" sz="900">
              <a:cs typeface="Calibri"/>
            </a:endParaRPr>
          </a:p>
          <a:p>
            <a:pPr marL="0" indent="0">
              <a:buNone/>
            </a:pPr>
            <a:endParaRPr lang="en-AU" sz="900"/>
          </a:p>
          <a:p>
            <a:pPr marL="0" indent="0">
              <a:buNone/>
            </a:pPr>
            <a:r>
              <a:rPr lang="en-AU" sz="900"/>
              <a:t>Earth Resources Regulation is a unit of the Department of Jobs, Precincts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900">
                <a:solidFill>
                  <a:srgbClr val="FF0000"/>
                </a:solidFill>
              </a:rPr>
              <a:t> </a:t>
            </a:r>
            <a:r>
              <a:rPr lang="en-AU" sz="900"/>
              <a:t>stakeholders to continue to monitor Earth Resources Regulation’s performance.</a:t>
            </a:r>
            <a:endParaRPr lang="en-AU" sz="900">
              <a:cs typeface="Calibri"/>
            </a:endParaRP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Q3</a:t>
            </a:r>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144000"/>
            <a:ext cx="8915400" cy="274042"/>
          </a:xfrm>
        </p:spPr>
        <p:txBody>
          <a:bodyPr>
            <a:normAutofit fontScale="90000"/>
          </a:bodyPr>
          <a:lstStyle/>
          <a:p>
            <a:r>
              <a:rPr lang="en-AU" sz="1400" b="1">
                <a:solidFill>
                  <a:schemeClr val="bg1"/>
                </a:solidFill>
              </a:rPr>
              <a:t>Key Performance Indicators 2021-22 Quarter 3</a:t>
            </a:r>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3021629656"/>
              </p:ext>
            </p:extLst>
          </p:nvPr>
        </p:nvGraphicFramePr>
        <p:xfrm>
          <a:off x="388268" y="620688"/>
          <a:ext cx="9173243" cy="5668691"/>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600400">
                  <a:extLst>
                    <a:ext uri="{9D8B030D-6E8A-4147-A177-3AD203B41FA5}">
                      <a16:colId xmlns:a16="http://schemas.microsoft.com/office/drawing/2014/main" val="3483142574"/>
                    </a:ext>
                  </a:extLst>
                </a:gridCol>
                <a:gridCol w="720080">
                  <a:extLst>
                    <a:ext uri="{9D8B030D-6E8A-4147-A177-3AD203B41FA5}">
                      <a16:colId xmlns:a16="http://schemas.microsoft.com/office/drawing/2014/main" val="2528285322"/>
                    </a:ext>
                  </a:extLst>
                </a:gridCol>
                <a:gridCol w="504056">
                  <a:extLst>
                    <a:ext uri="{9D8B030D-6E8A-4147-A177-3AD203B41FA5}">
                      <a16:colId xmlns:a16="http://schemas.microsoft.com/office/drawing/2014/main" val="1428037984"/>
                    </a:ext>
                  </a:extLst>
                </a:gridCol>
                <a:gridCol w="792088">
                  <a:extLst>
                    <a:ext uri="{9D8B030D-6E8A-4147-A177-3AD203B41FA5}">
                      <a16:colId xmlns:a16="http://schemas.microsoft.com/office/drawing/2014/main" val="1656080331"/>
                    </a:ext>
                  </a:extLst>
                </a:gridCol>
                <a:gridCol w="648073">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a:effectLst/>
                        </a:rPr>
                        <a:t>High Level Indicators</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Measurement </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Target</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Target Period</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Current Quarter</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a:effectLst/>
                        </a:rPr>
                        <a:t>DJPR’s Compliance Policy Framework</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a:effectLst/>
                          <a:latin typeface="+mn-lt"/>
                        </a:rPr>
                        <a:t>KPI 1: Efficient Approvals Process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Percentage of extractive work plan stages assessed within statutory time frames.</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82%</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68%</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855469477"/>
                  </a:ext>
                </a:extLst>
              </a:tr>
              <a:tr h="431738">
                <a:tc vMerge="1">
                  <a:txBody>
                    <a:bodyPr/>
                    <a:lstStyle/>
                    <a:p>
                      <a:pPr algn="ctr" fontAlgn="ct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endParaRPr lang="en-AU" sz="900" u="none" strike="noStrike">
                        <a:effectLst/>
                        <a:latin typeface="+mn-lt"/>
                      </a:endParaRPr>
                    </a:p>
                    <a:p>
                      <a:pPr algn="l" fontAlgn="ctr"/>
                      <a:r>
                        <a:rPr lang="en-AU" sz="900" u="none" strike="noStrike" kern="1200">
                          <a:solidFill>
                            <a:schemeClr val="dk1"/>
                          </a:solidFill>
                          <a:effectLst/>
                          <a:latin typeface="+mn-lt"/>
                          <a:ea typeface="+mn-ea"/>
                          <a:cs typeface="+mn-cs"/>
                        </a:rPr>
                        <a:t>Percentage</a:t>
                      </a:r>
                      <a:r>
                        <a:rPr lang="en-AU" sz="900" u="none" strike="noStrike">
                          <a:effectLst/>
                          <a:latin typeface="+mn-lt"/>
                        </a:rPr>
                        <a:t> of mineral licence applications and mineral work plan stages assessed within statutory time frames.</a:t>
                      </a:r>
                    </a:p>
                    <a:p>
                      <a:pPr algn="l" fontAlgn="ctr"/>
                      <a:endParaRPr lang="en-AU" sz="900" u="none" strike="noStrike">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57%</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67%</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Percentage of tenement variations assessed within Client Service Standard time frames where a statutory time frame does not exist.</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77%</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81%</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431738">
                <a:tc>
                  <a:txBody>
                    <a:bodyPr/>
                    <a:lstStyle/>
                    <a:p>
                      <a:pPr algn="ctr" fontAlgn="ctr"/>
                      <a:r>
                        <a:rPr lang="en-AU" sz="900" b="1" u="none" strike="noStrike">
                          <a:effectLst/>
                          <a:latin typeface="+mn-lt"/>
                        </a:rPr>
                        <a:t>KPI 2: Ensuring Compliance</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a:effectLst/>
                          <a:latin typeface="+mn-lt"/>
                        </a:rPr>
                        <a:t>Number of operational compliance activities undertaken per quarter.</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activities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75</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a:solidFill>
                            <a:schemeClr val="tx1"/>
                          </a:solidFill>
                          <a:effectLst/>
                          <a:latin typeface="+mn-lt"/>
                        </a:rPr>
                        <a:t>78</a:t>
                      </a: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tx1"/>
                          </a:solidFill>
                          <a:effectLst/>
                          <a:latin typeface="+mn-lt"/>
                        </a:rPr>
                        <a:t>112</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Inputs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a:effectLst/>
                          <a:latin typeface="+mn-lt"/>
                        </a:rPr>
                        <a:t>KPI 3: Effective Incident Management</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Percentage of reportable events that are responded to per quarter.</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solidFill>
                            <a:schemeClr val="bg1">
                              <a:lumMod val="50000"/>
                            </a:schemeClr>
                          </a:solidFill>
                          <a:effectLst/>
                          <a:latin typeface="+mn-lt"/>
                        </a:rPr>
                        <a:t>100</a:t>
                      </a:r>
                      <a:endParaRPr lang="en-AU" sz="900" b="0" i="0" u="none" strike="noStrike">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Short-term and </a:t>
                      </a:r>
                      <a:br>
                        <a:rPr lang="en-AU" sz="900" u="none" strike="noStrike">
                          <a:effectLst/>
                          <a:latin typeface="+mn-lt"/>
                        </a:rPr>
                      </a:br>
                      <a:r>
                        <a:rPr lang="en-AU" sz="900" u="none" strike="noStrike">
                          <a:effectLst/>
                          <a:latin typeface="+mn-lt"/>
                        </a:rPr>
                        <a:t>long-term outcomes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a:effectLst/>
                          <a:latin typeface="+mn-lt"/>
                        </a:rPr>
                        <a:t>KPI 4: Facilitation of Stakeholder Engagement</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a:effectLst/>
                          <a:latin typeface="+mn-lt"/>
                        </a:rPr>
                        <a:t>Earth Resources Regulation attendance at Environmental Review Committee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 </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100</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Number of Industry Reference Group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marL="0" algn="ctr" defTabSz="914400" rtl="0" eaLnBrk="1" fontAlgn="ctr" latinLnBrk="0" hangingPunct="1"/>
                      <a:r>
                        <a:rPr lang="en-AU" sz="900" u="none" strike="noStrike" kern="1200">
                          <a:solidFill>
                            <a:schemeClr val="bg1">
                              <a:lumMod val="50000"/>
                            </a:schemeClr>
                          </a:solidFill>
                          <a:effectLst/>
                          <a:latin typeface="+mn-lt"/>
                          <a:ea typeface="+mn-ea"/>
                          <a:cs typeface="+mn-cs"/>
                        </a:rPr>
                        <a:t>4</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Annual</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a:solidFill>
                            <a:schemeClr val="tx1"/>
                          </a:solidFill>
                          <a:effectLst/>
                          <a:latin typeface="+mn-lt"/>
                        </a:rPr>
                        <a:t>3</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Number of Earth Resources Regulators Forum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3</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Annual</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a:solidFill>
                            <a:schemeClr val="tx1"/>
                          </a:solidFill>
                          <a:effectLst/>
                          <a:latin typeface="+mn-lt"/>
                        </a:rPr>
                        <a:t>3</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a:effectLst/>
                          <a:latin typeface="+mn-lt"/>
                        </a:rPr>
                        <a:t>KPI 5: Complaint Management</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Average number of days to respond to complaints made by community against tenements.</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Business days</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solidFill>
                            <a:schemeClr val="bg1">
                              <a:lumMod val="50000"/>
                            </a:schemeClr>
                          </a:solidFill>
                          <a:effectLst/>
                          <a:latin typeface="+mn-lt"/>
                        </a:rPr>
                        <a:t>3</a:t>
                      </a:r>
                      <a:endParaRPr lang="en-AU" sz="900" b="0" i="0" u="none" strike="noStrike">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cs typeface="Arial" panose="020B0604020202020204" pitchFamily="34" charset="0"/>
                        </a:rPr>
                        <a:t>2</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cs typeface="Arial" panose="020B0604020202020204" pitchFamily="34" charset="0"/>
                        </a:rPr>
                        <a:t>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2021-22 Q3</a:t>
            </a:r>
          </a:p>
        </p:txBody>
      </p:sp>
      <p:sp>
        <p:nvSpPr>
          <p:cNvPr id="6" name="Slide Number Placeholder 1">
            <a:extLst>
              <a:ext uri="{FF2B5EF4-FFF2-40B4-BE49-F238E27FC236}">
                <a16:creationId xmlns:a16="http://schemas.microsoft.com/office/drawing/2014/main" id="{6753D7E0-C72F-45A6-97EC-143968A5754D}"/>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3</a:t>
            </a:fld>
            <a:endParaRPr lang="en-AU"/>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227" y="144000"/>
            <a:ext cx="8915400" cy="274042"/>
          </a:xfrm>
        </p:spPr>
        <p:txBody>
          <a:bodyPr>
            <a:normAutofit fontScale="90000"/>
          </a:bodyPr>
          <a:lstStyle/>
          <a:p>
            <a:r>
              <a:rPr lang="en-AU" sz="1400" b="1">
                <a:solidFill>
                  <a:schemeClr val="bg1"/>
                </a:solidFill>
              </a:rPr>
              <a:t>KPI 1: Efficient Approvals Process – Extractive Work Plans</a:t>
            </a:r>
          </a:p>
        </p:txBody>
      </p:sp>
      <p:graphicFrame>
        <p:nvGraphicFramePr>
          <p:cNvPr id="5" name="Table 4"/>
          <p:cNvGraphicFramePr>
            <a:graphicFrameLocks noGrp="1"/>
          </p:cNvGraphicFramePr>
          <p:nvPr>
            <p:extLst>
              <p:ext uri="{D42A27DB-BD31-4B8C-83A1-F6EECF244321}">
                <p14:modId xmlns:p14="http://schemas.microsoft.com/office/powerpoint/2010/main" val="2850656231"/>
              </p:ext>
            </p:extLst>
          </p:nvPr>
        </p:nvGraphicFramePr>
        <p:xfrm>
          <a:off x="638380" y="1084802"/>
          <a:ext cx="7628337" cy="1247159"/>
        </p:xfrm>
        <a:graphic>
          <a:graphicData uri="http://schemas.openxmlformats.org/drawingml/2006/table">
            <a:tbl>
              <a:tblPr firstRow="1" bandRow="1">
                <a:tableStyleId>{7DF18680-E054-41AD-8BC1-D1AEF772440D}</a:tableStyleId>
              </a:tblPr>
              <a:tblGrid>
                <a:gridCol w="1058477">
                  <a:extLst>
                    <a:ext uri="{9D8B030D-6E8A-4147-A177-3AD203B41FA5}">
                      <a16:colId xmlns:a16="http://schemas.microsoft.com/office/drawing/2014/main" val="20000"/>
                    </a:ext>
                  </a:extLst>
                </a:gridCol>
                <a:gridCol w="1543616">
                  <a:extLst>
                    <a:ext uri="{9D8B030D-6E8A-4147-A177-3AD203B41FA5}">
                      <a16:colId xmlns:a16="http://schemas.microsoft.com/office/drawing/2014/main" val="20001"/>
                    </a:ext>
                  </a:extLst>
                </a:gridCol>
                <a:gridCol w="1046794">
                  <a:extLst>
                    <a:ext uri="{9D8B030D-6E8A-4147-A177-3AD203B41FA5}">
                      <a16:colId xmlns:a16="http://schemas.microsoft.com/office/drawing/2014/main" val="2161276873"/>
                    </a:ext>
                  </a:extLst>
                </a:gridCol>
                <a:gridCol w="1027121">
                  <a:extLst>
                    <a:ext uri="{9D8B030D-6E8A-4147-A177-3AD203B41FA5}">
                      <a16:colId xmlns:a16="http://schemas.microsoft.com/office/drawing/2014/main" val="20002"/>
                    </a:ext>
                  </a:extLst>
                </a:gridCol>
                <a:gridCol w="668282">
                  <a:extLst>
                    <a:ext uri="{9D8B030D-6E8A-4147-A177-3AD203B41FA5}">
                      <a16:colId xmlns:a16="http://schemas.microsoft.com/office/drawing/2014/main" val="20004"/>
                    </a:ext>
                  </a:extLst>
                </a:gridCol>
                <a:gridCol w="747398">
                  <a:extLst>
                    <a:ext uri="{9D8B030D-6E8A-4147-A177-3AD203B41FA5}">
                      <a16:colId xmlns:a16="http://schemas.microsoft.com/office/drawing/2014/main" val="20005"/>
                    </a:ext>
                  </a:extLst>
                </a:gridCol>
                <a:gridCol w="726840">
                  <a:extLst>
                    <a:ext uri="{9D8B030D-6E8A-4147-A177-3AD203B41FA5}">
                      <a16:colId xmlns:a16="http://schemas.microsoft.com/office/drawing/2014/main" val="20006"/>
                    </a:ext>
                  </a:extLst>
                </a:gridCol>
                <a:gridCol w="809809">
                  <a:extLst>
                    <a:ext uri="{9D8B030D-6E8A-4147-A177-3AD203B41FA5}">
                      <a16:colId xmlns:a16="http://schemas.microsoft.com/office/drawing/2014/main" val="20007"/>
                    </a:ext>
                  </a:extLst>
                </a:gridCol>
              </a:tblGrid>
              <a:tr h="584995">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Work Plan Type</a:t>
                      </a:r>
                    </a:p>
                  </a:txBody>
                  <a:tcPr marL="99060" marR="99060" anchor="ctr">
                    <a:solidFill>
                      <a:srgbClr val="002060"/>
                    </a:solidFill>
                  </a:tcPr>
                </a:tc>
                <a:tc>
                  <a:txBody>
                    <a:bodyPr/>
                    <a:lstStyle/>
                    <a:p>
                      <a:pPr algn="ctr"/>
                      <a:r>
                        <a:rPr lang="en-AU" sz="900">
                          <a:latin typeface="+mn-lt"/>
                        </a:rPr>
                        <a:t>Unique WP </a:t>
                      </a:r>
                    </a:p>
                    <a:p>
                      <a:pPr algn="ctr"/>
                      <a:r>
                        <a:rPr lang="en-AU" sz="900">
                          <a:latin typeface="+mn-lt"/>
                        </a:rPr>
                        <a:t>Under Assessment</a:t>
                      </a:r>
                    </a:p>
                  </a:txBody>
                  <a:tcPr marL="99060" marR="99060" anchor="ctr">
                    <a:solidFill>
                      <a:srgbClr val="002060"/>
                    </a:solidFill>
                  </a:tcPr>
                </a:tc>
                <a:tc>
                  <a:txBody>
                    <a:bodyPr/>
                    <a:lstStyle/>
                    <a:p>
                      <a:pPr algn="ctr"/>
                      <a:r>
                        <a:rPr lang="en-AU" sz="900">
                          <a:latin typeface="+mn-lt"/>
                        </a:rPr>
                        <a:t>Stage STF</a:t>
                      </a:r>
                    </a:p>
                    <a:p>
                      <a:pPr algn="ctr"/>
                      <a:r>
                        <a:rPr lang="en-AU" sz="900">
                          <a:latin typeface="+mn-lt"/>
                        </a:rPr>
                        <a:t>(Target Days)</a:t>
                      </a:r>
                    </a:p>
                  </a:txBody>
                  <a:tcPr marL="99060" marR="99060" anchor="ctr">
                    <a:solidFill>
                      <a:srgbClr val="002060"/>
                    </a:solidFill>
                  </a:tcPr>
                </a:tc>
                <a:tc>
                  <a:txBody>
                    <a:bodyPr/>
                    <a:lstStyle/>
                    <a:p>
                      <a:pPr algn="ctr"/>
                      <a:r>
                        <a:rPr lang="en-AU" sz="900">
                          <a:latin typeface="+mn-lt"/>
                        </a:rPr>
                        <a:t>Stages</a:t>
                      </a:r>
                      <a:r>
                        <a:rPr lang="en-AU" sz="900" baseline="0">
                          <a:latin typeface="+mn-lt"/>
                        </a:rPr>
                        <a:t> </a:t>
                      </a:r>
                      <a:r>
                        <a:rPr lang="en-AU" sz="900">
                          <a:latin typeface="+mn-lt"/>
                        </a:rPr>
                        <a:t>Over </a:t>
                      </a:r>
                    </a:p>
                    <a:p>
                      <a:pPr algn="ctr"/>
                      <a:r>
                        <a:rPr lang="en-AU" sz="900">
                          <a:latin typeface="+mn-lt"/>
                        </a:rPr>
                        <a:t>STF</a:t>
                      </a:r>
                    </a:p>
                  </a:txBody>
                  <a:tcPr marL="99060" marR="99060" anchor="ctr">
                    <a:solidFill>
                      <a:srgbClr val="002060"/>
                    </a:solidFill>
                  </a:tcPr>
                </a:tc>
                <a:tc>
                  <a:txBody>
                    <a:bodyPr/>
                    <a:lstStyle/>
                    <a:p>
                      <a:pPr algn="ctr"/>
                      <a:r>
                        <a:rPr lang="en-AU" sz="900">
                          <a:latin typeface="+mn-lt"/>
                        </a:rPr>
                        <a:t>Stages Within</a:t>
                      </a:r>
                    </a:p>
                    <a:p>
                      <a:pPr algn="ctr"/>
                      <a:r>
                        <a:rPr lang="en-AU" sz="900">
                          <a:latin typeface="+mn-lt"/>
                        </a:rPr>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latin typeface="+mn-lt"/>
                        </a:rPr>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latin typeface="+mn-lt"/>
                        </a:rPr>
                        <a:t>%</a:t>
                      </a:r>
                    </a:p>
                    <a:p>
                      <a:pPr algn="ctr"/>
                      <a:r>
                        <a:rPr lang="en-AU" sz="900">
                          <a:latin typeface="+mn-lt"/>
                        </a:rPr>
                        <a:t>(Within STF/Total)</a:t>
                      </a:r>
                      <a:endParaRPr lang="en-AU" sz="90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2021-22 Q3</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11</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tc>
                  <a:txBody>
                    <a:bodyPr/>
                    <a:lstStyle/>
                    <a:p>
                      <a:pPr algn="ctr" fontAlgn="b"/>
                      <a:r>
                        <a:rPr lang="en-AU" sz="900" b="0" i="0" u="none" strike="noStrike">
                          <a:solidFill>
                            <a:srgbClr val="000000"/>
                          </a:solidFill>
                          <a:effectLst/>
                          <a:latin typeface="+mn-lt"/>
                        </a:rPr>
                        <a:t>14</a:t>
                      </a:r>
                    </a:p>
                  </a:txBody>
                  <a:tcPr marL="9525" marR="9525" marT="9525" marB="0" anchor="ctr"/>
                </a:tc>
                <a:tc>
                  <a:txBody>
                    <a:bodyPr/>
                    <a:lstStyle/>
                    <a:p>
                      <a:pPr algn="ctr" fontAlgn="b"/>
                      <a:r>
                        <a:rPr lang="en-AU" sz="900" b="0" i="0" u="none" strike="noStrike">
                          <a:solidFill>
                            <a:srgbClr val="000000"/>
                          </a:solidFill>
                          <a:effectLst/>
                          <a:latin typeface="+mn-lt"/>
                        </a:rPr>
                        <a:t>17</a:t>
                      </a:r>
                    </a:p>
                  </a:txBody>
                  <a:tcPr marL="9525" marR="9525" marT="9525" marB="0" anchor="ctr"/>
                </a:tc>
                <a:tc>
                  <a:txBody>
                    <a:bodyPr/>
                    <a:lstStyle/>
                    <a:p>
                      <a:pPr algn="ctr" fontAlgn="b"/>
                      <a:r>
                        <a:rPr lang="en-AU" sz="900" b="0" i="0" u="none" strike="noStrike">
                          <a:solidFill>
                            <a:srgbClr val="000000"/>
                          </a:solidFill>
                          <a:effectLst/>
                          <a:latin typeface="+mn-lt"/>
                        </a:rPr>
                        <a:t>82%</a:t>
                      </a:r>
                    </a:p>
                  </a:txBody>
                  <a:tcPr marL="7620" marR="7620" marT="7620" marB="0" anchor="ctr"/>
                </a:tc>
                <a:extLst>
                  <a:ext uri="{0D108BD9-81ED-4DB2-BD59-A6C34878D82A}">
                    <a16:rowId xmlns:a16="http://schemas.microsoft.com/office/drawing/2014/main" val="2202581273"/>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2021-22 Q2</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20</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9</a:t>
                      </a:r>
                    </a:p>
                  </a:txBody>
                  <a:tcPr marL="9525" marR="9525" marT="9525" marB="0" anchor="ctr"/>
                </a:tc>
                <a:tc>
                  <a:txBody>
                    <a:bodyPr/>
                    <a:lstStyle/>
                    <a:p>
                      <a:pPr algn="ctr" fontAlgn="b"/>
                      <a:r>
                        <a:rPr lang="en-AU" sz="900" b="0" i="0" u="none" strike="noStrike">
                          <a:solidFill>
                            <a:srgbClr val="000000"/>
                          </a:solidFill>
                          <a:effectLst/>
                          <a:latin typeface="+mn-lt"/>
                        </a:rPr>
                        <a:t>19</a:t>
                      </a:r>
                    </a:p>
                  </a:txBody>
                  <a:tcPr marL="9525" marR="9525" marT="9525" marB="0" anchor="ctr"/>
                </a:tc>
                <a:tc>
                  <a:txBody>
                    <a:bodyPr/>
                    <a:lstStyle/>
                    <a:p>
                      <a:pPr algn="ctr" fontAlgn="b"/>
                      <a:r>
                        <a:rPr lang="en-AU" sz="900" b="0" i="0" u="none" strike="noStrike">
                          <a:solidFill>
                            <a:srgbClr val="000000"/>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68%</a:t>
                      </a:r>
                    </a:p>
                  </a:txBody>
                  <a:tcPr marL="7620" marR="7620" marT="762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628120" y="812823"/>
            <a:ext cx="5256584" cy="276999"/>
          </a:xfrm>
          <a:prstGeom prst="rect">
            <a:avLst/>
          </a:prstGeom>
          <a:noFill/>
        </p:spPr>
        <p:txBody>
          <a:bodyPr wrap="square" rtlCol="0">
            <a:spAutoFit/>
          </a:bodyPr>
          <a:lstStyle/>
          <a:p>
            <a:r>
              <a:rPr lang="en-AU" sz="1200"/>
              <a:t>Extractive work plan stages* assessed within statutory time frame (STF)</a:t>
            </a:r>
          </a:p>
        </p:txBody>
      </p:sp>
      <p:sp>
        <p:nvSpPr>
          <p:cNvPr id="8" name="TextBox 7">
            <a:extLst>
              <a:ext uri="{FF2B5EF4-FFF2-40B4-BE49-F238E27FC236}">
                <a16:creationId xmlns:a16="http://schemas.microsoft.com/office/drawing/2014/main" id="{DB8832FC-FFFC-424F-9FC3-27AB79C292BE}"/>
              </a:ext>
            </a:extLst>
          </p:cNvPr>
          <p:cNvSpPr txBox="1"/>
          <p:nvPr/>
        </p:nvSpPr>
        <p:spPr>
          <a:xfrm>
            <a:off x="5445765" y="2903704"/>
            <a:ext cx="3781089" cy="1569660"/>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This performance indicator for extractive industries measures whether the work plan stages were assessed within the statutory time frames.</a:t>
            </a:r>
          </a:p>
          <a:p>
            <a:pPr>
              <a:spcAft>
                <a:spcPts val="600"/>
              </a:spcAft>
            </a:pPr>
            <a:r>
              <a:rPr lang="en-AU" sz="900" dirty="0"/>
              <a:t>In Q3, 17 extractive work plan stages were assessed from 11 unique work plans of which 82% were within the statutory time frame.</a:t>
            </a:r>
          </a:p>
          <a:p>
            <a:pPr>
              <a:spcAft>
                <a:spcPts val="600"/>
              </a:spcAft>
            </a:pPr>
            <a:r>
              <a:rPr lang="en-AU" sz="900" dirty="0"/>
              <a:t>Two work plans were approved in the quarter. One work plan was statutorily endorsed and returned to the applicants to proceed with planning approval. </a:t>
            </a:r>
          </a:p>
          <a:p>
            <a:pPr>
              <a:spcAft>
                <a:spcPts val="600"/>
              </a:spcAft>
            </a:pPr>
            <a:r>
              <a:rPr lang="en-AU" sz="900" dirty="0"/>
              <a:t>Five work authorities were granted for new quarries in the quarter.</a:t>
            </a:r>
          </a:p>
        </p:txBody>
      </p:sp>
      <p:sp>
        <p:nvSpPr>
          <p:cNvPr id="10" name="TextBox 9">
            <a:extLst>
              <a:ext uri="{FF2B5EF4-FFF2-40B4-BE49-F238E27FC236}">
                <a16:creationId xmlns:a16="http://schemas.microsoft.com/office/drawing/2014/main" id="{C741BD5D-99F0-4DC8-880A-2BBA7BF38E71}"/>
              </a:ext>
            </a:extLst>
          </p:cNvPr>
          <p:cNvSpPr txBox="1"/>
          <p:nvPr/>
        </p:nvSpPr>
        <p:spPr>
          <a:xfrm>
            <a:off x="5445766" y="5121847"/>
            <a:ext cx="3781088" cy="923330"/>
          </a:xfrm>
          <a:prstGeom prst="rect">
            <a:avLst/>
          </a:prstGeom>
          <a:noFill/>
        </p:spPr>
        <p:txBody>
          <a:bodyPr wrap="square" rtlCol="0">
            <a:spAutoFit/>
          </a:bodyPr>
          <a:lstStyle/>
          <a:p>
            <a:r>
              <a:rPr lang="en-AU" sz="900" b="1"/>
              <a:t>Why are these measures important?</a:t>
            </a:r>
          </a:p>
          <a:p>
            <a:endParaRPr lang="en-AU" sz="900">
              <a:solidFill>
                <a:schemeClr val="bg1">
                  <a:lumMod val="50000"/>
                </a:schemeClr>
              </a:solidFill>
            </a:endParaRPr>
          </a:p>
          <a:p>
            <a:r>
              <a:rPr lang="en-AU" sz="90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900"/>
              <a:t> </a:t>
            </a:r>
          </a:p>
        </p:txBody>
      </p:sp>
      <p:sp>
        <p:nvSpPr>
          <p:cNvPr id="3" name="Footer Placeholder 2"/>
          <p:cNvSpPr>
            <a:spLocks noGrp="1"/>
          </p:cNvSpPr>
          <p:nvPr>
            <p:ph type="ftr" sz="quarter" idx="11"/>
          </p:nvPr>
        </p:nvSpPr>
        <p:spPr/>
        <p:txBody>
          <a:bodyPr/>
          <a:lstStyle/>
          <a:p>
            <a:r>
              <a:rPr lang="en-AU"/>
              <a:t>Earth Resources Regulation Quarterly Performance Report 2021-22 Q3</a:t>
            </a:r>
          </a:p>
        </p:txBody>
      </p:sp>
      <p:graphicFrame>
        <p:nvGraphicFramePr>
          <p:cNvPr id="11" name="Table 10">
            <a:extLst>
              <a:ext uri="{FF2B5EF4-FFF2-40B4-BE49-F238E27FC236}">
                <a16:creationId xmlns:a16="http://schemas.microsoft.com/office/drawing/2014/main" id="{7C649430-4EE8-472D-97D5-DA2CFDD751FF}"/>
              </a:ext>
            </a:extLst>
          </p:cNvPr>
          <p:cNvGraphicFramePr>
            <a:graphicFrameLocks noGrp="1"/>
          </p:cNvGraphicFramePr>
          <p:nvPr>
            <p:extLst>
              <p:ext uri="{D42A27DB-BD31-4B8C-83A1-F6EECF244321}">
                <p14:modId xmlns:p14="http://schemas.microsoft.com/office/powerpoint/2010/main" val="1782156273"/>
              </p:ext>
            </p:extLst>
          </p:nvPr>
        </p:nvGraphicFramePr>
        <p:xfrm>
          <a:off x="628120" y="4838300"/>
          <a:ext cx="4509487" cy="1066597"/>
        </p:xfrm>
        <a:graphic>
          <a:graphicData uri="http://schemas.openxmlformats.org/drawingml/2006/table">
            <a:tbl>
              <a:tblPr firstRow="1" bandRow="1">
                <a:tableStyleId>{7DF18680-E054-41AD-8BC1-D1AEF772440D}</a:tableStyleId>
              </a:tblPr>
              <a:tblGrid>
                <a:gridCol w="1110381">
                  <a:extLst>
                    <a:ext uri="{9D8B030D-6E8A-4147-A177-3AD203B41FA5}">
                      <a16:colId xmlns:a16="http://schemas.microsoft.com/office/drawing/2014/main" val="20000"/>
                    </a:ext>
                  </a:extLst>
                </a:gridCol>
                <a:gridCol w="2167597">
                  <a:extLst>
                    <a:ext uri="{9D8B030D-6E8A-4147-A177-3AD203B41FA5}">
                      <a16:colId xmlns:a16="http://schemas.microsoft.com/office/drawing/2014/main" val="20001"/>
                    </a:ext>
                  </a:extLst>
                </a:gridCol>
                <a:gridCol w="1231509">
                  <a:extLst>
                    <a:ext uri="{9D8B030D-6E8A-4147-A177-3AD203B41FA5}">
                      <a16:colId xmlns:a16="http://schemas.microsoft.com/office/drawing/2014/main" val="20002"/>
                    </a:ext>
                  </a:extLst>
                </a:gridCol>
              </a:tblGrid>
              <a:tr h="388911">
                <a:tc>
                  <a:txBody>
                    <a:bodyPr/>
                    <a:lstStyle/>
                    <a:p>
                      <a:pPr algn="ctr"/>
                      <a:r>
                        <a:rPr lang="en-AU" sz="900"/>
                        <a:t>Quarter</a:t>
                      </a:r>
                      <a:endParaRPr lang="en-AU" sz="900">
                        <a:latin typeface="+mn-lt"/>
                      </a:endParaRPr>
                    </a:p>
                  </a:txBody>
                  <a:tcPr marL="99060" marR="99060" anchor="ctr">
                    <a:solidFill>
                      <a:srgbClr val="002060"/>
                    </a:solidFill>
                  </a:tcPr>
                </a:tc>
                <a:tc>
                  <a:txBody>
                    <a:bodyPr/>
                    <a:lstStyle/>
                    <a:p>
                      <a:pPr algn="ctr"/>
                      <a:r>
                        <a:rPr lang="en-AU" sz="900"/>
                        <a:t>Licence Type</a:t>
                      </a:r>
                      <a:endParaRPr lang="en-AU" sz="900">
                        <a:latin typeface="+mn-lt"/>
                      </a:endParaRPr>
                    </a:p>
                  </a:txBody>
                  <a:tcPr marL="99060" marR="99060" anchor="ctr">
                    <a:solidFill>
                      <a:srgbClr val="002060"/>
                    </a:solidFill>
                  </a:tcPr>
                </a:tc>
                <a:tc>
                  <a:txBody>
                    <a:bodyPr/>
                    <a:lstStyle/>
                    <a:p>
                      <a:pPr algn="ctr"/>
                      <a:r>
                        <a:rPr lang="en-AU" sz="900"/>
                        <a:t>Granted</a:t>
                      </a:r>
                      <a:endParaRPr lang="en-AU" sz="900">
                        <a:latin typeface="+mn-lt"/>
                      </a:endParaRPr>
                    </a:p>
                  </a:txBody>
                  <a:tcPr marL="99060" marR="99060" anchor="ctr">
                    <a:solidFill>
                      <a:srgbClr val="002060"/>
                    </a:solidFill>
                  </a:tcPr>
                </a:tc>
                <a:extLst>
                  <a:ext uri="{0D108BD9-81ED-4DB2-BD59-A6C34878D82A}">
                    <a16:rowId xmlns:a16="http://schemas.microsoft.com/office/drawing/2014/main" val="10000"/>
                  </a:ext>
                </a:extLst>
              </a:tr>
              <a:tr h="338843">
                <a:tc>
                  <a:txBody>
                    <a:bodyPr/>
                    <a:lstStyle/>
                    <a:p>
                      <a:pPr algn="ctr" rtl="0" fontAlgn="ctr"/>
                      <a:r>
                        <a:rPr lang="en-AU" sz="900" u="none" strike="noStrike">
                          <a:effectLst/>
                        </a:rPr>
                        <a:t>FY 2021-22 Q3</a:t>
                      </a:r>
                      <a:endParaRPr lang="en-AU" sz="900" b="0" i="0" u="none" strike="noStrike">
                        <a:solidFill>
                          <a:schemeClr val="tx1"/>
                        </a:solidFill>
                        <a:effectLst/>
                        <a:latin typeface="+mn-lt"/>
                      </a:endParaRPr>
                    </a:p>
                  </a:txBody>
                  <a:tcPr marL="90000" marR="90000" marT="9525" marB="0" anchor="ctr"/>
                </a:tc>
                <a:tc>
                  <a:txBody>
                    <a:bodyPr/>
                    <a:lstStyle/>
                    <a:p>
                      <a:pPr algn="ctr" fontAlgn="b"/>
                      <a:r>
                        <a:rPr lang="en-AU" sz="900" u="none" strike="noStrike">
                          <a:effectLst/>
                        </a:rPr>
                        <a:t>Work Authority</a:t>
                      </a:r>
                      <a:endParaRPr lang="en-AU" sz="900" b="0" i="0" u="none" strike="noStrike">
                        <a:solidFill>
                          <a:srgbClr val="000000"/>
                        </a:solidFill>
                        <a:effectLst/>
                        <a:latin typeface="+mn-lt"/>
                      </a:endParaRPr>
                    </a:p>
                  </a:txBody>
                  <a:tcPr marL="90000" marR="90000" marT="9525" marB="0" anchor="ctr"/>
                </a:tc>
                <a:tc>
                  <a:txBody>
                    <a:bodyPr/>
                    <a:lstStyle/>
                    <a:p>
                      <a:pPr algn="ctr" fontAlgn="b"/>
                      <a:r>
                        <a:rPr lang="en-AU" sz="900" b="0" i="0" u="none" strike="noStrike">
                          <a:solidFill>
                            <a:srgbClr val="000000"/>
                          </a:solidFill>
                          <a:effectLst/>
                          <a:latin typeface="+mn-lt"/>
                        </a:rPr>
                        <a:t>5</a:t>
                      </a:r>
                    </a:p>
                  </a:txBody>
                  <a:tcPr marL="9525" marR="9525" marT="9525" marB="0" anchor="ctr"/>
                </a:tc>
                <a:extLst>
                  <a:ext uri="{0D108BD9-81ED-4DB2-BD59-A6C34878D82A}">
                    <a16:rowId xmlns:a16="http://schemas.microsoft.com/office/drawing/2014/main" val="1904456443"/>
                  </a:ext>
                </a:extLst>
              </a:tr>
              <a:tr h="338843">
                <a:tc>
                  <a:txBody>
                    <a:bodyPr/>
                    <a:lstStyle/>
                    <a:p>
                      <a:pPr algn="ctr" rtl="0" fontAlgn="ctr"/>
                      <a:r>
                        <a:rPr lang="en-AU" sz="900" u="none" strike="noStrike">
                          <a:effectLst/>
                        </a:rPr>
                        <a:t>FY 2021-22 Q2</a:t>
                      </a:r>
                      <a:endParaRPr lang="en-AU" sz="900" b="0" i="0" u="none" strike="noStrike">
                        <a:solidFill>
                          <a:schemeClr val="tx1"/>
                        </a:solidFill>
                        <a:effectLst/>
                        <a:latin typeface="+mn-lt"/>
                      </a:endParaRPr>
                    </a:p>
                  </a:txBody>
                  <a:tcPr marL="90000" marR="90000" marT="9525" marB="0" anchor="ctr"/>
                </a:tc>
                <a:tc>
                  <a:txBody>
                    <a:bodyPr/>
                    <a:lstStyle/>
                    <a:p>
                      <a:pPr algn="ctr" fontAlgn="b"/>
                      <a:r>
                        <a:rPr lang="en-AU" sz="900" u="none" strike="noStrike">
                          <a:effectLst/>
                        </a:rPr>
                        <a:t>Work Authority</a:t>
                      </a:r>
                      <a:endParaRPr lang="en-AU" sz="900" b="0" i="0" u="none" strike="noStrike">
                        <a:solidFill>
                          <a:srgbClr val="000000"/>
                        </a:solidFill>
                        <a:effectLst/>
                        <a:latin typeface="+mn-lt"/>
                      </a:endParaRPr>
                    </a:p>
                  </a:txBody>
                  <a:tcPr marL="90000" marR="90000"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3236717772"/>
                  </a:ext>
                </a:extLst>
              </a:tr>
            </a:tbl>
          </a:graphicData>
        </a:graphic>
      </p:graphicFrame>
      <p:sp>
        <p:nvSpPr>
          <p:cNvPr id="13" name="TextBox 12">
            <a:extLst>
              <a:ext uri="{FF2B5EF4-FFF2-40B4-BE49-F238E27FC236}">
                <a16:creationId xmlns:a16="http://schemas.microsoft.com/office/drawing/2014/main" id="{88DF10AE-5792-4424-B9F8-7059809E7E49}"/>
              </a:ext>
            </a:extLst>
          </p:cNvPr>
          <p:cNvSpPr txBox="1"/>
          <p:nvPr/>
        </p:nvSpPr>
        <p:spPr>
          <a:xfrm>
            <a:off x="632520" y="4520153"/>
            <a:ext cx="3634748" cy="276999"/>
          </a:xfrm>
          <a:prstGeom prst="rect">
            <a:avLst/>
          </a:prstGeom>
          <a:noFill/>
        </p:spPr>
        <p:txBody>
          <a:bodyPr wrap="square" rtlCol="0">
            <a:spAutoFit/>
          </a:bodyPr>
          <a:lstStyle/>
          <a:p>
            <a:r>
              <a:rPr lang="en-AU" sz="1200"/>
              <a:t>Work authorities granted in the quarter</a:t>
            </a:r>
          </a:p>
        </p:txBody>
      </p:sp>
      <p:graphicFrame>
        <p:nvGraphicFramePr>
          <p:cNvPr id="14" name="Table 13">
            <a:extLst>
              <a:ext uri="{FF2B5EF4-FFF2-40B4-BE49-F238E27FC236}">
                <a16:creationId xmlns:a16="http://schemas.microsoft.com/office/drawing/2014/main" id="{5317416D-20A6-45C3-B448-FEE7105EC300}"/>
              </a:ext>
            </a:extLst>
          </p:cNvPr>
          <p:cNvGraphicFramePr>
            <a:graphicFrameLocks noGrp="1"/>
          </p:cNvGraphicFramePr>
          <p:nvPr>
            <p:extLst>
              <p:ext uri="{D42A27DB-BD31-4B8C-83A1-F6EECF244321}">
                <p14:modId xmlns:p14="http://schemas.microsoft.com/office/powerpoint/2010/main" val="1881506452"/>
              </p:ext>
            </p:extLst>
          </p:nvPr>
        </p:nvGraphicFramePr>
        <p:xfrm>
          <a:off x="648640" y="3197389"/>
          <a:ext cx="4488968" cy="1072055"/>
        </p:xfrm>
        <a:graphic>
          <a:graphicData uri="http://schemas.openxmlformats.org/drawingml/2006/table">
            <a:tbl>
              <a:tblPr firstRow="1" bandRow="1">
                <a:tableStyleId>{7DF18680-E054-41AD-8BC1-D1AEF772440D}</a:tableStyleId>
              </a:tblPr>
              <a:tblGrid>
                <a:gridCol w="885447">
                  <a:extLst>
                    <a:ext uri="{9D8B030D-6E8A-4147-A177-3AD203B41FA5}">
                      <a16:colId xmlns:a16="http://schemas.microsoft.com/office/drawing/2014/main" val="20000"/>
                    </a:ext>
                  </a:extLst>
                </a:gridCol>
                <a:gridCol w="1728371">
                  <a:extLst>
                    <a:ext uri="{9D8B030D-6E8A-4147-A177-3AD203B41FA5}">
                      <a16:colId xmlns:a16="http://schemas.microsoft.com/office/drawing/2014/main" val="20001"/>
                    </a:ext>
                  </a:extLst>
                </a:gridCol>
                <a:gridCol w="937575">
                  <a:extLst>
                    <a:ext uri="{9D8B030D-6E8A-4147-A177-3AD203B41FA5}">
                      <a16:colId xmlns:a16="http://schemas.microsoft.com/office/drawing/2014/main" val="3513522298"/>
                    </a:ext>
                  </a:extLst>
                </a:gridCol>
                <a:gridCol w="937575">
                  <a:extLst>
                    <a:ext uri="{9D8B030D-6E8A-4147-A177-3AD203B41FA5}">
                      <a16:colId xmlns:a16="http://schemas.microsoft.com/office/drawing/2014/main" val="2951049663"/>
                    </a:ext>
                  </a:extLst>
                </a:gridCol>
              </a:tblGrid>
              <a:tr h="366945">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Work Plan Type</a:t>
                      </a:r>
                    </a:p>
                  </a:txBody>
                  <a:tcPr marL="99060" marR="99060" anchor="ctr">
                    <a:solidFill>
                      <a:srgbClr val="002060"/>
                    </a:solidFill>
                  </a:tcPr>
                </a:tc>
                <a:tc>
                  <a:txBody>
                    <a:bodyPr/>
                    <a:lstStyle/>
                    <a:p>
                      <a:pPr algn="ctr"/>
                      <a:r>
                        <a:rPr lang="en-AU" sz="900">
                          <a:latin typeface="+mn-lt"/>
                        </a:rPr>
                        <a:t>Endorsed</a:t>
                      </a:r>
                    </a:p>
                  </a:txBody>
                  <a:tcPr marL="99060" marR="99060" anchor="ctr">
                    <a:solidFill>
                      <a:srgbClr val="002060"/>
                    </a:solidFill>
                  </a:tcPr>
                </a:tc>
                <a:tc>
                  <a:txBody>
                    <a:bodyPr/>
                    <a:lstStyle/>
                    <a:p>
                      <a:pPr algn="ctr"/>
                      <a:r>
                        <a:rPr lang="en-AU" sz="900">
                          <a:latin typeface="+mn-lt"/>
                        </a:rPr>
                        <a:t>Approved</a:t>
                      </a:r>
                    </a:p>
                  </a:txBody>
                  <a:tcPr marL="99060" marR="99060" anchor="ctr">
                    <a:solidFill>
                      <a:srgbClr val="002060"/>
                    </a:solidFill>
                  </a:tcPr>
                </a:tc>
                <a:extLst>
                  <a:ext uri="{0D108BD9-81ED-4DB2-BD59-A6C34878D82A}">
                    <a16:rowId xmlns:a16="http://schemas.microsoft.com/office/drawing/2014/main" val="10000"/>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2021-22 Q3</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1</a:t>
                      </a:r>
                    </a:p>
                  </a:txBody>
                  <a:tcPr marL="7620" marR="7620" marT="7620" marB="0" anchor="ctr"/>
                </a:tc>
                <a:tc>
                  <a:txBody>
                    <a:bodyPr/>
                    <a:lstStyle/>
                    <a:p>
                      <a:pPr algn="ctr" fontAlgn="b"/>
                      <a:r>
                        <a:rPr lang="en-AU" sz="900" b="0" i="0" u="none" strike="noStrike">
                          <a:solidFill>
                            <a:srgbClr val="000000"/>
                          </a:solidFill>
                          <a:effectLst/>
                          <a:latin typeface="+mn-lt"/>
                        </a:rPr>
                        <a:t>2</a:t>
                      </a:r>
                    </a:p>
                  </a:txBody>
                  <a:tcPr marL="7620" marR="7620" marT="7620" marB="0" anchor="ctr"/>
                </a:tc>
                <a:extLst>
                  <a:ext uri="{0D108BD9-81ED-4DB2-BD59-A6C34878D82A}">
                    <a16:rowId xmlns:a16="http://schemas.microsoft.com/office/drawing/2014/main" val="1418607786"/>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2021-22 Q2</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5</a:t>
                      </a:r>
                    </a:p>
                  </a:txBody>
                  <a:tcPr marL="7620" marR="7620" marT="7620" marB="0" anchor="ctr"/>
                </a:tc>
                <a:tc>
                  <a:txBody>
                    <a:bodyPr/>
                    <a:lstStyle/>
                    <a:p>
                      <a:pPr algn="ctr" fontAlgn="b"/>
                      <a:r>
                        <a:rPr lang="en-AU" sz="900" b="0" i="0" u="none" strike="noStrike">
                          <a:solidFill>
                            <a:srgbClr val="000000"/>
                          </a:solidFill>
                          <a:effectLst/>
                          <a:latin typeface="+mn-lt"/>
                        </a:rPr>
                        <a:t>7</a:t>
                      </a:r>
                    </a:p>
                  </a:txBody>
                  <a:tcPr marL="7620" marR="7620" marT="7620" marB="0" anchor="ct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46DED54-381B-4081-90F7-94803DC08B37}"/>
              </a:ext>
            </a:extLst>
          </p:cNvPr>
          <p:cNvSpPr txBox="1"/>
          <p:nvPr/>
        </p:nvSpPr>
        <p:spPr>
          <a:xfrm>
            <a:off x="632519" y="2903704"/>
            <a:ext cx="3981795" cy="276999"/>
          </a:xfrm>
          <a:prstGeom prst="rect">
            <a:avLst/>
          </a:prstGeom>
          <a:noFill/>
        </p:spPr>
        <p:txBody>
          <a:bodyPr wrap="square" rtlCol="0">
            <a:spAutoFit/>
          </a:bodyPr>
          <a:lstStyle/>
          <a:p>
            <a:r>
              <a:rPr lang="en-AU" sz="1200"/>
              <a:t>Extractive work plans endorsed or approved in the quarter</a:t>
            </a:r>
          </a:p>
        </p:txBody>
      </p:sp>
      <p:sp>
        <p:nvSpPr>
          <p:cNvPr id="16" name="TextBox 15">
            <a:extLst>
              <a:ext uri="{FF2B5EF4-FFF2-40B4-BE49-F238E27FC236}">
                <a16:creationId xmlns:a16="http://schemas.microsoft.com/office/drawing/2014/main" id="{850F063D-DFC2-480E-83C6-C9A1FB7BD6B1}"/>
              </a:ext>
            </a:extLst>
          </p:cNvPr>
          <p:cNvSpPr txBox="1"/>
          <p:nvPr/>
        </p:nvSpPr>
        <p:spPr>
          <a:xfrm>
            <a:off x="782452" y="2334509"/>
            <a:ext cx="3672408" cy="230832"/>
          </a:xfrm>
          <a:prstGeom prst="rect">
            <a:avLst/>
          </a:prstGeom>
          <a:noFill/>
        </p:spPr>
        <p:txBody>
          <a:bodyPr wrap="square" rtlCol="0">
            <a:spAutoFit/>
          </a:bodyPr>
          <a:lstStyle/>
          <a:p>
            <a:r>
              <a:rPr lang="en-AU" sz="900">
                <a:solidFill>
                  <a:schemeClr val="bg1">
                    <a:lumMod val="50000"/>
                  </a:schemeClr>
                </a:solidFill>
              </a:rPr>
              <a:t>* A work plan stage represents a statutory decision point.</a:t>
            </a:r>
          </a:p>
        </p:txBody>
      </p:sp>
      <p:sp>
        <p:nvSpPr>
          <p:cNvPr id="17" name="Slide Number Placeholder 1">
            <a:extLst>
              <a:ext uri="{FF2B5EF4-FFF2-40B4-BE49-F238E27FC236}">
                <a16:creationId xmlns:a16="http://schemas.microsoft.com/office/drawing/2014/main" id="{CB2C7FE6-23F8-4DF9-BD06-902F4C0867B6}"/>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4</a:t>
            </a:fld>
            <a:endParaRPr lang="en-AU"/>
          </a:p>
        </p:txBody>
      </p:sp>
    </p:spTree>
    <p:extLst>
      <p:ext uri="{BB962C8B-B14F-4D97-AF65-F5344CB8AC3E}">
        <p14:creationId xmlns:p14="http://schemas.microsoft.com/office/powerpoint/2010/main" val="399705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4000"/>
            <a:ext cx="8915400" cy="274042"/>
          </a:xfrm>
        </p:spPr>
        <p:txBody>
          <a:bodyPr>
            <a:normAutofit fontScale="90000"/>
          </a:bodyPr>
          <a:lstStyle/>
          <a:p>
            <a:r>
              <a:rPr lang="en-AU" sz="1400" b="1">
                <a:solidFill>
                  <a:schemeClr val="bg1"/>
                </a:solidFill>
              </a:rPr>
              <a:t>KPI 1: Efficient Approvals Process – Mineral Licences and Work Plans</a:t>
            </a:r>
          </a:p>
        </p:txBody>
      </p:sp>
      <p:graphicFrame>
        <p:nvGraphicFramePr>
          <p:cNvPr id="4" name="Table 3"/>
          <p:cNvGraphicFramePr>
            <a:graphicFrameLocks noGrp="1"/>
          </p:cNvGraphicFramePr>
          <p:nvPr>
            <p:extLst>
              <p:ext uri="{D42A27DB-BD31-4B8C-83A1-F6EECF244321}">
                <p14:modId xmlns:p14="http://schemas.microsoft.com/office/powerpoint/2010/main" val="2513112204"/>
              </p:ext>
            </p:extLst>
          </p:nvPr>
        </p:nvGraphicFramePr>
        <p:xfrm>
          <a:off x="325188" y="2492392"/>
          <a:ext cx="6364405" cy="1949629"/>
        </p:xfrm>
        <a:graphic>
          <a:graphicData uri="http://schemas.openxmlformats.org/drawingml/2006/table">
            <a:tbl>
              <a:tblPr firstRow="1" bandRow="1">
                <a:tableStyleId>{7DF18680-E054-41AD-8BC1-D1AEF772440D}</a:tableStyleId>
              </a:tblPr>
              <a:tblGrid>
                <a:gridCol w="696226">
                  <a:extLst>
                    <a:ext uri="{9D8B030D-6E8A-4147-A177-3AD203B41FA5}">
                      <a16:colId xmlns:a16="http://schemas.microsoft.com/office/drawing/2014/main" val="20000"/>
                    </a:ext>
                  </a:extLst>
                </a:gridCol>
                <a:gridCol w="1897259">
                  <a:extLst>
                    <a:ext uri="{9D8B030D-6E8A-4147-A177-3AD203B41FA5}">
                      <a16:colId xmlns:a16="http://schemas.microsoft.com/office/drawing/2014/main" val="20001"/>
                    </a:ext>
                  </a:extLst>
                </a:gridCol>
                <a:gridCol w="798376">
                  <a:extLst>
                    <a:ext uri="{9D8B030D-6E8A-4147-A177-3AD203B41FA5}">
                      <a16:colId xmlns:a16="http://schemas.microsoft.com/office/drawing/2014/main" val="20002"/>
                    </a:ext>
                  </a:extLst>
                </a:gridCol>
                <a:gridCol w="602620">
                  <a:extLst>
                    <a:ext uri="{9D8B030D-6E8A-4147-A177-3AD203B41FA5}">
                      <a16:colId xmlns:a16="http://schemas.microsoft.com/office/drawing/2014/main" val="20003"/>
                    </a:ext>
                  </a:extLst>
                </a:gridCol>
                <a:gridCol w="580637">
                  <a:extLst>
                    <a:ext uri="{9D8B030D-6E8A-4147-A177-3AD203B41FA5}">
                      <a16:colId xmlns:a16="http://schemas.microsoft.com/office/drawing/2014/main" val="20004"/>
                    </a:ext>
                  </a:extLst>
                </a:gridCol>
                <a:gridCol w="1066712">
                  <a:extLst>
                    <a:ext uri="{9D8B030D-6E8A-4147-A177-3AD203B41FA5}">
                      <a16:colId xmlns:a16="http://schemas.microsoft.com/office/drawing/2014/main" val="3153229094"/>
                    </a:ext>
                  </a:extLst>
                </a:gridCol>
                <a:gridCol w="722575">
                  <a:extLst>
                    <a:ext uri="{9D8B030D-6E8A-4147-A177-3AD203B41FA5}">
                      <a16:colId xmlns:a16="http://schemas.microsoft.com/office/drawing/2014/main" val="20005"/>
                    </a:ext>
                  </a:extLst>
                </a:gridCol>
              </a:tblGrid>
              <a:tr h="388445">
                <a:tc>
                  <a:txBody>
                    <a:bodyPr/>
                    <a:lstStyle/>
                    <a:p>
                      <a:pPr algn="ctr"/>
                      <a:r>
                        <a:rPr lang="en-AU" sz="900"/>
                        <a:t>Quarter</a:t>
                      </a:r>
                    </a:p>
                  </a:txBody>
                  <a:tcPr marL="99060" marR="99060" anchor="ctr">
                    <a:solidFill>
                      <a:srgbClr val="0070C0"/>
                    </a:solidFill>
                  </a:tcPr>
                </a:tc>
                <a:tc>
                  <a:txBody>
                    <a:bodyPr/>
                    <a:lstStyle/>
                    <a:p>
                      <a:pPr algn="ctr"/>
                      <a:r>
                        <a:rPr lang="en-AU" sz="900"/>
                        <a:t>Licence Type</a:t>
                      </a:r>
                    </a:p>
                  </a:txBody>
                  <a:tcPr marL="99060" marR="99060" anchor="ctr">
                    <a:solidFill>
                      <a:srgbClr val="0070C0"/>
                    </a:solidFill>
                  </a:tcPr>
                </a:tc>
                <a:tc>
                  <a:txBody>
                    <a:bodyPr/>
                    <a:lstStyle/>
                    <a:p>
                      <a:pPr algn="ctr"/>
                      <a:r>
                        <a:rPr lang="en-AU" sz="900"/>
                        <a:t>STF</a:t>
                      </a:r>
                    </a:p>
                    <a:p>
                      <a:pPr algn="ctr"/>
                      <a:r>
                        <a:rPr lang="en-AU" sz="800"/>
                        <a:t>(Target Days)</a:t>
                      </a:r>
                    </a:p>
                  </a:txBody>
                  <a:tcPr marL="99060" marR="99060" anchor="ctr">
                    <a:solidFill>
                      <a:srgbClr val="0070C0"/>
                    </a:solidFill>
                  </a:tcPr>
                </a:tc>
                <a:tc>
                  <a:txBody>
                    <a:bodyPr/>
                    <a:lstStyle/>
                    <a:p>
                      <a:pPr algn="ctr"/>
                      <a:r>
                        <a:rPr lang="en-AU" sz="900"/>
                        <a:t>Over</a:t>
                      </a:r>
                    </a:p>
                    <a:p>
                      <a:pPr algn="ctr"/>
                      <a:r>
                        <a:rPr lang="en-AU" sz="900"/>
                        <a:t> STF</a:t>
                      </a:r>
                    </a:p>
                  </a:txBody>
                  <a:tcPr marL="99060" marR="99060" anchor="ctr">
                    <a:solidFill>
                      <a:srgbClr val="0070C0"/>
                    </a:solidFill>
                  </a:tcPr>
                </a:tc>
                <a:tc>
                  <a:txBody>
                    <a:bodyPr/>
                    <a:lstStyle/>
                    <a:p>
                      <a:pPr algn="ctr"/>
                      <a:r>
                        <a:rPr lang="en-AU" sz="900"/>
                        <a:t>Within </a:t>
                      </a:r>
                    </a:p>
                    <a:p>
                      <a:pPr algn="ctr"/>
                      <a:r>
                        <a:rPr lang="en-AU" sz="900"/>
                        <a:t>STF</a:t>
                      </a:r>
                    </a:p>
                  </a:txBody>
                  <a:tcPr marL="99060" marR="99060" anchor="ctr">
                    <a:solidFill>
                      <a:srgbClr val="0070C0"/>
                    </a:solidFill>
                  </a:tcPr>
                </a:tc>
                <a:tc>
                  <a:txBody>
                    <a:bodyPr/>
                    <a:lstStyle/>
                    <a:p>
                      <a:pPr algn="ctr"/>
                      <a:r>
                        <a:rPr lang="en-AU" sz="900"/>
                        <a:t>Total</a:t>
                      </a:r>
                    </a:p>
                    <a:p>
                      <a:pPr algn="ctr"/>
                      <a:r>
                        <a:rPr lang="en-AU" sz="800"/>
                        <a:t>(Over + Within</a:t>
                      </a:r>
                      <a:r>
                        <a:rPr lang="en-AU" sz="800" baseline="0"/>
                        <a:t> </a:t>
                      </a:r>
                      <a:r>
                        <a:rPr lang="en-AU" sz="800"/>
                        <a:t>STF)</a:t>
                      </a:r>
                    </a:p>
                  </a:txBody>
                  <a:tcPr marL="99060" marR="99060" anchor="ctr">
                    <a:solidFill>
                      <a:srgbClr val="0070C0"/>
                    </a:solidFill>
                  </a:tcPr>
                </a:tc>
                <a:tc>
                  <a:txBody>
                    <a:bodyPr/>
                    <a:lstStyle/>
                    <a:p>
                      <a:pPr algn="ctr"/>
                      <a:r>
                        <a:rPr lang="en-AU" sz="900"/>
                        <a:t>% Within </a:t>
                      </a:r>
                      <a:r>
                        <a:rPr lang="en-AU" sz="800"/>
                        <a:t>STF/Total</a:t>
                      </a:r>
                      <a:endParaRPr lang="en-AU" sz="80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95148">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rPr>
                        <a:t>FY 2021-22 Q3</a:t>
                      </a: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Exploration Licence</a:t>
                      </a:r>
                    </a:p>
                  </a:txBody>
                  <a:tcPr marL="90000" marR="9525" marT="9525" marB="0" anchor="ct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6</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4021152763"/>
                  </a:ext>
                </a:extLst>
              </a:tr>
              <a:tr h="195148">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kern="1200">
                          <a:solidFill>
                            <a:schemeClr val="dk1"/>
                          </a:solidFill>
                          <a:effectLst/>
                          <a:latin typeface="+mn-lt"/>
                          <a:ea typeface="+mn-ea"/>
                          <a:cs typeface="+mn-cs"/>
                        </a:rPr>
                        <a:t>Prospecting Licence</a:t>
                      </a:r>
                    </a:p>
                  </a:txBody>
                  <a:tcPr marL="90000" marR="9525" marT="9525" marB="0" anchor="ctr"/>
                </a:tc>
                <a:tc>
                  <a:txBody>
                    <a:bodyPr/>
                    <a:lstStyle/>
                    <a:p>
                      <a:pPr algn="ctr" fontAlgn="b"/>
                      <a:r>
                        <a:rPr lang="en-AU" sz="900" b="0" i="0" u="none" strike="noStrike">
                          <a:solidFill>
                            <a:schemeClr val="bg2">
                              <a:lumMod val="50000"/>
                            </a:schemeClr>
                          </a:solidFill>
                          <a:effectLst/>
                          <a:latin typeface="Calibri" panose="020F0502020204030204" pitchFamily="34" charset="0"/>
                        </a:rPr>
                        <a:t>90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749522518"/>
                  </a:ext>
                </a:extLst>
              </a:tr>
              <a:tr h="195148">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a:solidFill>
                            <a:schemeClr val="dk1"/>
                          </a:solidFill>
                          <a:effectLst/>
                          <a:latin typeface="+mn-lt"/>
                          <a:ea typeface="+mn-ea"/>
                          <a:cs typeface="+mn-cs"/>
                        </a:rPr>
                        <a:t>Retention Licence</a:t>
                      </a:r>
                    </a:p>
                  </a:txBody>
                  <a:tcPr marL="90000" marR="9525" marT="9525" marB="0" anchor="ctr"/>
                </a:tc>
                <a:tc>
                  <a:txBody>
                    <a:bodyPr/>
                    <a:lstStyle/>
                    <a:p>
                      <a:pPr algn="ctr" fontAlgn="b"/>
                      <a:r>
                        <a:rPr lang="en-AU" sz="900" b="0" i="0" u="none" strike="noStrike">
                          <a:solidFill>
                            <a:schemeClr val="bg2">
                              <a:lumMod val="50000"/>
                            </a:schemeClr>
                          </a:solidFill>
                          <a:effectLst/>
                          <a:latin typeface="Calibri" panose="020F0502020204030204" pitchFamily="34" charset="0"/>
                        </a:rPr>
                        <a:t>120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2247423790"/>
                  </a:ext>
                </a:extLst>
              </a:tr>
              <a:tr h="195148">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a:ln>
                            <a:noFill/>
                          </a:ln>
                          <a:effectLst/>
                          <a:uLnTx/>
                          <a:uFillTx/>
                        </a:rPr>
                        <a:t>Total</a:t>
                      </a:r>
                      <a:endParaRPr kumimoji="0" lang="en-AU" sz="900" b="1"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8</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7</a:t>
                      </a:r>
                    </a:p>
                  </a:txBody>
                  <a:tcPr marL="9525" marR="9525" marT="9525" marB="0" anchor="ctr">
                    <a:solidFill>
                      <a:schemeClr val="accent5"/>
                    </a:solidFill>
                  </a:tcPr>
                </a:tc>
                <a:tc>
                  <a:txBody>
                    <a:bodyPr/>
                    <a:lstStyle/>
                    <a:p>
                      <a:pPr algn="ctr" rtl="0" fontAlgn="ctr"/>
                      <a:r>
                        <a:rPr lang="en-AU" sz="900" b="1" i="0" u="none" strike="noStrike">
                          <a:solidFill>
                            <a:srgbClr val="000000"/>
                          </a:solidFill>
                          <a:effectLst/>
                          <a:latin typeface="Calibri" panose="020F0502020204030204" pitchFamily="34" charset="0"/>
                        </a:rPr>
                        <a:t>15</a:t>
                      </a:r>
                    </a:p>
                  </a:txBody>
                  <a:tcPr marL="9525" marR="9525" marT="9525" marB="0" anchor="ctr">
                    <a:solidFill>
                      <a:schemeClr val="accent5"/>
                    </a:solidFill>
                  </a:tcPr>
                </a:tc>
                <a:tc>
                  <a:txBody>
                    <a:bodyPr/>
                    <a:lstStyle/>
                    <a:p>
                      <a:pPr algn="ctr" rtl="0" fontAlgn="ctr"/>
                      <a:r>
                        <a:rPr lang="en-AU" sz="900" b="1" i="0" u="none" strike="noStrike">
                          <a:solidFill>
                            <a:srgbClr val="000000"/>
                          </a:solidFill>
                          <a:effectLst/>
                          <a:latin typeface="Calibri" panose="020F0502020204030204" pitchFamily="34" charset="0"/>
                        </a:rPr>
                        <a:t>47%</a:t>
                      </a:r>
                    </a:p>
                  </a:txBody>
                  <a:tcPr marL="9525" marR="9525" marT="9525" marB="0" anchor="ctr">
                    <a:solidFill>
                      <a:schemeClr val="accent5"/>
                    </a:solidFill>
                  </a:tcPr>
                </a:tc>
                <a:extLst>
                  <a:ext uri="{0D108BD9-81ED-4DB2-BD59-A6C34878D82A}">
                    <a16:rowId xmlns:a16="http://schemas.microsoft.com/office/drawing/2014/main" val="2192612681"/>
                  </a:ext>
                </a:extLst>
              </a:tr>
              <a:tr h="195148">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rPr>
                        <a:t>FY 2021-22 Q2</a:t>
                      </a: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Exploration Licence</a:t>
                      </a:r>
                    </a:p>
                  </a:txBody>
                  <a:tcPr marL="90000" marR="9525" marT="9525" marB="0" anchor="ctr">
                    <a:solidFill>
                      <a:schemeClr val="accent1">
                        <a:lumMod val="20000"/>
                        <a:lumOff val="80000"/>
                      </a:schemeClr>
                    </a:solidFill>
                  </a:tcP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9</a:t>
                      </a:r>
                    </a:p>
                  </a:txBody>
                  <a:tcPr marL="9525" marR="9525" marT="9525" marB="0" anchor="ctr">
                    <a:solidFill>
                      <a:schemeClr val="accent1">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15</a:t>
                      </a:r>
                    </a:p>
                  </a:txBody>
                  <a:tcPr marL="9525" marR="9525" marT="9525" marB="0" anchor="ctr">
                    <a:solidFill>
                      <a:schemeClr val="accent1">
                        <a:lumMod val="20000"/>
                        <a:lumOff val="80000"/>
                      </a:schemeClr>
                    </a:solidFill>
                  </a:tcPr>
                </a:tc>
                <a:tc>
                  <a:txBody>
                    <a:bodyPr/>
                    <a:lstStyle/>
                    <a:p>
                      <a:pPr algn="ctr" rtl="0" fontAlgn="ctr"/>
                      <a:r>
                        <a:rPr lang="en-AU" sz="900" b="0" i="0" u="none" strike="noStrike">
                          <a:solidFill>
                            <a:srgbClr val="000000"/>
                          </a:solidFill>
                          <a:effectLst/>
                          <a:latin typeface="Calibri" panose="020F0502020204030204" pitchFamily="34" charset="0"/>
                        </a:rPr>
                        <a:t>24</a:t>
                      </a:r>
                    </a:p>
                  </a:txBody>
                  <a:tcPr marL="9525" marR="9525" marT="9525" marB="0" anchor="ctr">
                    <a:solidFill>
                      <a:schemeClr val="accent1">
                        <a:lumMod val="20000"/>
                        <a:lumOff val="80000"/>
                      </a:schemeClr>
                    </a:solidFill>
                  </a:tcPr>
                </a:tc>
                <a:tc>
                  <a:txBody>
                    <a:bodyPr/>
                    <a:lstStyle/>
                    <a:p>
                      <a:pPr algn="ctr" rtl="0" fontAlgn="ctr"/>
                      <a:r>
                        <a:rPr lang="en-AU" sz="900" b="0" i="0" u="none" strike="noStrike">
                          <a:solidFill>
                            <a:srgbClr val="000000"/>
                          </a:solidFill>
                          <a:effectLst/>
                          <a:latin typeface="Calibri" panose="020F0502020204030204" pitchFamily="34" charset="0"/>
                        </a:rPr>
                        <a:t>63%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131900899"/>
                  </a:ext>
                </a:extLst>
              </a:tr>
              <a:tr h="195148">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kern="1200">
                          <a:solidFill>
                            <a:schemeClr val="dk1"/>
                          </a:solidFill>
                          <a:effectLst/>
                          <a:latin typeface="+mn-lt"/>
                          <a:ea typeface="+mn-ea"/>
                          <a:cs typeface="+mn-cs"/>
                        </a:rPr>
                        <a:t>Prospecting Licence</a:t>
                      </a:r>
                    </a:p>
                  </a:txBody>
                  <a:tcPr marL="90000" marR="9525" marT="9525" marB="0" anchor="ctr">
                    <a:solidFill>
                      <a:srgbClr val="EAEFF7"/>
                    </a:solidFill>
                  </a:tcPr>
                </a:tc>
                <a:tc>
                  <a:txBody>
                    <a:bodyPr/>
                    <a:lstStyle/>
                    <a:p>
                      <a:pPr algn="ctr" fontAlgn="b"/>
                      <a:r>
                        <a:rPr lang="en-AU" sz="900" b="0" i="0" u="none" strike="noStrike">
                          <a:solidFill>
                            <a:schemeClr val="bg2">
                              <a:lumMod val="50000"/>
                            </a:schemeClr>
                          </a:solidFill>
                          <a:effectLst/>
                          <a:latin typeface="Calibri" panose="020F0502020204030204" pitchFamily="34" charset="0"/>
                        </a:rPr>
                        <a:t>90</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1</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100%</a:t>
                      </a:r>
                    </a:p>
                  </a:txBody>
                  <a:tcPr marL="9525" marR="9525" marT="9525" marB="0" anchor="ctr">
                    <a:solidFill>
                      <a:srgbClr val="EAEFF7"/>
                    </a:solidFill>
                  </a:tcPr>
                </a:tc>
                <a:extLst>
                  <a:ext uri="{0D108BD9-81ED-4DB2-BD59-A6C34878D82A}">
                    <a16:rowId xmlns:a16="http://schemas.microsoft.com/office/drawing/2014/main" val="3071173335"/>
                  </a:ext>
                </a:extLst>
              </a:tr>
              <a:tr h="195148">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Retention Licence</a:t>
                      </a:r>
                    </a:p>
                  </a:txBody>
                  <a:tcPr marL="90000" marR="9525" marT="9525" marB="0" anchor="ctr">
                    <a:solidFill>
                      <a:srgbClr val="EAEFF7"/>
                    </a:solidFill>
                  </a:tcPr>
                </a:tc>
                <a:tc>
                  <a:txBody>
                    <a:bodyPr/>
                    <a:lstStyle/>
                    <a:p>
                      <a:pPr algn="ctr" fontAlgn="b"/>
                      <a:r>
                        <a:rPr lang="en-AU" sz="900" b="0" i="0" u="none" strike="noStrike">
                          <a:solidFill>
                            <a:schemeClr val="bg2">
                              <a:lumMod val="50000"/>
                            </a:schemeClr>
                          </a:solidFill>
                          <a:effectLst/>
                          <a:latin typeface="Calibri" panose="020F0502020204030204" pitchFamily="34" charset="0"/>
                        </a:rPr>
                        <a:t>120</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2</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0%</a:t>
                      </a:r>
                    </a:p>
                  </a:txBody>
                  <a:tcPr marL="9525" marR="9525" marT="9525" marB="0" anchor="ctr">
                    <a:solidFill>
                      <a:srgbClr val="EAEFF7"/>
                    </a:solidFill>
                  </a:tcPr>
                </a:tc>
                <a:extLst>
                  <a:ext uri="{0D108BD9-81ED-4DB2-BD59-A6C34878D82A}">
                    <a16:rowId xmlns:a16="http://schemas.microsoft.com/office/drawing/2014/main" val="4043402162"/>
                  </a:ext>
                </a:extLst>
              </a:tr>
              <a:tr h="195148">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a:ln>
                            <a:noFill/>
                          </a:ln>
                          <a:effectLst/>
                          <a:uLnTx/>
                          <a:uFillTx/>
                        </a:rPr>
                        <a:t>Total</a:t>
                      </a:r>
                      <a:endParaRPr kumimoji="0" lang="en-AU" sz="900" b="1"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16</a:t>
                      </a:r>
                    </a:p>
                  </a:txBody>
                  <a:tcPr marL="9525" marR="9525" marT="9525" marB="0" anchor="ctr">
                    <a:solidFill>
                      <a:schemeClr val="accent5"/>
                    </a:solidFill>
                  </a:tcPr>
                </a:tc>
                <a:tc>
                  <a:txBody>
                    <a:bodyPr/>
                    <a:lstStyle/>
                    <a:p>
                      <a:pPr algn="ctr" rtl="0" fontAlgn="ctr"/>
                      <a:r>
                        <a:rPr lang="en-AU" sz="900" b="1" i="0" u="none" strike="noStrike">
                          <a:solidFill>
                            <a:srgbClr val="000000"/>
                          </a:solidFill>
                          <a:effectLst/>
                          <a:latin typeface="Calibri" panose="020F0502020204030204" pitchFamily="34" charset="0"/>
                        </a:rPr>
                        <a:t>27</a:t>
                      </a:r>
                    </a:p>
                  </a:txBody>
                  <a:tcPr marL="9525" marR="9525" marT="9525" marB="0" anchor="ctr">
                    <a:solidFill>
                      <a:schemeClr val="accent5"/>
                    </a:solidFill>
                  </a:tcPr>
                </a:tc>
                <a:tc>
                  <a:txBody>
                    <a:bodyPr/>
                    <a:lstStyle/>
                    <a:p>
                      <a:pPr algn="ctr" rtl="0" fontAlgn="ctr"/>
                      <a:r>
                        <a:rPr lang="en-AU" sz="900" b="1" i="0" u="none" strike="noStrike">
                          <a:solidFill>
                            <a:srgbClr val="000000"/>
                          </a:solidFill>
                          <a:effectLst/>
                          <a:latin typeface="Calibri" panose="020F0502020204030204" pitchFamily="34" charset="0"/>
                        </a:rPr>
                        <a:t>59%</a:t>
                      </a:r>
                    </a:p>
                  </a:txBody>
                  <a:tcPr marL="9525" marR="9525" marT="9525" marB="0" anchor="ctr">
                    <a:solidFill>
                      <a:schemeClr val="accent5"/>
                    </a:solidFill>
                  </a:tcPr>
                </a:tc>
                <a:extLst>
                  <a:ext uri="{0D108BD9-81ED-4DB2-BD59-A6C34878D82A}">
                    <a16:rowId xmlns:a16="http://schemas.microsoft.com/office/drawing/2014/main" val="3853053020"/>
                  </a:ext>
                </a:extLst>
              </a:tr>
            </a:tbl>
          </a:graphicData>
        </a:graphic>
      </p:graphicFrame>
      <p:sp>
        <p:nvSpPr>
          <p:cNvPr id="11" name="TextBox 10">
            <a:extLst>
              <a:ext uri="{FF2B5EF4-FFF2-40B4-BE49-F238E27FC236}">
                <a16:creationId xmlns:a16="http://schemas.microsoft.com/office/drawing/2014/main" id="{10EFA746-6F27-473A-9214-3DDCCEA36DDF}"/>
              </a:ext>
            </a:extLst>
          </p:cNvPr>
          <p:cNvSpPr txBox="1"/>
          <p:nvPr/>
        </p:nvSpPr>
        <p:spPr>
          <a:xfrm>
            <a:off x="6834033" y="2521576"/>
            <a:ext cx="2707370" cy="1477328"/>
          </a:xfrm>
          <a:prstGeom prst="rect">
            <a:avLst/>
          </a:prstGeom>
          <a:noFill/>
        </p:spPr>
        <p:txBody>
          <a:bodyPr wrap="square" lIns="91440" tIns="45720" rIns="91440" bIns="45720" rtlCol="0" anchor="t">
            <a:spAutoFit/>
          </a:bodyPr>
          <a:lstStyle/>
          <a:p>
            <a:r>
              <a:rPr lang="en-AU" sz="900" b="1"/>
              <a:t>Explanation for the result: </a:t>
            </a:r>
            <a:endParaRPr lang="en-AU" sz="900"/>
          </a:p>
          <a:p>
            <a:endParaRPr lang="en-AU" sz="900"/>
          </a:p>
          <a:p>
            <a:r>
              <a:rPr lang="en-AU" sz="900"/>
              <a:t>This table is an expanded subset of Table 1 above. It details the regulator’s performance in assessing mineral licence applications.</a:t>
            </a:r>
            <a:endParaRPr lang="en-AU" sz="900">
              <a:cs typeface="Calibri"/>
            </a:endParaRPr>
          </a:p>
          <a:p>
            <a:endParaRPr lang="en-AU" sz="900"/>
          </a:p>
          <a:p>
            <a:pPr>
              <a:spcAft>
                <a:spcPts val="600"/>
              </a:spcAft>
            </a:pPr>
            <a:r>
              <a:rPr lang="en-AU" sz="900"/>
              <a:t>In Q3, 47</a:t>
            </a:r>
            <a:r>
              <a:rPr lang="en-AU" sz="900">
                <a:cs typeface="Calibri"/>
              </a:rPr>
              <a:t>% (7 out of 15) applications </a:t>
            </a:r>
            <a:r>
              <a:rPr lang="en-AU" sz="900"/>
              <a:t>were granted within the statutory time frames. Some licences granted over the statutory time frames were due to legacy caseload (submitted prior to 1 July 2019).</a:t>
            </a:r>
          </a:p>
        </p:txBody>
      </p:sp>
      <p:sp>
        <p:nvSpPr>
          <p:cNvPr id="7" name="Footer Placeholder 6"/>
          <p:cNvSpPr>
            <a:spLocks noGrp="1"/>
          </p:cNvSpPr>
          <p:nvPr>
            <p:ph type="ftr" sz="quarter" idx="11"/>
          </p:nvPr>
        </p:nvSpPr>
        <p:spPr/>
        <p:txBody>
          <a:bodyPr/>
          <a:lstStyle/>
          <a:p>
            <a:r>
              <a:rPr lang="en-AU"/>
              <a:t>Earth Resources Regulation Quarterly Performance Report 2021-22 Q3</a:t>
            </a:r>
          </a:p>
        </p:txBody>
      </p:sp>
      <p:sp>
        <p:nvSpPr>
          <p:cNvPr id="14" name="TextBox 13">
            <a:extLst>
              <a:ext uri="{FF2B5EF4-FFF2-40B4-BE49-F238E27FC236}">
                <a16:creationId xmlns:a16="http://schemas.microsoft.com/office/drawing/2014/main" id="{5A8C7C47-0C57-4234-AD06-664168DA85FB}"/>
              </a:ext>
            </a:extLst>
          </p:cNvPr>
          <p:cNvSpPr txBox="1"/>
          <p:nvPr/>
        </p:nvSpPr>
        <p:spPr>
          <a:xfrm>
            <a:off x="325188" y="2278249"/>
            <a:ext cx="5775080" cy="276999"/>
          </a:xfrm>
          <a:prstGeom prst="rect">
            <a:avLst/>
          </a:prstGeom>
          <a:noFill/>
        </p:spPr>
        <p:txBody>
          <a:bodyPr wrap="square" rtlCol="0">
            <a:spAutoFit/>
          </a:bodyPr>
          <a:lstStyle/>
          <a:p>
            <a:r>
              <a:rPr lang="en-AU" sz="1200"/>
              <a:t>(Table A) Mineral licence applications assessed within statutory time frame (STF)</a:t>
            </a:r>
          </a:p>
        </p:txBody>
      </p:sp>
      <p:graphicFrame>
        <p:nvGraphicFramePr>
          <p:cNvPr id="9" name="Table 8">
            <a:extLst>
              <a:ext uri="{FF2B5EF4-FFF2-40B4-BE49-F238E27FC236}">
                <a16:creationId xmlns:a16="http://schemas.microsoft.com/office/drawing/2014/main" id="{1964B561-153F-4B6E-B713-9C516D8B9173}"/>
              </a:ext>
            </a:extLst>
          </p:cNvPr>
          <p:cNvGraphicFramePr>
            <a:graphicFrameLocks noGrp="1"/>
          </p:cNvGraphicFramePr>
          <p:nvPr>
            <p:extLst>
              <p:ext uri="{D42A27DB-BD31-4B8C-83A1-F6EECF244321}">
                <p14:modId xmlns:p14="http://schemas.microsoft.com/office/powerpoint/2010/main" val="2956371828"/>
              </p:ext>
            </p:extLst>
          </p:nvPr>
        </p:nvGraphicFramePr>
        <p:xfrm>
          <a:off x="318053" y="4719806"/>
          <a:ext cx="6359943" cy="1747038"/>
        </p:xfrm>
        <a:graphic>
          <a:graphicData uri="http://schemas.openxmlformats.org/drawingml/2006/table">
            <a:tbl>
              <a:tblPr firstRow="1" bandRow="1">
                <a:tableStyleId>{7DF18680-E054-41AD-8BC1-D1AEF772440D}</a:tableStyleId>
              </a:tblPr>
              <a:tblGrid>
                <a:gridCol w="711633">
                  <a:extLst>
                    <a:ext uri="{9D8B030D-6E8A-4147-A177-3AD203B41FA5}">
                      <a16:colId xmlns:a16="http://schemas.microsoft.com/office/drawing/2014/main" val="20000"/>
                    </a:ext>
                  </a:extLst>
                </a:gridCol>
                <a:gridCol w="1232698">
                  <a:extLst>
                    <a:ext uri="{9D8B030D-6E8A-4147-A177-3AD203B41FA5}">
                      <a16:colId xmlns:a16="http://schemas.microsoft.com/office/drawing/2014/main" val="20001"/>
                    </a:ext>
                  </a:extLst>
                </a:gridCol>
                <a:gridCol w="716648">
                  <a:extLst>
                    <a:ext uri="{9D8B030D-6E8A-4147-A177-3AD203B41FA5}">
                      <a16:colId xmlns:a16="http://schemas.microsoft.com/office/drawing/2014/main" val="2951049663"/>
                    </a:ext>
                  </a:extLst>
                </a:gridCol>
                <a:gridCol w="755223">
                  <a:extLst>
                    <a:ext uri="{9D8B030D-6E8A-4147-A177-3AD203B41FA5}">
                      <a16:colId xmlns:a16="http://schemas.microsoft.com/office/drawing/2014/main" val="2161276873"/>
                    </a:ext>
                  </a:extLst>
                </a:gridCol>
                <a:gridCol w="606461">
                  <a:extLst>
                    <a:ext uri="{9D8B030D-6E8A-4147-A177-3AD203B41FA5}">
                      <a16:colId xmlns:a16="http://schemas.microsoft.com/office/drawing/2014/main" val="20002"/>
                    </a:ext>
                  </a:extLst>
                </a:gridCol>
                <a:gridCol w="571036">
                  <a:extLst>
                    <a:ext uri="{9D8B030D-6E8A-4147-A177-3AD203B41FA5}">
                      <a16:colId xmlns:a16="http://schemas.microsoft.com/office/drawing/2014/main" val="20004"/>
                    </a:ext>
                  </a:extLst>
                </a:gridCol>
                <a:gridCol w="588748">
                  <a:extLst>
                    <a:ext uri="{9D8B030D-6E8A-4147-A177-3AD203B41FA5}">
                      <a16:colId xmlns:a16="http://schemas.microsoft.com/office/drawing/2014/main" val="20005"/>
                    </a:ext>
                  </a:extLst>
                </a:gridCol>
                <a:gridCol w="575941">
                  <a:extLst>
                    <a:ext uri="{9D8B030D-6E8A-4147-A177-3AD203B41FA5}">
                      <a16:colId xmlns:a16="http://schemas.microsoft.com/office/drawing/2014/main" val="20006"/>
                    </a:ext>
                  </a:extLst>
                </a:gridCol>
                <a:gridCol w="601555">
                  <a:extLst>
                    <a:ext uri="{9D8B030D-6E8A-4147-A177-3AD203B41FA5}">
                      <a16:colId xmlns:a16="http://schemas.microsoft.com/office/drawing/2014/main" val="20007"/>
                    </a:ext>
                  </a:extLst>
                </a:gridCol>
              </a:tblGrid>
              <a:tr h="608499">
                <a:tc>
                  <a:txBody>
                    <a:bodyPr/>
                    <a:lstStyle/>
                    <a:p>
                      <a:pPr algn="ctr"/>
                      <a:r>
                        <a:rPr lang="en-AU" sz="900"/>
                        <a:t>Quarter</a:t>
                      </a:r>
                    </a:p>
                  </a:txBody>
                  <a:tcPr marL="99060" marR="99060" anchor="ctr">
                    <a:solidFill>
                      <a:srgbClr val="0070C0"/>
                    </a:solidFill>
                  </a:tcPr>
                </a:tc>
                <a:tc>
                  <a:txBody>
                    <a:bodyPr/>
                    <a:lstStyle/>
                    <a:p>
                      <a:pPr algn="ctr"/>
                      <a:r>
                        <a:rPr lang="en-AU" sz="900"/>
                        <a:t>Work Plan Type</a:t>
                      </a:r>
                    </a:p>
                  </a:txBody>
                  <a:tcPr marL="99060" marR="99060" anchor="ctr">
                    <a:solidFill>
                      <a:srgbClr val="0070C0"/>
                    </a:solidFill>
                  </a:tcPr>
                </a:tc>
                <a:tc>
                  <a:txBody>
                    <a:bodyPr/>
                    <a:lstStyle/>
                    <a:p>
                      <a:pPr algn="ctr"/>
                      <a:r>
                        <a:rPr lang="en-AU" sz="900"/>
                        <a:t>WP</a:t>
                      </a:r>
                    </a:p>
                    <a:p>
                      <a:pPr algn="ctr"/>
                      <a:r>
                        <a:rPr lang="en-AU" sz="900"/>
                        <a:t>Approved</a:t>
                      </a:r>
                    </a:p>
                  </a:txBody>
                  <a:tcPr marL="99060" marR="99060" anchor="ctr">
                    <a:solidFill>
                      <a:srgbClr val="0070C0"/>
                    </a:solidFill>
                  </a:tcPr>
                </a:tc>
                <a:tc>
                  <a:txBody>
                    <a:bodyPr/>
                    <a:lstStyle/>
                    <a:p>
                      <a:pPr algn="ctr"/>
                      <a:r>
                        <a:rPr lang="en-AU" sz="900"/>
                        <a:t>Unique WP </a:t>
                      </a:r>
                    </a:p>
                    <a:p>
                      <a:pPr algn="ctr"/>
                      <a:r>
                        <a:rPr lang="en-AU" sz="800"/>
                        <a:t>Under Assessment</a:t>
                      </a:r>
                    </a:p>
                  </a:txBody>
                  <a:tcPr marL="99060" marR="99060" anchor="ctr">
                    <a:solidFill>
                      <a:srgbClr val="0070C0"/>
                    </a:solidFill>
                  </a:tcPr>
                </a:tc>
                <a:tc>
                  <a:txBody>
                    <a:bodyPr/>
                    <a:lstStyle/>
                    <a:p>
                      <a:pPr algn="ctr"/>
                      <a:r>
                        <a:rPr lang="en-AU" sz="900"/>
                        <a:t>Stage STF</a:t>
                      </a:r>
                    </a:p>
                    <a:p>
                      <a:pPr algn="ctr"/>
                      <a:r>
                        <a:rPr lang="en-AU" sz="800"/>
                        <a:t>(Target Days)</a:t>
                      </a:r>
                    </a:p>
                  </a:txBody>
                  <a:tcPr marL="99060" marR="99060" anchor="ctr">
                    <a:solidFill>
                      <a:srgbClr val="0070C0"/>
                    </a:solidFill>
                  </a:tcPr>
                </a:tc>
                <a:tc>
                  <a:txBody>
                    <a:bodyPr/>
                    <a:lstStyle/>
                    <a:p>
                      <a:pPr algn="ctr"/>
                      <a:r>
                        <a:rPr lang="en-AU" sz="900"/>
                        <a:t>Stages</a:t>
                      </a:r>
                      <a:r>
                        <a:rPr lang="en-AU" sz="900" baseline="0"/>
                        <a:t> </a:t>
                      </a:r>
                      <a:r>
                        <a:rPr lang="en-AU" sz="900"/>
                        <a:t>Over </a:t>
                      </a:r>
                    </a:p>
                    <a:p>
                      <a:pPr algn="ctr"/>
                      <a:r>
                        <a:rPr lang="en-AU" sz="900"/>
                        <a:t>STF</a:t>
                      </a:r>
                    </a:p>
                  </a:txBody>
                  <a:tcPr marL="99060" marR="99060" anchor="ctr">
                    <a:solidFill>
                      <a:srgbClr val="0070C0"/>
                    </a:solidFill>
                  </a:tcPr>
                </a:tc>
                <a:tc>
                  <a:txBody>
                    <a:bodyPr/>
                    <a:lstStyle/>
                    <a:p>
                      <a:pPr algn="ctr"/>
                      <a:r>
                        <a:rPr lang="en-AU" sz="900"/>
                        <a:t>Stages Within</a:t>
                      </a:r>
                    </a:p>
                    <a:p>
                      <a:pPr algn="ctr"/>
                      <a:r>
                        <a:rPr lang="en-AU" sz="900"/>
                        <a:t>STF</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t>Total Stages</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t>%</a:t>
                      </a:r>
                    </a:p>
                    <a:p>
                      <a:pPr algn="ctr"/>
                      <a:r>
                        <a:rPr lang="en-AU" sz="900"/>
                        <a:t>(Within STF/</a:t>
                      </a:r>
                    </a:p>
                    <a:p>
                      <a:pPr algn="ctr"/>
                      <a:r>
                        <a:rPr lang="en-AU" sz="900"/>
                        <a:t>Total)</a:t>
                      </a:r>
                      <a:endParaRPr lang="en-AU" sz="90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1"/>
                          </a:solidFill>
                          <a:effectLst/>
                          <a:uLnTx/>
                          <a:uFillTx/>
                          <a:latin typeface="+mn-lt"/>
                          <a:ea typeface="+mn-ea"/>
                          <a:cs typeface="+mn-cs"/>
                        </a:rPr>
                        <a:t>FY 2021-22 Q3</a:t>
                      </a:r>
                      <a:endParaRPr kumimoji="0" lang="en-AU" sz="9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a:effectLst/>
                        </a:rPr>
                        <a:t>Work Plan (Exploration)</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2</a:t>
                      </a:r>
                    </a:p>
                  </a:txBody>
                  <a:tcPr marL="7620" marR="7620" marT="7620" marB="0" anchor="ctr"/>
                </a:tc>
                <a:tc>
                  <a:txBody>
                    <a:bodyPr/>
                    <a:lstStyle/>
                    <a:p>
                      <a:pPr algn="ctr" fontAlgn="b"/>
                      <a:r>
                        <a:rPr lang="en-AU" sz="900" b="0" i="0" u="none" strike="noStrike">
                          <a:solidFill>
                            <a:srgbClr val="000000"/>
                          </a:solidFill>
                          <a:effectLst/>
                          <a:latin typeface="+mn-lt"/>
                        </a:rPr>
                        <a:t>6</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a:solidFill>
                            <a:srgbClr val="000000"/>
                          </a:solidFill>
                          <a:effectLst/>
                          <a:latin typeface="+mn-lt"/>
                        </a:rPr>
                        <a:t>75%</a:t>
                      </a:r>
                    </a:p>
                  </a:txBody>
                  <a:tcPr marL="7620" marR="7620" marT="7620" marB="0" anchor="ctr"/>
                </a:tc>
                <a:extLst>
                  <a:ext uri="{0D108BD9-81ED-4DB2-BD59-A6C34878D82A}">
                    <a16:rowId xmlns:a16="http://schemas.microsoft.com/office/drawing/2014/main" val="1060572616"/>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a:effectLst/>
                        </a:rPr>
                        <a:t>Work Plan (Minerals)</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0</a:t>
                      </a:r>
                    </a:p>
                  </a:txBody>
                  <a:tcPr marL="7620" marR="7620" marT="7620" marB="0" anchor="ctr"/>
                </a:tc>
                <a:tc>
                  <a:txBody>
                    <a:bodyPr/>
                    <a:lstStyle/>
                    <a:p>
                      <a:pPr algn="ctr" fontAlgn="b"/>
                      <a:r>
                        <a:rPr lang="en-AU" sz="900" b="0" i="0" u="none" strike="noStrike">
                          <a:solidFill>
                            <a:srgbClr val="000000"/>
                          </a:solidFill>
                          <a:effectLst/>
                          <a:latin typeface="+mn-lt"/>
                        </a:rPr>
                        <a:t>3</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rgbClr val="000000"/>
                          </a:solidFill>
                          <a:effectLst/>
                          <a:latin typeface="+mn-lt"/>
                        </a:rPr>
                        <a:t>60%</a:t>
                      </a:r>
                    </a:p>
                  </a:txBody>
                  <a:tcPr marL="7620" marR="7620" marT="7620" marB="0" anchor="ctr"/>
                </a:tc>
                <a:extLst>
                  <a:ext uri="{0D108BD9-81ED-4DB2-BD59-A6C34878D82A}">
                    <a16:rowId xmlns:a16="http://schemas.microsoft.com/office/drawing/2014/main" val="3869016314"/>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Total</a:t>
                      </a:r>
                      <a:endParaRPr lang="en-AU" sz="900" b="1" i="0" u="none" strike="noStrike">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1" i="0" u="none" strike="noStrike">
                          <a:solidFill>
                            <a:schemeClr val="tx1"/>
                          </a:solidFill>
                          <a:effectLst/>
                          <a:latin typeface="+mn-lt"/>
                        </a:rPr>
                        <a:t>2</a:t>
                      </a:r>
                    </a:p>
                  </a:txBody>
                  <a:tcPr marL="7620" marR="7620" marT="7620" marB="0" anchor="ctr">
                    <a:solidFill>
                      <a:schemeClr val="accent5"/>
                    </a:solidFill>
                  </a:tcPr>
                </a:tc>
                <a:tc>
                  <a:txBody>
                    <a:bodyPr/>
                    <a:lstStyle/>
                    <a:p>
                      <a:pPr algn="ctr" fontAlgn="b"/>
                      <a:r>
                        <a:rPr lang="en-AU" sz="900" b="1" i="0" u="none" strike="noStrike">
                          <a:solidFill>
                            <a:srgbClr val="000000"/>
                          </a:solidFill>
                          <a:effectLst/>
                          <a:latin typeface="+mn-lt"/>
                        </a:rPr>
                        <a:t>9</a:t>
                      </a:r>
                    </a:p>
                  </a:txBody>
                  <a:tcPr marL="7620" marR="7620" marT="7620" marB="0" anchor="ctr">
                    <a:solidFill>
                      <a:schemeClr val="accent5"/>
                    </a:solidFill>
                  </a:tcPr>
                </a:tc>
                <a:tc>
                  <a:txBody>
                    <a:bodyPr/>
                    <a:lstStyle/>
                    <a:p>
                      <a:pPr algn="ctr" rtl="0" fontAlgn="ctr"/>
                      <a:endParaRPr lang="en-AU" sz="900" b="1" i="0" u="none" strike="noStrike">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1" i="0" u="none" strike="noStrike">
                          <a:solidFill>
                            <a:schemeClr val="tx1"/>
                          </a:solidFill>
                          <a:effectLst/>
                          <a:latin typeface="Calibri" panose="020F0502020204030204" pitchFamily="34" charset="0"/>
                        </a:rPr>
                        <a:t>4</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9</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13</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mn-lt"/>
                        </a:rPr>
                        <a:t>69%</a:t>
                      </a:r>
                    </a:p>
                  </a:txBody>
                  <a:tcPr marL="7620" marR="7620" marT="7620" marB="0" anchor="ctr">
                    <a:solidFill>
                      <a:schemeClr val="accent5"/>
                    </a:solidFill>
                  </a:tcPr>
                </a:tc>
                <a:extLst>
                  <a:ext uri="{0D108BD9-81ED-4DB2-BD59-A6C34878D82A}">
                    <a16:rowId xmlns:a16="http://schemas.microsoft.com/office/drawing/2014/main" val="1914190967"/>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1"/>
                          </a:solidFill>
                          <a:effectLst/>
                          <a:uLnTx/>
                          <a:uFillTx/>
                          <a:latin typeface="+mn-lt"/>
                          <a:ea typeface="+mn-ea"/>
                          <a:cs typeface="+mn-cs"/>
                        </a:rPr>
                        <a:t>FY 2021-22 Q2</a:t>
                      </a:r>
                      <a:endParaRPr kumimoji="0" lang="en-AU" sz="9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a:effectLst/>
                        </a:rPr>
                        <a:t>Work Plan (Exploration)</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2</a:t>
                      </a:r>
                    </a:p>
                  </a:txBody>
                  <a:tcPr marL="7620" marR="7620" marT="7620" marB="0" anchor="ctr"/>
                </a:tc>
                <a:tc>
                  <a:txBody>
                    <a:bodyPr/>
                    <a:lstStyle/>
                    <a:p>
                      <a:pPr algn="ctr" fontAlgn="b"/>
                      <a:r>
                        <a:rPr lang="en-AU" sz="900" b="0" i="0" u="none" strike="noStrike">
                          <a:solidFill>
                            <a:srgbClr val="000000"/>
                          </a:solidFill>
                          <a:effectLst/>
                          <a:latin typeface="+mn-lt"/>
                        </a:rPr>
                        <a:t>2</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10001"/>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a:effectLst/>
                        </a:rPr>
                        <a:t>Work Plan (Minerals)</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1</a:t>
                      </a:r>
                    </a:p>
                  </a:txBody>
                  <a:tcPr marL="7620" marR="7620" marT="7620" marB="0" anchor="ctr"/>
                </a:tc>
                <a:tc>
                  <a:txBody>
                    <a:bodyPr/>
                    <a:lstStyle/>
                    <a:p>
                      <a:pPr algn="ctr" fontAlgn="b"/>
                      <a:r>
                        <a:rPr lang="en-AU" sz="900" b="0" i="0" u="none" strike="noStrike">
                          <a:solidFill>
                            <a:srgbClr val="000000"/>
                          </a:solidFill>
                          <a:effectLst/>
                          <a:latin typeface="+mn-lt"/>
                        </a:rPr>
                        <a:t>2</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10002"/>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Total</a:t>
                      </a:r>
                      <a:endParaRPr lang="en-AU" sz="900" b="1" i="0" u="none" strike="noStrike">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1" i="0" u="none" strike="noStrike">
                          <a:solidFill>
                            <a:schemeClr val="tx1"/>
                          </a:solidFill>
                          <a:effectLst/>
                          <a:latin typeface="+mn-lt"/>
                        </a:rPr>
                        <a:t>3</a:t>
                      </a:r>
                    </a:p>
                  </a:txBody>
                  <a:tcPr marL="7620" marR="7620" marT="7620" marB="0" anchor="ctr">
                    <a:solidFill>
                      <a:schemeClr val="accent5"/>
                    </a:solidFill>
                  </a:tcPr>
                </a:tc>
                <a:tc>
                  <a:txBody>
                    <a:bodyPr/>
                    <a:lstStyle/>
                    <a:p>
                      <a:pPr algn="ctr" fontAlgn="b"/>
                      <a:r>
                        <a:rPr lang="en-AU" sz="900" b="1" i="0" u="none" strike="noStrike">
                          <a:solidFill>
                            <a:srgbClr val="000000"/>
                          </a:solidFill>
                          <a:effectLst/>
                          <a:latin typeface="+mn-lt"/>
                        </a:rPr>
                        <a:t>4</a:t>
                      </a:r>
                    </a:p>
                  </a:txBody>
                  <a:tcPr marL="7620" marR="7620" marT="7620" marB="0" anchor="ctr">
                    <a:solidFill>
                      <a:schemeClr val="accent5"/>
                    </a:solidFill>
                  </a:tcPr>
                </a:tc>
                <a:tc>
                  <a:txBody>
                    <a:bodyPr/>
                    <a:lstStyle/>
                    <a:p>
                      <a:pPr algn="ctr" rtl="0" fontAlgn="ctr"/>
                      <a:endParaRPr lang="en-AU" sz="900" b="1" i="0" u="none" strike="noStrike">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1" i="0" u="none" strike="noStrike">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6</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6</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1282DADC-E296-4690-98CA-E68772FAD663}"/>
              </a:ext>
            </a:extLst>
          </p:cNvPr>
          <p:cNvSpPr txBox="1"/>
          <p:nvPr/>
        </p:nvSpPr>
        <p:spPr>
          <a:xfrm>
            <a:off x="313590" y="4488610"/>
            <a:ext cx="5775080" cy="276999"/>
          </a:xfrm>
          <a:prstGeom prst="rect">
            <a:avLst/>
          </a:prstGeom>
          <a:noFill/>
        </p:spPr>
        <p:txBody>
          <a:bodyPr wrap="square" rtlCol="0">
            <a:spAutoFit/>
          </a:bodyPr>
          <a:lstStyle/>
          <a:p>
            <a:r>
              <a:rPr lang="en-AU" sz="1200"/>
              <a:t>(Table B) Mineral work plan stages* assessed within statutory time frame (STF)</a:t>
            </a:r>
          </a:p>
        </p:txBody>
      </p:sp>
      <p:sp>
        <p:nvSpPr>
          <p:cNvPr id="15" name="TextBox 14">
            <a:extLst>
              <a:ext uri="{FF2B5EF4-FFF2-40B4-BE49-F238E27FC236}">
                <a16:creationId xmlns:a16="http://schemas.microsoft.com/office/drawing/2014/main" id="{FA074F70-0F6B-4577-93A2-E85EAC69DF12}"/>
              </a:ext>
            </a:extLst>
          </p:cNvPr>
          <p:cNvSpPr txBox="1"/>
          <p:nvPr/>
        </p:nvSpPr>
        <p:spPr>
          <a:xfrm>
            <a:off x="6809066" y="4739798"/>
            <a:ext cx="2809293" cy="1415772"/>
          </a:xfrm>
          <a:prstGeom prst="rect">
            <a:avLst/>
          </a:prstGeom>
          <a:noFill/>
        </p:spPr>
        <p:txBody>
          <a:bodyPr wrap="square" lIns="91440" tIns="45720" rIns="91440" bIns="45720" rtlCol="0" anchor="t">
            <a:spAutoFit/>
          </a:bodyPr>
          <a:lstStyle/>
          <a:p>
            <a:r>
              <a:rPr lang="en-AU" sz="900" b="1"/>
              <a:t>Explanation for the result: </a:t>
            </a:r>
            <a:endParaRPr lang="en-AU" sz="900"/>
          </a:p>
          <a:p>
            <a:endParaRPr lang="en-AU" sz="900"/>
          </a:p>
          <a:p>
            <a:pPr>
              <a:spcAft>
                <a:spcPts val="600"/>
              </a:spcAft>
            </a:pPr>
            <a:r>
              <a:rPr lang="en-AU" sz="900"/>
              <a:t>This table is an expanded subset of Table 1 above. It details the regulator’s performance in assessing mineral work plan application stages.</a:t>
            </a:r>
          </a:p>
          <a:p>
            <a:pPr>
              <a:spcAft>
                <a:spcPts val="600"/>
              </a:spcAft>
            </a:pPr>
            <a:r>
              <a:rPr lang="en-AU" sz="900"/>
              <a:t>In Q3, 13 exploration and mining work plan stages were assessed from nine unique work plans, of which 69% were assessed within the statutory time frames. Two work plans were approved in the quarter.</a:t>
            </a:r>
          </a:p>
        </p:txBody>
      </p:sp>
      <p:graphicFrame>
        <p:nvGraphicFramePr>
          <p:cNvPr id="16" name="Table 15">
            <a:extLst>
              <a:ext uri="{FF2B5EF4-FFF2-40B4-BE49-F238E27FC236}">
                <a16:creationId xmlns:a16="http://schemas.microsoft.com/office/drawing/2014/main" id="{218BAD2E-81B5-473D-B401-D71AC22D72EE}"/>
              </a:ext>
            </a:extLst>
          </p:cNvPr>
          <p:cNvGraphicFramePr>
            <a:graphicFrameLocks noGrp="1"/>
          </p:cNvGraphicFramePr>
          <p:nvPr>
            <p:extLst>
              <p:ext uri="{D42A27DB-BD31-4B8C-83A1-F6EECF244321}">
                <p14:modId xmlns:p14="http://schemas.microsoft.com/office/powerpoint/2010/main" val="2991419099"/>
              </p:ext>
            </p:extLst>
          </p:nvPr>
        </p:nvGraphicFramePr>
        <p:xfrm>
          <a:off x="325188" y="743032"/>
          <a:ext cx="6352808" cy="1512466"/>
        </p:xfrm>
        <a:graphic>
          <a:graphicData uri="http://schemas.openxmlformats.org/drawingml/2006/table">
            <a:tbl>
              <a:tblPr firstRow="1" bandRow="1">
                <a:tableStyleId>{7DF18680-E054-41AD-8BC1-D1AEF772440D}</a:tableStyleId>
              </a:tblPr>
              <a:tblGrid>
                <a:gridCol w="732335">
                  <a:extLst>
                    <a:ext uri="{9D8B030D-6E8A-4147-A177-3AD203B41FA5}">
                      <a16:colId xmlns:a16="http://schemas.microsoft.com/office/drawing/2014/main" val="20000"/>
                    </a:ext>
                  </a:extLst>
                </a:gridCol>
                <a:gridCol w="2128913">
                  <a:extLst>
                    <a:ext uri="{9D8B030D-6E8A-4147-A177-3AD203B41FA5}">
                      <a16:colId xmlns:a16="http://schemas.microsoft.com/office/drawing/2014/main" val="20001"/>
                    </a:ext>
                  </a:extLst>
                </a:gridCol>
                <a:gridCol w="752042">
                  <a:extLst>
                    <a:ext uri="{9D8B030D-6E8A-4147-A177-3AD203B41FA5}">
                      <a16:colId xmlns:a16="http://schemas.microsoft.com/office/drawing/2014/main" val="20003"/>
                    </a:ext>
                  </a:extLst>
                </a:gridCol>
                <a:gridCol w="719003">
                  <a:extLst>
                    <a:ext uri="{9D8B030D-6E8A-4147-A177-3AD203B41FA5}">
                      <a16:colId xmlns:a16="http://schemas.microsoft.com/office/drawing/2014/main" val="20004"/>
                    </a:ext>
                  </a:extLst>
                </a:gridCol>
                <a:gridCol w="1027197">
                  <a:extLst>
                    <a:ext uri="{9D8B030D-6E8A-4147-A177-3AD203B41FA5}">
                      <a16:colId xmlns:a16="http://schemas.microsoft.com/office/drawing/2014/main" val="3153229094"/>
                    </a:ext>
                  </a:extLst>
                </a:gridCol>
                <a:gridCol w="993318">
                  <a:extLst>
                    <a:ext uri="{9D8B030D-6E8A-4147-A177-3AD203B41FA5}">
                      <a16:colId xmlns:a16="http://schemas.microsoft.com/office/drawing/2014/main" val="20005"/>
                    </a:ext>
                  </a:extLst>
                </a:gridCol>
              </a:tblGrid>
              <a:tr h="396562">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Licence and Work Plan Stages</a:t>
                      </a:r>
                    </a:p>
                  </a:txBody>
                  <a:tcPr marL="99060" marR="99060" anchor="ctr">
                    <a:solidFill>
                      <a:srgbClr val="002060"/>
                    </a:solidFill>
                  </a:tcPr>
                </a:tc>
                <a:tc>
                  <a:txBody>
                    <a:bodyPr/>
                    <a:lstStyle/>
                    <a:p>
                      <a:pPr algn="ctr"/>
                      <a:r>
                        <a:rPr lang="en-AU" sz="900">
                          <a:latin typeface="+mn-lt"/>
                        </a:rPr>
                        <a:t>Over</a:t>
                      </a:r>
                    </a:p>
                    <a:p>
                      <a:pPr algn="ctr"/>
                      <a:r>
                        <a:rPr lang="en-AU" sz="900">
                          <a:latin typeface="+mn-lt"/>
                        </a:rPr>
                        <a:t> STF</a:t>
                      </a:r>
                    </a:p>
                  </a:txBody>
                  <a:tcPr marL="99060" marR="99060" anchor="ctr">
                    <a:solidFill>
                      <a:srgbClr val="002060"/>
                    </a:solidFill>
                  </a:tcPr>
                </a:tc>
                <a:tc>
                  <a:txBody>
                    <a:bodyPr/>
                    <a:lstStyle/>
                    <a:p>
                      <a:pPr algn="ctr"/>
                      <a:r>
                        <a:rPr lang="en-AU" sz="900">
                          <a:latin typeface="+mn-lt"/>
                        </a:rPr>
                        <a:t>Within </a:t>
                      </a:r>
                    </a:p>
                    <a:p>
                      <a:pPr algn="ctr"/>
                      <a:r>
                        <a:rPr lang="en-AU" sz="900">
                          <a:latin typeface="+mn-lt"/>
                        </a:rPr>
                        <a:t>STF</a:t>
                      </a:r>
                    </a:p>
                  </a:txBody>
                  <a:tcPr marL="99060" marR="99060" anchor="ctr">
                    <a:solidFill>
                      <a:srgbClr val="002060"/>
                    </a:solidFill>
                  </a:tcPr>
                </a:tc>
                <a:tc>
                  <a:txBody>
                    <a:bodyPr/>
                    <a:lstStyle/>
                    <a:p>
                      <a:pPr algn="ctr"/>
                      <a:r>
                        <a:rPr lang="en-AU" sz="900">
                          <a:latin typeface="+mn-lt"/>
                        </a:rPr>
                        <a:t>Total</a:t>
                      </a:r>
                    </a:p>
                    <a:p>
                      <a:pPr algn="ctr"/>
                      <a:r>
                        <a:rPr lang="en-AU" sz="800">
                          <a:latin typeface="+mn-lt"/>
                        </a:rPr>
                        <a:t>(Over + Within</a:t>
                      </a:r>
                      <a:r>
                        <a:rPr lang="en-AU" sz="800" baseline="0">
                          <a:latin typeface="+mn-lt"/>
                        </a:rPr>
                        <a:t> </a:t>
                      </a:r>
                      <a:r>
                        <a:rPr lang="en-AU" sz="800">
                          <a:latin typeface="+mn-lt"/>
                        </a:rPr>
                        <a:t>STF)</a:t>
                      </a:r>
                    </a:p>
                  </a:txBody>
                  <a:tcPr marL="99060" marR="99060" anchor="ctr">
                    <a:solidFill>
                      <a:srgbClr val="002060"/>
                    </a:solidFill>
                  </a:tcPr>
                </a:tc>
                <a:tc>
                  <a:txBody>
                    <a:bodyPr/>
                    <a:lstStyle/>
                    <a:p>
                      <a:pPr algn="ctr"/>
                      <a:r>
                        <a:rPr lang="en-AU" sz="900">
                          <a:latin typeface="+mn-lt"/>
                        </a:rPr>
                        <a:t>% </a:t>
                      </a:r>
                      <a:r>
                        <a:rPr lang="en-AU" sz="800">
                          <a:latin typeface="+mn-lt"/>
                        </a:rPr>
                        <a:t>Within</a:t>
                      </a:r>
                    </a:p>
                    <a:p>
                      <a:pPr algn="ctr"/>
                      <a:r>
                        <a:rPr lang="en-AU" sz="800">
                          <a:latin typeface="+mn-lt"/>
                        </a:rPr>
                        <a:t>STF/Total</a:t>
                      </a:r>
                      <a:endParaRPr lang="en-AU" sz="80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latin typeface="+mn-lt"/>
                        </a:rPr>
                        <a:t>FY 2021-22 Q3</a:t>
                      </a:r>
                      <a:endParaRPr lang="en-AU" sz="900" b="0" i="0" u="none" strike="noStrike">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a:solidFill>
                            <a:srgbClr val="000000"/>
                          </a:solidFill>
                          <a:effectLst/>
                          <a:latin typeface="+mn-lt"/>
                        </a:rPr>
                        <a:t>8</a:t>
                      </a:r>
                    </a:p>
                  </a:txBody>
                  <a:tcPr marL="9525" marR="9525" marT="9525" marB="0" anchor="ctr"/>
                </a:tc>
                <a:tc>
                  <a:txBody>
                    <a:bodyPr/>
                    <a:lstStyle/>
                    <a:p>
                      <a:pPr algn="ctr" fontAlgn="b"/>
                      <a:r>
                        <a:rPr lang="en-AU" sz="900" b="0" i="0" u="none" strike="noStrike">
                          <a:solidFill>
                            <a:srgbClr val="000000"/>
                          </a:solidFill>
                          <a:effectLst/>
                          <a:latin typeface="+mn-lt"/>
                        </a:rPr>
                        <a:t>7</a:t>
                      </a:r>
                    </a:p>
                  </a:txBody>
                  <a:tcPr marL="9525" marR="9525" marT="9525" marB="0" anchor="ctr"/>
                </a:tc>
                <a:tc>
                  <a:txBody>
                    <a:bodyPr/>
                    <a:lstStyle/>
                    <a:p>
                      <a:pPr algn="ctr" rtl="0" fontAlgn="ctr"/>
                      <a:r>
                        <a:rPr lang="en-AU" sz="900" b="0" i="0" u="none" strike="noStrike">
                          <a:solidFill>
                            <a:srgbClr val="000000"/>
                          </a:solidFill>
                          <a:effectLst/>
                          <a:latin typeface="+mn-lt"/>
                        </a:rPr>
                        <a:t>15</a:t>
                      </a:r>
                    </a:p>
                  </a:txBody>
                  <a:tcPr marL="9525" marR="9525" marT="9525" marB="0" anchor="ctr"/>
                </a:tc>
                <a:tc>
                  <a:txBody>
                    <a:bodyPr/>
                    <a:lstStyle/>
                    <a:p>
                      <a:pPr algn="ctr" rtl="0" fontAlgn="ctr"/>
                      <a:r>
                        <a:rPr lang="en-AU" sz="900" b="1" i="0" u="none" strike="noStrike">
                          <a:solidFill>
                            <a:srgbClr val="000000"/>
                          </a:solidFill>
                          <a:effectLst/>
                          <a:latin typeface="+mn-lt"/>
                        </a:rPr>
                        <a:t>47%</a:t>
                      </a:r>
                    </a:p>
                  </a:txBody>
                  <a:tcPr marL="9525" marR="9525" marT="9525" marB="0" anchor="ctr"/>
                </a:tc>
                <a:extLst>
                  <a:ext uri="{0D108BD9-81ED-4DB2-BD59-A6C34878D82A}">
                    <a16:rowId xmlns:a16="http://schemas.microsoft.com/office/drawing/2014/main" val="179474654"/>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l" fontAlgn="b"/>
                      <a:r>
                        <a:rPr lang="en-AU" sz="900" b="0" i="0" u="none" strike="noStrike">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9</a:t>
                      </a:r>
                    </a:p>
                  </a:txBody>
                  <a:tcPr marL="9525" marR="9525" marT="9525" marB="0" anchor="ctr"/>
                </a:tc>
                <a:tc>
                  <a:txBody>
                    <a:bodyPr/>
                    <a:lstStyle/>
                    <a:p>
                      <a:pPr algn="ctr" rtl="0" fontAlgn="ctr"/>
                      <a:r>
                        <a:rPr lang="en-AU" sz="900" b="0" i="0" u="none" strike="noStrike">
                          <a:solidFill>
                            <a:srgbClr val="000000"/>
                          </a:solidFill>
                          <a:effectLst/>
                          <a:latin typeface="+mn-lt"/>
                        </a:rPr>
                        <a:t>13</a:t>
                      </a:r>
                    </a:p>
                  </a:txBody>
                  <a:tcPr marL="9525" marR="9525" marT="9525" marB="0" anchor="ctr"/>
                </a:tc>
                <a:tc>
                  <a:txBody>
                    <a:bodyPr/>
                    <a:lstStyle/>
                    <a:p>
                      <a:pPr algn="ctr" rtl="0" fontAlgn="ctr"/>
                      <a:r>
                        <a:rPr lang="en-AU" sz="900" b="1" i="0" u="none" strike="noStrike">
                          <a:solidFill>
                            <a:srgbClr val="000000"/>
                          </a:solidFill>
                          <a:effectLst/>
                          <a:latin typeface="+mn-lt"/>
                        </a:rPr>
                        <a:t>69%</a:t>
                      </a:r>
                    </a:p>
                  </a:txBody>
                  <a:tcPr marL="9525" marR="9525" marT="9525" marB="0" anchor="ctr"/>
                </a:tc>
                <a:extLst>
                  <a:ext uri="{0D108BD9-81ED-4DB2-BD59-A6C34878D82A}">
                    <a16:rowId xmlns:a16="http://schemas.microsoft.com/office/drawing/2014/main" val="933885637"/>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a:solidFill>
                            <a:schemeClr val="bg1"/>
                          </a:solidFill>
                          <a:effectLst/>
                          <a:latin typeface="+mn-lt"/>
                        </a:rPr>
                        <a:t>12</a:t>
                      </a:r>
                    </a:p>
                  </a:txBody>
                  <a:tcPr marL="9525" marR="9525" marT="9525" marB="0" anchor="ctr">
                    <a:solidFill>
                      <a:srgbClr val="0070C0"/>
                    </a:solidFill>
                  </a:tcPr>
                </a:tc>
                <a:tc>
                  <a:txBody>
                    <a:bodyPr/>
                    <a:lstStyle/>
                    <a:p>
                      <a:pPr algn="ctr" fontAlgn="b"/>
                      <a:r>
                        <a:rPr lang="en-AU" sz="900" b="0" i="0" u="none" strike="noStrike">
                          <a:solidFill>
                            <a:schemeClr val="bg1"/>
                          </a:solidFill>
                          <a:effectLst/>
                          <a:latin typeface="+mn-lt"/>
                        </a:rPr>
                        <a:t>16</a:t>
                      </a:r>
                    </a:p>
                  </a:txBody>
                  <a:tcPr marL="9525" marR="9525" marT="9525" marB="0" anchor="ctr">
                    <a:solidFill>
                      <a:srgbClr val="0070C0"/>
                    </a:solidFill>
                  </a:tcPr>
                </a:tc>
                <a:tc>
                  <a:txBody>
                    <a:bodyPr/>
                    <a:lstStyle/>
                    <a:p>
                      <a:pPr algn="ctr" rtl="0" fontAlgn="ctr"/>
                      <a:r>
                        <a:rPr lang="en-AU" sz="900" b="0" i="0" u="none" strike="noStrike">
                          <a:solidFill>
                            <a:schemeClr val="bg1"/>
                          </a:solidFill>
                          <a:effectLst/>
                          <a:latin typeface="+mn-lt"/>
                        </a:rPr>
                        <a:t>28</a:t>
                      </a:r>
                    </a:p>
                  </a:txBody>
                  <a:tcPr marL="9525" marR="9525" marT="9525" marB="0" anchor="ctr">
                    <a:solidFill>
                      <a:srgbClr val="0070C0"/>
                    </a:solidFill>
                  </a:tcPr>
                </a:tc>
                <a:tc>
                  <a:txBody>
                    <a:bodyPr/>
                    <a:lstStyle/>
                    <a:p>
                      <a:pPr algn="ctr" rtl="0" fontAlgn="ctr"/>
                      <a:r>
                        <a:rPr lang="en-AU" sz="900" b="1" i="0" u="none" strike="noStrike">
                          <a:solidFill>
                            <a:schemeClr val="bg1"/>
                          </a:solidFill>
                          <a:effectLst/>
                          <a:latin typeface="+mn-lt"/>
                        </a:rPr>
                        <a:t>57%</a:t>
                      </a:r>
                    </a:p>
                  </a:txBody>
                  <a:tcPr marL="9525" marR="9525" marT="9525" marB="0" anchor="ctr">
                    <a:solidFill>
                      <a:srgbClr val="0070C0"/>
                    </a:solidFill>
                  </a:tcPr>
                </a:tc>
                <a:extLst>
                  <a:ext uri="{0D108BD9-81ED-4DB2-BD59-A6C34878D82A}">
                    <a16:rowId xmlns:a16="http://schemas.microsoft.com/office/drawing/2014/main" val="3390685726"/>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latin typeface="+mn-lt"/>
                        </a:rPr>
                        <a:t>FY 2021-22 Q2</a:t>
                      </a:r>
                      <a:endParaRPr lang="en-AU" sz="900" b="0" i="0" u="none" strike="noStrike">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a:solidFill>
                            <a:srgbClr val="000000"/>
                          </a:solidFill>
                          <a:effectLst/>
                          <a:latin typeface="+mn-lt"/>
                        </a:rPr>
                        <a:t>11</a:t>
                      </a:r>
                    </a:p>
                  </a:txBody>
                  <a:tcPr marL="9525" marR="9525" marT="9525" marB="0" anchor="ctr"/>
                </a:tc>
                <a:tc>
                  <a:txBody>
                    <a:bodyPr/>
                    <a:lstStyle/>
                    <a:p>
                      <a:pPr algn="ctr" fontAlgn="b"/>
                      <a:r>
                        <a:rPr lang="en-AU" sz="900" b="0" i="0" u="none" strike="noStrike">
                          <a:solidFill>
                            <a:srgbClr val="000000"/>
                          </a:solidFill>
                          <a:effectLst/>
                          <a:latin typeface="+mn-lt"/>
                        </a:rPr>
                        <a:t>16</a:t>
                      </a:r>
                    </a:p>
                  </a:txBody>
                  <a:tcPr marL="9525" marR="9525" marT="9525" marB="0" anchor="ctr"/>
                </a:tc>
                <a:tc>
                  <a:txBody>
                    <a:bodyPr/>
                    <a:lstStyle/>
                    <a:p>
                      <a:pPr algn="ctr" rtl="0" fontAlgn="ctr"/>
                      <a:r>
                        <a:rPr lang="en-AU" sz="900" b="0" i="0" u="none" strike="noStrike">
                          <a:solidFill>
                            <a:srgbClr val="000000"/>
                          </a:solidFill>
                          <a:effectLst/>
                          <a:latin typeface="+mn-lt"/>
                        </a:rPr>
                        <a:t>27</a:t>
                      </a:r>
                    </a:p>
                  </a:txBody>
                  <a:tcPr marL="9525" marR="9525" marT="9525" marB="0" anchor="ctr"/>
                </a:tc>
                <a:tc>
                  <a:txBody>
                    <a:bodyPr/>
                    <a:lstStyle/>
                    <a:p>
                      <a:pPr algn="ctr" rtl="0" fontAlgn="ctr"/>
                      <a:r>
                        <a:rPr lang="en-AU" sz="900" b="1" i="0" u="none" strike="noStrike">
                          <a:solidFill>
                            <a:srgbClr val="000000"/>
                          </a:solidFill>
                          <a:effectLst/>
                          <a:latin typeface="+mn-lt"/>
                        </a:rPr>
                        <a:t>59%</a:t>
                      </a:r>
                    </a:p>
                  </a:txBody>
                  <a:tcPr marL="9525" marR="9525" marT="9525" marB="0" anchor="ctr"/>
                </a:tc>
                <a:extLst>
                  <a:ext uri="{0D108BD9-81ED-4DB2-BD59-A6C34878D82A}">
                    <a16:rowId xmlns:a16="http://schemas.microsoft.com/office/drawing/2014/main" val="4021152763"/>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6</a:t>
                      </a:r>
                    </a:p>
                  </a:txBody>
                  <a:tcPr marL="9525" marR="9525" marT="9525" marB="0" anchor="ctr"/>
                </a:tc>
                <a:tc>
                  <a:txBody>
                    <a:bodyPr/>
                    <a:lstStyle/>
                    <a:p>
                      <a:pPr algn="ctr" rtl="0" fontAlgn="ctr"/>
                      <a:r>
                        <a:rPr lang="en-AU" sz="900" b="0" i="0" u="none" strike="noStrike">
                          <a:solidFill>
                            <a:srgbClr val="000000"/>
                          </a:solidFill>
                          <a:effectLst/>
                          <a:latin typeface="+mn-lt"/>
                        </a:rPr>
                        <a:t>6</a:t>
                      </a:r>
                    </a:p>
                  </a:txBody>
                  <a:tcPr marL="9525" marR="9525" marT="9525" marB="0" anchor="ctr"/>
                </a:tc>
                <a:tc>
                  <a:txBody>
                    <a:bodyPr/>
                    <a:lstStyle/>
                    <a:p>
                      <a:pPr algn="ctr" rtl="0" fontAlgn="ctr"/>
                      <a:r>
                        <a:rPr lang="en-AU" sz="900" b="1" i="0" u="none" strike="noStrike">
                          <a:solidFill>
                            <a:srgbClr val="000000"/>
                          </a:solidFill>
                          <a:effectLst/>
                          <a:latin typeface="+mn-lt"/>
                        </a:rPr>
                        <a:t>100%</a:t>
                      </a:r>
                    </a:p>
                  </a:txBody>
                  <a:tcPr marL="9525" marR="9525" marT="9525" marB="0" anchor="ctr"/>
                </a:tc>
                <a:extLst>
                  <a:ext uri="{0D108BD9-81ED-4DB2-BD59-A6C34878D82A}">
                    <a16:rowId xmlns:a16="http://schemas.microsoft.com/office/drawing/2014/main" val="2247423790"/>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a:solidFill>
                            <a:schemeClr val="bg1"/>
                          </a:solidFill>
                          <a:effectLst/>
                          <a:latin typeface="+mn-lt"/>
                        </a:rPr>
                        <a:t>11</a:t>
                      </a:r>
                    </a:p>
                  </a:txBody>
                  <a:tcPr marL="9525" marR="9525" marT="9525" marB="0" anchor="ctr">
                    <a:solidFill>
                      <a:srgbClr val="0070C0"/>
                    </a:solidFill>
                  </a:tcPr>
                </a:tc>
                <a:tc>
                  <a:txBody>
                    <a:bodyPr/>
                    <a:lstStyle/>
                    <a:p>
                      <a:pPr algn="ctr" fontAlgn="b"/>
                      <a:r>
                        <a:rPr lang="en-AU" sz="900" b="0" i="0" u="none" strike="noStrike">
                          <a:solidFill>
                            <a:schemeClr val="bg1"/>
                          </a:solidFill>
                          <a:effectLst/>
                          <a:latin typeface="+mn-lt"/>
                        </a:rPr>
                        <a:t>22</a:t>
                      </a:r>
                    </a:p>
                  </a:txBody>
                  <a:tcPr marL="9525" marR="9525" marT="9525" marB="0" anchor="ctr">
                    <a:solidFill>
                      <a:srgbClr val="0070C0"/>
                    </a:solidFill>
                  </a:tcPr>
                </a:tc>
                <a:tc>
                  <a:txBody>
                    <a:bodyPr/>
                    <a:lstStyle/>
                    <a:p>
                      <a:pPr algn="ctr" rtl="0" fontAlgn="ctr"/>
                      <a:r>
                        <a:rPr lang="en-AU" sz="900" b="0" i="0" u="none" strike="noStrike">
                          <a:solidFill>
                            <a:schemeClr val="bg1"/>
                          </a:solidFill>
                          <a:effectLst/>
                          <a:latin typeface="+mn-lt"/>
                        </a:rPr>
                        <a:t>33</a:t>
                      </a:r>
                    </a:p>
                  </a:txBody>
                  <a:tcPr marL="9525" marR="9525" marT="9525" marB="0" anchor="ctr">
                    <a:solidFill>
                      <a:srgbClr val="0070C0"/>
                    </a:solidFill>
                  </a:tcPr>
                </a:tc>
                <a:tc>
                  <a:txBody>
                    <a:bodyPr/>
                    <a:lstStyle/>
                    <a:p>
                      <a:pPr algn="ctr" rtl="0" fontAlgn="ctr"/>
                      <a:r>
                        <a:rPr lang="en-AU" sz="900" b="1" i="0" u="none" strike="noStrike">
                          <a:solidFill>
                            <a:schemeClr val="bg1"/>
                          </a:solidFill>
                          <a:effectLst/>
                          <a:latin typeface="+mn-lt"/>
                        </a:rPr>
                        <a:t>67%</a:t>
                      </a:r>
                    </a:p>
                  </a:txBody>
                  <a:tcPr marL="9525" marR="9525" marT="9525" marB="0" anchor="ctr">
                    <a:solidFill>
                      <a:srgbClr val="0070C0"/>
                    </a:solidFill>
                  </a:tcPr>
                </a:tc>
                <a:extLst>
                  <a:ext uri="{0D108BD9-81ED-4DB2-BD59-A6C34878D82A}">
                    <a16:rowId xmlns:a16="http://schemas.microsoft.com/office/drawing/2014/main" val="2192612681"/>
                  </a:ext>
                </a:extLst>
              </a:tr>
            </a:tbl>
          </a:graphicData>
        </a:graphic>
      </p:graphicFrame>
      <p:sp>
        <p:nvSpPr>
          <p:cNvPr id="17" name="TextBox 16">
            <a:extLst>
              <a:ext uri="{FF2B5EF4-FFF2-40B4-BE49-F238E27FC236}">
                <a16:creationId xmlns:a16="http://schemas.microsoft.com/office/drawing/2014/main" id="{F56141A7-7584-4593-9693-15213C366E44}"/>
              </a:ext>
            </a:extLst>
          </p:cNvPr>
          <p:cNvSpPr txBox="1"/>
          <p:nvPr/>
        </p:nvSpPr>
        <p:spPr>
          <a:xfrm>
            <a:off x="313590" y="470795"/>
            <a:ext cx="5975892" cy="276999"/>
          </a:xfrm>
          <a:prstGeom prst="rect">
            <a:avLst/>
          </a:prstGeom>
          <a:noFill/>
        </p:spPr>
        <p:txBody>
          <a:bodyPr wrap="square" rtlCol="0">
            <a:spAutoFit/>
          </a:bodyPr>
          <a:lstStyle/>
          <a:p>
            <a:r>
              <a:rPr lang="en-AU" sz="1200"/>
              <a:t>(Table 1) Mineral licences and work plan stages assessed within statutory time frame (STF)</a:t>
            </a:r>
          </a:p>
        </p:txBody>
      </p:sp>
      <p:sp>
        <p:nvSpPr>
          <p:cNvPr id="18" name="TextBox 17">
            <a:extLst>
              <a:ext uri="{FF2B5EF4-FFF2-40B4-BE49-F238E27FC236}">
                <a16:creationId xmlns:a16="http://schemas.microsoft.com/office/drawing/2014/main" id="{D479F330-45C1-4486-945C-66DD021E7202}"/>
              </a:ext>
            </a:extLst>
          </p:cNvPr>
          <p:cNvSpPr txBox="1"/>
          <p:nvPr/>
        </p:nvSpPr>
        <p:spPr>
          <a:xfrm>
            <a:off x="6809066" y="652879"/>
            <a:ext cx="2707369" cy="1692771"/>
          </a:xfrm>
          <a:prstGeom prst="rect">
            <a:avLst/>
          </a:prstGeom>
          <a:noFill/>
        </p:spPr>
        <p:txBody>
          <a:bodyPr wrap="square" rtlCol="0">
            <a:spAutoFit/>
          </a:bodyPr>
          <a:lstStyle/>
          <a:p>
            <a:r>
              <a:rPr lang="en-AU" sz="900" b="1"/>
              <a:t>Explanation for the result: </a:t>
            </a:r>
            <a:endParaRPr lang="en-AU" sz="900"/>
          </a:p>
          <a:p>
            <a:endParaRPr lang="en-AU" sz="900"/>
          </a:p>
          <a:p>
            <a:pPr>
              <a:spcAft>
                <a:spcPts val="600"/>
              </a:spcAft>
            </a:pPr>
            <a:r>
              <a:rPr lang="en-AU" sz="900"/>
              <a:t>This performance indicator combines mining licence applications, exploration licence applications and mineral industry work plan stages, and measures whether these were assessed within the statutory time frames.</a:t>
            </a:r>
          </a:p>
          <a:p>
            <a:pPr>
              <a:spcAft>
                <a:spcPts val="600"/>
              </a:spcAft>
            </a:pPr>
            <a:r>
              <a:rPr lang="en-AU" sz="900"/>
              <a:t>In Q3, there were 28 (13 mineral work plan stages assessed and 15 mineral licence applications granted) of which 57% were assessed within the statutory time frames. </a:t>
            </a:r>
          </a:p>
        </p:txBody>
      </p:sp>
      <p:sp>
        <p:nvSpPr>
          <p:cNvPr id="19" name="TextBox 18">
            <a:extLst>
              <a:ext uri="{FF2B5EF4-FFF2-40B4-BE49-F238E27FC236}">
                <a16:creationId xmlns:a16="http://schemas.microsoft.com/office/drawing/2014/main" id="{DCC9032A-CB90-4FC8-A982-B0C19E043723}"/>
              </a:ext>
            </a:extLst>
          </p:cNvPr>
          <p:cNvSpPr txBox="1"/>
          <p:nvPr/>
        </p:nvSpPr>
        <p:spPr>
          <a:xfrm>
            <a:off x="3893428" y="6426832"/>
            <a:ext cx="3672408" cy="230832"/>
          </a:xfrm>
          <a:prstGeom prst="rect">
            <a:avLst/>
          </a:prstGeom>
          <a:noFill/>
        </p:spPr>
        <p:txBody>
          <a:bodyPr wrap="square" rtlCol="0">
            <a:spAutoFit/>
          </a:bodyPr>
          <a:lstStyle/>
          <a:p>
            <a:r>
              <a:rPr lang="en-AU" sz="900">
                <a:solidFill>
                  <a:schemeClr val="bg1">
                    <a:lumMod val="50000"/>
                  </a:schemeClr>
                </a:solidFill>
              </a:rPr>
              <a:t>* A work plan stage represents a statutory decision point.</a:t>
            </a:r>
          </a:p>
        </p:txBody>
      </p:sp>
      <p:sp>
        <p:nvSpPr>
          <p:cNvPr id="20" name="Slide Number Placeholder 1">
            <a:extLst>
              <a:ext uri="{FF2B5EF4-FFF2-40B4-BE49-F238E27FC236}">
                <a16:creationId xmlns:a16="http://schemas.microsoft.com/office/drawing/2014/main" id="{23C97389-9060-4553-BB8E-D0AB66344060}"/>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5</a:t>
            </a:fld>
            <a:endParaRPr lang="en-AU"/>
          </a:p>
        </p:txBody>
      </p:sp>
    </p:spTree>
    <p:extLst>
      <p:ext uri="{BB962C8B-B14F-4D97-AF65-F5344CB8AC3E}">
        <p14:creationId xmlns:p14="http://schemas.microsoft.com/office/powerpoint/2010/main" val="98113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4000"/>
            <a:ext cx="8915400" cy="274042"/>
          </a:xfrm>
        </p:spPr>
        <p:txBody>
          <a:bodyPr>
            <a:normAutofit fontScale="90000"/>
          </a:bodyPr>
          <a:lstStyle/>
          <a:p>
            <a:r>
              <a:rPr lang="en-AU" sz="1400" b="1">
                <a:solidFill>
                  <a:schemeClr val="bg1"/>
                </a:solidFill>
              </a:rPr>
              <a:t>KPI 1: Efficient Approvals Process – Tenement Variations</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2625859163"/>
              </p:ext>
            </p:extLst>
          </p:nvPr>
        </p:nvGraphicFramePr>
        <p:xfrm>
          <a:off x="344488" y="897495"/>
          <a:ext cx="5904657" cy="3139116"/>
        </p:xfrm>
        <a:graphic>
          <a:graphicData uri="http://schemas.openxmlformats.org/drawingml/2006/table">
            <a:tbl>
              <a:tblPr firstRow="1" bandRow="1">
                <a:tableStyleId>{7DF18680-E054-41AD-8BC1-D1AEF772440D}</a:tableStyleId>
              </a:tblPr>
              <a:tblGrid>
                <a:gridCol w="664274">
                  <a:extLst>
                    <a:ext uri="{9D8B030D-6E8A-4147-A177-3AD203B41FA5}">
                      <a16:colId xmlns:a16="http://schemas.microsoft.com/office/drawing/2014/main" val="20000"/>
                    </a:ext>
                  </a:extLst>
                </a:gridCol>
                <a:gridCol w="1645399">
                  <a:extLst>
                    <a:ext uri="{9D8B030D-6E8A-4147-A177-3AD203B41FA5}">
                      <a16:colId xmlns:a16="http://schemas.microsoft.com/office/drawing/2014/main" val="20001"/>
                    </a:ext>
                  </a:extLst>
                </a:gridCol>
                <a:gridCol w="690264">
                  <a:extLst>
                    <a:ext uri="{9D8B030D-6E8A-4147-A177-3AD203B41FA5}">
                      <a16:colId xmlns:a16="http://schemas.microsoft.com/office/drawing/2014/main" val="20002"/>
                    </a:ext>
                  </a:extLst>
                </a:gridCol>
                <a:gridCol w="690264">
                  <a:extLst>
                    <a:ext uri="{9D8B030D-6E8A-4147-A177-3AD203B41FA5}">
                      <a16:colId xmlns:a16="http://schemas.microsoft.com/office/drawing/2014/main" val="20003"/>
                    </a:ext>
                  </a:extLst>
                </a:gridCol>
                <a:gridCol w="690264">
                  <a:extLst>
                    <a:ext uri="{9D8B030D-6E8A-4147-A177-3AD203B41FA5}">
                      <a16:colId xmlns:a16="http://schemas.microsoft.com/office/drawing/2014/main" val="20004"/>
                    </a:ext>
                  </a:extLst>
                </a:gridCol>
                <a:gridCol w="739967">
                  <a:extLst>
                    <a:ext uri="{9D8B030D-6E8A-4147-A177-3AD203B41FA5}">
                      <a16:colId xmlns:a16="http://schemas.microsoft.com/office/drawing/2014/main" val="1226618478"/>
                    </a:ext>
                  </a:extLst>
                </a:gridCol>
                <a:gridCol w="784225">
                  <a:extLst>
                    <a:ext uri="{9D8B030D-6E8A-4147-A177-3AD203B41FA5}">
                      <a16:colId xmlns:a16="http://schemas.microsoft.com/office/drawing/2014/main" val="1921623172"/>
                    </a:ext>
                  </a:extLst>
                </a:gridCol>
              </a:tblGrid>
              <a:tr h="597385">
                <a:tc>
                  <a:txBody>
                    <a:bodyPr/>
                    <a:lstStyle/>
                    <a:p>
                      <a:pPr algn="ctr"/>
                      <a:r>
                        <a:rPr lang="en-AU" sz="900"/>
                        <a:t>Quarter</a:t>
                      </a:r>
                      <a:endParaRPr lang="en-AU" sz="900">
                        <a:latin typeface="+mn-lt"/>
                      </a:endParaRPr>
                    </a:p>
                  </a:txBody>
                  <a:tcPr marL="99060" marR="99060" anchor="ctr">
                    <a:solidFill>
                      <a:srgbClr val="002060"/>
                    </a:solidFill>
                  </a:tcPr>
                </a:tc>
                <a:tc>
                  <a:txBody>
                    <a:bodyPr/>
                    <a:lstStyle/>
                    <a:p>
                      <a:pPr algn="ctr"/>
                      <a:r>
                        <a:rPr lang="en-AU" sz="900"/>
                        <a:t>Licence Type</a:t>
                      </a:r>
                      <a:endParaRPr lang="en-AU" sz="900">
                        <a:latin typeface="+mn-lt"/>
                      </a:endParaRPr>
                    </a:p>
                  </a:txBody>
                  <a:tcPr marL="99060" marR="99060" anchor="ctr">
                    <a:solidFill>
                      <a:srgbClr val="002060"/>
                    </a:solidFill>
                  </a:tcPr>
                </a:tc>
                <a:tc>
                  <a:txBody>
                    <a:bodyPr/>
                    <a:lstStyle/>
                    <a:p>
                      <a:pPr algn="ctr"/>
                      <a:r>
                        <a:rPr lang="en-AU" sz="900"/>
                        <a:t>CSS</a:t>
                      </a:r>
                    </a:p>
                    <a:p>
                      <a:pPr algn="ctr"/>
                      <a:r>
                        <a:rPr lang="en-AU" sz="900"/>
                        <a:t>(Target Days)</a:t>
                      </a:r>
                      <a:endParaRPr lang="en-AU" sz="900">
                        <a:latin typeface="+mn-lt"/>
                      </a:endParaRPr>
                    </a:p>
                  </a:txBody>
                  <a:tcPr marL="99060" marR="99060" anchor="ctr">
                    <a:solidFill>
                      <a:srgbClr val="002060"/>
                    </a:solidFill>
                  </a:tcPr>
                </a:tc>
                <a:tc>
                  <a:txBody>
                    <a:bodyPr/>
                    <a:lstStyle/>
                    <a:p>
                      <a:pPr algn="ctr"/>
                      <a:r>
                        <a:rPr lang="en-AU" sz="900"/>
                        <a:t>Over</a:t>
                      </a:r>
                    </a:p>
                    <a:p>
                      <a:pPr algn="ctr"/>
                      <a:r>
                        <a:rPr lang="en-AU" sz="900"/>
                        <a:t>CSS</a:t>
                      </a:r>
                      <a:endParaRPr lang="en-AU" sz="900">
                        <a:latin typeface="+mn-lt"/>
                      </a:endParaRPr>
                    </a:p>
                  </a:txBody>
                  <a:tcPr marL="99060" marR="99060" anchor="ctr">
                    <a:solidFill>
                      <a:srgbClr val="002060"/>
                    </a:solidFill>
                  </a:tcPr>
                </a:tc>
                <a:tc>
                  <a:txBody>
                    <a:bodyPr/>
                    <a:lstStyle/>
                    <a:p>
                      <a:pPr algn="ctr"/>
                      <a:r>
                        <a:rPr lang="en-AU" sz="900"/>
                        <a:t>Within </a:t>
                      </a:r>
                    </a:p>
                    <a:p>
                      <a:pPr algn="ctr"/>
                      <a:r>
                        <a:rPr lang="en-AU" sz="900"/>
                        <a:t>CSS</a:t>
                      </a:r>
                      <a:endParaRPr lang="en-AU" sz="900">
                        <a:latin typeface="+mn-lt"/>
                      </a:endParaRPr>
                    </a:p>
                  </a:txBody>
                  <a:tcPr marL="99060" marR="99060" anchor="ctr">
                    <a:solidFill>
                      <a:srgbClr val="002060"/>
                    </a:solidFill>
                  </a:tcPr>
                </a:tc>
                <a:tc>
                  <a:txBody>
                    <a:bodyPr/>
                    <a:lstStyle/>
                    <a:p>
                      <a:pPr algn="ctr"/>
                      <a:r>
                        <a:rPr lang="en-AU" sz="900"/>
                        <a:t>Total</a:t>
                      </a:r>
                    </a:p>
                    <a:p>
                      <a:pPr algn="ctr"/>
                      <a:r>
                        <a:rPr lang="en-AU" sz="900"/>
                        <a:t>(Over + Within</a:t>
                      </a:r>
                      <a:r>
                        <a:rPr lang="en-AU" sz="900" baseline="0"/>
                        <a:t> CSS)</a:t>
                      </a:r>
                      <a:endParaRPr lang="en-AU" sz="900">
                        <a:latin typeface="+mn-lt"/>
                      </a:endParaRPr>
                    </a:p>
                  </a:txBody>
                  <a:tcPr marL="99060" marR="99060" anchor="ctr">
                    <a:solidFill>
                      <a:srgbClr val="002060"/>
                    </a:solidFill>
                  </a:tcPr>
                </a:tc>
                <a:tc>
                  <a:txBody>
                    <a:bodyPr/>
                    <a:lstStyle/>
                    <a:p>
                      <a:pPr algn="ctr"/>
                      <a:r>
                        <a:rPr lang="en-AU" sz="90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a:t> Total</a:t>
                      </a:r>
                      <a:endParaRPr lang="en-AU" sz="90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08253">
                <a:tc rowSpan="6">
                  <a:txBody>
                    <a:bodyPr/>
                    <a:lstStyle/>
                    <a:p>
                      <a:pPr algn="ctr" rtl="0" fontAlgn="ctr"/>
                      <a:r>
                        <a:rPr lang="en-AU" sz="900" b="0" u="none" strike="noStrike">
                          <a:effectLst/>
                        </a:rPr>
                        <a:t>FY 2021-22 Q3</a:t>
                      </a:r>
                      <a:endParaRPr lang="en-AU" sz="900" b="0" i="0" u="none" strike="noStrike">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a:effectLst/>
                        </a:rPr>
                        <a:t>Exploration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25</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92%</a:t>
                      </a:r>
                    </a:p>
                  </a:txBody>
                  <a:tcPr marL="9525" marR="9525" marT="9525" marB="0" anchor="ctr"/>
                </a:tc>
                <a:extLst>
                  <a:ext uri="{0D108BD9-81ED-4DB2-BD59-A6C34878D82A}">
                    <a16:rowId xmlns:a16="http://schemas.microsoft.com/office/drawing/2014/main" val="10001"/>
                  </a:ext>
                </a:extLst>
              </a:tr>
              <a:tr h="208253">
                <a:tc vMerge="1">
                  <a:txBody>
                    <a:bodyPr/>
                    <a:lstStyle/>
                    <a:p>
                      <a:endParaRPr lang="en-AU"/>
                    </a:p>
                  </a:txBody>
                  <a:tcPr/>
                </a:tc>
                <a:tc>
                  <a:txBody>
                    <a:bodyPr/>
                    <a:lstStyle/>
                    <a:p>
                      <a:pPr algn="l" fontAlgn="b"/>
                      <a:r>
                        <a:rPr lang="en-AU" sz="900" u="none" strike="noStrike">
                          <a:effectLst/>
                        </a:rPr>
                        <a:t>Mining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2"/>
                  </a:ext>
                </a:extLst>
              </a:tr>
              <a:tr h="208253">
                <a:tc vMerge="1">
                  <a:txBody>
                    <a:bodyPr/>
                    <a:lstStyle/>
                    <a:p>
                      <a:endParaRPr lang="en-AU"/>
                    </a:p>
                  </a:txBody>
                  <a:tcPr/>
                </a:tc>
                <a:tc>
                  <a:txBody>
                    <a:bodyPr/>
                    <a:lstStyle/>
                    <a:p>
                      <a:pPr algn="l" fontAlgn="b"/>
                      <a:r>
                        <a:rPr lang="en-AU" sz="900" u="none" strike="noStrike">
                          <a:effectLst/>
                        </a:rPr>
                        <a:t>Prospecting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0003"/>
                  </a:ext>
                </a:extLst>
              </a:tr>
              <a:tr h="208253">
                <a:tc vMerge="1">
                  <a:txBody>
                    <a:bodyPr/>
                    <a:lstStyle/>
                    <a:p>
                      <a:endParaRPr lang="en-AU"/>
                    </a:p>
                  </a:txBody>
                  <a:tcPr/>
                </a:tc>
                <a:tc>
                  <a:txBody>
                    <a:bodyPr/>
                    <a:lstStyle/>
                    <a:p>
                      <a:pPr algn="l" fontAlgn="b"/>
                      <a:r>
                        <a:rPr lang="en-AU" sz="900" u="none" strike="noStrike">
                          <a:effectLst/>
                        </a:rPr>
                        <a:t>Retention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4"/>
                  </a:ext>
                </a:extLst>
              </a:tr>
              <a:tr h="208253">
                <a:tc vMerge="1">
                  <a:txBody>
                    <a:bodyPr/>
                    <a:lstStyle/>
                    <a:p>
                      <a:endParaRPr lang="en-AU"/>
                    </a:p>
                  </a:txBody>
                  <a:tcPr/>
                </a:tc>
                <a:tc>
                  <a:txBody>
                    <a:bodyPr/>
                    <a:lstStyle/>
                    <a:p>
                      <a:pPr algn="l" fontAlgn="b"/>
                      <a:r>
                        <a:rPr lang="en-AU" sz="900" u="none" strike="noStrike">
                          <a:effectLst/>
                        </a:rPr>
                        <a:t>Work Authority</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30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908936987"/>
                  </a:ext>
                </a:extLst>
              </a:tr>
              <a:tr h="208253">
                <a:tc vMerge="1">
                  <a:txBody>
                    <a:bodyPr/>
                    <a:lstStyle/>
                    <a:p>
                      <a:endParaRPr lang="en-AU"/>
                    </a:p>
                  </a:txBody>
                  <a:tcPr/>
                </a:tc>
                <a:tc gridSpan="2">
                  <a:txBody>
                    <a:bodyPr/>
                    <a:lstStyle/>
                    <a:p>
                      <a:pPr algn="ctr" rtl="0" fontAlgn="ctr"/>
                      <a:r>
                        <a:rPr lang="en-AU" sz="900" b="1" u="none" strike="noStrike">
                          <a:solidFill>
                            <a:schemeClr val="bg1"/>
                          </a:solidFill>
                          <a:effectLst/>
                        </a:rPr>
                        <a:t>Total</a:t>
                      </a:r>
                      <a:endParaRPr lang="en-AU" sz="9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hMerge="1">
                  <a:txBody>
                    <a:bodyPr/>
                    <a:lstStyle/>
                    <a:p>
                      <a:endParaRPr lang="en-AU"/>
                    </a:p>
                  </a:txBody>
                  <a:tcPr/>
                </a:tc>
                <a:tc>
                  <a:txBody>
                    <a:bodyPr/>
                    <a:lstStyle/>
                    <a:p>
                      <a:pPr algn="ctr" fontAlgn="b"/>
                      <a:r>
                        <a:rPr lang="en-AU" sz="900" b="1" i="0" u="none" strike="noStrike">
                          <a:solidFill>
                            <a:schemeClr val="bg1"/>
                          </a:solidFill>
                          <a:effectLst/>
                          <a:latin typeface="Calibri" panose="020F0502020204030204" pitchFamily="34" charset="0"/>
                        </a:rPr>
                        <a:t>10</a:t>
                      </a:r>
                    </a:p>
                  </a:txBody>
                  <a:tcPr marL="9525" marR="9525" marT="9525" marB="0" anchor="ctr">
                    <a:solidFill>
                      <a:schemeClr val="accent5"/>
                    </a:solidFill>
                  </a:tcPr>
                </a:tc>
                <a:tc>
                  <a:txBody>
                    <a:bodyPr/>
                    <a:lstStyle/>
                    <a:p>
                      <a:pPr algn="ctr" fontAlgn="b"/>
                      <a:r>
                        <a:rPr lang="en-AU" sz="900" b="1" i="0" u="none" strike="noStrike">
                          <a:solidFill>
                            <a:schemeClr val="bg1"/>
                          </a:solidFill>
                          <a:effectLst/>
                          <a:latin typeface="Calibri" panose="020F0502020204030204" pitchFamily="34" charset="0"/>
                        </a:rPr>
                        <a:t>34</a:t>
                      </a:r>
                    </a:p>
                  </a:txBody>
                  <a:tcPr marL="9525" marR="9525" marT="9525" marB="0" anchor="ctr">
                    <a:solidFill>
                      <a:schemeClr val="accent5"/>
                    </a:solidFill>
                  </a:tcPr>
                </a:tc>
                <a:tc>
                  <a:txBody>
                    <a:bodyPr/>
                    <a:lstStyle/>
                    <a:p>
                      <a:pPr algn="ctr" fontAlgn="b"/>
                      <a:r>
                        <a:rPr lang="en-AU" sz="900" b="1" i="0" u="none" strike="noStrike">
                          <a:solidFill>
                            <a:schemeClr val="bg1"/>
                          </a:solidFill>
                          <a:effectLst/>
                          <a:latin typeface="Calibri" panose="020F0502020204030204" pitchFamily="34" charset="0"/>
                        </a:rPr>
                        <a:t>44</a:t>
                      </a:r>
                    </a:p>
                  </a:txBody>
                  <a:tcPr marL="9525" marR="9525" marT="9525" marB="0" anchor="ctr">
                    <a:solidFill>
                      <a:schemeClr val="accent5"/>
                    </a:solidFill>
                  </a:tcPr>
                </a:tc>
                <a:tc>
                  <a:txBody>
                    <a:bodyPr/>
                    <a:lstStyle/>
                    <a:p>
                      <a:pPr algn="ctr" fontAlgn="b"/>
                      <a:r>
                        <a:rPr lang="en-AU" sz="900" b="1" i="0" u="none" strike="noStrike">
                          <a:solidFill>
                            <a:schemeClr val="bg1"/>
                          </a:solidFill>
                          <a:effectLst/>
                          <a:latin typeface="Calibri" panose="020F0502020204030204" pitchFamily="34" charset="0"/>
                        </a:rPr>
                        <a:t>77%</a:t>
                      </a:r>
                    </a:p>
                  </a:txBody>
                  <a:tcPr marL="9525" marR="9525" marT="9525" marB="0" anchor="ctr">
                    <a:solidFill>
                      <a:schemeClr val="accent5"/>
                    </a:solidFill>
                  </a:tcPr>
                </a:tc>
                <a:extLst>
                  <a:ext uri="{0D108BD9-81ED-4DB2-BD59-A6C34878D82A}">
                    <a16:rowId xmlns:a16="http://schemas.microsoft.com/office/drawing/2014/main" val="10009"/>
                  </a:ext>
                </a:extLst>
              </a:tr>
              <a:tr h="208253">
                <a:tc rowSpan="6">
                  <a:txBody>
                    <a:bodyPr/>
                    <a:lstStyle/>
                    <a:p>
                      <a:pPr algn="ctr" rtl="0" fontAlgn="ctr"/>
                      <a:r>
                        <a:rPr lang="en-AU" sz="900" b="0" u="none" strike="noStrike">
                          <a:effectLst/>
                        </a:rPr>
                        <a:t>FY 2021-22 Q2</a:t>
                      </a:r>
                      <a:endParaRPr lang="en-AU" sz="900" b="0" i="0" u="none" strike="noStrike">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a:effectLst/>
                        </a:rPr>
                        <a:t>Exploration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55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57</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0010"/>
                  </a:ext>
                </a:extLst>
              </a:tr>
              <a:tr h="208253">
                <a:tc vMerge="1">
                  <a:txBody>
                    <a:bodyPr/>
                    <a:lstStyle/>
                    <a:p>
                      <a:endParaRPr lang="en-AU"/>
                    </a:p>
                  </a:txBody>
                  <a:tcPr/>
                </a:tc>
                <a:tc>
                  <a:txBody>
                    <a:bodyPr/>
                    <a:lstStyle/>
                    <a:p>
                      <a:pPr algn="l" fontAlgn="b"/>
                      <a:r>
                        <a:rPr lang="en-AU" sz="900" u="none" strike="noStrike">
                          <a:effectLst/>
                        </a:rPr>
                        <a:t>Mining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830201349"/>
                  </a:ext>
                </a:extLst>
              </a:tr>
              <a:tr h="208253">
                <a:tc vMerge="1">
                  <a:txBody>
                    <a:bodyPr/>
                    <a:lstStyle/>
                    <a:p>
                      <a:endParaRPr lang="en-AU"/>
                    </a:p>
                  </a:txBody>
                  <a:tcPr/>
                </a:tc>
                <a:tc>
                  <a:txBody>
                    <a:bodyPr/>
                    <a:lstStyle/>
                    <a:p>
                      <a:pPr algn="l" fontAlgn="b"/>
                      <a:r>
                        <a:rPr lang="en-AU" sz="900" u="none" strike="noStrike">
                          <a:effectLst/>
                        </a:rPr>
                        <a:t>Prospecting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11"/>
                  </a:ext>
                </a:extLst>
              </a:tr>
              <a:tr h="208253">
                <a:tc vMerge="1">
                  <a:txBody>
                    <a:bodyPr/>
                    <a:lstStyle/>
                    <a:p>
                      <a:endParaRPr lang="en-AU"/>
                    </a:p>
                  </a:txBody>
                  <a:tcPr/>
                </a:tc>
                <a:tc>
                  <a:txBody>
                    <a:bodyPr/>
                    <a:lstStyle/>
                    <a:p>
                      <a:pPr algn="l" fontAlgn="b"/>
                      <a:r>
                        <a:rPr lang="en-AU" sz="900" u="none" strike="noStrike">
                          <a:effectLst/>
                        </a:rPr>
                        <a:t>Retention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12"/>
                  </a:ext>
                </a:extLst>
              </a:tr>
              <a:tr h="208253">
                <a:tc vMerge="1">
                  <a:txBody>
                    <a:bodyPr/>
                    <a:lstStyle/>
                    <a:p>
                      <a:endParaRPr lang="en-AU"/>
                    </a:p>
                  </a:txBody>
                  <a:tcPr/>
                </a:tc>
                <a:tc>
                  <a:txBody>
                    <a:bodyPr/>
                    <a:lstStyle/>
                    <a:p>
                      <a:pPr algn="l" fontAlgn="b"/>
                      <a:r>
                        <a:rPr lang="en-AU" sz="900" u="none" strike="noStrike">
                          <a:effectLst/>
                        </a:rPr>
                        <a:t>Work Authority</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30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38%</a:t>
                      </a:r>
                    </a:p>
                  </a:txBody>
                  <a:tcPr marL="9525" marR="9525" marT="9525" marB="0" anchor="ctr"/>
                </a:tc>
                <a:extLst>
                  <a:ext uri="{0D108BD9-81ED-4DB2-BD59-A6C34878D82A}">
                    <a16:rowId xmlns:a16="http://schemas.microsoft.com/office/drawing/2014/main" val="10014"/>
                  </a:ext>
                </a:extLst>
              </a:tr>
              <a:tr h="208253">
                <a:tc vMerge="1">
                  <a:txBody>
                    <a:bodyPr/>
                    <a:lstStyle/>
                    <a:p>
                      <a:endParaRPr lang="en-AU"/>
                    </a:p>
                  </a:txBody>
                  <a:tcPr/>
                </a:tc>
                <a:tc gridSpan="2">
                  <a:txBody>
                    <a:bodyPr/>
                    <a:lstStyle/>
                    <a:p>
                      <a:pPr algn="ctr" rtl="0" fontAlgn="ctr"/>
                      <a:r>
                        <a:rPr lang="en-AU" sz="900" b="1" u="none" strike="noStrike">
                          <a:solidFill>
                            <a:schemeClr val="bg1"/>
                          </a:solidFill>
                          <a:effectLst/>
                        </a:rPr>
                        <a:t>Total</a:t>
                      </a:r>
                      <a:endParaRPr lang="en-AU" sz="9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hMerge="1">
                  <a:txBody>
                    <a:bodyPr/>
                    <a:lstStyle/>
                    <a:p>
                      <a:endParaRPr lang="en-AU"/>
                    </a:p>
                  </a:txBody>
                  <a:tcPr/>
                </a:tc>
                <a:tc>
                  <a:txBody>
                    <a:bodyPr/>
                    <a:lstStyle/>
                    <a:p>
                      <a:pPr algn="ctr" fontAlgn="b"/>
                      <a:r>
                        <a:rPr lang="en-AU" sz="900" b="1" i="0" u="none" strike="noStrike">
                          <a:solidFill>
                            <a:schemeClr val="bg1"/>
                          </a:solidFill>
                          <a:effectLst/>
                          <a:latin typeface="Calibri" panose="020F0502020204030204" pitchFamily="34" charset="0"/>
                        </a:rPr>
                        <a:t>15</a:t>
                      </a:r>
                    </a:p>
                  </a:txBody>
                  <a:tcPr marL="9525" marR="9525" marT="9525" marB="0" anchor="ctr">
                    <a:solidFill>
                      <a:schemeClr val="accent5"/>
                    </a:solidFill>
                  </a:tcPr>
                </a:tc>
                <a:tc>
                  <a:txBody>
                    <a:bodyPr/>
                    <a:lstStyle/>
                    <a:p>
                      <a:pPr algn="ctr" fontAlgn="b"/>
                      <a:r>
                        <a:rPr lang="en-AU" sz="900" b="1" i="0" u="none" strike="noStrike">
                          <a:solidFill>
                            <a:schemeClr val="bg1"/>
                          </a:solidFill>
                          <a:effectLst/>
                          <a:latin typeface="Calibri" panose="020F0502020204030204" pitchFamily="34" charset="0"/>
                        </a:rPr>
                        <a:t>64</a:t>
                      </a:r>
                    </a:p>
                  </a:txBody>
                  <a:tcPr marL="9525" marR="9525" marT="9525" marB="0" anchor="ctr">
                    <a:solidFill>
                      <a:schemeClr val="accent5"/>
                    </a:solidFill>
                  </a:tcPr>
                </a:tc>
                <a:tc>
                  <a:txBody>
                    <a:bodyPr/>
                    <a:lstStyle/>
                    <a:p>
                      <a:pPr algn="ctr" fontAlgn="b"/>
                      <a:r>
                        <a:rPr lang="en-AU" sz="900" b="1" i="0" u="none" strike="noStrike">
                          <a:solidFill>
                            <a:schemeClr val="bg1"/>
                          </a:solidFill>
                          <a:effectLst/>
                          <a:latin typeface="Calibri" panose="020F0502020204030204" pitchFamily="34" charset="0"/>
                        </a:rPr>
                        <a:t>79</a:t>
                      </a:r>
                    </a:p>
                  </a:txBody>
                  <a:tcPr marL="9525" marR="9525" marT="9525" marB="0" anchor="ctr">
                    <a:solidFill>
                      <a:schemeClr val="accent5"/>
                    </a:solidFill>
                  </a:tcPr>
                </a:tc>
                <a:tc>
                  <a:txBody>
                    <a:bodyPr/>
                    <a:lstStyle/>
                    <a:p>
                      <a:pPr algn="ctr" fontAlgn="b"/>
                      <a:r>
                        <a:rPr lang="en-AU" sz="900" b="1" i="0" u="none" strike="noStrike">
                          <a:solidFill>
                            <a:schemeClr val="bg1"/>
                          </a:solidFill>
                          <a:effectLst/>
                          <a:latin typeface="Calibri" panose="020F0502020204030204" pitchFamily="34" charset="0"/>
                        </a:rPr>
                        <a:t>81%</a:t>
                      </a:r>
                    </a:p>
                  </a:txBody>
                  <a:tcPr marL="9525" marR="9525" marT="9525" marB="0" anchor="ctr">
                    <a:solidFill>
                      <a:schemeClr val="accent5"/>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44488" y="562965"/>
            <a:ext cx="4752529" cy="276999"/>
          </a:xfrm>
          <a:prstGeom prst="rect">
            <a:avLst/>
          </a:prstGeom>
          <a:noFill/>
        </p:spPr>
        <p:txBody>
          <a:bodyPr wrap="square" rtlCol="0">
            <a:spAutoFit/>
          </a:bodyPr>
          <a:lstStyle/>
          <a:p>
            <a:r>
              <a:rPr lang="en-AU" sz="1200"/>
              <a:t>Tenement variations approved within Client Service Standard (CSS)</a:t>
            </a:r>
          </a:p>
        </p:txBody>
      </p:sp>
      <p:sp>
        <p:nvSpPr>
          <p:cNvPr id="11" name="TextBox 10">
            <a:extLst>
              <a:ext uri="{FF2B5EF4-FFF2-40B4-BE49-F238E27FC236}">
                <a16:creationId xmlns:a16="http://schemas.microsoft.com/office/drawing/2014/main" id="{10EFA746-6F27-473A-9214-3DDCCEA36DDF}"/>
              </a:ext>
            </a:extLst>
          </p:cNvPr>
          <p:cNvSpPr txBox="1"/>
          <p:nvPr/>
        </p:nvSpPr>
        <p:spPr>
          <a:xfrm>
            <a:off x="6393160" y="980728"/>
            <a:ext cx="3437964" cy="2400657"/>
          </a:xfrm>
          <a:prstGeom prst="rect">
            <a:avLst/>
          </a:prstGeom>
          <a:noFill/>
        </p:spPr>
        <p:txBody>
          <a:bodyPr wrap="square" rtlCol="0" anchor="t">
            <a:spAutoFit/>
          </a:bodyPr>
          <a:lstStyle/>
          <a:p>
            <a:r>
              <a:rPr lang="en-AU" sz="900" b="1"/>
              <a:t>Explanation for the result: </a:t>
            </a:r>
          </a:p>
          <a:p>
            <a:endParaRPr lang="en-AU" sz="900" b="1"/>
          </a:p>
          <a:p>
            <a:r>
              <a:rPr lang="en-AU" sz="900"/>
              <a:t>The Client Service Standard (CSS) is the percentage of licence variations assessed within departmental agreed time frames where a statutory time frame does not exist.</a:t>
            </a:r>
          </a:p>
          <a:p>
            <a:r>
              <a:rPr lang="en-AU" sz="900"/>
              <a:t> </a:t>
            </a:r>
          </a:p>
          <a:p>
            <a:pPr>
              <a:spcAft>
                <a:spcPts val="600"/>
              </a:spcAft>
            </a:pPr>
            <a:r>
              <a:rPr lang="en-AU" sz="900"/>
              <a:t>In Q3, 77% (34 out of 44) of licence variations were completed within the Client Service Standard. </a:t>
            </a:r>
          </a:p>
          <a:p>
            <a:pPr>
              <a:spcAft>
                <a:spcPts val="600"/>
              </a:spcAft>
            </a:pPr>
            <a:endParaRPr lang="en-AU" sz="900" b="1"/>
          </a:p>
          <a:p>
            <a:pPr>
              <a:spcAft>
                <a:spcPts val="600"/>
              </a:spcAft>
            </a:pPr>
            <a:r>
              <a:rPr lang="en-AU" sz="900" b="1"/>
              <a:t>Why are these measures important?</a:t>
            </a:r>
          </a:p>
          <a:p>
            <a:endParaRPr lang="en-AU" sz="900">
              <a:solidFill>
                <a:schemeClr val="bg1">
                  <a:lumMod val="50000"/>
                </a:schemeClr>
              </a:solidFill>
            </a:endParaRPr>
          </a:p>
          <a:p>
            <a:r>
              <a:rPr lang="en-AU" sz="900">
                <a:solidFill>
                  <a:schemeClr val="bg1">
                    <a:lumMod val="50000"/>
                  </a:schemeClr>
                </a:solidFill>
              </a:rPr>
              <a:t>Earth Resources Regulation began reporting on the Client Service Standard in July 2017. This indicator measures how well the department meets the Client Service Standard when processing licence variation approvals. </a:t>
            </a:r>
          </a:p>
        </p:txBody>
      </p:sp>
      <p:sp>
        <p:nvSpPr>
          <p:cNvPr id="7" name="Footer Placeholder 6"/>
          <p:cNvSpPr>
            <a:spLocks noGrp="1"/>
          </p:cNvSpPr>
          <p:nvPr>
            <p:ph type="ftr" sz="quarter" idx="11"/>
          </p:nvPr>
        </p:nvSpPr>
        <p:spPr/>
        <p:txBody>
          <a:bodyPr/>
          <a:lstStyle/>
          <a:p>
            <a:r>
              <a:rPr lang="en-AU"/>
              <a:t>Earth Resources Regulation Quarterly Performance Report 2021-22 Q3</a:t>
            </a:r>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472534233"/>
              </p:ext>
            </p:extLst>
          </p:nvPr>
        </p:nvGraphicFramePr>
        <p:xfrm>
          <a:off x="316313" y="4221087"/>
          <a:ext cx="9066212" cy="2299172"/>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
            <a:extLst>
              <a:ext uri="{FF2B5EF4-FFF2-40B4-BE49-F238E27FC236}">
                <a16:creationId xmlns:a16="http://schemas.microsoft.com/office/drawing/2014/main" id="{CFB3B1DB-0765-4F83-A4D6-36C775544C80}"/>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6</a:t>
            </a:fld>
            <a:endParaRPr lang="en-AU"/>
          </a:p>
        </p:txBody>
      </p:sp>
    </p:spTree>
    <p:extLst>
      <p:ext uri="{BB962C8B-B14F-4D97-AF65-F5344CB8AC3E}">
        <p14:creationId xmlns:p14="http://schemas.microsoft.com/office/powerpoint/2010/main" val="34984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144000"/>
            <a:ext cx="8915400" cy="274042"/>
          </a:xfrm>
        </p:spPr>
        <p:txBody>
          <a:bodyPr>
            <a:normAutofit fontScale="90000"/>
          </a:bodyPr>
          <a:lstStyle/>
          <a:p>
            <a:r>
              <a:rPr lang="en-AU" sz="1400" b="1" dirty="0">
                <a:solidFill>
                  <a:schemeClr val="bg1"/>
                </a:solidFill>
              </a:rPr>
              <a:t>KPI: 1 Efficient Approvals Process – Petroleum Licence Variations</a:t>
            </a:r>
          </a:p>
        </p:txBody>
      </p:sp>
      <p:sp>
        <p:nvSpPr>
          <p:cNvPr id="6" name="TextBox 5"/>
          <p:cNvSpPr txBox="1"/>
          <p:nvPr/>
        </p:nvSpPr>
        <p:spPr>
          <a:xfrm>
            <a:off x="344488" y="552104"/>
            <a:ext cx="4505800" cy="276999"/>
          </a:xfrm>
          <a:prstGeom prst="rect">
            <a:avLst/>
          </a:prstGeom>
          <a:noFill/>
        </p:spPr>
        <p:txBody>
          <a:bodyPr wrap="square" rtlCol="0">
            <a:spAutoFit/>
          </a:bodyPr>
          <a:lstStyle/>
          <a:p>
            <a:r>
              <a:rPr lang="en-AU" sz="1200" dirty="0"/>
              <a:t>Petroleum licence variations approved</a:t>
            </a:r>
          </a:p>
        </p:txBody>
      </p:sp>
      <p:sp>
        <p:nvSpPr>
          <p:cNvPr id="8" name="TextBox 7">
            <a:extLst>
              <a:ext uri="{FF2B5EF4-FFF2-40B4-BE49-F238E27FC236}">
                <a16:creationId xmlns:a16="http://schemas.microsoft.com/office/drawing/2014/main" id="{DB8832FC-FFFC-424F-9FC3-27AB79C292BE}"/>
              </a:ext>
            </a:extLst>
          </p:cNvPr>
          <p:cNvSpPr txBox="1"/>
          <p:nvPr/>
        </p:nvSpPr>
        <p:spPr>
          <a:xfrm>
            <a:off x="6643560" y="1014213"/>
            <a:ext cx="2773936" cy="923330"/>
          </a:xfrm>
          <a:prstGeom prst="rect">
            <a:avLst/>
          </a:prstGeom>
          <a:noFill/>
        </p:spPr>
        <p:txBody>
          <a:bodyPr wrap="square" rtlCol="0" anchor="t">
            <a:spAutoFit/>
          </a:bodyPr>
          <a:lstStyle/>
          <a:p>
            <a:r>
              <a:rPr lang="en-AU" sz="900" b="1" dirty="0"/>
              <a:t>Explanation for the result: </a:t>
            </a:r>
            <a:endParaRPr lang="en-AU" sz="900" dirty="0"/>
          </a:p>
          <a:p>
            <a:pPr>
              <a:spcAft>
                <a:spcPts val="600"/>
              </a:spcAft>
            </a:pPr>
            <a:br>
              <a:rPr lang="en-AU" sz="900" dirty="0">
                <a:solidFill>
                  <a:srgbClr val="FF0000"/>
                </a:solidFill>
              </a:rPr>
            </a:br>
            <a:r>
              <a:rPr lang="en-AU" sz="900" dirty="0"/>
              <a:t>In Q3, there was one onshore petroleum production licence variation approved. This variation was a consolidation of two onshore petroleum production licences.</a:t>
            </a:r>
          </a:p>
        </p:txBody>
      </p:sp>
      <p:sp>
        <p:nvSpPr>
          <p:cNvPr id="3" name="Footer Placeholder 2"/>
          <p:cNvSpPr>
            <a:spLocks noGrp="1"/>
          </p:cNvSpPr>
          <p:nvPr>
            <p:ph type="ftr" sz="quarter" idx="11"/>
          </p:nvPr>
        </p:nvSpPr>
        <p:spPr/>
        <p:txBody>
          <a:bodyPr/>
          <a:lstStyle/>
          <a:p>
            <a:r>
              <a:rPr lang="en-AU"/>
              <a:t>Earth Resources Regulation Quarterly Performance Report 2021-22 Q3</a:t>
            </a:r>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29413319"/>
              </p:ext>
            </p:extLst>
          </p:nvPr>
        </p:nvGraphicFramePr>
        <p:xfrm>
          <a:off x="344488" y="1014213"/>
          <a:ext cx="5975392" cy="1898920"/>
        </p:xfrm>
        <a:graphic>
          <a:graphicData uri="http://schemas.openxmlformats.org/drawingml/2006/table">
            <a:tbl>
              <a:tblPr firstRow="1" bandRow="1">
                <a:tableStyleId>{7DF18680-E054-41AD-8BC1-D1AEF772440D}</a:tableStyleId>
              </a:tblPr>
              <a:tblGrid>
                <a:gridCol w="970586">
                  <a:extLst>
                    <a:ext uri="{9D8B030D-6E8A-4147-A177-3AD203B41FA5}">
                      <a16:colId xmlns:a16="http://schemas.microsoft.com/office/drawing/2014/main" val="2376388484"/>
                    </a:ext>
                  </a:extLst>
                </a:gridCol>
                <a:gridCol w="2756497">
                  <a:extLst>
                    <a:ext uri="{9D8B030D-6E8A-4147-A177-3AD203B41FA5}">
                      <a16:colId xmlns:a16="http://schemas.microsoft.com/office/drawing/2014/main" val="4200533478"/>
                    </a:ext>
                  </a:extLst>
                </a:gridCol>
                <a:gridCol w="1186262">
                  <a:extLst>
                    <a:ext uri="{9D8B030D-6E8A-4147-A177-3AD203B41FA5}">
                      <a16:colId xmlns:a16="http://schemas.microsoft.com/office/drawing/2014/main" val="42043633"/>
                    </a:ext>
                  </a:extLst>
                </a:gridCol>
                <a:gridCol w="1062047">
                  <a:extLst>
                    <a:ext uri="{9D8B030D-6E8A-4147-A177-3AD203B41FA5}">
                      <a16:colId xmlns:a16="http://schemas.microsoft.com/office/drawing/2014/main" val="2323367504"/>
                    </a:ext>
                  </a:extLst>
                </a:gridCol>
              </a:tblGrid>
              <a:tr h="522097">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a:t>Licence Type</a:t>
                      </a:r>
                      <a:endParaRPr lang="en-AU" sz="900">
                        <a:latin typeface="+mn-lt"/>
                      </a:endParaRPr>
                    </a:p>
                  </a:txBody>
                  <a:tcPr marL="99060" marR="9906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rPr>
                        <a:t>Consolidation</a:t>
                      </a:r>
                      <a:endParaRPr lang="en-AU" sz="900" b="1" u="none" strike="noStrike" kern="1200">
                        <a:solidFill>
                          <a:schemeClr val="lt1"/>
                        </a:solidFill>
                        <a:effectLst/>
                        <a:latin typeface="+mn-lt"/>
                        <a:ea typeface="+mn-ea"/>
                        <a:cs typeface="+mn-cs"/>
                      </a:endParaRP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rPr>
                        <a:t>Total</a:t>
                      </a:r>
                      <a:endParaRPr lang="en-AU" sz="900" b="1" u="none" strike="noStrike" kern="1200">
                        <a:solidFill>
                          <a:schemeClr val="lt1"/>
                        </a:solidFill>
                        <a:effectLst/>
                        <a:latin typeface="+mn-lt"/>
                        <a:ea typeface="+mn-ea"/>
                        <a:cs typeface="+mn-cs"/>
                      </a:endParaRPr>
                    </a:p>
                  </a:txBody>
                  <a:tcPr marL="9525" marR="9525" marT="9525" marB="0" anchor="ctr">
                    <a:solidFill>
                      <a:srgbClr val="002060"/>
                    </a:solidFill>
                  </a:tcPr>
                </a:tc>
                <a:extLst>
                  <a:ext uri="{0D108BD9-81ED-4DB2-BD59-A6C34878D82A}">
                    <a16:rowId xmlns:a16="http://schemas.microsoft.com/office/drawing/2014/main" val="3127611711"/>
                  </a:ext>
                </a:extLst>
              </a:tr>
              <a:tr h="458941">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a:effectLst/>
                        </a:rPr>
                        <a:t>FY 2021-22 Q3</a:t>
                      </a:r>
                      <a:endParaRPr lang="en-AU" sz="900" b="1" u="none" strike="noStrike">
                        <a:solidFill>
                          <a:srgbClr val="000000"/>
                        </a:solidFill>
                        <a:effectLst/>
                      </a:endParaRPr>
                    </a:p>
                    <a:p>
                      <a:pPr algn="ctr" fontAlgn="b"/>
                      <a:endParaRPr lang="en-AU" sz="900" b="1" i="0" u="none" strike="noStrike">
                        <a:solidFill>
                          <a:srgbClr val="000000"/>
                        </a:solidFill>
                        <a:effectLst/>
                        <a:latin typeface="+mn-lt"/>
                      </a:endParaRPr>
                    </a:p>
                  </a:txBody>
                  <a:tcPr marL="6581" marR="6581" marT="6581" marB="0" anchor="ctr">
                    <a:solidFill>
                      <a:schemeClr val="accent5"/>
                    </a:solidFill>
                  </a:tcPr>
                </a:tc>
                <a:tc>
                  <a:txBody>
                    <a:bodyPr/>
                    <a:lstStyle/>
                    <a:p>
                      <a:pPr algn="ctr" fontAlgn="b"/>
                      <a:r>
                        <a:rPr lang="en-AU" sz="900" b="0" i="0" u="none" strike="noStrike" dirty="0">
                          <a:solidFill>
                            <a:srgbClr val="000000"/>
                          </a:solidFill>
                          <a:effectLst/>
                          <a:latin typeface="+mn-lt"/>
                        </a:rPr>
                        <a:t>Onshore Petroleum Production Licence</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403701297"/>
                  </a:ext>
                </a:extLst>
              </a:tr>
              <a:tr h="458941">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a:effectLst/>
                        </a:rPr>
                        <a:t>FY 2021-22 Q3</a:t>
                      </a:r>
                      <a:endParaRPr lang="en-AU" sz="900" b="1" u="none" strike="noStrike">
                        <a:solidFill>
                          <a:srgbClr val="000000"/>
                        </a:solidFill>
                        <a:effectLst/>
                      </a:endParaRPr>
                    </a:p>
                    <a:p>
                      <a:pPr algn="ctr" fontAlgn="b"/>
                      <a:endParaRPr lang="en-AU" sz="900" b="1" i="0" u="none" strike="noStrike">
                        <a:solidFill>
                          <a:srgbClr val="000000"/>
                        </a:solidFill>
                        <a:effectLst/>
                        <a:latin typeface="+mn-lt"/>
                      </a:endParaRPr>
                    </a:p>
                  </a:txBody>
                  <a:tcPr marL="6581" marR="6581" marT="6581" marB="0" anchor="ctr"/>
                </a:tc>
                <a:tc>
                  <a:txBody>
                    <a:bodyPr/>
                    <a:lstStyle/>
                    <a:p>
                      <a:pPr algn="ctr" fontAlgn="b"/>
                      <a:r>
                        <a:rPr lang="en-AU" sz="900" b="1" u="none" strike="noStrike" dirty="0">
                          <a:solidFill>
                            <a:schemeClr val="bg1"/>
                          </a:solidFill>
                          <a:effectLst/>
                        </a:rPr>
                        <a:t>Total</a:t>
                      </a:r>
                      <a:endParaRPr lang="en-AU" sz="900" b="1" i="0" u="none" strike="noStrike" dirty="0">
                        <a:solidFill>
                          <a:schemeClr val="bg1"/>
                        </a:solidFill>
                        <a:effectLst/>
                        <a:latin typeface="+mn-lt"/>
                      </a:endParaRPr>
                    </a:p>
                  </a:txBody>
                  <a:tcPr marL="9525" marR="9525" marT="9525" marB="0" anchor="ctr">
                    <a:solidFill>
                      <a:schemeClr val="accent5"/>
                    </a:solidFill>
                  </a:tcPr>
                </a:tc>
                <a:tc>
                  <a:txBody>
                    <a:bodyPr/>
                    <a:lstStyle/>
                    <a:p>
                      <a:pPr algn="ctr" fontAlgn="b"/>
                      <a:r>
                        <a:rPr lang="en-AU" sz="900" b="1" i="0" u="none" strike="noStrike">
                          <a:solidFill>
                            <a:schemeClr val="bg1"/>
                          </a:solidFill>
                          <a:effectLst/>
                          <a:latin typeface="+mn-lt"/>
                        </a:rPr>
                        <a:t>1</a:t>
                      </a:r>
                    </a:p>
                  </a:txBody>
                  <a:tcPr marL="9525" marR="9525" marT="9525" marB="0" anchor="ctr">
                    <a:solidFill>
                      <a:schemeClr val="accent5"/>
                    </a:solidFill>
                  </a:tcPr>
                </a:tc>
                <a:tc>
                  <a:txBody>
                    <a:bodyPr/>
                    <a:lstStyle/>
                    <a:p>
                      <a:pPr algn="ctr" fontAlgn="b"/>
                      <a:r>
                        <a:rPr lang="en-AU" sz="900" b="1" u="none" strike="noStrike" dirty="0">
                          <a:solidFill>
                            <a:schemeClr val="bg1"/>
                          </a:solidFill>
                          <a:effectLst/>
                        </a:rPr>
                        <a:t>1</a:t>
                      </a:r>
                      <a:endParaRPr lang="en-AU" sz="900" b="1" i="0" u="none" strike="noStrike" dirty="0">
                        <a:solidFill>
                          <a:schemeClr val="bg1"/>
                        </a:solidFill>
                        <a:effectLst/>
                        <a:latin typeface="+mn-lt"/>
                      </a:endParaRPr>
                    </a:p>
                  </a:txBody>
                  <a:tcPr marL="9525" marR="9525" marT="9525" marB="0" anchor="ctr">
                    <a:solidFill>
                      <a:schemeClr val="accent5"/>
                    </a:solidFill>
                  </a:tcPr>
                </a:tc>
                <a:extLst>
                  <a:ext uri="{0D108BD9-81ED-4DB2-BD59-A6C34878D82A}">
                    <a16:rowId xmlns:a16="http://schemas.microsoft.com/office/drawing/2014/main" val="3179417053"/>
                  </a:ext>
                </a:extLst>
              </a:tr>
              <a:tr h="4589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a:effectLst/>
                        </a:rPr>
                        <a:t>FY 2021-22 Q2</a:t>
                      </a:r>
                      <a:endParaRPr lang="en-AU" sz="900" b="1" u="none" strike="noStrike">
                        <a:solidFill>
                          <a:srgbClr val="000000"/>
                        </a:solidFill>
                        <a:effectLst/>
                      </a:endParaRPr>
                    </a:p>
                    <a:p>
                      <a:pPr algn="ctr" fontAlgn="b"/>
                      <a:endParaRPr lang="en-AU" sz="900" b="1" i="0" u="none" strike="noStrike">
                        <a:solidFill>
                          <a:srgbClr val="000000"/>
                        </a:solidFill>
                        <a:effectLst/>
                        <a:latin typeface="+mn-lt"/>
                      </a:endParaRPr>
                    </a:p>
                  </a:txBody>
                  <a:tcPr marL="6581" marR="6581" marT="6581" marB="0" anchor="ctr">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dirty="0">
                          <a:solidFill>
                            <a:schemeClr val="bg1"/>
                          </a:solidFill>
                          <a:effectLst/>
                        </a:rPr>
                        <a:t>Total</a:t>
                      </a:r>
                      <a:endParaRPr lang="en-AU" sz="900" b="1" i="0" u="none" strike="noStrike" dirty="0">
                        <a:solidFill>
                          <a:schemeClr val="bg1"/>
                        </a:solidFill>
                        <a:effectLst/>
                        <a:latin typeface="+mn-lt"/>
                      </a:endParaRPr>
                    </a:p>
                  </a:txBody>
                  <a:tcPr marL="9525" marR="9525" marT="9525" marB="0" anchor="ctr">
                    <a:solidFill>
                      <a:schemeClr val="accent5"/>
                    </a:solidFill>
                  </a:tcPr>
                </a:tc>
                <a:tc>
                  <a:txBody>
                    <a:bodyPr/>
                    <a:lstStyle/>
                    <a:p>
                      <a:pPr algn="ctr" fontAlgn="b"/>
                      <a:r>
                        <a:rPr lang="en-AU" sz="900" b="1" i="0" u="none" strike="noStrike">
                          <a:solidFill>
                            <a:schemeClr val="bg1"/>
                          </a:solidFill>
                          <a:effectLst/>
                          <a:latin typeface="+mn-lt"/>
                        </a:rPr>
                        <a:t>0</a:t>
                      </a:r>
                    </a:p>
                  </a:txBody>
                  <a:tcPr marL="9525" marR="9525" marT="9525" marB="0" anchor="ctr">
                    <a:solidFill>
                      <a:schemeClr val="accent5"/>
                    </a:solidFill>
                  </a:tcPr>
                </a:tc>
                <a:tc>
                  <a:txBody>
                    <a:bodyPr/>
                    <a:lstStyle/>
                    <a:p>
                      <a:pPr algn="ctr" fontAlgn="b"/>
                      <a:r>
                        <a:rPr lang="en-AU" sz="900" b="1" u="none" strike="noStrike" dirty="0">
                          <a:solidFill>
                            <a:schemeClr val="bg1"/>
                          </a:solidFill>
                          <a:effectLst/>
                        </a:rPr>
                        <a:t>0</a:t>
                      </a:r>
                      <a:endParaRPr lang="en-AU" sz="900" b="1" i="0" u="none" strike="noStrike" dirty="0">
                        <a:solidFill>
                          <a:schemeClr val="bg1"/>
                        </a:solidFill>
                        <a:effectLst/>
                        <a:latin typeface="+mn-lt"/>
                      </a:endParaRPr>
                    </a:p>
                  </a:txBody>
                  <a:tcPr marL="9525" marR="9525" marT="9525" marB="0" anchor="ctr">
                    <a:solidFill>
                      <a:schemeClr val="accent5"/>
                    </a:solidFill>
                  </a:tcPr>
                </a:tc>
                <a:extLst>
                  <a:ext uri="{0D108BD9-81ED-4DB2-BD59-A6C34878D82A}">
                    <a16:rowId xmlns:a16="http://schemas.microsoft.com/office/drawing/2014/main" val="2377557656"/>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2340995375"/>
              </p:ext>
            </p:extLst>
          </p:nvPr>
        </p:nvGraphicFramePr>
        <p:xfrm>
          <a:off x="344488" y="3749144"/>
          <a:ext cx="9073008" cy="2854442"/>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1">
            <a:extLst>
              <a:ext uri="{FF2B5EF4-FFF2-40B4-BE49-F238E27FC236}">
                <a16:creationId xmlns:a16="http://schemas.microsoft.com/office/drawing/2014/main" id="{B8B7C946-7D88-4902-89C6-1E54900A439C}"/>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7</a:t>
            </a:fld>
            <a:endParaRPr lang="en-AU"/>
          </a:p>
        </p:txBody>
      </p:sp>
    </p:spTree>
    <p:extLst>
      <p:ext uri="{BB962C8B-B14F-4D97-AF65-F5344CB8AC3E}">
        <p14:creationId xmlns:p14="http://schemas.microsoft.com/office/powerpoint/2010/main" val="29163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144000"/>
            <a:ext cx="8915400" cy="274042"/>
          </a:xfrm>
        </p:spPr>
        <p:txBody>
          <a:bodyPr>
            <a:normAutofit fontScale="90000"/>
          </a:bodyPr>
          <a:lstStyle/>
          <a:p>
            <a:r>
              <a:rPr lang="en-AU" sz="1400" b="1" dirty="0">
                <a:solidFill>
                  <a:schemeClr val="bg1"/>
                </a:solidFill>
              </a:rPr>
              <a:t>KPI 1: Efficient Approvals Process – Petroleum Operation Plans</a:t>
            </a:r>
          </a:p>
        </p:txBody>
      </p:sp>
      <p:graphicFrame>
        <p:nvGraphicFramePr>
          <p:cNvPr id="5" name="Table 4"/>
          <p:cNvGraphicFramePr>
            <a:graphicFrameLocks noGrp="1"/>
          </p:cNvGraphicFramePr>
          <p:nvPr>
            <p:extLst>
              <p:ext uri="{D42A27DB-BD31-4B8C-83A1-F6EECF244321}">
                <p14:modId xmlns:p14="http://schemas.microsoft.com/office/powerpoint/2010/main" val="1530616383"/>
              </p:ext>
            </p:extLst>
          </p:nvPr>
        </p:nvGraphicFramePr>
        <p:xfrm>
          <a:off x="341054" y="850580"/>
          <a:ext cx="6974147" cy="2918652"/>
        </p:xfrm>
        <a:graphic>
          <a:graphicData uri="http://schemas.openxmlformats.org/drawingml/2006/table">
            <a:tbl>
              <a:tblPr firstRow="1" bandRow="1">
                <a:tableStyleId>{7DF18680-E054-41AD-8BC1-D1AEF772440D}</a:tableStyleId>
              </a:tblPr>
              <a:tblGrid>
                <a:gridCol w="646692">
                  <a:extLst>
                    <a:ext uri="{9D8B030D-6E8A-4147-A177-3AD203B41FA5}">
                      <a16:colId xmlns:a16="http://schemas.microsoft.com/office/drawing/2014/main" val="20000"/>
                    </a:ext>
                  </a:extLst>
                </a:gridCol>
                <a:gridCol w="2142750">
                  <a:extLst>
                    <a:ext uri="{9D8B030D-6E8A-4147-A177-3AD203B41FA5}">
                      <a16:colId xmlns:a16="http://schemas.microsoft.com/office/drawing/2014/main" val="20001"/>
                    </a:ext>
                  </a:extLst>
                </a:gridCol>
                <a:gridCol w="864120">
                  <a:extLst>
                    <a:ext uri="{9D8B030D-6E8A-4147-A177-3AD203B41FA5}">
                      <a16:colId xmlns:a16="http://schemas.microsoft.com/office/drawing/2014/main" val="2951049663"/>
                    </a:ext>
                  </a:extLst>
                </a:gridCol>
                <a:gridCol w="934634">
                  <a:extLst>
                    <a:ext uri="{9D8B030D-6E8A-4147-A177-3AD203B41FA5}">
                      <a16:colId xmlns:a16="http://schemas.microsoft.com/office/drawing/2014/main" val="2161276873"/>
                    </a:ext>
                  </a:extLst>
                </a:gridCol>
                <a:gridCol w="758717">
                  <a:extLst>
                    <a:ext uri="{9D8B030D-6E8A-4147-A177-3AD203B41FA5}">
                      <a16:colId xmlns:a16="http://schemas.microsoft.com/office/drawing/2014/main" val="20004"/>
                    </a:ext>
                  </a:extLst>
                </a:gridCol>
                <a:gridCol w="804491">
                  <a:extLst>
                    <a:ext uri="{9D8B030D-6E8A-4147-A177-3AD203B41FA5}">
                      <a16:colId xmlns:a16="http://schemas.microsoft.com/office/drawing/2014/main" val="666057389"/>
                    </a:ext>
                  </a:extLst>
                </a:gridCol>
                <a:gridCol w="822743">
                  <a:extLst>
                    <a:ext uri="{9D8B030D-6E8A-4147-A177-3AD203B41FA5}">
                      <a16:colId xmlns:a16="http://schemas.microsoft.com/office/drawing/2014/main" val="20005"/>
                    </a:ext>
                  </a:extLst>
                </a:gridCol>
              </a:tblGrid>
              <a:tr h="829308">
                <a:tc>
                  <a:txBody>
                    <a:bodyPr/>
                    <a:lstStyle/>
                    <a:p>
                      <a:pPr algn="ctr"/>
                      <a:r>
                        <a:rPr lang="en-AU" sz="900"/>
                        <a:t>Quarter</a:t>
                      </a:r>
                    </a:p>
                  </a:txBody>
                  <a:tcPr marL="99060" marR="99060" anchor="ctr">
                    <a:solidFill>
                      <a:srgbClr val="002060"/>
                    </a:solidFill>
                  </a:tcPr>
                </a:tc>
                <a:tc>
                  <a:txBody>
                    <a:bodyPr/>
                    <a:lstStyle/>
                    <a:p>
                      <a:pPr algn="ctr"/>
                      <a:r>
                        <a:rPr lang="en-AU" sz="900"/>
                        <a:t>Licence Type</a:t>
                      </a:r>
                    </a:p>
                  </a:txBody>
                  <a:tcPr marL="99060" marR="99060" anchor="ctr">
                    <a:solidFill>
                      <a:srgbClr val="002060"/>
                    </a:solidFill>
                  </a:tcPr>
                </a:tc>
                <a:tc>
                  <a:txBody>
                    <a:bodyPr/>
                    <a:lstStyle/>
                    <a:p>
                      <a:pPr algn="ctr"/>
                      <a:r>
                        <a:rPr lang="en-AU" sz="900"/>
                        <a:t>Plans</a:t>
                      </a:r>
                    </a:p>
                    <a:p>
                      <a:pPr algn="ctr"/>
                      <a:r>
                        <a:rPr lang="en-AU" sz="900"/>
                        <a:t>Accepted</a:t>
                      </a:r>
                    </a:p>
                  </a:txBody>
                  <a:tcPr marL="99060" marR="99060" anchor="ctr">
                    <a:solidFill>
                      <a:srgbClr val="002060"/>
                    </a:solidFill>
                  </a:tcPr>
                </a:tc>
                <a:tc>
                  <a:txBody>
                    <a:bodyPr/>
                    <a:lstStyle/>
                    <a:p>
                      <a:pPr algn="ctr"/>
                      <a:r>
                        <a:rPr lang="en-AU" sz="900"/>
                        <a:t>Unique Plans Under Assessment</a:t>
                      </a:r>
                    </a:p>
                  </a:txBody>
                  <a:tcPr marL="99060" marR="99060" anchor="ctr">
                    <a:solidFill>
                      <a:srgbClr val="002060"/>
                    </a:solidFill>
                  </a:tcPr>
                </a:tc>
                <a:tc>
                  <a:txBody>
                    <a:bodyPr/>
                    <a:lstStyle/>
                    <a:p>
                      <a:pPr algn="ctr" fontAlgn="b"/>
                      <a:r>
                        <a:rPr lang="en-AU" sz="900" b="1" u="none" strike="noStrike">
                          <a:solidFill>
                            <a:schemeClr val="bg1"/>
                          </a:solidFill>
                          <a:effectLst/>
                        </a:rPr>
                        <a:t>Field Development Plan</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a:effectLst/>
                        </a:rPr>
                        <a:t>Operation </a:t>
                      </a:r>
                      <a:r>
                        <a:rPr lang="en-AU" sz="900" b="1" u="none" strike="noStrike">
                          <a:solidFill>
                            <a:schemeClr val="bg1"/>
                          </a:solidFill>
                          <a:effectLst/>
                        </a:rPr>
                        <a:t>Plan Stages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a:effectLst/>
                        </a:rPr>
                        <a:t>Total Stages Assessed</a:t>
                      </a:r>
                      <a:endParaRPr lang="en-AU" sz="900" b="1" i="0" u="none" strike="noStrike">
                        <a:solidFill>
                          <a:schemeClr val="bg1"/>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0000"/>
                  </a:ext>
                </a:extLst>
              </a:tr>
              <a:tr h="348224">
                <a:tc rowSpan="3">
                  <a:txBody>
                    <a:bodyPr/>
                    <a:lstStyle/>
                    <a:p>
                      <a:pPr algn="ctr" rtl="0" fontAlgn="ctr"/>
                      <a:r>
                        <a:rPr lang="en-AU" sz="900" b="0" u="none" strike="noStrike">
                          <a:solidFill>
                            <a:srgbClr val="000000"/>
                          </a:solidFill>
                          <a:effectLst/>
                        </a:rPr>
                        <a:t>FY 2021-22 Q3</a:t>
                      </a:r>
                      <a:endParaRPr lang="en-AU" sz="9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Offshore Petroleum Production Licence</a:t>
                      </a:r>
                      <a:endParaRPr lang="en-AU" sz="900" b="0" u="none" strike="noStrike" kern="1200">
                        <a:solidFill>
                          <a:schemeClr val="dk1"/>
                        </a:solidFill>
                        <a:effectLst/>
                        <a:latin typeface="+mn-lt"/>
                        <a:ea typeface="+mn-ea"/>
                        <a:cs typeface="+mn-cs"/>
                      </a:endParaRPr>
                    </a:p>
                  </a:txBody>
                  <a:tcPr marL="85725" marR="9525" marT="9525" marB="0" anchor="ctr"/>
                </a:tc>
                <a:tc>
                  <a:txBody>
                    <a:bodyPr/>
                    <a:lstStyle/>
                    <a:p>
                      <a:pPr marL="0" algn="ctr" defTabSz="914400" rtl="0" eaLnBrk="1" fontAlgn="b" latinLnBrk="0" hangingPunct="1"/>
                      <a:r>
                        <a:rPr lang="en-AU" sz="900" b="0" u="none" strike="noStrike" kern="1200">
                          <a:solidFill>
                            <a:schemeClr val="dk1"/>
                          </a:solidFill>
                          <a:effectLst/>
                        </a:rPr>
                        <a:t>0</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AU" sz="900" b="0" u="none" strike="noStrike" kern="1200">
                          <a:solidFill>
                            <a:schemeClr val="dk1"/>
                          </a:solidFill>
                          <a:effectLst/>
                        </a:rPr>
                        <a:t>1</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AU" sz="900" b="0" u="none" strike="noStrike" kern="1200">
                          <a:solidFill>
                            <a:schemeClr val="dk1"/>
                          </a:solidFill>
                          <a:effectLst/>
                        </a:rPr>
                        <a:t>1</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AU" sz="900" b="0" u="none" strike="noStrike" kern="1200">
                          <a:solidFill>
                            <a:schemeClr val="dk1"/>
                          </a:solidFill>
                          <a:effectLst/>
                        </a:rPr>
                        <a:t>0</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AU" sz="900" b="1" u="none" strike="noStrike" kern="1200">
                          <a:solidFill>
                            <a:schemeClr val="dk1"/>
                          </a:solidFill>
                          <a:effectLst/>
                        </a:rPr>
                        <a:t>1</a:t>
                      </a:r>
                      <a:endParaRPr lang="en-AU" sz="900" b="1" u="none" strike="noStrike" kern="120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840639440"/>
                  </a:ext>
                </a:extLst>
              </a:tr>
              <a:tr h="348224">
                <a:tc vMerge="1">
                  <a:txBody>
                    <a:bodyPr/>
                    <a:lstStyle/>
                    <a:p>
                      <a:endParaRPr lang="en-AU"/>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Onshore Petroleum Production Licence</a:t>
                      </a:r>
                      <a:endParaRPr lang="en-AU" sz="900" b="0" u="none" strike="noStrike" kern="1200">
                        <a:solidFill>
                          <a:schemeClr val="dk1"/>
                        </a:solidFill>
                        <a:effectLst/>
                        <a:latin typeface="+mn-lt"/>
                        <a:ea typeface="+mn-ea"/>
                        <a:cs typeface="+mn-cs"/>
                      </a:endParaRPr>
                    </a:p>
                  </a:txBody>
                  <a:tcPr marL="85725" marR="9525" marT="9525" marB="0" anchor="ctr"/>
                </a:tc>
                <a:tc>
                  <a:txBody>
                    <a:bodyPr/>
                    <a:lstStyle/>
                    <a:p>
                      <a:pPr marL="0" algn="ctr" defTabSz="914400" rtl="0" eaLnBrk="1" fontAlgn="b" latinLnBrk="0" hangingPunct="1"/>
                      <a:r>
                        <a:rPr lang="en-AU" sz="900" b="0" u="none" strike="noStrike" kern="1200">
                          <a:solidFill>
                            <a:schemeClr val="dk1"/>
                          </a:solidFill>
                          <a:effectLst/>
                          <a:latin typeface="+mn-lt"/>
                          <a:ea typeface="+mn-ea"/>
                          <a:cs typeface="+mn-cs"/>
                        </a:rPr>
                        <a:t>2</a:t>
                      </a:r>
                    </a:p>
                  </a:txBody>
                  <a:tcPr marL="9525" marR="9525" marT="9525" marB="0" anchor="ctr"/>
                </a:tc>
                <a:tc>
                  <a:txBody>
                    <a:bodyPr/>
                    <a:lstStyle/>
                    <a:p>
                      <a:pPr marL="0" algn="ctr" defTabSz="914400" rtl="0" eaLnBrk="1" fontAlgn="b" latinLnBrk="0" hangingPunct="1"/>
                      <a:r>
                        <a:rPr lang="en-AU" sz="900" b="0" u="none" strike="noStrike" kern="1200">
                          <a:solidFill>
                            <a:schemeClr val="dk1"/>
                          </a:solidFill>
                          <a:effectLst/>
                        </a:rPr>
                        <a:t>2</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AU" sz="900" b="0" u="none" strike="noStrike" kern="1200">
                          <a:solidFill>
                            <a:schemeClr val="dk1"/>
                          </a:solidFill>
                          <a:effectLst/>
                        </a:rPr>
                        <a:t>0</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AU" sz="900" b="0" u="none" strike="noStrike" kern="1200">
                          <a:solidFill>
                            <a:schemeClr val="dk1"/>
                          </a:solidFill>
                          <a:effectLst/>
                        </a:rPr>
                        <a:t>2</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AU" sz="900" b="1" u="none" strike="noStrike" kern="1200">
                          <a:solidFill>
                            <a:schemeClr val="dk1"/>
                          </a:solidFill>
                          <a:effectLst/>
                        </a:rPr>
                        <a:t>2</a:t>
                      </a:r>
                      <a:endParaRPr lang="en-AU" sz="900" b="1" u="none" strike="noStrike" kern="120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13047794"/>
                  </a:ext>
                </a:extLst>
              </a:tr>
              <a:tr h="348224">
                <a:tc vMerge="1">
                  <a:txBody>
                    <a:bodyPr/>
                    <a:lstStyle/>
                    <a:p>
                      <a:pPr algn="ctr" rtl="0" fontAlgn="ctr"/>
                      <a:endParaRPr lang="en-AU" sz="9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solidFill>
                            <a:schemeClr val="bg1"/>
                          </a:solidFill>
                          <a:effectLst/>
                        </a:rPr>
                        <a:t>Total</a:t>
                      </a:r>
                      <a:endParaRPr lang="en-AU" sz="900" b="1" u="none" strike="noStrike" kern="1200">
                        <a:solidFill>
                          <a:schemeClr val="bg1"/>
                        </a:solidFill>
                        <a:effectLst/>
                        <a:latin typeface="+mn-lt"/>
                        <a:ea typeface="+mn-ea"/>
                        <a:cs typeface="+mn-cs"/>
                      </a:endParaRPr>
                    </a:p>
                  </a:txBody>
                  <a:tcPr marL="85725" marR="9525" marT="9525" marB="0" anchor="ctr">
                    <a:solidFill>
                      <a:schemeClr val="accent5"/>
                    </a:solidFill>
                  </a:tcPr>
                </a:tc>
                <a:tc>
                  <a:txBody>
                    <a:bodyPr/>
                    <a:lstStyle/>
                    <a:p>
                      <a:pPr marL="0" algn="ctr" defTabSz="914400" rtl="0" eaLnBrk="1" fontAlgn="b" latinLnBrk="0" hangingPunct="1"/>
                      <a:r>
                        <a:rPr lang="en-AU" sz="900" b="1" u="none" strike="noStrike" kern="1200">
                          <a:solidFill>
                            <a:schemeClr val="bg1"/>
                          </a:solidFill>
                          <a:effectLst/>
                          <a:latin typeface="+mn-lt"/>
                          <a:ea typeface="+mn-ea"/>
                          <a:cs typeface="+mn-cs"/>
                        </a:rPr>
                        <a:t>2</a:t>
                      </a:r>
                    </a:p>
                  </a:txBody>
                  <a:tcPr marL="9525" marR="9525" marT="9525" marB="0" anchor="ctr">
                    <a:solidFill>
                      <a:schemeClr val="accent5"/>
                    </a:solidFill>
                  </a:tcPr>
                </a:tc>
                <a:tc>
                  <a:txBody>
                    <a:bodyPr/>
                    <a:lstStyle/>
                    <a:p>
                      <a:pPr marL="0" algn="ctr" defTabSz="914400" rtl="0" eaLnBrk="1" fontAlgn="b" latinLnBrk="0" hangingPunct="1"/>
                      <a:r>
                        <a:rPr lang="en-AU" sz="900" b="1" u="none" strike="noStrike" kern="1200">
                          <a:solidFill>
                            <a:schemeClr val="bg1"/>
                          </a:solidFill>
                          <a:effectLst/>
                        </a:rPr>
                        <a:t>3</a:t>
                      </a:r>
                      <a:endParaRPr lang="en-AU" sz="900" b="1" u="none" strike="noStrike" kern="1200">
                        <a:solidFill>
                          <a:schemeClr val="bg1"/>
                        </a:solidFill>
                        <a:effectLst/>
                        <a:latin typeface="+mn-lt"/>
                        <a:ea typeface="+mn-ea"/>
                        <a:cs typeface="+mn-cs"/>
                      </a:endParaRPr>
                    </a:p>
                  </a:txBody>
                  <a:tcPr marL="9525" marR="9525" marT="9525" marB="0" anchor="ctr">
                    <a:solidFill>
                      <a:schemeClr val="accent5"/>
                    </a:solidFill>
                  </a:tcPr>
                </a:tc>
                <a:tc>
                  <a:txBody>
                    <a:bodyPr/>
                    <a:lstStyle/>
                    <a:p>
                      <a:pPr marL="0" algn="ctr" defTabSz="914400" rtl="0" eaLnBrk="1" fontAlgn="b" latinLnBrk="0" hangingPunct="1"/>
                      <a:r>
                        <a:rPr lang="en-AU" sz="900" b="1" u="none" strike="noStrike" kern="1200">
                          <a:solidFill>
                            <a:schemeClr val="bg1"/>
                          </a:solidFill>
                          <a:effectLst/>
                        </a:rPr>
                        <a:t>1</a:t>
                      </a:r>
                      <a:endParaRPr lang="en-AU" sz="900" b="1" u="none" strike="noStrike" kern="1200">
                        <a:solidFill>
                          <a:schemeClr val="bg1"/>
                        </a:solidFill>
                        <a:effectLst/>
                        <a:latin typeface="+mn-lt"/>
                        <a:ea typeface="+mn-ea"/>
                        <a:cs typeface="+mn-cs"/>
                      </a:endParaRPr>
                    </a:p>
                  </a:txBody>
                  <a:tcPr marL="9525" marR="9525" marT="9525" marB="0" anchor="ctr">
                    <a:solidFill>
                      <a:schemeClr val="accent5"/>
                    </a:solidFill>
                  </a:tcPr>
                </a:tc>
                <a:tc>
                  <a:txBody>
                    <a:bodyPr/>
                    <a:lstStyle/>
                    <a:p>
                      <a:pPr marL="0" algn="ctr" defTabSz="914400" rtl="0" eaLnBrk="1" fontAlgn="b" latinLnBrk="0" hangingPunct="1"/>
                      <a:r>
                        <a:rPr lang="en-AU" sz="900" b="1" u="none" strike="noStrike" kern="1200">
                          <a:solidFill>
                            <a:schemeClr val="bg1"/>
                          </a:solidFill>
                          <a:effectLst/>
                        </a:rPr>
                        <a:t>2</a:t>
                      </a:r>
                      <a:endParaRPr lang="en-AU" sz="900" b="1" u="none" strike="noStrike" kern="1200">
                        <a:solidFill>
                          <a:schemeClr val="bg1"/>
                        </a:solidFill>
                        <a:effectLst/>
                        <a:latin typeface="+mn-lt"/>
                        <a:ea typeface="+mn-ea"/>
                        <a:cs typeface="+mn-cs"/>
                      </a:endParaRPr>
                    </a:p>
                  </a:txBody>
                  <a:tcPr marL="9525" marR="9525" marT="9525" marB="0" anchor="ctr">
                    <a:solidFill>
                      <a:schemeClr val="accent5"/>
                    </a:solidFill>
                  </a:tcPr>
                </a:tc>
                <a:tc>
                  <a:txBody>
                    <a:bodyPr/>
                    <a:lstStyle/>
                    <a:p>
                      <a:pPr marL="0" algn="ctr" defTabSz="914400" rtl="0" eaLnBrk="1" fontAlgn="b" latinLnBrk="0" hangingPunct="1"/>
                      <a:r>
                        <a:rPr lang="en-AU" sz="900" b="1" u="none" strike="noStrike" kern="1200">
                          <a:solidFill>
                            <a:schemeClr val="bg1"/>
                          </a:solidFill>
                          <a:effectLst/>
                        </a:rPr>
                        <a:t>3</a:t>
                      </a:r>
                      <a:endParaRPr lang="en-AU" sz="900" b="1" u="none" strike="noStrike" kern="1200">
                        <a:solidFill>
                          <a:schemeClr val="bg1"/>
                        </a:solidFill>
                        <a:effectLst/>
                        <a:latin typeface="+mn-lt"/>
                        <a:ea typeface="+mn-ea"/>
                        <a:cs typeface="+mn-cs"/>
                      </a:endParaRPr>
                    </a:p>
                  </a:txBody>
                  <a:tcPr marL="9525" marR="9525" marT="9525" marB="0" anchor="ctr">
                    <a:solidFill>
                      <a:schemeClr val="accent5"/>
                    </a:solidFill>
                  </a:tcPr>
                </a:tc>
                <a:extLst>
                  <a:ext uri="{0D108BD9-81ED-4DB2-BD59-A6C34878D82A}">
                    <a16:rowId xmlns:a16="http://schemas.microsoft.com/office/drawing/2014/main" val="1637742250"/>
                  </a:ext>
                </a:extLst>
              </a:tr>
              <a:tr h="34822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u="none" strike="noStrike">
                          <a:solidFill>
                            <a:srgbClr val="000000"/>
                          </a:solidFill>
                          <a:effectLst/>
                        </a:rPr>
                        <a:t>FY 2021-22 Q2</a:t>
                      </a:r>
                    </a:p>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Onshore Petroleum Production Licence</a:t>
                      </a:r>
                      <a:endParaRPr lang="en-AU" sz="900" b="0" u="none" strike="noStrike" kern="1200">
                        <a:solidFill>
                          <a:schemeClr val="dk1"/>
                        </a:solidFill>
                        <a:effectLst/>
                        <a:latin typeface="+mn-lt"/>
                        <a:ea typeface="+mn-ea"/>
                        <a:cs typeface="+mn-cs"/>
                      </a:endParaRP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0</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2</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0</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2</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solidFill>
                            <a:schemeClr val="dk1"/>
                          </a:solidFill>
                          <a:effectLst/>
                        </a:rPr>
                        <a:t>2</a:t>
                      </a:r>
                      <a:endParaRPr lang="en-AU" sz="900" b="1" u="none" strike="noStrike" kern="120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306501304"/>
                  </a:ext>
                </a:extLst>
              </a:tr>
              <a:tr h="348224">
                <a:tc vMerge="1">
                  <a:txBody>
                    <a:bodyPr/>
                    <a:lstStyle/>
                    <a:p>
                      <a:endParaRPr lang="en-AU"/>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Onshore Petroleum Special Drilling Authorisation</a:t>
                      </a:r>
                      <a:endParaRPr lang="en-AU" sz="900" b="0" u="none" strike="noStrike" kern="1200">
                        <a:solidFill>
                          <a:schemeClr val="dk1"/>
                        </a:solidFill>
                        <a:effectLst/>
                        <a:latin typeface="+mn-lt"/>
                        <a:ea typeface="+mn-ea"/>
                        <a:cs typeface="+mn-cs"/>
                      </a:endParaRP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0</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1</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0</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rPr>
                        <a:t>1</a:t>
                      </a:r>
                      <a:endParaRPr lang="en-AU" sz="900" b="0" u="none" strike="noStrike" kern="1200">
                        <a:solidFill>
                          <a:schemeClr val="dk1"/>
                        </a:solidFill>
                        <a:effectLst/>
                        <a:latin typeface="+mn-lt"/>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solidFill>
                            <a:schemeClr val="dk1"/>
                          </a:solidFill>
                          <a:effectLst/>
                        </a:rPr>
                        <a:t>1</a:t>
                      </a:r>
                      <a:endParaRPr lang="en-AU" sz="900" b="1" u="none" strike="noStrike" kern="120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282674019"/>
                  </a:ext>
                </a:extLst>
              </a:tr>
              <a:tr h="34822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u="none" strike="noStrike">
                          <a:solidFill>
                            <a:srgbClr val="000000"/>
                          </a:solidFill>
                          <a:effectLst/>
                        </a:rPr>
                        <a:t>FY 2021-22 Q2</a:t>
                      </a:r>
                    </a:p>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solidFill>
                            <a:schemeClr val="bg1"/>
                          </a:solidFill>
                          <a:effectLst/>
                        </a:rPr>
                        <a:t>Total</a:t>
                      </a:r>
                      <a:endParaRPr lang="en-AU" sz="900" b="1" u="none" strike="noStrike" kern="1200">
                        <a:solidFill>
                          <a:schemeClr val="bg1"/>
                        </a:solidFill>
                        <a:effectLst/>
                        <a:latin typeface="+mn-lt"/>
                        <a:ea typeface="+mn-ea"/>
                        <a:cs typeface="+mn-cs"/>
                      </a:endParaRPr>
                    </a:p>
                  </a:txBody>
                  <a:tcPr marL="85725" marR="9525" marT="9525" marB="0" anchor="ctr">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solidFill>
                            <a:schemeClr val="bg1"/>
                          </a:solidFill>
                          <a:effectLst/>
                        </a:rPr>
                        <a:t>0</a:t>
                      </a:r>
                      <a:endParaRPr lang="en-AU" sz="900" b="1" u="none" strike="noStrike" kern="1200">
                        <a:solidFill>
                          <a:schemeClr val="bg1"/>
                        </a:solidFill>
                        <a:effectLst/>
                        <a:latin typeface="+mn-lt"/>
                        <a:ea typeface="+mn-ea"/>
                        <a:cs typeface="+mn-cs"/>
                      </a:endParaRPr>
                    </a:p>
                  </a:txBody>
                  <a:tcPr marL="9525" marR="9525" marT="9525" marB="0" anchor="ctr">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solidFill>
                            <a:schemeClr val="bg1"/>
                          </a:solidFill>
                          <a:effectLst/>
                        </a:rPr>
                        <a:t>3</a:t>
                      </a:r>
                      <a:endParaRPr lang="en-AU" sz="900" b="1" u="none" strike="noStrike" kern="1200">
                        <a:solidFill>
                          <a:schemeClr val="bg1"/>
                        </a:solidFill>
                        <a:effectLst/>
                        <a:latin typeface="+mn-lt"/>
                        <a:ea typeface="+mn-ea"/>
                        <a:cs typeface="+mn-cs"/>
                      </a:endParaRPr>
                    </a:p>
                  </a:txBody>
                  <a:tcPr marL="9525" marR="9525" marT="9525" marB="0" anchor="ctr">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solidFill>
                            <a:schemeClr val="bg1"/>
                          </a:solidFill>
                          <a:effectLst/>
                        </a:rPr>
                        <a:t>0</a:t>
                      </a:r>
                      <a:endParaRPr lang="en-AU" sz="900" b="1" u="none" strike="noStrike" kern="1200">
                        <a:solidFill>
                          <a:schemeClr val="bg1"/>
                        </a:solidFill>
                        <a:effectLst/>
                        <a:latin typeface="+mn-lt"/>
                        <a:ea typeface="+mn-ea"/>
                        <a:cs typeface="+mn-cs"/>
                      </a:endParaRPr>
                    </a:p>
                  </a:txBody>
                  <a:tcPr marL="9525" marR="9525" marT="9525" marB="0" anchor="ctr">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solidFill>
                            <a:schemeClr val="bg1"/>
                          </a:solidFill>
                          <a:effectLst/>
                        </a:rPr>
                        <a:t>3</a:t>
                      </a:r>
                      <a:endParaRPr lang="en-AU" sz="900" b="1" u="none" strike="noStrike" kern="1200">
                        <a:solidFill>
                          <a:schemeClr val="bg1"/>
                        </a:solidFill>
                        <a:effectLst/>
                        <a:latin typeface="+mn-lt"/>
                        <a:ea typeface="+mn-ea"/>
                        <a:cs typeface="+mn-cs"/>
                      </a:endParaRPr>
                    </a:p>
                  </a:txBody>
                  <a:tcPr marL="9525" marR="9525" marT="9525" marB="0" anchor="ctr">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solidFill>
                            <a:schemeClr val="bg1"/>
                          </a:solidFill>
                          <a:effectLst/>
                        </a:rPr>
                        <a:t>3</a:t>
                      </a:r>
                      <a:endParaRPr lang="en-AU" sz="900" b="1" u="none" strike="noStrike" kern="1200">
                        <a:solidFill>
                          <a:schemeClr val="bg1"/>
                        </a:solidFill>
                        <a:effectLst/>
                        <a:latin typeface="+mn-lt"/>
                        <a:ea typeface="+mn-ea"/>
                        <a:cs typeface="+mn-cs"/>
                      </a:endParaRPr>
                    </a:p>
                  </a:txBody>
                  <a:tcPr marL="9525" marR="9525" marT="9525" marB="0" anchor="ctr">
                    <a:solidFill>
                      <a:schemeClr val="accent5"/>
                    </a:solidFill>
                  </a:tcPr>
                </a:tc>
                <a:extLst>
                  <a:ext uri="{0D108BD9-81ED-4DB2-BD59-A6C34878D82A}">
                    <a16:rowId xmlns:a16="http://schemas.microsoft.com/office/drawing/2014/main" val="2544453860"/>
                  </a:ext>
                </a:extLst>
              </a:tr>
            </a:tbl>
          </a:graphicData>
        </a:graphic>
      </p:graphicFrame>
      <p:sp>
        <p:nvSpPr>
          <p:cNvPr id="3" name="Footer Placeholder 2"/>
          <p:cNvSpPr>
            <a:spLocks noGrp="1"/>
          </p:cNvSpPr>
          <p:nvPr>
            <p:ph type="ftr" sz="quarter" idx="11"/>
          </p:nvPr>
        </p:nvSpPr>
        <p:spPr/>
        <p:txBody>
          <a:bodyPr/>
          <a:lstStyle/>
          <a:p>
            <a:r>
              <a:rPr lang="en-AU"/>
              <a:t>Earth Resources Regulation Quarterly Performance Report 2021-22 Q3</a:t>
            </a:r>
          </a:p>
        </p:txBody>
      </p:sp>
      <p:sp>
        <p:nvSpPr>
          <p:cNvPr id="11" name="TextBox 10">
            <a:extLst>
              <a:ext uri="{FF2B5EF4-FFF2-40B4-BE49-F238E27FC236}">
                <a16:creationId xmlns:a16="http://schemas.microsoft.com/office/drawing/2014/main" id="{B7C3E93D-7348-49A9-A61D-C1D6293B9E1D}"/>
              </a:ext>
            </a:extLst>
          </p:cNvPr>
          <p:cNvSpPr txBox="1"/>
          <p:nvPr/>
        </p:nvSpPr>
        <p:spPr>
          <a:xfrm>
            <a:off x="341054" y="586516"/>
            <a:ext cx="4505800" cy="276999"/>
          </a:xfrm>
          <a:prstGeom prst="rect">
            <a:avLst/>
          </a:prstGeom>
          <a:noFill/>
        </p:spPr>
        <p:txBody>
          <a:bodyPr wrap="square" rtlCol="0">
            <a:spAutoFit/>
          </a:bodyPr>
          <a:lstStyle/>
          <a:p>
            <a:r>
              <a:rPr lang="en-AU" sz="1200" dirty="0"/>
              <a:t>Petroleum – Operation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7434470" y="1063390"/>
            <a:ext cx="2352591" cy="2123658"/>
          </a:xfrm>
          <a:prstGeom prst="rect">
            <a:avLst/>
          </a:prstGeom>
          <a:noFill/>
        </p:spPr>
        <p:txBody>
          <a:bodyPr wrap="square" lIns="91440" tIns="45720" rIns="91440" bIns="45720" rtlCol="0" anchor="t">
            <a:spAutoFit/>
          </a:bodyPr>
          <a:lstStyle/>
          <a:p>
            <a:r>
              <a:rPr lang="en-AU" sz="900" b="1" dirty="0"/>
              <a:t>Explanation for the result: </a:t>
            </a:r>
            <a:endParaRPr lang="en-AU" sz="900" dirty="0"/>
          </a:p>
          <a:p>
            <a:pPr>
              <a:spcAft>
                <a:spcPts val="600"/>
              </a:spcAft>
            </a:pPr>
            <a:br>
              <a:rPr lang="en-AU" sz="900" dirty="0"/>
            </a:br>
            <a:r>
              <a:rPr lang="en-AU" sz="900" dirty="0"/>
              <a:t>In Q3, two operation plan stages and one field development plan</a:t>
            </a:r>
            <a:r>
              <a:rPr lang="en-AU" sz="900" dirty="0">
                <a:solidFill>
                  <a:srgbClr val="FF0000"/>
                </a:solidFill>
              </a:rPr>
              <a:t> </a:t>
            </a:r>
            <a:r>
              <a:rPr lang="en-AU" sz="900" dirty="0"/>
              <a:t>were assessed.</a:t>
            </a:r>
          </a:p>
          <a:p>
            <a:pPr>
              <a:spcAft>
                <a:spcPts val="600"/>
              </a:spcAft>
            </a:pPr>
            <a:r>
              <a:rPr lang="en-AU" sz="900" dirty="0"/>
              <a:t>Two onshore petroleum production licence plans were accepted.</a:t>
            </a:r>
          </a:p>
          <a:p>
            <a:pPr>
              <a:spcAft>
                <a:spcPts val="600"/>
              </a:spcAft>
            </a:pPr>
            <a:r>
              <a:rPr lang="en-AU" sz="900" dirty="0"/>
              <a:t>The decision on the field development plan will not be made until the corresponding production licence decision is made.</a:t>
            </a:r>
          </a:p>
          <a:p>
            <a:r>
              <a:rPr lang="en-AU" sz="900" dirty="0"/>
              <a:t>Note: </a:t>
            </a:r>
          </a:p>
          <a:p>
            <a:r>
              <a:rPr lang="en-AU" sz="900" dirty="0"/>
              <a:t>Hydraulic fracturing and coal seam gas exploration and extraction are banned in Victoria.</a:t>
            </a:r>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2923555846"/>
              </p:ext>
            </p:extLst>
          </p:nvPr>
        </p:nvGraphicFramePr>
        <p:xfrm>
          <a:off x="341054" y="4077807"/>
          <a:ext cx="9052621" cy="2499003"/>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1">
            <a:extLst>
              <a:ext uri="{FF2B5EF4-FFF2-40B4-BE49-F238E27FC236}">
                <a16:creationId xmlns:a16="http://schemas.microsoft.com/office/drawing/2014/main" id="{F6834C80-BBC3-4680-AC21-F22CEEA442F9}"/>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8</a:t>
            </a:fld>
            <a:endParaRPr lang="en-AU"/>
          </a:p>
        </p:txBody>
      </p:sp>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2814522490"/>
              </p:ext>
            </p:extLst>
          </p:nvPr>
        </p:nvGraphicFramePr>
        <p:xfrm>
          <a:off x="456206" y="638307"/>
          <a:ext cx="8954493" cy="1153094"/>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25308">
                  <a:extLst>
                    <a:ext uri="{9D8B030D-6E8A-4147-A177-3AD203B41FA5}">
                      <a16:colId xmlns:a16="http://schemas.microsoft.com/office/drawing/2014/main" val="2389065643"/>
                    </a:ext>
                  </a:extLst>
                </a:gridCol>
                <a:gridCol w="1478907">
                  <a:extLst>
                    <a:ext uri="{9D8B030D-6E8A-4147-A177-3AD203B41FA5}">
                      <a16:colId xmlns:a16="http://schemas.microsoft.com/office/drawing/2014/main" val="1379497888"/>
                    </a:ext>
                  </a:extLst>
                </a:gridCol>
                <a:gridCol w="1478907">
                  <a:extLst>
                    <a:ext uri="{9D8B030D-6E8A-4147-A177-3AD203B41FA5}">
                      <a16:colId xmlns:a16="http://schemas.microsoft.com/office/drawing/2014/main" val="4115191129"/>
                    </a:ext>
                  </a:extLst>
                </a:gridCol>
                <a:gridCol w="1478907">
                  <a:extLst>
                    <a:ext uri="{9D8B030D-6E8A-4147-A177-3AD203B41FA5}">
                      <a16:colId xmlns:a16="http://schemas.microsoft.com/office/drawing/2014/main" val="1480359423"/>
                    </a:ext>
                  </a:extLst>
                </a:gridCol>
                <a:gridCol w="1273734">
                  <a:extLst>
                    <a:ext uri="{9D8B030D-6E8A-4147-A177-3AD203B41FA5}">
                      <a16:colId xmlns:a16="http://schemas.microsoft.com/office/drawing/2014/main" val="2974822121"/>
                    </a:ext>
                  </a:extLst>
                </a:gridCol>
              </a:tblGrid>
              <a:tr h="237866">
                <a:tc>
                  <a:txBody>
                    <a:bodyPr/>
                    <a:lstStyle/>
                    <a:p>
                      <a:pPr algn="ctr"/>
                      <a:r>
                        <a:rPr lang="en-AU" sz="900"/>
                        <a:t>Mining</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a:t>Total</a:t>
                      </a:r>
                    </a:p>
                  </a:txBody>
                  <a:tcPr anchor="ctr">
                    <a:solidFill>
                      <a:srgbClr val="002060"/>
                    </a:solidFill>
                  </a:tcPr>
                </a:tc>
                <a:extLst>
                  <a:ext uri="{0D108BD9-81ED-4DB2-BD59-A6C34878D82A}">
                    <a16:rowId xmlns:a16="http://schemas.microsoft.com/office/drawing/2014/main" val="1307410339"/>
                  </a:ext>
                </a:extLst>
              </a:tr>
              <a:tr h="305076">
                <a:tc>
                  <a:txBody>
                    <a:bodyPr/>
                    <a:lstStyle/>
                    <a:p>
                      <a:pPr algn="l"/>
                      <a:r>
                        <a:rPr lang="en-AU" sz="900"/>
                        <a:t>Notifications Received </a:t>
                      </a:r>
                    </a:p>
                  </a:txBody>
                  <a:tcPr anchor="ctr">
                    <a:solidFill>
                      <a:srgbClr val="0070C0"/>
                    </a:solidFill>
                  </a:tcPr>
                </a:tc>
                <a:tc>
                  <a:txBody>
                    <a:bodyPr/>
                    <a:lstStyle/>
                    <a:p>
                      <a:pPr algn="ctr"/>
                      <a:r>
                        <a:rPr lang="en-AU" sz="900"/>
                        <a:t>1</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1</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b="1"/>
                        <a:t>6</a:t>
                      </a:r>
                    </a:p>
                  </a:txBody>
                  <a:tcPr anchor="ctr">
                    <a:solidFill>
                      <a:srgbClr val="0070C0"/>
                    </a:solidFill>
                  </a:tcPr>
                </a:tc>
                <a:extLst>
                  <a:ext uri="{0D108BD9-81ED-4DB2-BD59-A6C34878D82A}">
                    <a16:rowId xmlns:a16="http://schemas.microsoft.com/office/drawing/2014/main" val="2832516542"/>
                  </a:ext>
                </a:extLst>
              </a:tr>
              <a:tr h="305076">
                <a:tc>
                  <a:txBody>
                    <a:bodyPr/>
                    <a:lstStyle/>
                    <a:p>
                      <a:pPr algn="l"/>
                      <a:r>
                        <a:rPr lang="en-AU" sz="900"/>
                        <a:t>Notifications Acknowledged</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1</a:t>
                      </a:r>
                    </a:p>
                  </a:txBody>
                  <a:tcPr anchor="ctr">
                    <a:solidFill>
                      <a:schemeClr val="accent5">
                        <a:lumMod val="40000"/>
                        <a:lumOff val="60000"/>
                      </a:schemeClr>
                    </a:solidFill>
                  </a:tcPr>
                </a:tc>
                <a:tc>
                  <a:txBody>
                    <a:bodyPr/>
                    <a:lstStyle/>
                    <a:p>
                      <a:pPr algn="ctr"/>
                      <a:r>
                        <a:rPr lang="en-AU" sz="900"/>
                        <a:t>1</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b="1"/>
                        <a:t>6</a:t>
                      </a:r>
                    </a:p>
                  </a:txBody>
                  <a:tcPr anchor="ctr">
                    <a:solidFill>
                      <a:schemeClr val="accent5">
                        <a:lumMod val="40000"/>
                        <a:lumOff val="60000"/>
                      </a:schemeClr>
                    </a:solidFill>
                  </a:tcPr>
                </a:tc>
                <a:extLst>
                  <a:ext uri="{0D108BD9-81ED-4DB2-BD59-A6C34878D82A}">
                    <a16:rowId xmlns:a16="http://schemas.microsoft.com/office/drawing/2014/main" val="4214412118"/>
                  </a:ext>
                </a:extLst>
              </a:tr>
              <a:tr h="30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Notifications Refused</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1</a:t>
                      </a:r>
                    </a:p>
                  </a:txBody>
                  <a:tcPr anchor="ctr">
                    <a:solidFill>
                      <a:schemeClr val="bg1">
                        <a:lumMod val="85000"/>
                      </a:schemeClr>
                    </a:solidFill>
                  </a:tcPr>
                </a:tc>
                <a:tc>
                  <a:txBody>
                    <a:bodyPr/>
                    <a:lstStyle/>
                    <a:p>
                      <a:pPr algn="ctr"/>
                      <a:r>
                        <a:rPr lang="en-AU" sz="900" b="1"/>
                        <a:t>1</a:t>
                      </a:r>
                    </a:p>
                  </a:txBody>
                  <a:tcPr anchor="ctr">
                    <a:solidFill>
                      <a:schemeClr val="bg1">
                        <a:lumMod val="85000"/>
                      </a:schemeClr>
                    </a:solidFill>
                  </a:tcPr>
                </a:tc>
                <a:extLst>
                  <a:ext uri="{0D108BD9-81ED-4DB2-BD59-A6C34878D82A}">
                    <a16:rowId xmlns:a16="http://schemas.microsoft.com/office/drawing/2014/main" val="1313062300"/>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2021-22 Q3</a:t>
            </a:r>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2867824978"/>
              </p:ext>
            </p:extLst>
          </p:nvPr>
        </p:nvGraphicFramePr>
        <p:xfrm>
          <a:off x="456206" y="1973963"/>
          <a:ext cx="8954494" cy="1174310"/>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32116">
                  <a:extLst>
                    <a:ext uri="{9D8B030D-6E8A-4147-A177-3AD203B41FA5}">
                      <a16:colId xmlns:a16="http://schemas.microsoft.com/office/drawing/2014/main" val="2389065643"/>
                    </a:ext>
                  </a:extLst>
                </a:gridCol>
                <a:gridCol w="1482637">
                  <a:extLst>
                    <a:ext uri="{9D8B030D-6E8A-4147-A177-3AD203B41FA5}">
                      <a16:colId xmlns:a16="http://schemas.microsoft.com/office/drawing/2014/main" val="1379497888"/>
                    </a:ext>
                  </a:extLst>
                </a:gridCol>
                <a:gridCol w="1482637">
                  <a:extLst>
                    <a:ext uri="{9D8B030D-6E8A-4147-A177-3AD203B41FA5}">
                      <a16:colId xmlns:a16="http://schemas.microsoft.com/office/drawing/2014/main" val="4115191129"/>
                    </a:ext>
                  </a:extLst>
                </a:gridCol>
                <a:gridCol w="1482637">
                  <a:extLst>
                    <a:ext uri="{9D8B030D-6E8A-4147-A177-3AD203B41FA5}">
                      <a16:colId xmlns:a16="http://schemas.microsoft.com/office/drawing/2014/main" val="1480359423"/>
                    </a:ext>
                  </a:extLst>
                </a:gridCol>
                <a:gridCol w="1255737">
                  <a:extLst>
                    <a:ext uri="{9D8B030D-6E8A-4147-A177-3AD203B41FA5}">
                      <a16:colId xmlns:a16="http://schemas.microsoft.com/office/drawing/2014/main" val="2754888554"/>
                    </a:ext>
                  </a:extLst>
                </a:gridCol>
              </a:tblGrid>
              <a:tr h="242243">
                <a:tc>
                  <a:txBody>
                    <a:bodyPr/>
                    <a:lstStyle/>
                    <a:p>
                      <a:pPr algn="ctr"/>
                      <a:r>
                        <a:rPr lang="en-AU" sz="900"/>
                        <a:t>Extractives</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a:t>Total</a:t>
                      </a:r>
                    </a:p>
                  </a:txBody>
                  <a:tcPr anchor="ctr">
                    <a:solidFill>
                      <a:srgbClr val="002060"/>
                    </a:solidFill>
                  </a:tcPr>
                </a:tc>
                <a:extLst>
                  <a:ext uri="{0D108BD9-81ED-4DB2-BD59-A6C34878D82A}">
                    <a16:rowId xmlns:a16="http://schemas.microsoft.com/office/drawing/2014/main" val="1307410339"/>
                  </a:ext>
                </a:extLst>
              </a:tr>
              <a:tr h="310689">
                <a:tc>
                  <a:txBody>
                    <a:bodyPr/>
                    <a:lstStyle/>
                    <a:p>
                      <a:pPr algn="l"/>
                      <a:r>
                        <a:rPr lang="en-AU" sz="900" dirty="0"/>
                        <a:t>Notifications Received </a:t>
                      </a:r>
                    </a:p>
                  </a:txBody>
                  <a:tcPr anchor="ctr">
                    <a:solidFill>
                      <a:srgbClr val="0070C0"/>
                    </a:solidFill>
                  </a:tcPr>
                </a:tc>
                <a:tc>
                  <a:txBody>
                    <a:bodyPr/>
                    <a:lstStyle/>
                    <a:p>
                      <a:pPr algn="ctr"/>
                      <a:r>
                        <a:rPr lang="en-AU" sz="900"/>
                        <a:t>6</a:t>
                      </a:r>
                    </a:p>
                  </a:txBody>
                  <a:tcPr anchor="ctr">
                    <a:solidFill>
                      <a:srgbClr val="0070C0"/>
                    </a:solidFill>
                  </a:tcPr>
                </a:tc>
                <a:tc>
                  <a:txBody>
                    <a:bodyPr/>
                    <a:lstStyle/>
                    <a:p>
                      <a:pPr algn="ctr"/>
                      <a:r>
                        <a:rPr lang="en-AU" sz="900"/>
                        <a:t>5</a:t>
                      </a:r>
                    </a:p>
                  </a:txBody>
                  <a:tcPr anchor="ctr">
                    <a:solidFill>
                      <a:srgbClr val="0070C0"/>
                    </a:solidFill>
                  </a:tcPr>
                </a:tc>
                <a:tc>
                  <a:txBody>
                    <a:bodyPr/>
                    <a:lstStyle/>
                    <a:p>
                      <a:pPr algn="ctr"/>
                      <a:r>
                        <a:rPr lang="en-AU" sz="900"/>
                        <a:t>5</a:t>
                      </a:r>
                    </a:p>
                  </a:txBody>
                  <a:tcPr anchor="ctr">
                    <a:solidFill>
                      <a:srgbClr val="0070C0"/>
                    </a:solidFill>
                  </a:tcPr>
                </a:tc>
                <a:tc>
                  <a:txBody>
                    <a:bodyPr/>
                    <a:lstStyle/>
                    <a:p>
                      <a:pPr algn="ctr"/>
                      <a:r>
                        <a:rPr lang="en-AU" sz="900"/>
                        <a:t>6</a:t>
                      </a:r>
                    </a:p>
                  </a:txBody>
                  <a:tcPr anchor="ctr">
                    <a:solidFill>
                      <a:srgbClr val="0070C0"/>
                    </a:solidFill>
                  </a:tcPr>
                </a:tc>
                <a:tc>
                  <a:txBody>
                    <a:bodyPr/>
                    <a:lstStyle/>
                    <a:p>
                      <a:pPr algn="ctr"/>
                      <a:r>
                        <a:rPr lang="en-AU" sz="900" b="1"/>
                        <a:t>22</a:t>
                      </a:r>
                    </a:p>
                  </a:txBody>
                  <a:tcPr anchor="ctr">
                    <a:solidFill>
                      <a:srgbClr val="0070C0"/>
                    </a:solidFill>
                  </a:tcPr>
                </a:tc>
                <a:extLst>
                  <a:ext uri="{0D108BD9-81ED-4DB2-BD59-A6C34878D82A}">
                    <a16:rowId xmlns:a16="http://schemas.microsoft.com/office/drawing/2014/main" val="573602674"/>
                  </a:ext>
                </a:extLst>
              </a:tr>
              <a:tr h="310689">
                <a:tc>
                  <a:txBody>
                    <a:bodyPr/>
                    <a:lstStyle/>
                    <a:p>
                      <a:pPr algn="l"/>
                      <a:r>
                        <a:rPr lang="en-AU" sz="900" dirty="0"/>
                        <a:t>Notifications Acknowledged</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4</a:t>
                      </a:r>
                    </a:p>
                  </a:txBody>
                  <a:tcPr anchor="ctr">
                    <a:solidFill>
                      <a:schemeClr val="accent5">
                        <a:lumMod val="40000"/>
                        <a:lumOff val="60000"/>
                      </a:schemeClr>
                    </a:solidFill>
                  </a:tcPr>
                </a:tc>
                <a:tc>
                  <a:txBody>
                    <a:bodyPr/>
                    <a:lstStyle/>
                    <a:p>
                      <a:pPr algn="ctr"/>
                      <a:r>
                        <a:rPr lang="en-AU" sz="900"/>
                        <a:t>3</a:t>
                      </a:r>
                    </a:p>
                  </a:txBody>
                  <a:tcPr anchor="ctr">
                    <a:solidFill>
                      <a:schemeClr val="accent5">
                        <a:lumMod val="40000"/>
                        <a:lumOff val="60000"/>
                      </a:schemeClr>
                    </a:solidFill>
                  </a:tcPr>
                </a:tc>
                <a:tc>
                  <a:txBody>
                    <a:bodyPr/>
                    <a:lstStyle/>
                    <a:p>
                      <a:pPr algn="ctr"/>
                      <a:r>
                        <a:rPr lang="en-AU" sz="900" b="1"/>
                        <a:t>11</a:t>
                      </a:r>
                    </a:p>
                  </a:txBody>
                  <a:tcPr anchor="ctr">
                    <a:solidFill>
                      <a:schemeClr val="accent5">
                        <a:lumMod val="40000"/>
                        <a:lumOff val="60000"/>
                      </a:schemeClr>
                    </a:solidFill>
                  </a:tcPr>
                </a:tc>
                <a:extLst>
                  <a:ext uri="{0D108BD9-81ED-4DB2-BD59-A6C34878D82A}">
                    <a16:rowId xmlns:a16="http://schemas.microsoft.com/office/drawing/2014/main" val="2976216672"/>
                  </a:ext>
                </a:extLst>
              </a:tr>
              <a:tr h="310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Notifications Refused</a:t>
                      </a:r>
                    </a:p>
                  </a:txBody>
                  <a:tcPr anchor="ctr">
                    <a:solidFill>
                      <a:schemeClr val="bg1">
                        <a:lumMod val="85000"/>
                      </a:schemeClr>
                    </a:solidFill>
                  </a:tcPr>
                </a:tc>
                <a:tc>
                  <a:txBody>
                    <a:bodyPr/>
                    <a:lstStyle/>
                    <a:p>
                      <a:pPr algn="ctr"/>
                      <a:r>
                        <a:rPr lang="en-AU" sz="900"/>
                        <a:t>1</a:t>
                      </a:r>
                    </a:p>
                  </a:txBody>
                  <a:tcPr anchor="ctr">
                    <a:solidFill>
                      <a:schemeClr val="bg1">
                        <a:lumMod val="85000"/>
                      </a:schemeClr>
                    </a:solidFill>
                  </a:tcPr>
                </a:tc>
                <a:tc>
                  <a:txBody>
                    <a:bodyPr/>
                    <a:lstStyle/>
                    <a:p>
                      <a:pPr algn="ctr"/>
                      <a:r>
                        <a:rPr lang="en-AU" sz="900"/>
                        <a:t>2</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2</a:t>
                      </a:r>
                    </a:p>
                  </a:txBody>
                  <a:tcPr anchor="ctr">
                    <a:solidFill>
                      <a:schemeClr val="bg1">
                        <a:lumMod val="85000"/>
                      </a:schemeClr>
                    </a:solidFill>
                  </a:tcPr>
                </a:tc>
                <a:tc>
                  <a:txBody>
                    <a:bodyPr/>
                    <a:lstStyle/>
                    <a:p>
                      <a:pPr algn="ctr"/>
                      <a:r>
                        <a:rPr lang="en-AU" sz="900" b="1" dirty="0"/>
                        <a:t>5</a:t>
                      </a:r>
                    </a:p>
                  </a:txBody>
                  <a:tcPr anchor="ctr">
                    <a:solidFill>
                      <a:schemeClr val="bg1">
                        <a:lumMod val="85000"/>
                      </a:schemeClr>
                    </a:solidFill>
                  </a:tcPr>
                </a:tc>
                <a:extLst>
                  <a:ext uri="{0D108BD9-81ED-4DB2-BD59-A6C34878D82A}">
                    <a16:rowId xmlns:a16="http://schemas.microsoft.com/office/drawing/2014/main" val="1487140011"/>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4009633664"/>
              </p:ext>
            </p:extLst>
          </p:nvPr>
        </p:nvGraphicFramePr>
        <p:xfrm>
          <a:off x="253612" y="3443021"/>
          <a:ext cx="6192688" cy="32025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144000"/>
            <a:ext cx="8915400" cy="274042"/>
          </a:xfrm>
        </p:spPr>
        <p:txBody>
          <a:bodyPr>
            <a:normAutofit fontScale="90000"/>
          </a:bodyPr>
          <a:lstStyle/>
          <a:p>
            <a:r>
              <a:rPr lang="en-AU" sz="1400" b="1">
                <a:solidFill>
                  <a:schemeClr val="bg1"/>
                </a:solidFill>
              </a:rPr>
              <a:t>KPI 1: Work Plan – Administrative Updates by Notification</a:t>
            </a:r>
          </a:p>
        </p:txBody>
      </p:sp>
      <p:sp>
        <p:nvSpPr>
          <p:cNvPr id="8" name="TextBox 7">
            <a:extLst>
              <a:ext uri="{FF2B5EF4-FFF2-40B4-BE49-F238E27FC236}">
                <a16:creationId xmlns:a16="http://schemas.microsoft.com/office/drawing/2014/main" id="{BBE0F69E-E2C5-4844-A920-CDC3E6AB89A7}"/>
              </a:ext>
            </a:extLst>
          </p:cNvPr>
          <p:cNvSpPr txBox="1"/>
          <p:nvPr/>
        </p:nvSpPr>
        <p:spPr>
          <a:xfrm>
            <a:off x="6744749" y="3349885"/>
            <a:ext cx="2665950" cy="784830"/>
          </a:xfrm>
          <a:prstGeom prst="rect">
            <a:avLst/>
          </a:prstGeom>
          <a:noFill/>
        </p:spPr>
        <p:txBody>
          <a:bodyPr wrap="square" lIns="91440" tIns="45720" rIns="91440" bIns="45720" rtlCol="0" anchor="t">
            <a:spAutoFit/>
          </a:bodyPr>
          <a:lstStyle/>
          <a:p>
            <a:r>
              <a:rPr lang="en-AU" sz="900" b="1"/>
              <a:t>Explanation for the result: </a:t>
            </a:r>
          </a:p>
          <a:p>
            <a:endParaRPr lang="en-AU" sz="900"/>
          </a:p>
          <a:p>
            <a:pPr>
              <a:spcAft>
                <a:spcPts val="600"/>
              </a:spcAft>
            </a:pPr>
            <a:r>
              <a:rPr lang="en-AU" sz="900"/>
              <a:t>In Q3, two mining and three extractive industry administrative changes were acknowledged. </a:t>
            </a:r>
            <a:endParaRPr lang="en-AU" sz="900">
              <a:cs typeface="Calibri"/>
            </a:endParaRPr>
          </a:p>
        </p:txBody>
      </p:sp>
      <p:sp>
        <p:nvSpPr>
          <p:cNvPr id="10" name="TextBox 9">
            <a:extLst>
              <a:ext uri="{FF2B5EF4-FFF2-40B4-BE49-F238E27FC236}">
                <a16:creationId xmlns:a16="http://schemas.microsoft.com/office/drawing/2014/main" id="{DF70F962-60F2-43DC-8420-31E2962D09D8}"/>
              </a:ext>
            </a:extLst>
          </p:cNvPr>
          <p:cNvSpPr txBox="1"/>
          <p:nvPr/>
        </p:nvSpPr>
        <p:spPr>
          <a:xfrm>
            <a:off x="6744750" y="4065884"/>
            <a:ext cx="2810311" cy="2539157"/>
          </a:xfrm>
          <a:prstGeom prst="rect">
            <a:avLst/>
          </a:prstGeom>
          <a:noFill/>
        </p:spPr>
        <p:txBody>
          <a:bodyPr wrap="square" rtlCol="0">
            <a:spAutoFit/>
          </a:bodyPr>
          <a:lstStyle/>
          <a:p>
            <a:r>
              <a:rPr lang="en-AU" sz="900" b="1"/>
              <a:t>Administrative updates by notification:</a:t>
            </a:r>
          </a:p>
          <a:p>
            <a:endParaRPr lang="en-AU" sz="900" b="1"/>
          </a:p>
          <a:p>
            <a:pPr>
              <a:spcAft>
                <a:spcPts val="600"/>
              </a:spcAft>
            </a:pPr>
            <a:r>
              <a:rPr lang="en-GB" sz="900">
                <a:solidFill>
                  <a:schemeClr val="bg1">
                    <a:lumMod val="50000"/>
                  </a:schemeClr>
                </a:solidFill>
              </a:rPr>
              <a:t>New or changing work on existing work plans where it satisfies the following conditions:</a:t>
            </a:r>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There is no significant increase in risk arising from the new or changing work.</a:t>
            </a:r>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Council has been consulted and confirms in writing that the new or changing work does not require an amendment to the planning permit.</a:t>
            </a:r>
            <a:endParaRPr lang="en-AU" sz="900">
              <a:solidFill>
                <a:schemeClr val="bg1">
                  <a:lumMod val="50000"/>
                </a:schemeClr>
              </a:solidFill>
            </a:endParaRPr>
          </a:p>
          <a:p>
            <a:pPr marL="171450" lvl="0" indent="-171450">
              <a:spcAft>
                <a:spcPts val="600"/>
              </a:spcAft>
              <a:buFont typeface="Arial" panose="020B0604020202020204" pitchFamily="34" charset="0"/>
              <a:buChar char="•"/>
            </a:pPr>
            <a:r>
              <a:rPr lang="en-GB" sz="900">
                <a:solidFill>
                  <a:schemeClr val="bg1">
                    <a:lumMod val="50000"/>
                  </a:schemeClr>
                </a:solidFill>
              </a:rPr>
              <a:t>Relevant referral agencies have been consulted and confirmed that the new or changing work raises no concerns.</a:t>
            </a:r>
            <a:endParaRPr lang="en-AU" sz="900">
              <a:solidFill>
                <a:schemeClr val="bg1">
                  <a:lumMod val="50000"/>
                </a:schemeClr>
              </a:solidFill>
            </a:endParaRPr>
          </a:p>
          <a:p>
            <a:pPr>
              <a:spcAft>
                <a:spcPts val="300"/>
              </a:spcAft>
            </a:pPr>
            <a:r>
              <a:rPr lang="en-AU" sz="900">
                <a:solidFill>
                  <a:schemeClr val="bg1">
                    <a:lumMod val="50000"/>
                  </a:schemeClr>
                </a:solidFill>
              </a:rPr>
              <a:t>More information is available on the website:</a:t>
            </a:r>
          </a:p>
          <a:p>
            <a:pPr>
              <a:spcAft>
                <a:spcPts val="600"/>
              </a:spcAft>
            </a:pPr>
            <a:r>
              <a:rPr lang="en-AU" sz="900">
                <a:hlinkClick r:id="rId3"/>
              </a:rPr>
              <a:t>https://earthresources.vic.gov.au/legislation-and-regulations/guidelines-and-codes-of-practice/extractive-industry-work-plan-guideline</a:t>
            </a:r>
            <a:endParaRPr lang="en-AU" sz="900"/>
          </a:p>
        </p:txBody>
      </p:sp>
      <p:sp>
        <p:nvSpPr>
          <p:cNvPr id="11" name="Slide Number Placeholder 1">
            <a:extLst>
              <a:ext uri="{FF2B5EF4-FFF2-40B4-BE49-F238E27FC236}">
                <a16:creationId xmlns:a16="http://schemas.microsoft.com/office/drawing/2014/main" id="{42899E68-6EA3-4495-8217-7D0994299498}"/>
              </a:ext>
            </a:extLst>
          </p:cNvPr>
          <p:cNvSpPr>
            <a:spLocks noGrp="1"/>
          </p:cNvSpPr>
          <p:nvPr>
            <p:ph type="sldNum" sz="quarter" idx="12"/>
          </p:nvPr>
        </p:nvSpPr>
        <p:spPr>
          <a:xfrm>
            <a:off x="9014918" y="144000"/>
            <a:ext cx="791564" cy="274042"/>
          </a:xfrm>
        </p:spPr>
        <p:txBody>
          <a:bodyPr/>
          <a:lstStyle/>
          <a:p>
            <a:r>
              <a:rPr lang="en-AU"/>
              <a:t> Page   </a:t>
            </a:r>
            <a:fld id="{BE4ABD5F-D626-4461-ADC9-85806A61CF0E}" type="slidenum">
              <a:rPr lang="en-AU" smtClean="0"/>
              <a:pPr/>
              <a:t>9</a:t>
            </a:fld>
            <a:endParaRPr lang="en-AU"/>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cae176ec3a54dbeadeeec1b38baec58 xmlns="1970f3ff-c7c3-4b73-8f0c-0bc260d159f3">
      <Terms xmlns="http://schemas.microsoft.com/office/infopath/2007/PartnerControls"/>
    </hcae176ec3a54dbeadeeec1b38baec58>
    <p31afe295eb448f092f13ab8c2af2c33 xmlns="1970f3ff-c7c3-4b73-8f0c-0bc260d159f3">
      <Terms xmlns="http://schemas.microsoft.com/office/infopath/2007/PartnerControls"/>
    </p31afe295eb448f092f13ab8c2af2c33>
    <lf5681727d5b4cc1a5c417fcf66e2a7b xmlns="1970f3ff-c7c3-4b73-8f0c-0bc260d159f3">
      <Terms xmlns="http://schemas.microsoft.com/office/infopath/2007/PartnerControls"/>
    </lf5681727d5b4cc1a5c417fcf66e2a7b>
    <TaxCatchAll xmlns="d95fa365-6051-4755-a57a-b1b515a65ccf" xsi:nil="true"/>
    <b4605c5f9d584382a57fb8476d85f713 xmlns="1970f3ff-c7c3-4b73-8f0c-0bc260d159f3">
      <Terms xmlns="http://schemas.microsoft.com/office/infopath/2007/PartnerControls"/>
    </b4605c5f9d584382a57fb8476d85f713>
    <g46a9f61d38540a784cfecbd3da27bca xmlns="1970f3ff-c7c3-4b73-8f0c-0bc260d159f3">
      <Terms xmlns="http://schemas.microsoft.com/office/infopath/2007/PartnerControls"/>
    </g46a9f61d38540a784cfecbd3da27bca>
    <_Flow_SignoffStatus xmlns="d8656102-7c7b-4021-94e7-299bfa2f7616" xsi:nil="true"/>
    <SharedWithUsers xmlns="d95fa365-6051-4755-a57a-b1b515a65ccf">
      <UserInfo>
        <DisplayName>David Ly (DJPR)</DisplayName>
        <AccountId>187</AccountId>
        <AccountType/>
      </UserInfo>
      <UserInfo>
        <DisplayName>Anna M Guthleben (DJPR)</DisplayName>
        <AccountId>245</AccountId>
        <AccountType/>
      </UserInfo>
      <UserInfo>
        <DisplayName>Leo Guaraldo (DJPR)</DisplayName>
        <AccountId>112</AccountId>
        <AccountType/>
      </UserInfo>
      <UserInfo>
        <DisplayName>Judy Scott (DJPR)</DisplayName>
        <AccountId>34</AccountId>
        <AccountType/>
      </UserInfo>
      <UserInfo>
        <DisplayName>Jess L Stephenson (DJPR)</DisplayName>
        <AccountId>294</AccountId>
        <AccountType/>
      </UserInfo>
      <UserInfo>
        <DisplayName>Gail J Chrisfield (DJPR)</DisplayName>
        <AccountId>2066</AccountId>
        <AccountType/>
      </UserInfo>
      <UserInfo>
        <DisplayName>Elizabeth A Brentnall (DJPR)</DisplayName>
        <AccountId>206</AccountId>
        <AccountType/>
      </UserInfo>
      <UserInfo>
        <DisplayName>Arunaa Ramakrishnan (DJPR)</DisplayName>
        <AccountId>2510</AccountId>
        <AccountType/>
      </UserInfo>
      <UserInfo>
        <DisplayName>Travis R Cunningham (DJPR)</DisplayName>
        <AccountId>2364</AccountId>
        <AccountType/>
      </UserInfo>
      <UserInfo>
        <DisplayName>Laura E Helm (DJPR)</DisplayName>
        <AccountId>467</AccountId>
        <AccountType/>
      </UserInfo>
      <UserInfo>
        <DisplayName>Kerry A Linnane (DJPR)</DisplayName>
        <AccountId>568</AccountId>
        <AccountType/>
      </UserInfo>
      <UserInfo>
        <DisplayName>Helen S Lilley (DJPR)</DisplayName>
        <AccountId>505</AccountId>
        <AccountType/>
      </UserInfo>
      <UserInfo>
        <DisplayName>Barry R Strong (DJPR)</DisplayName>
        <AccountId>880</AccountId>
        <AccountType/>
      </UserInfo>
      <UserInfo>
        <DisplayName>Sandra Vin (DJPR)</DisplayName>
        <AccountId>43</AccountId>
        <AccountType/>
      </UserInfo>
      <UserInfo>
        <DisplayName>Rachael M Roberts (DJPR)</DisplayName>
        <AccountId>287</AccountId>
        <AccountType/>
      </UserInfo>
    </SharedWithUsers>
    <ed8l xmlns="d8656102-7c7b-4021-94e7-299bfa2f7616">
      <UserInfo>
        <DisplayName/>
        <AccountId xsi:nil="true"/>
        <AccountType/>
      </UserInfo>
    </ed8l>
    <lcf76f155ced4ddcb4097134ff3c332f xmlns="d8656102-7c7b-4021-94e7-299bfa2f76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D648DBF4B231EC48B14A8BD0F4974AA7" ma:contentTypeVersion="30" ma:contentTypeDescription="DEDJTR Document" ma:contentTypeScope="" ma:versionID="baeebc0fbaf8a87ec912e6162db32c12">
  <xsd:schema xmlns:xsd="http://www.w3.org/2001/XMLSchema" xmlns:xs="http://www.w3.org/2001/XMLSchema" xmlns:p="http://schemas.microsoft.com/office/2006/metadata/properties" xmlns:ns2="1970f3ff-c7c3-4b73-8f0c-0bc260d159f3" xmlns:ns3="d95fa365-6051-4755-a57a-b1b515a65ccf" xmlns:ns4="d8656102-7c7b-4021-94e7-299bfa2f7616" targetNamespace="http://schemas.microsoft.com/office/2006/metadata/properties" ma:root="true" ma:fieldsID="2fa117eed79fec53feb920ff238c939c" ns2:_="" ns3:_="" ns4:_="">
    <xsd:import namespace="1970f3ff-c7c3-4b73-8f0c-0bc260d159f3"/>
    <xsd:import namespace="d95fa365-6051-4755-a57a-b1b515a65ccf"/>
    <xsd:import namespace="d8656102-7c7b-4021-94e7-299bfa2f7616"/>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3:SharedWithUsers" minOccurs="0"/>
                <xsd:element ref="ns3:SharedWithDetails" minOccurs="0"/>
                <xsd:element ref="ns4:MediaServiceLocation" minOccurs="0"/>
                <xsd:element ref="ns4:MediaServiceAutoKeyPoints" minOccurs="0"/>
                <xsd:element ref="ns4:MediaServiceKeyPoints" minOccurs="0"/>
                <xsd:element ref="ns4:_Flow_SignoffStatus" minOccurs="0"/>
                <xsd:element ref="ns4:ed8l" minOccurs="0"/>
                <xsd:element ref="ns4:MediaLengthInSecond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5fa365-6051-4755-a57a-b1b515a65cc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34efb335-bfc8-46fc-b6db-d0eed2a1e544}" ma:internalName="TaxCatchAll" ma:showField="CatchAllData"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efb335-bfc8-46fc-b6db-d0eed2a1e544}" ma:internalName="TaxCatchAllLabel" ma:readOnly="true" ma:showField="CatchAllDataLabel"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56102-7c7b-4021-94e7-299bfa2f7616"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_Flow_SignoffStatus" ma:index="32" nillable="true" ma:displayName="Sign-off status" ma:internalName="Sign_x002d_off_x0020_status">
      <xsd:simpleType>
        <xsd:restriction base="dms:Text"/>
      </xsd:simpleType>
    </xsd:element>
    <xsd:element name="ed8l" ma:index="33" nillable="true" ma:displayName="Reviewed" ma:list="UserInfo" ma:internalName="ed8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34" nillable="true" ma:displayName="MediaLengthInSeconds" ma:hidden="true" ma:internalName="MediaLengthInSeconds" ma:readOnly="true">
      <xsd:simpleType>
        <xsd:restriction base="dms:Unknown"/>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65805D-7D35-4036-8EC7-50E692B418BA}">
  <ds:schemaRefs>
    <ds:schemaRef ds:uri="1970f3ff-c7c3-4b73-8f0c-0bc260d159f3"/>
    <ds:schemaRef ds:uri="d8656102-7c7b-4021-94e7-299bfa2f7616"/>
    <ds:schemaRef ds:uri="d95fa365-6051-4755-a57a-b1b515a65c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C0E2F6-D171-4117-927C-7E8037380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70f3ff-c7c3-4b73-8f0c-0bc260d159f3"/>
    <ds:schemaRef ds:uri="d95fa365-6051-4755-a57a-b1b515a65ccf"/>
    <ds:schemaRef ds:uri="d8656102-7c7b-4021-94e7-299bfa2f76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E38F58-FB45-4744-943C-C226E607AD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TotalTime>
  <Words>4312</Words>
  <Application>Microsoft Office PowerPoint</Application>
  <PresentationFormat>A4 Paper (210x297 mm)</PresentationFormat>
  <Paragraphs>1183</Paragraphs>
  <Slides>16</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DEDJTR</vt:lpstr>
      <vt:lpstr>Earth Resources Regulation</vt:lpstr>
      <vt:lpstr>Earth Resources Regulation KPI Summary 2021-22 Quarter 3</vt:lpstr>
      <vt:lpstr>Key Performance Indicators 2021-22 Quarter 3</vt:lpstr>
      <vt:lpstr>KPI 1: Efficient Approvals Process – Extractive Work Plans</vt:lpstr>
      <vt:lpstr>KPI 1: Efficient Approvals Process – Mineral Licences and Work Plans</vt:lpstr>
      <vt:lpstr>KPI 1: Efficient Approvals Process – Tenement Variations</vt:lpstr>
      <vt:lpstr>KPI: 1 Efficient Approvals Process – Petroleum Licence Variations</vt:lpstr>
      <vt:lpstr>KPI 1: Efficient Approvals Process – Petroleum Operation Plans</vt:lpstr>
      <vt:lpstr>KPI 1: Work Plan – Administrative Updates by Notification</vt:lpstr>
      <vt:lpstr>KPI 2: Ensuring Compliance – Compliance Activities Undertaken</vt:lpstr>
      <vt:lpstr>KPI 2: Ensuring Compliance – Compliance Audits</vt:lpstr>
      <vt:lpstr>KPI 2: Ensuring Compliance – Enforcement Activities</vt:lpstr>
      <vt:lpstr>KPI 3: Reportable Incidents</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(DJPR)</cp:lastModifiedBy>
  <cp:revision>10</cp:revision>
  <cp:lastPrinted>2020-02-11T05:43:23Z</cp:lastPrinted>
  <dcterms:created xsi:type="dcterms:W3CDTF">2018-07-30T09:48:23Z</dcterms:created>
  <dcterms:modified xsi:type="dcterms:W3CDTF">2022-05-18T06:20:33Z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0x010100611F6414DFB111E7BA88F9DF1743E31700D648DBF4B231EC48B14A8BD0F4974AA7</vt:lpwstr>
  </property>
  <property fmtid="{D5CDD505-2E9C-101B-9397-08002B2CF9AE}" pid="3" name="DEDJTRBranch">
    <vt:lpwstr/>
  </property>
  <property fmtid="{D5CDD505-2E9C-101B-9397-08002B2CF9AE}" pid="4" name="DEDJTRSection">
    <vt:lpwstr/>
  </property>
  <property fmtid="{D5CDD505-2E9C-101B-9397-08002B2CF9AE}" pid="5" name="DEDJTRGroup">
    <vt:lpwstr/>
  </property>
  <property fmtid="{D5CDD505-2E9C-101B-9397-08002B2CF9AE}" pid="6" name="DEDJTRSecurityClassification">
    <vt:lpwstr/>
  </property>
  <property fmtid="{D5CDD505-2E9C-101B-9397-08002B2CF9AE}" pid="7" name="DEDJTRDivision">
    <vt:lpwstr/>
  </property>
  <property fmtid="{D5CDD505-2E9C-101B-9397-08002B2CF9AE}" pid="8" name="MediaServiceImageTags">
    <vt:lpwstr/>
  </property>
  <property fmtid="{D5CDD505-2E9C-101B-9397-08002B2CF9AE}" pid="9" name="MSIP_Label_d00a4df9-c942-4b09-b23a-6c1023f6de27_Enabled">
    <vt:lpwstr>true</vt:lpwstr>
  </property>
  <property fmtid="{D5CDD505-2E9C-101B-9397-08002B2CF9AE}" pid="10" name="MSIP_Label_d00a4df9-c942-4b09-b23a-6c1023f6de27_SetDate">
    <vt:lpwstr>2022-05-18T06:20:32Z</vt:lpwstr>
  </property>
  <property fmtid="{D5CDD505-2E9C-101B-9397-08002B2CF9AE}" pid="11" name="MSIP_Label_d00a4df9-c942-4b09-b23a-6c1023f6de27_Method">
    <vt:lpwstr>Privileged</vt:lpwstr>
  </property>
  <property fmtid="{D5CDD505-2E9C-101B-9397-08002B2CF9AE}" pid="12" name="MSIP_Label_d00a4df9-c942-4b09-b23a-6c1023f6de27_Name">
    <vt:lpwstr>Official (DJPR)</vt:lpwstr>
  </property>
  <property fmtid="{D5CDD505-2E9C-101B-9397-08002B2CF9AE}" pid="13" name="MSIP_Label_d00a4df9-c942-4b09-b23a-6c1023f6de27_SiteId">
    <vt:lpwstr>722ea0be-3e1c-4b11-ad6f-9401d6856e24</vt:lpwstr>
  </property>
  <property fmtid="{D5CDD505-2E9C-101B-9397-08002B2CF9AE}" pid="14" name="MSIP_Label_d00a4df9-c942-4b09-b23a-6c1023f6de27_ActionId">
    <vt:lpwstr>1b43d96a-162a-4242-8449-69ff415a73cc</vt:lpwstr>
  </property>
  <property fmtid="{D5CDD505-2E9C-101B-9397-08002B2CF9AE}" pid="15" name="MSIP_Label_d00a4df9-c942-4b09-b23a-6c1023f6de27_ContentBits">
    <vt:lpwstr>3</vt:lpwstr>
  </property>
</Properties>
</file>