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22"/>
  </p:notesMasterIdLst>
  <p:handoutMasterIdLst>
    <p:handoutMasterId r:id="rId23"/>
  </p:handoutMasterIdLst>
  <p:sldIdLst>
    <p:sldId id="283" r:id="rId6"/>
    <p:sldId id="287" r:id="rId7"/>
    <p:sldId id="268" r:id="rId8"/>
    <p:sldId id="259" r:id="rId9"/>
    <p:sldId id="291" r:id="rId10"/>
    <p:sldId id="285" r:id="rId11"/>
    <p:sldId id="271" r:id="rId12"/>
    <p:sldId id="286" r:id="rId13"/>
    <p:sldId id="284" r:id="rId14"/>
    <p:sldId id="258" r:id="rId15"/>
    <p:sldId id="261" r:id="rId16"/>
    <p:sldId id="292" r:id="rId17"/>
    <p:sldId id="264" r:id="rId18"/>
    <p:sldId id="265" r:id="rId19"/>
    <p:sldId id="266" r:id="rId20"/>
    <p:sldId id="289" r:id="rId21"/>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Potter (DEDJTR)" initials="RP(" lastIdx="12" clrIdx="0">
    <p:extLst>
      <p:ext uri="{19B8F6BF-5375-455C-9EA6-DF929625EA0E}">
        <p15:presenceInfo xmlns:p15="http://schemas.microsoft.com/office/powerpoint/2012/main" userId="S-1-5-21-3009471437-2678356326-1117381816-214330" providerId="AD"/>
      </p:ext>
    </p:extLst>
  </p:cmAuthor>
  <p:cmAuthor id="2" name="Praveen Mathew (DEDJTR)" initials="PM(" lastIdx="4" clrIdx="1">
    <p:extLst>
      <p:ext uri="{19B8F6BF-5375-455C-9EA6-DF929625EA0E}">
        <p15:presenceInfo xmlns:p15="http://schemas.microsoft.com/office/powerpoint/2012/main" userId="Praveen Mathew (DEDJTR)" providerId="None"/>
      </p:ext>
    </p:extLst>
  </p:cmAuthor>
  <p:cmAuthor id="3" name="Anthony M Hurst (DJPR)" initials="AMH(" lastIdx="2" clrIdx="2">
    <p:extLst>
      <p:ext uri="{19B8F6BF-5375-455C-9EA6-DF929625EA0E}">
        <p15:presenceInfo xmlns:p15="http://schemas.microsoft.com/office/powerpoint/2012/main" userId="S::Anthony.Hurst@ecodev.vic.gov.au::524d494d-252c-4edd-834f-f06aaafe5647" providerId="AD"/>
      </p:ext>
    </p:extLst>
  </p:cmAuthor>
  <p:cmAuthor id="4" name="Rosie C Guardiani (DJPR)" initials="RCG(" lastIdx="6" clrIdx="3">
    <p:extLst>
      <p:ext uri="{19B8F6BF-5375-455C-9EA6-DF929625EA0E}">
        <p15:presenceInfo xmlns:p15="http://schemas.microsoft.com/office/powerpoint/2012/main" userId="S::Rosie.Guardiani@ecodev.vic.gov.au::76572b33-0b08-45ba-a5f2-2a5e1beee997" providerId="AD"/>
      </p:ext>
    </p:extLst>
  </p:cmAuthor>
  <p:cmAuthor id="5" name="David Ly (DJPR)" initials="DL(" lastIdx="5" clrIdx="4">
    <p:extLst>
      <p:ext uri="{19B8F6BF-5375-455C-9EA6-DF929625EA0E}">
        <p15:presenceInfo xmlns:p15="http://schemas.microsoft.com/office/powerpoint/2012/main" userId="S::david.ly@ecodev.vic.gov.au::e1110fe0-4210-4c35-b4be-90cf9e8ca0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772304-F685-4501-B6C3-0AD8DD804952}" v="6" dt="2021-04-21T23:42:29.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378" y="114"/>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 L Stephenson (DJPR)" userId="ac97dd03-5b21-4476-8624-24e5d3513346" providerId="ADAL" clId="{053FD7A6-5D10-453F-9041-A2C3F3C3A6B6}"/>
    <pc:docChg chg="custSel modSld">
      <pc:chgData name="Jess L Stephenson (DJPR)" userId="ac97dd03-5b21-4476-8624-24e5d3513346" providerId="ADAL" clId="{053FD7A6-5D10-453F-9041-A2C3F3C3A6B6}" dt="2020-10-15T04:32:53.148" v="67" actId="20577"/>
      <pc:docMkLst>
        <pc:docMk/>
      </pc:docMkLst>
      <pc:sldChg chg="modSp">
        <pc:chgData name="Jess L Stephenson (DJPR)" userId="ac97dd03-5b21-4476-8624-24e5d3513346" providerId="ADAL" clId="{053FD7A6-5D10-453F-9041-A2C3F3C3A6B6}" dt="2020-10-15T04:32:53.148" v="67" actId="20577"/>
        <pc:sldMkLst>
          <pc:docMk/>
          <pc:sldMk cId="2916311760" sldId="271"/>
        </pc:sldMkLst>
        <pc:spChg chg="mod">
          <ac:chgData name="Jess L Stephenson (DJPR)" userId="ac97dd03-5b21-4476-8624-24e5d3513346" providerId="ADAL" clId="{053FD7A6-5D10-453F-9041-A2C3F3C3A6B6}" dt="2020-10-15T04:32:53.148" v="67" actId="20577"/>
          <ac:spMkLst>
            <pc:docMk/>
            <pc:sldMk cId="2916311760" sldId="271"/>
            <ac:spMk id="8" creationId="{DB8832FC-FFFC-424F-9FC3-27AB79C292BE}"/>
          </ac:spMkLst>
        </pc:spChg>
      </pc:sldChg>
    </pc:docChg>
  </pc:docChgLst>
  <pc:docChgLst>
    <pc:chgData name="David" userId="e1110fe0-4210-4c35-b4be-90cf9e8ca094" providerId="ADAL" clId="{74431866-B5AD-4078-8A1F-582770BE51B0}"/>
    <pc:docChg chg="undo custSel modSld">
      <pc:chgData name="David" userId="e1110fe0-4210-4c35-b4be-90cf9e8ca094" providerId="ADAL" clId="{74431866-B5AD-4078-8A1F-582770BE51B0}" dt="2020-08-26T05:20:15.373" v="28" actId="478"/>
      <pc:docMkLst>
        <pc:docMk/>
      </pc:docMkLst>
      <pc:sldChg chg="addSp delSp modSp">
        <pc:chgData name="David" userId="e1110fe0-4210-4c35-b4be-90cf9e8ca094" providerId="ADAL" clId="{74431866-B5AD-4078-8A1F-582770BE51B0}" dt="2020-08-26T05:20:15.373" v="28" actId="478"/>
        <pc:sldMkLst>
          <pc:docMk/>
          <pc:sldMk cId="1474028826" sldId="261"/>
        </pc:sldMkLst>
        <pc:spChg chg="add del mod">
          <ac:chgData name="David" userId="e1110fe0-4210-4c35-b4be-90cf9e8ca094" providerId="ADAL" clId="{74431866-B5AD-4078-8A1F-582770BE51B0}" dt="2020-08-26T05:20:15.373" v="28" actId="478"/>
          <ac:spMkLst>
            <pc:docMk/>
            <pc:sldMk cId="1474028826" sldId="261"/>
            <ac:spMk id="8" creationId="{8610FD0C-6D06-44B3-AF34-BFD0948A9B22}"/>
          </ac:spMkLst>
        </pc:spChg>
      </pc:sldChg>
    </pc:docChg>
  </pc:docChgLst>
  <pc:docChgLst>
    <pc:chgData name="David Ly (DJPR)" userId="e1110fe0-4210-4c35-b4be-90cf9e8ca094" providerId="ADAL" clId="{E471CD40-3180-4544-9B8B-595196B3E283}"/>
    <pc:docChg chg="custSel">
      <pc:chgData name="David Ly (DJPR)" userId="e1110fe0-4210-4c35-b4be-90cf9e8ca094" providerId="ADAL" clId="{E471CD40-3180-4544-9B8B-595196B3E283}" dt="2020-08-16T22:38:52.619" v="5" actId="1592"/>
      <pc:docMkLst>
        <pc:docMk/>
      </pc:docMkLst>
      <pc:sldChg chg="delCm">
        <pc:chgData name="David Ly (DJPR)" userId="e1110fe0-4210-4c35-b4be-90cf9e8ca094" providerId="ADAL" clId="{E471CD40-3180-4544-9B8B-595196B3E283}" dt="2020-08-16T22:38:08.804" v="2" actId="1592"/>
        <pc:sldMkLst>
          <pc:docMk/>
          <pc:sldMk cId="3997054771" sldId="259"/>
        </pc:sldMkLst>
      </pc:sldChg>
      <pc:sldChg chg="delCm">
        <pc:chgData name="David Ly (DJPR)" userId="e1110fe0-4210-4c35-b4be-90cf9e8ca094" providerId="ADAL" clId="{E471CD40-3180-4544-9B8B-595196B3E283}" dt="2020-08-16T22:37:53.938" v="0" actId="1592"/>
        <pc:sldMkLst>
          <pc:docMk/>
          <pc:sldMk cId="1665567058" sldId="283"/>
        </pc:sldMkLst>
      </pc:sldChg>
      <pc:sldChg chg="delCm">
        <pc:chgData name="David Ly (DJPR)" userId="e1110fe0-4210-4c35-b4be-90cf9e8ca094" providerId="ADAL" clId="{E471CD40-3180-4544-9B8B-595196B3E283}" dt="2020-08-16T22:38:52.619" v="5" actId="1592"/>
        <pc:sldMkLst>
          <pc:docMk/>
          <pc:sldMk cId="3498410456" sldId="285"/>
        </pc:sldMkLst>
      </pc:sldChg>
      <pc:sldChg chg="delCm">
        <pc:chgData name="David Ly (DJPR)" userId="e1110fe0-4210-4c35-b4be-90cf9e8ca094" providerId="ADAL" clId="{E471CD40-3180-4544-9B8B-595196B3E283}" dt="2020-08-16T22:37:59.256" v="1" actId="1592"/>
        <pc:sldMkLst>
          <pc:docMk/>
          <pc:sldMk cId="3779728073" sldId="287"/>
        </pc:sldMkLst>
      </pc:sldChg>
      <pc:sldChg chg="delCm">
        <pc:chgData name="David Ly (DJPR)" userId="e1110fe0-4210-4c35-b4be-90cf9e8ca094" providerId="ADAL" clId="{E471CD40-3180-4544-9B8B-595196B3E283}" dt="2020-08-16T22:38:35.232" v="3" actId="1592"/>
        <pc:sldMkLst>
          <pc:docMk/>
          <pc:sldMk cId="981134272" sldId="291"/>
        </pc:sldMkLst>
      </pc:sldChg>
    </pc:docChg>
  </pc:docChgLst>
  <pc:docChgLst>
    <pc:chgData name="David Ly (DJPR)" userId="f007a63c-c3c5-4dbf-b428-47e5ca075814" providerId="ADAL" clId="{F67FAAFF-57A9-42D7-BA76-E594350F6BEB}"/>
    <pc:docChg chg="undo custSel addSld delSld modSld modMainMaster">
      <pc:chgData name="David Ly (DJPR)" userId="f007a63c-c3c5-4dbf-b428-47e5ca075814" providerId="ADAL" clId="{F67FAAFF-57A9-42D7-BA76-E594350F6BEB}" dt="2020-11-16T22:40:16.240" v="3752" actId="1076"/>
      <pc:docMkLst>
        <pc:docMk/>
      </pc:docMkLst>
      <pc:sldChg chg="addSp delSp modSp mod">
        <pc:chgData name="David Ly (DJPR)" userId="f007a63c-c3c5-4dbf-b428-47e5ca075814" providerId="ADAL" clId="{F67FAAFF-57A9-42D7-BA76-E594350F6BEB}" dt="2020-11-16T01:37:13.012" v="3567"/>
        <pc:sldMkLst>
          <pc:docMk/>
          <pc:sldMk cId="888082086" sldId="258"/>
        </pc:sldMkLst>
        <pc:spChg chg="mod">
          <ac:chgData name="David Ly (DJPR)" userId="f007a63c-c3c5-4dbf-b428-47e5ca075814" providerId="ADAL" clId="{F67FAAFF-57A9-42D7-BA76-E594350F6BEB}" dt="2020-11-05T01:54:51.828" v="3450" actId="20577"/>
          <ac:spMkLst>
            <pc:docMk/>
            <pc:sldMk cId="888082086" sldId="258"/>
            <ac:spMk id="8" creationId="{00000000-0000-0000-0000-000000000000}"/>
          </ac:spMkLst>
        </pc:spChg>
        <pc:spChg chg="add del mod">
          <ac:chgData name="David Ly (DJPR)" userId="f007a63c-c3c5-4dbf-b428-47e5ca075814" providerId="ADAL" clId="{F67FAAFF-57A9-42D7-BA76-E594350F6BEB}" dt="2020-11-04T00:08:37.914" v="2852" actId="478"/>
          <ac:spMkLst>
            <pc:docMk/>
            <pc:sldMk cId="888082086" sldId="258"/>
            <ac:spMk id="11" creationId="{61581FE0-0650-4CAC-A09C-D118DAF4FC5F}"/>
          </ac:spMkLst>
        </pc:spChg>
        <pc:spChg chg="mod">
          <ac:chgData name="David Ly (DJPR)" userId="f007a63c-c3c5-4dbf-b428-47e5ca075814" providerId="ADAL" clId="{F67FAAFF-57A9-42D7-BA76-E594350F6BEB}" dt="2020-11-16T01:37:13.012" v="3567"/>
          <ac:spMkLst>
            <pc:docMk/>
            <pc:sldMk cId="888082086" sldId="258"/>
            <ac:spMk id="14" creationId="{6107CD43-A2C2-4C25-85FC-A4AEE78A7B55}"/>
          </ac:spMkLst>
        </pc:spChg>
        <pc:graphicFrameChg chg="mod">
          <ac:chgData name="David Ly (DJPR)" userId="f007a63c-c3c5-4dbf-b428-47e5ca075814" providerId="ADAL" clId="{F67FAAFF-57A9-42D7-BA76-E594350F6BEB}" dt="2020-11-05T01:54:46.937" v="3448" actId="20577"/>
          <ac:graphicFrameMkLst>
            <pc:docMk/>
            <pc:sldMk cId="888082086" sldId="258"/>
            <ac:graphicFrameMk id="10" creationId="{F279824B-7C49-4242-8487-E1F6326EF950}"/>
          </ac:graphicFrameMkLst>
        </pc:graphicFrameChg>
        <pc:graphicFrameChg chg="mod modGraphic">
          <ac:chgData name="David Ly (DJPR)" userId="f007a63c-c3c5-4dbf-b428-47e5ca075814" providerId="ADAL" clId="{F67FAAFF-57A9-42D7-BA76-E594350F6BEB}" dt="2020-10-14T02:29:59.945" v="2330" actId="20577"/>
          <ac:graphicFrameMkLst>
            <pc:docMk/>
            <pc:sldMk cId="888082086" sldId="258"/>
            <ac:graphicFrameMk id="12" creationId="{2F9920AC-20D9-42C1-A5C2-594BE102AB27}"/>
          </ac:graphicFrameMkLst>
        </pc:graphicFrameChg>
        <pc:cxnChg chg="add del">
          <ac:chgData name="David Ly (DJPR)" userId="f007a63c-c3c5-4dbf-b428-47e5ca075814" providerId="ADAL" clId="{F67FAAFF-57A9-42D7-BA76-E594350F6BEB}" dt="2020-10-07T03:39:03.154" v="860" actId="478"/>
          <ac:cxnSpMkLst>
            <pc:docMk/>
            <pc:sldMk cId="888082086" sldId="258"/>
            <ac:cxnSpMk id="11" creationId="{FCBAE817-9A0D-4829-9544-57F1BACF2A6D}"/>
          </ac:cxnSpMkLst>
        </pc:cxnChg>
      </pc:sldChg>
      <pc:sldChg chg="addSp delSp modSp">
        <pc:chgData name="David Ly (DJPR)" userId="f007a63c-c3c5-4dbf-b428-47e5ca075814" providerId="ADAL" clId="{F67FAAFF-57A9-42D7-BA76-E594350F6BEB}" dt="2020-11-05T00:08:04.944" v="3272" actId="20577"/>
        <pc:sldMkLst>
          <pc:docMk/>
          <pc:sldMk cId="3997054771" sldId="259"/>
        </pc:sldMkLst>
        <pc:spChg chg="mod">
          <ac:chgData name="David Ly (DJPR)" userId="f007a63c-c3c5-4dbf-b428-47e5ca075814" providerId="ADAL" clId="{F67FAAFF-57A9-42D7-BA76-E594350F6BEB}" dt="2020-11-05T00:08:04.944" v="3272" actId="20577"/>
          <ac:spMkLst>
            <pc:docMk/>
            <pc:sldMk cId="3997054771" sldId="259"/>
            <ac:spMk id="8" creationId="{DB8832FC-FFFC-424F-9FC3-27AB79C292BE}"/>
          </ac:spMkLst>
        </pc:spChg>
        <pc:spChg chg="mod">
          <ac:chgData name="David Ly (DJPR)" userId="f007a63c-c3c5-4dbf-b428-47e5ca075814" providerId="ADAL" clId="{F67FAAFF-57A9-42D7-BA76-E594350F6BEB}" dt="2020-11-04T21:34:57.352" v="3224" actId="1076"/>
          <ac:spMkLst>
            <pc:docMk/>
            <pc:sldMk cId="3997054771" sldId="259"/>
            <ac:spMk id="10" creationId="{C741BD5D-99F0-4DC8-880A-2BBA7BF38E71}"/>
          </ac:spMkLst>
        </pc:spChg>
        <pc:spChg chg="mod">
          <ac:chgData name="David Ly (DJPR)" userId="f007a63c-c3c5-4dbf-b428-47e5ca075814" providerId="ADAL" clId="{F67FAAFF-57A9-42D7-BA76-E594350F6BEB}" dt="2020-11-03T21:24:53.306" v="2727" actId="20577"/>
          <ac:spMkLst>
            <pc:docMk/>
            <pc:sldMk cId="3997054771" sldId="259"/>
            <ac:spMk id="13" creationId="{88DF10AE-5792-4424-B9F8-7059809E7E49}"/>
          </ac:spMkLst>
        </pc:spChg>
        <pc:spChg chg="mod">
          <ac:chgData name="David Ly (DJPR)" userId="f007a63c-c3c5-4dbf-b428-47e5ca075814" providerId="ADAL" clId="{F67FAAFF-57A9-42D7-BA76-E594350F6BEB}" dt="2020-11-02T03:00:23.014" v="2716" actId="14100"/>
          <ac:spMkLst>
            <pc:docMk/>
            <pc:sldMk cId="3997054771" sldId="259"/>
            <ac:spMk id="15" creationId="{D46DED54-381B-4081-90F7-94803DC08B37}"/>
          </ac:spMkLst>
        </pc:spChg>
        <pc:spChg chg="add del mod">
          <ac:chgData name="David Ly (DJPR)" userId="f007a63c-c3c5-4dbf-b428-47e5ca075814" providerId="ADAL" clId="{F67FAAFF-57A9-42D7-BA76-E594350F6BEB}" dt="2020-11-02T03:00:29.159" v="2717" actId="478"/>
          <ac:spMkLst>
            <pc:docMk/>
            <pc:sldMk cId="3997054771" sldId="259"/>
            <ac:spMk id="17" creationId="{731A18B4-DEA1-4E6E-8BFA-FBB5175BBA43}"/>
          </ac:spMkLst>
        </pc:spChg>
        <pc:graphicFrameChg chg="mod modGraphic">
          <ac:chgData name="David Ly (DJPR)" userId="f007a63c-c3c5-4dbf-b428-47e5ca075814" providerId="ADAL" clId="{F67FAAFF-57A9-42D7-BA76-E594350F6BEB}" dt="2020-10-06T23:23:22.822" v="161" actId="20577"/>
          <ac:graphicFrameMkLst>
            <pc:docMk/>
            <pc:sldMk cId="3997054771" sldId="259"/>
            <ac:graphicFrameMk id="5" creationId="{00000000-0000-0000-0000-000000000000}"/>
          </ac:graphicFrameMkLst>
        </pc:graphicFrameChg>
        <pc:graphicFrameChg chg="mod modGraphic">
          <ac:chgData name="David Ly (DJPR)" userId="f007a63c-c3c5-4dbf-b428-47e5ca075814" providerId="ADAL" clId="{F67FAAFF-57A9-42D7-BA76-E594350F6BEB}" dt="2020-11-04T21:34:37.135" v="3222" actId="14100"/>
          <ac:graphicFrameMkLst>
            <pc:docMk/>
            <pc:sldMk cId="3997054771" sldId="259"/>
            <ac:graphicFrameMk id="11" creationId="{7C649430-4EE8-472D-97D5-DA2CFDD751FF}"/>
          </ac:graphicFrameMkLst>
        </pc:graphicFrameChg>
        <pc:graphicFrameChg chg="mod modGraphic">
          <ac:chgData name="David Ly (DJPR)" userId="f007a63c-c3c5-4dbf-b428-47e5ca075814" providerId="ADAL" clId="{F67FAAFF-57A9-42D7-BA76-E594350F6BEB}" dt="2020-11-04T21:34:34.415" v="3221" actId="14100"/>
          <ac:graphicFrameMkLst>
            <pc:docMk/>
            <pc:sldMk cId="3997054771" sldId="259"/>
            <ac:graphicFrameMk id="14" creationId="{5317416D-20A6-45C3-B448-FEE7105EC300}"/>
          </ac:graphicFrameMkLst>
        </pc:graphicFrameChg>
        <pc:cxnChg chg="add del">
          <ac:chgData name="David Ly (DJPR)" userId="f007a63c-c3c5-4dbf-b428-47e5ca075814" providerId="ADAL" clId="{F67FAAFF-57A9-42D7-BA76-E594350F6BEB}" dt="2020-10-06T23:11:35.018" v="119" actId="478"/>
          <ac:cxnSpMkLst>
            <pc:docMk/>
            <pc:sldMk cId="3997054771" sldId="259"/>
            <ac:cxnSpMk id="17" creationId="{5EC6DDA8-24FD-42CA-9E56-F7C15F98F4D9}"/>
          </ac:cxnSpMkLst>
        </pc:cxnChg>
      </pc:sldChg>
      <pc:sldChg chg="addSp delSp modSp add del mod">
        <pc:chgData name="David Ly (DJPR)" userId="f007a63c-c3c5-4dbf-b428-47e5ca075814" providerId="ADAL" clId="{F67FAAFF-57A9-42D7-BA76-E594350F6BEB}" dt="2020-11-04T00:40:52.333" v="3124" actId="2696"/>
        <pc:sldMkLst>
          <pc:docMk/>
          <pc:sldMk cId="3086872316" sldId="260"/>
        </pc:sldMkLst>
        <pc:spChg chg="mod">
          <ac:chgData name="David Ly (DJPR)" userId="f007a63c-c3c5-4dbf-b428-47e5ca075814" providerId="ADAL" clId="{F67FAAFF-57A9-42D7-BA76-E594350F6BEB}" dt="2020-10-14T02:19:02.301" v="2074" actId="1036"/>
          <ac:spMkLst>
            <pc:docMk/>
            <pc:sldMk cId="3086872316" sldId="260"/>
            <ac:spMk id="6" creationId="{00000000-0000-0000-0000-000000000000}"/>
          </ac:spMkLst>
        </pc:spChg>
        <pc:spChg chg="mod">
          <ac:chgData name="David Ly (DJPR)" userId="f007a63c-c3c5-4dbf-b428-47e5ca075814" providerId="ADAL" clId="{F67FAAFF-57A9-42D7-BA76-E594350F6BEB}" dt="2020-11-02T02:28:22.909" v="2655" actId="20577"/>
          <ac:spMkLst>
            <pc:docMk/>
            <pc:sldMk cId="3086872316" sldId="260"/>
            <ac:spMk id="9" creationId="{9236C633-AB08-4E27-B686-8915320F2F58}"/>
          </ac:spMkLst>
        </pc:spChg>
        <pc:spChg chg="mod">
          <ac:chgData name="David Ly (DJPR)" userId="f007a63c-c3c5-4dbf-b428-47e5ca075814" providerId="ADAL" clId="{F67FAAFF-57A9-42D7-BA76-E594350F6BEB}" dt="2020-10-14T02:19:02.301" v="2074" actId="1036"/>
          <ac:spMkLst>
            <pc:docMk/>
            <pc:sldMk cId="3086872316" sldId="260"/>
            <ac:spMk id="10" creationId="{DFD03BAD-0AEE-4A60-BE87-49C56E3E44DB}"/>
          </ac:spMkLst>
        </pc:spChg>
        <pc:spChg chg="mod">
          <ac:chgData name="David Ly (DJPR)" userId="f007a63c-c3c5-4dbf-b428-47e5ca075814" providerId="ADAL" clId="{F67FAAFF-57A9-42D7-BA76-E594350F6BEB}" dt="2020-10-14T02:18:54.312" v="2068" actId="1035"/>
          <ac:spMkLst>
            <pc:docMk/>
            <pc:sldMk cId="3086872316" sldId="260"/>
            <ac:spMk id="12" creationId="{6D8E67AA-C2F4-4512-84E8-97318C25D6E6}"/>
          </ac:spMkLst>
        </pc:spChg>
        <pc:spChg chg="add del mod">
          <ac:chgData name="David Ly (DJPR)" userId="f007a63c-c3c5-4dbf-b428-47e5ca075814" providerId="ADAL" clId="{F67FAAFF-57A9-42D7-BA76-E594350F6BEB}" dt="2020-11-04T00:09:35.991" v="2899" actId="478"/>
          <ac:spMkLst>
            <pc:docMk/>
            <pc:sldMk cId="3086872316" sldId="260"/>
            <ac:spMk id="13" creationId="{DE019B42-7EE3-414D-A72F-7259C2B788CF}"/>
          </ac:spMkLst>
        </pc:spChg>
        <pc:graphicFrameChg chg="mod modGraphic">
          <ac:chgData name="David Ly (DJPR)" userId="f007a63c-c3c5-4dbf-b428-47e5ca075814" providerId="ADAL" clId="{F67FAAFF-57A9-42D7-BA76-E594350F6BEB}" dt="2020-10-14T02:18:54.312" v="2068" actId="1035"/>
          <ac:graphicFrameMkLst>
            <pc:docMk/>
            <pc:sldMk cId="3086872316" sldId="260"/>
            <ac:graphicFrameMk id="5" creationId="{00000000-0000-0000-0000-000000000000}"/>
          </ac:graphicFrameMkLst>
        </pc:graphicFrameChg>
        <pc:graphicFrameChg chg="mod modGraphic">
          <ac:chgData name="David Ly (DJPR)" userId="f007a63c-c3c5-4dbf-b428-47e5ca075814" providerId="ADAL" clId="{F67FAAFF-57A9-42D7-BA76-E594350F6BEB}" dt="2020-10-14T02:18:54.312" v="2068" actId="1035"/>
          <ac:graphicFrameMkLst>
            <pc:docMk/>
            <pc:sldMk cId="3086872316" sldId="260"/>
            <ac:graphicFrameMk id="7" creationId="{51FEF895-5F97-4631-A1AC-F36BD393D1A1}"/>
          </ac:graphicFrameMkLst>
        </pc:graphicFrameChg>
        <pc:graphicFrameChg chg="mod">
          <ac:chgData name="David Ly (DJPR)" userId="f007a63c-c3c5-4dbf-b428-47e5ca075814" providerId="ADAL" clId="{F67FAAFF-57A9-42D7-BA76-E594350F6BEB}" dt="2020-10-14T02:13:02.148" v="2042" actId="14100"/>
          <ac:graphicFrameMkLst>
            <pc:docMk/>
            <pc:sldMk cId="3086872316" sldId="260"/>
            <ac:graphicFrameMk id="11" creationId="{00000000-0000-0000-0000-000000000000}"/>
          </ac:graphicFrameMkLst>
        </pc:graphicFrameChg>
        <pc:cxnChg chg="add del">
          <ac:chgData name="David Ly (DJPR)" userId="f007a63c-c3c5-4dbf-b428-47e5ca075814" providerId="ADAL" clId="{F67FAAFF-57A9-42D7-BA76-E594350F6BEB}" dt="2020-10-07T04:17:55.567" v="1099" actId="478"/>
          <ac:cxnSpMkLst>
            <pc:docMk/>
            <pc:sldMk cId="3086872316" sldId="260"/>
            <ac:cxnSpMk id="13" creationId="{41BDD156-F46C-43AB-B712-FCFDC9EA93AE}"/>
          </ac:cxnSpMkLst>
        </pc:cxnChg>
      </pc:sldChg>
      <pc:sldChg chg="addSp delSp modSp mod">
        <pc:chgData name="David Ly (DJPR)" userId="f007a63c-c3c5-4dbf-b428-47e5ca075814" providerId="ADAL" clId="{F67FAAFF-57A9-42D7-BA76-E594350F6BEB}" dt="2020-11-05T01:54:57.466" v="3452" actId="20577"/>
        <pc:sldMkLst>
          <pc:docMk/>
          <pc:sldMk cId="1474028826" sldId="261"/>
        </pc:sldMkLst>
        <pc:spChg chg="mod">
          <ac:chgData name="David Ly (DJPR)" userId="f007a63c-c3c5-4dbf-b428-47e5ca075814" providerId="ADAL" clId="{F67FAAFF-57A9-42D7-BA76-E594350F6BEB}" dt="2020-11-05T01:54:57.466" v="3452" actId="20577"/>
          <ac:spMkLst>
            <pc:docMk/>
            <pc:sldMk cId="1474028826" sldId="261"/>
            <ac:spMk id="5" creationId="{00000000-0000-0000-0000-000000000000}"/>
          </ac:spMkLst>
        </pc:spChg>
        <pc:spChg chg="mod">
          <ac:chgData name="David Ly (DJPR)" userId="f007a63c-c3c5-4dbf-b428-47e5ca075814" providerId="ADAL" clId="{F67FAAFF-57A9-42D7-BA76-E594350F6BEB}" dt="2020-11-04T22:14:01.270" v="3261" actId="20577"/>
          <ac:spMkLst>
            <pc:docMk/>
            <pc:sldMk cId="1474028826" sldId="261"/>
            <ac:spMk id="9" creationId="{ECA760B5-9C1D-4962-B3BB-5B0176484609}"/>
          </ac:spMkLst>
        </pc:spChg>
        <pc:spChg chg="mod">
          <ac:chgData name="David Ly (DJPR)" userId="f007a63c-c3c5-4dbf-b428-47e5ca075814" providerId="ADAL" clId="{F67FAAFF-57A9-42D7-BA76-E594350F6BEB}" dt="2020-11-04T21:44:09.987" v="3239" actId="20577"/>
          <ac:spMkLst>
            <pc:docMk/>
            <pc:sldMk cId="1474028826" sldId="261"/>
            <ac:spMk id="10" creationId="{C9B6468A-C83B-4EC0-A47D-7D40D0473AB3}"/>
          </ac:spMkLst>
        </pc:spChg>
        <pc:spChg chg="add del mod">
          <ac:chgData name="David Ly (DJPR)" userId="f007a63c-c3c5-4dbf-b428-47e5ca075814" providerId="ADAL" clId="{F67FAAFF-57A9-42D7-BA76-E594350F6BEB}" dt="2020-11-04T00:15:50.116" v="3080" actId="478"/>
          <ac:spMkLst>
            <pc:docMk/>
            <pc:sldMk cId="1474028826" sldId="261"/>
            <ac:spMk id="11" creationId="{273CFF1B-2C75-4BED-A11F-E75A49AD5206}"/>
          </ac:spMkLst>
        </pc:spChg>
        <pc:graphicFrameChg chg="mod modGraphic">
          <ac:chgData name="David Ly (DJPR)" userId="f007a63c-c3c5-4dbf-b428-47e5ca075814" providerId="ADAL" clId="{F67FAAFF-57A9-42D7-BA76-E594350F6BEB}" dt="2020-11-04T21:43:46" v="3235" actId="14100"/>
          <ac:graphicFrameMkLst>
            <pc:docMk/>
            <pc:sldMk cId="1474028826" sldId="261"/>
            <ac:graphicFrameMk id="3" creationId="{484E2920-5292-4B0B-852C-1EE21248E359}"/>
          </ac:graphicFrameMkLst>
        </pc:graphicFrameChg>
        <pc:cxnChg chg="add del">
          <ac:chgData name="David Ly (DJPR)" userId="f007a63c-c3c5-4dbf-b428-47e5ca075814" providerId="ADAL" clId="{F67FAAFF-57A9-42D7-BA76-E594350F6BEB}" dt="2020-10-07T02:12:07.538" v="781" actId="478"/>
          <ac:cxnSpMkLst>
            <pc:docMk/>
            <pc:sldMk cId="1474028826" sldId="261"/>
            <ac:cxnSpMk id="11" creationId="{47B8D6BA-E158-4FCF-933F-7234559468D1}"/>
          </ac:cxnSpMkLst>
        </pc:cxnChg>
      </pc:sldChg>
      <pc:sldChg chg="addSp delSp modSp mod">
        <pc:chgData name="David Ly (DJPR)" userId="f007a63c-c3c5-4dbf-b428-47e5ca075814" providerId="ADAL" clId="{F67FAAFF-57A9-42D7-BA76-E594350F6BEB}" dt="2020-11-16T22:40:16.240" v="3752" actId="1076"/>
        <pc:sldMkLst>
          <pc:docMk/>
          <pc:sldMk cId="4091884623" sldId="264"/>
        </pc:sldMkLst>
        <pc:spChg chg="mod">
          <ac:chgData name="David Ly (DJPR)" userId="f007a63c-c3c5-4dbf-b428-47e5ca075814" providerId="ADAL" clId="{F67FAAFF-57A9-42D7-BA76-E594350F6BEB}" dt="2020-11-05T01:55:42.345" v="3466" actId="20577"/>
          <ac:spMkLst>
            <pc:docMk/>
            <pc:sldMk cId="4091884623" sldId="264"/>
            <ac:spMk id="7" creationId="{00000000-0000-0000-0000-000000000000}"/>
          </ac:spMkLst>
        </pc:spChg>
        <pc:spChg chg="mod">
          <ac:chgData name="David Ly (DJPR)" userId="f007a63c-c3c5-4dbf-b428-47e5ca075814" providerId="ADAL" clId="{F67FAAFF-57A9-42D7-BA76-E594350F6BEB}" dt="2020-11-05T01:55:56.240" v="3472" actId="20577"/>
          <ac:spMkLst>
            <pc:docMk/>
            <pc:sldMk cId="4091884623" sldId="264"/>
            <ac:spMk id="8" creationId="{00000000-0000-0000-0000-000000000000}"/>
          </ac:spMkLst>
        </pc:spChg>
        <pc:spChg chg="add mod">
          <ac:chgData name="David Ly (DJPR)" userId="f007a63c-c3c5-4dbf-b428-47e5ca075814" providerId="ADAL" clId="{F67FAAFF-57A9-42D7-BA76-E594350F6BEB}" dt="2020-11-05T05:09:18.410" v="3509" actId="20577"/>
          <ac:spMkLst>
            <pc:docMk/>
            <pc:sldMk cId="4091884623" sldId="264"/>
            <ac:spMk id="9" creationId="{08637624-46ED-4022-BA61-CAEA61B70FA6}"/>
          </ac:spMkLst>
        </pc:spChg>
        <pc:spChg chg="mod">
          <ac:chgData name="David Ly (DJPR)" userId="f007a63c-c3c5-4dbf-b428-47e5ca075814" providerId="ADAL" clId="{F67FAAFF-57A9-42D7-BA76-E594350F6BEB}" dt="2020-11-16T22:40:16.240" v="3752" actId="1076"/>
          <ac:spMkLst>
            <pc:docMk/>
            <pc:sldMk cId="4091884623" sldId="264"/>
            <ac:spMk id="10" creationId="{A4A4F2C6-90D7-42D1-BA90-3D825AD10CF7}"/>
          </ac:spMkLst>
        </pc:spChg>
        <pc:spChg chg="mod">
          <ac:chgData name="David Ly (DJPR)" userId="f007a63c-c3c5-4dbf-b428-47e5ca075814" providerId="ADAL" clId="{F67FAAFF-57A9-42D7-BA76-E594350F6BEB}" dt="2020-11-16T22:40:07.014" v="3751" actId="1076"/>
          <ac:spMkLst>
            <pc:docMk/>
            <pc:sldMk cId="4091884623" sldId="264"/>
            <ac:spMk id="12" creationId="{5E8B3803-A6F0-4D3B-B7AA-4F392101BFC5}"/>
          </ac:spMkLst>
        </pc:spChg>
        <pc:spChg chg="add del mod">
          <ac:chgData name="David Ly (DJPR)" userId="f007a63c-c3c5-4dbf-b428-47e5ca075814" providerId="ADAL" clId="{F67FAAFF-57A9-42D7-BA76-E594350F6BEB}" dt="2020-11-04T00:10:01.008" v="2901" actId="478"/>
          <ac:spMkLst>
            <pc:docMk/>
            <pc:sldMk cId="4091884623" sldId="264"/>
            <ac:spMk id="13" creationId="{71350134-59B0-4854-920A-7B3B0763A68C}"/>
          </ac:spMkLst>
        </pc:spChg>
        <pc:graphicFrameChg chg="mod modGraphic">
          <ac:chgData name="David Ly (DJPR)" userId="f007a63c-c3c5-4dbf-b428-47e5ca075814" providerId="ADAL" clId="{F67FAAFF-57A9-42D7-BA76-E594350F6BEB}" dt="2020-10-14T01:09:45.529" v="1936" actId="6549"/>
          <ac:graphicFrameMkLst>
            <pc:docMk/>
            <pc:sldMk cId="4091884623" sldId="264"/>
            <ac:graphicFrameMk id="5" creationId="{00000000-0000-0000-0000-000000000000}"/>
          </ac:graphicFrameMkLst>
        </pc:graphicFrameChg>
        <pc:graphicFrameChg chg="mod">
          <ac:chgData name="David Ly (DJPR)" userId="f007a63c-c3c5-4dbf-b428-47e5ca075814" providerId="ADAL" clId="{F67FAAFF-57A9-42D7-BA76-E594350F6BEB}" dt="2020-11-05T01:56:17.610" v="3479" actId="20577"/>
          <ac:graphicFrameMkLst>
            <pc:docMk/>
            <pc:sldMk cId="4091884623" sldId="264"/>
            <ac:graphicFrameMk id="6" creationId="{00000000-0000-0000-0000-000000000000}"/>
          </ac:graphicFrameMkLst>
        </pc:graphicFrameChg>
        <pc:graphicFrameChg chg="mod modGraphic">
          <ac:chgData name="David Ly (DJPR)" userId="f007a63c-c3c5-4dbf-b428-47e5ca075814" providerId="ADAL" clId="{F67FAAFF-57A9-42D7-BA76-E594350F6BEB}" dt="2020-10-08T01:41:24.977" v="1401" actId="1076"/>
          <ac:graphicFrameMkLst>
            <pc:docMk/>
            <pc:sldMk cId="4091884623" sldId="264"/>
            <ac:graphicFrameMk id="11" creationId="{BEF3FC1F-6FD5-48C7-B856-FC1EF8D5498B}"/>
          </ac:graphicFrameMkLst>
        </pc:graphicFrameChg>
        <pc:cxnChg chg="add del">
          <ac:chgData name="David Ly (DJPR)" userId="f007a63c-c3c5-4dbf-b428-47e5ca075814" providerId="ADAL" clId="{F67FAAFF-57A9-42D7-BA76-E594350F6BEB}" dt="2020-10-08T01:34:24.165" v="1244" actId="478"/>
          <ac:cxnSpMkLst>
            <pc:docMk/>
            <pc:sldMk cId="4091884623" sldId="264"/>
            <ac:cxnSpMk id="13" creationId="{3BAD069B-E7E8-4BBF-8804-A12F1B6F3A19}"/>
          </ac:cxnSpMkLst>
        </pc:cxnChg>
      </pc:sldChg>
      <pc:sldChg chg="addSp delSp modSp">
        <pc:chgData name="David Ly (DJPR)" userId="f007a63c-c3c5-4dbf-b428-47e5ca075814" providerId="ADAL" clId="{F67FAAFF-57A9-42D7-BA76-E594350F6BEB}" dt="2020-11-05T01:56:56.623" v="3495" actId="20577"/>
        <pc:sldMkLst>
          <pc:docMk/>
          <pc:sldMk cId="3345074753" sldId="265"/>
        </pc:sldMkLst>
        <pc:spChg chg="mod">
          <ac:chgData name="David Ly (DJPR)" userId="f007a63c-c3c5-4dbf-b428-47e5ca075814" providerId="ADAL" clId="{F67FAAFF-57A9-42D7-BA76-E594350F6BEB}" dt="2020-11-05T01:56:34.522" v="3485" actId="20577"/>
          <ac:spMkLst>
            <pc:docMk/>
            <pc:sldMk cId="3345074753" sldId="265"/>
            <ac:spMk id="8" creationId="{00000000-0000-0000-0000-000000000000}"/>
          </ac:spMkLst>
        </pc:spChg>
        <pc:spChg chg="mod">
          <ac:chgData name="David Ly (DJPR)" userId="f007a63c-c3c5-4dbf-b428-47e5ca075814" providerId="ADAL" clId="{F67FAAFF-57A9-42D7-BA76-E594350F6BEB}" dt="2020-11-05T01:56:47.105" v="3489" actId="20577"/>
          <ac:spMkLst>
            <pc:docMk/>
            <pc:sldMk cId="3345074753" sldId="265"/>
            <ac:spMk id="9" creationId="{00000000-0000-0000-0000-000000000000}"/>
          </ac:spMkLst>
        </pc:spChg>
        <pc:spChg chg="mod">
          <ac:chgData name="David Ly (DJPR)" userId="f007a63c-c3c5-4dbf-b428-47e5ca075814" providerId="ADAL" clId="{F67FAAFF-57A9-42D7-BA76-E594350F6BEB}" dt="2020-11-05T01:56:56.623" v="3495" actId="20577"/>
          <ac:spMkLst>
            <pc:docMk/>
            <pc:sldMk cId="3345074753" sldId="265"/>
            <ac:spMk id="10" creationId="{00000000-0000-0000-0000-000000000000}"/>
          </ac:spMkLst>
        </pc:spChg>
        <pc:spChg chg="mod">
          <ac:chgData name="David Ly (DJPR)" userId="f007a63c-c3c5-4dbf-b428-47e5ca075814" providerId="ADAL" clId="{F67FAAFF-57A9-42D7-BA76-E594350F6BEB}" dt="2020-11-05T01:48:04.475" v="3325" actId="20577"/>
          <ac:spMkLst>
            <pc:docMk/>
            <pc:sldMk cId="3345074753" sldId="265"/>
            <ac:spMk id="14" creationId="{55ABE2BB-3C63-444F-8521-B44915C3A009}"/>
          </ac:spMkLst>
        </pc:spChg>
        <pc:spChg chg="mod">
          <ac:chgData name="David Ly (DJPR)" userId="f007a63c-c3c5-4dbf-b428-47e5ca075814" providerId="ADAL" clId="{F67FAAFF-57A9-42D7-BA76-E594350F6BEB}" dt="2020-11-05T01:47:56.713" v="3320" actId="20577"/>
          <ac:spMkLst>
            <pc:docMk/>
            <pc:sldMk cId="3345074753" sldId="265"/>
            <ac:spMk id="16" creationId="{EA9A5666-3FFE-44C2-B75D-294DA73EE203}"/>
          </ac:spMkLst>
        </pc:spChg>
        <pc:spChg chg="mod">
          <ac:chgData name="David Ly (DJPR)" userId="f007a63c-c3c5-4dbf-b428-47e5ca075814" providerId="ADAL" clId="{F67FAAFF-57A9-42D7-BA76-E594350F6BEB}" dt="2020-11-05T00:08:47.881" v="3273" actId="20577"/>
          <ac:spMkLst>
            <pc:docMk/>
            <pc:sldMk cId="3345074753" sldId="265"/>
            <ac:spMk id="17" creationId="{6163B608-748C-4F42-859B-AA5BE451239A}"/>
          </ac:spMkLst>
        </pc:spChg>
        <pc:spChg chg="add del mod">
          <ac:chgData name="David Ly (DJPR)" userId="f007a63c-c3c5-4dbf-b428-47e5ca075814" providerId="ADAL" clId="{F67FAAFF-57A9-42D7-BA76-E594350F6BEB}" dt="2020-11-04T00:10:20.359" v="2902" actId="478"/>
          <ac:spMkLst>
            <pc:docMk/>
            <pc:sldMk cId="3345074753" sldId="265"/>
            <ac:spMk id="21" creationId="{44E316FB-38A9-46E6-BC1C-BE4029BB50B4}"/>
          </ac:spMkLst>
        </pc:spChg>
        <pc:graphicFrameChg chg="mod modGraphic">
          <ac:chgData name="David Ly (DJPR)" userId="f007a63c-c3c5-4dbf-b428-47e5ca075814" providerId="ADAL" clId="{F67FAAFF-57A9-42D7-BA76-E594350F6BEB}" dt="2020-11-04T00:56:21.068" v="3211" actId="113"/>
          <ac:graphicFrameMkLst>
            <pc:docMk/>
            <pc:sldMk cId="3345074753" sldId="265"/>
            <ac:graphicFrameMk id="5" creationId="{00000000-0000-0000-0000-000000000000}"/>
          </ac:graphicFrameMkLst>
        </pc:graphicFrameChg>
        <pc:graphicFrameChg chg="mod modGraphic">
          <ac:chgData name="David Ly (DJPR)" userId="f007a63c-c3c5-4dbf-b428-47e5ca075814" providerId="ADAL" clId="{F67FAAFF-57A9-42D7-BA76-E594350F6BEB}" dt="2020-11-04T00:56:44.820" v="3214" actId="20577"/>
          <ac:graphicFrameMkLst>
            <pc:docMk/>
            <pc:sldMk cId="3345074753" sldId="265"/>
            <ac:graphicFrameMk id="6" creationId="{00000000-0000-0000-0000-000000000000}"/>
          </ac:graphicFrameMkLst>
        </pc:graphicFrameChg>
        <pc:graphicFrameChg chg="mod modGraphic">
          <ac:chgData name="David Ly (DJPR)" userId="f007a63c-c3c5-4dbf-b428-47e5ca075814" providerId="ADAL" clId="{F67FAAFF-57A9-42D7-BA76-E594350F6BEB}" dt="2020-11-04T00:56:48.932" v="3217" actId="20577"/>
          <ac:graphicFrameMkLst>
            <pc:docMk/>
            <pc:sldMk cId="3345074753" sldId="265"/>
            <ac:graphicFrameMk id="7" creationId="{00000000-0000-0000-0000-000000000000}"/>
          </ac:graphicFrameMkLst>
        </pc:graphicFrameChg>
        <pc:cxnChg chg="mod">
          <ac:chgData name="David Ly (DJPR)" userId="f007a63c-c3c5-4dbf-b428-47e5ca075814" providerId="ADAL" clId="{F67FAAFF-57A9-42D7-BA76-E594350F6BEB}" dt="2020-10-08T01:50:48.995" v="1642" actId="1076"/>
          <ac:cxnSpMkLst>
            <pc:docMk/>
            <pc:sldMk cId="3345074753" sldId="265"/>
            <ac:cxnSpMk id="19" creationId="{D438EB80-1BAB-49C0-855B-699547DF5C37}"/>
          </ac:cxnSpMkLst>
        </pc:cxnChg>
        <pc:cxnChg chg="add del mod">
          <ac:chgData name="David Ly (DJPR)" userId="f007a63c-c3c5-4dbf-b428-47e5ca075814" providerId="ADAL" clId="{F67FAAFF-57A9-42D7-BA76-E594350F6BEB}" dt="2020-10-14T00:55:42.824" v="1875" actId="478"/>
          <ac:cxnSpMkLst>
            <pc:docMk/>
            <pc:sldMk cId="3345074753" sldId="265"/>
            <ac:cxnSpMk id="20" creationId="{F3F40BB6-6386-477A-9CE2-EE12F1BD101F}"/>
          </ac:cxnSpMkLst>
        </pc:cxnChg>
      </pc:sldChg>
      <pc:sldChg chg="addSp delSp modSp mod">
        <pc:chgData name="David Ly (DJPR)" userId="f007a63c-c3c5-4dbf-b428-47e5ca075814" providerId="ADAL" clId="{F67FAAFF-57A9-42D7-BA76-E594350F6BEB}" dt="2020-11-05T01:57:13.395" v="3501" actId="20577"/>
        <pc:sldMkLst>
          <pc:docMk/>
          <pc:sldMk cId="2322459078" sldId="266"/>
        </pc:sldMkLst>
        <pc:spChg chg="mod">
          <ac:chgData name="David Ly (DJPR)" userId="f007a63c-c3c5-4dbf-b428-47e5ca075814" providerId="ADAL" clId="{F67FAAFF-57A9-42D7-BA76-E594350F6BEB}" dt="2020-11-05T01:49:17.178" v="3336" actId="20577"/>
          <ac:spMkLst>
            <pc:docMk/>
            <pc:sldMk cId="2322459078" sldId="266"/>
            <ac:spMk id="3" creationId="{DC2D80AD-0935-4A79-BEBC-7F7F28637C49}"/>
          </ac:spMkLst>
        </pc:spChg>
        <pc:spChg chg="mod">
          <ac:chgData name="David Ly (DJPR)" userId="f007a63c-c3c5-4dbf-b428-47e5ca075814" providerId="ADAL" clId="{F67FAAFF-57A9-42D7-BA76-E594350F6BEB}" dt="2020-11-05T01:50:20.455" v="3348" actId="20577"/>
          <ac:spMkLst>
            <pc:docMk/>
            <pc:sldMk cId="2322459078" sldId="266"/>
            <ac:spMk id="7" creationId="{C53916B8-A694-470D-BD6D-CB10C0B1BC9D}"/>
          </ac:spMkLst>
        </pc:spChg>
        <pc:spChg chg="mod">
          <ac:chgData name="David Ly (DJPR)" userId="f007a63c-c3c5-4dbf-b428-47e5ca075814" providerId="ADAL" clId="{F67FAAFF-57A9-42D7-BA76-E594350F6BEB}" dt="2020-11-05T01:57:13.395" v="3501" actId="20577"/>
          <ac:spMkLst>
            <pc:docMk/>
            <pc:sldMk cId="2322459078" sldId="266"/>
            <ac:spMk id="9" creationId="{EADFC062-28EA-4DF3-ABBE-8CC73C15D21C}"/>
          </ac:spMkLst>
        </pc:spChg>
        <pc:spChg chg="add del mod">
          <ac:chgData name="David Ly (DJPR)" userId="f007a63c-c3c5-4dbf-b428-47e5ca075814" providerId="ADAL" clId="{F67FAAFF-57A9-42D7-BA76-E594350F6BEB}" dt="2020-11-02T00:28:39.260" v="2415" actId="478"/>
          <ac:spMkLst>
            <pc:docMk/>
            <pc:sldMk cId="2322459078" sldId="266"/>
            <ac:spMk id="12" creationId="{F8904FFF-7B4C-4A8C-9F87-F0D0FC67934D}"/>
          </ac:spMkLst>
        </pc:spChg>
        <pc:spChg chg="add mod">
          <ac:chgData name="David Ly (DJPR)" userId="f007a63c-c3c5-4dbf-b428-47e5ca075814" providerId="ADAL" clId="{F67FAAFF-57A9-42D7-BA76-E594350F6BEB}" dt="2020-11-02T01:46:18.367" v="2644" actId="1076"/>
          <ac:spMkLst>
            <pc:docMk/>
            <pc:sldMk cId="2322459078" sldId="266"/>
            <ac:spMk id="15" creationId="{4BF5F8A4-DEE1-4EA3-BA0E-A7A8358D2723}"/>
          </ac:spMkLst>
        </pc:spChg>
        <pc:spChg chg="add del mod">
          <ac:chgData name="David Ly (DJPR)" userId="f007a63c-c3c5-4dbf-b428-47e5ca075814" providerId="ADAL" clId="{F67FAAFF-57A9-42D7-BA76-E594350F6BEB}" dt="2020-11-04T00:11:04.479" v="2963" actId="478"/>
          <ac:spMkLst>
            <pc:docMk/>
            <pc:sldMk cId="2322459078" sldId="266"/>
            <ac:spMk id="16" creationId="{F169879E-9539-4BA4-85C0-AAD332B8FA56}"/>
          </ac:spMkLst>
        </pc:spChg>
        <pc:graphicFrameChg chg="add del mod modGraphic">
          <ac:chgData name="David Ly (DJPR)" userId="f007a63c-c3c5-4dbf-b428-47e5ca075814" providerId="ADAL" clId="{F67FAAFF-57A9-42D7-BA76-E594350F6BEB}" dt="2020-11-05T01:49:50.118" v="3344" actId="120"/>
          <ac:graphicFrameMkLst>
            <pc:docMk/>
            <pc:sldMk cId="2322459078" sldId="266"/>
            <ac:graphicFrameMk id="13" creationId="{EBB46BC8-2818-4310-90E1-41FFEC7A5D4D}"/>
          </ac:graphicFrameMkLst>
        </pc:graphicFrameChg>
        <pc:graphicFrameChg chg="mod modGraphic">
          <ac:chgData name="David Ly (DJPR)" userId="f007a63c-c3c5-4dbf-b428-47e5ca075814" providerId="ADAL" clId="{F67FAAFF-57A9-42D7-BA76-E594350F6BEB}" dt="2020-11-05T01:49:56.952" v="3345" actId="6549"/>
          <ac:graphicFrameMkLst>
            <pc:docMk/>
            <pc:sldMk cId="2322459078" sldId="266"/>
            <ac:graphicFrameMk id="14" creationId="{A28E5A2C-2798-49CC-BDB8-8FDCED4BCFEC}"/>
          </ac:graphicFrameMkLst>
        </pc:graphicFrameChg>
        <pc:cxnChg chg="add del">
          <ac:chgData name="David Ly (DJPR)" userId="f007a63c-c3c5-4dbf-b428-47e5ca075814" providerId="ADAL" clId="{F67FAAFF-57A9-42D7-BA76-E594350F6BEB}" dt="2020-11-02T00:28:32.765" v="2414" actId="478"/>
          <ac:cxnSpMkLst>
            <pc:docMk/>
            <pc:sldMk cId="2322459078" sldId="266"/>
            <ac:cxnSpMk id="11" creationId="{E84E4CF7-1FE1-464E-9188-A658219116D0}"/>
          </ac:cxnSpMkLst>
        </pc:cxnChg>
      </pc:sldChg>
      <pc:sldChg chg="addSp delSp modSp">
        <pc:chgData name="David Ly (DJPR)" userId="f007a63c-c3c5-4dbf-b428-47e5ca075814" providerId="ADAL" clId="{F67FAAFF-57A9-42D7-BA76-E594350F6BEB}" dt="2020-11-04T21:36:59.572" v="3228" actId="20577"/>
        <pc:sldMkLst>
          <pc:docMk/>
          <pc:sldMk cId="3251251080" sldId="268"/>
        </pc:sldMkLst>
        <pc:spChg chg="mod">
          <ac:chgData name="David Ly (DJPR)" userId="f007a63c-c3c5-4dbf-b428-47e5ca075814" providerId="ADAL" clId="{F67FAAFF-57A9-42D7-BA76-E594350F6BEB}" dt="2020-10-09T02:47:44.137" v="1795" actId="20577"/>
          <ac:spMkLst>
            <pc:docMk/>
            <pc:sldMk cId="3251251080" sldId="268"/>
            <ac:spMk id="4" creationId="{00000000-0000-0000-0000-000000000000}"/>
          </ac:spMkLst>
        </pc:spChg>
        <pc:spChg chg="add del mod">
          <ac:chgData name="David Ly (DJPR)" userId="f007a63c-c3c5-4dbf-b428-47e5ca075814" providerId="ADAL" clId="{F67FAAFF-57A9-42D7-BA76-E594350F6BEB}" dt="2020-11-04T00:57:30.879" v="3219" actId="478"/>
          <ac:spMkLst>
            <pc:docMk/>
            <pc:sldMk cId="3251251080" sldId="268"/>
            <ac:spMk id="6" creationId="{4D503731-4F1E-41CF-9322-3A232B77EAB6}"/>
          </ac:spMkLst>
        </pc:spChg>
        <pc:graphicFrameChg chg="mod modGraphic">
          <ac:chgData name="David Ly (DJPR)" userId="f007a63c-c3c5-4dbf-b428-47e5ca075814" providerId="ADAL" clId="{F67FAAFF-57A9-42D7-BA76-E594350F6BEB}" dt="2020-11-04T21:36:59.572" v="3228" actId="20577"/>
          <ac:graphicFrameMkLst>
            <pc:docMk/>
            <pc:sldMk cId="3251251080" sldId="268"/>
            <ac:graphicFrameMk id="8" creationId="{37D76271-D84C-46FA-8274-6230695F1DD7}"/>
          </ac:graphicFrameMkLst>
        </pc:graphicFrameChg>
        <pc:cxnChg chg="add del mod">
          <ac:chgData name="David Ly (DJPR)" userId="f007a63c-c3c5-4dbf-b428-47e5ca075814" providerId="ADAL" clId="{F67FAAFF-57A9-42D7-BA76-E594350F6BEB}" dt="2020-10-09T02:41:58.478" v="1753" actId="478"/>
          <ac:cxnSpMkLst>
            <pc:docMk/>
            <pc:sldMk cId="3251251080" sldId="268"/>
            <ac:cxnSpMk id="6" creationId="{B2D2A04E-9EE5-4FE3-A6D0-E23CBA7C5413}"/>
          </ac:cxnSpMkLst>
        </pc:cxnChg>
      </pc:sldChg>
      <pc:sldChg chg="addSp delSp modSp mod">
        <pc:chgData name="David Ly (DJPR)" userId="f007a63c-c3c5-4dbf-b428-47e5ca075814" providerId="ADAL" clId="{F67FAAFF-57A9-42D7-BA76-E594350F6BEB}" dt="2020-11-05T01:53:40.206" v="3430" actId="20577"/>
        <pc:sldMkLst>
          <pc:docMk/>
          <pc:sldMk cId="2916311760" sldId="271"/>
        </pc:sldMkLst>
        <pc:spChg chg="mod">
          <ac:chgData name="David Ly (DJPR)" userId="f007a63c-c3c5-4dbf-b428-47e5ca075814" providerId="ADAL" clId="{F67FAAFF-57A9-42D7-BA76-E594350F6BEB}" dt="2020-11-05T01:53:25.613" v="3422" actId="20577"/>
          <ac:spMkLst>
            <pc:docMk/>
            <pc:sldMk cId="2916311760" sldId="271"/>
            <ac:spMk id="6" creationId="{00000000-0000-0000-0000-000000000000}"/>
          </ac:spMkLst>
        </pc:spChg>
        <pc:spChg chg="mod">
          <ac:chgData name="David Ly (DJPR)" userId="f007a63c-c3c5-4dbf-b428-47e5ca075814" providerId="ADAL" clId="{F67FAAFF-57A9-42D7-BA76-E594350F6BEB}" dt="2020-11-05T01:47:21.351" v="3314" actId="20577"/>
          <ac:spMkLst>
            <pc:docMk/>
            <pc:sldMk cId="2916311760" sldId="271"/>
            <ac:spMk id="8" creationId="{DB8832FC-FFFC-424F-9FC3-27AB79C292BE}"/>
          </ac:spMkLst>
        </pc:spChg>
        <pc:spChg chg="add del mod">
          <ac:chgData name="David Ly (DJPR)" userId="f007a63c-c3c5-4dbf-b428-47e5ca075814" providerId="ADAL" clId="{F67FAAFF-57A9-42D7-BA76-E594350F6BEB}" dt="2020-11-02T03:00:48.708" v="2721" actId="478"/>
          <ac:spMkLst>
            <pc:docMk/>
            <pc:sldMk cId="2916311760" sldId="271"/>
            <ac:spMk id="9" creationId="{FCCC867E-CC69-4C7D-9E11-22CF022437BD}"/>
          </ac:spMkLst>
        </pc:spChg>
        <pc:graphicFrameChg chg="mod modGraphic">
          <ac:chgData name="David Ly (DJPR)" userId="f007a63c-c3c5-4dbf-b428-47e5ca075814" providerId="ADAL" clId="{F67FAAFF-57A9-42D7-BA76-E594350F6BEB}" dt="2020-10-07T00:31:44.872" v="635" actId="20577"/>
          <ac:graphicFrameMkLst>
            <pc:docMk/>
            <pc:sldMk cId="2916311760" sldId="271"/>
            <ac:graphicFrameMk id="7" creationId="{64E25F87-6A28-450C-8CDE-91B8E86AD864}"/>
          </ac:graphicFrameMkLst>
        </pc:graphicFrameChg>
        <pc:graphicFrameChg chg="mod">
          <ac:chgData name="David Ly (DJPR)" userId="f007a63c-c3c5-4dbf-b428-47e5ca075814" providerId="ADAL" clId="{F67FAAFF-57A9-42D7-BA76-E594350F6BEB}" dt="2020-11-05T01:53:40.206" v="3430" actId="20577"/>
          <ac:graphicFrameMkLst>
            <pc:docMk/>
            <pc:sldMk cId="2916311760" sldId="271"/>
            <ac:graphicFrameMk id="14" creationId="{EE203E80-6FBD-40D5-90F2-E06A5257F8CB}"/>
          </ac:graphicFrameMkLst>
        </pc:graphicFrameChg>
        <pc:cxnChg chg="add del">
          <ac:chgData name="David Ly (DJPR)" userId="f007a63c-c3c5-4dbf-b428-47e5ca075814" providerId="ADAL" clId="{F67FAAFF-57A9-42D7-BA76-E594350F6BEB}" dt="2020-10-07T00:29:31.511" v="610" actId="478"/>
          <ac:cxnSpMkLst>
            <pc:docMk/>
            <pc:sldMk cId="2916311760" sldId="271"/>
            <ac:cxnSpMk id="9" creationId="{4A8C2E18-E1EF-4D01-9CE3-537FE2BDD520}"/>
          </ac:cxnSpMkLst>
        </pc:cxnChg>
      </pc:sldChg>
      <pc:sldChg chg="modSp">
        <pc:chgData name="David Ly (DJPR)" userId="f007a63c-c3c5-4dbf-b428-47e5ca075814" providerId="ADAL" clId="{F67FAAFF-57A9-42D7-BA76-E594350F6BEB}" dt="2020-10-14T01:13:33.653" v="1968" actId="1076"/>
        <pc:sldMkLst>
          <pc:docMk/>
          <pc:sldMk cId="1665567058" sldId="283"/>
        </pc:sldMkLst>
        <pc:spChg chg="mod">
          <ac:chgData name="David Ly (DJPR)" userId="f007a63c-c3c5-4dbf-b428-47e5ca075814" providerId="ADAL" clId="{F67FAAFF-57A9-42D7-BA76-E594350F6BEB}" dt="2020-10-06T22:06:32.658" v="118" actId="20577"/>
          <ac:spMkLst>
            <pc:docMk/>
            <pc:sldMk cId="1665567058" sldId="283"/>
            <ac:spMk id="3" creationId="{00000000-0000-0000-0000-000000000000}"/>
          </ac:spMkLst>
        </pc:spChg>
        <pc:picChg chg="mod">
          <ac:chgData name="David Ly (DJPR)" userId="f007a63c-c3c5-4dbf-b428-47e5ca075814" providerId="ADAL" clId="{F67FAAFF-57A9-42D7-BA76-E594350F6BEB}" dt="2020-10-14T01:13:33.653" v="1968" actId="1076"/>
          <ac:picMkLst>
            <pc:docMk/>
            <pc:sldMk cId="1665567058" sldId="283"/>
            <ac:picMk id="8" creationId="{951B6779-666B-4B0D-A2D3-57E963711500}"/>
          </ac:picMkLst>
        </pc:picChg>
      </pc:sldChg>
      <pc:sldChg chg="addSp delSp modSp mod">
        <pc:chgData name="David Ly (DJPR)" userId="f007a63c-c3c5-4dbf-b428-47e5ca075814" providerId="ADAL" clId="{F67FAAFF-57A9-42D7-BA76-E594350F6BEB}" dt="2020-11-05T01:54:36.592" v="3444" actId="20577"/>
        <pc:sldMkLst>
          <pc:docMk/>
          <pc:sldMk cId="760562617" sldId="284"/>
        </pc:sldMkLst>
        <pc:spChg chg="mod">
          <ac:chgData name="David Ly (DJPR)" userId="f007a63c-c3c5-4dbf-b428-47e5ca075814" providerId="ADAL" clId="{F67FAAFF-57A9-42D7-BA76-E594350F6BEB}" dt="2020-10-08T21:59:08.816" v="1729"/>
          <ac:spMkLst>
            <pc:docMk/>
            <pc:sldMk cId="760562617" sldId="284"/>
            <ac:spMk id="8" creationId="{BBE0F69E-E2C5-4844-A920-CDC3E6AB89A7}"/>
          </ac:spMkLst>
        </pc:spChg>
        <pc:spChg chg="mod">
          <ac:chgData name="David Ly (DJPR)" userId="f007a63c-c3c5-4dbf-b428-47e5ca075814" providerId="ADAL" clId="{F67FAAFF-57A9-42D7-BA76-E594350F6BEB}" dt="2020-11-05T01:54:36.592" v="3444" actId="20577"/>
          <ac:spMkLst>
            <pc:docMk/>
            <pc:sldMk cId="760562617" sldId="284"/>
            <ac:spMk id="10" creationId="{DF70F962-60F2-43DC-8420-31E2962D09D8}"/>
          </ac:spMkLst>
        </pc:spChg>
        <pc:spChg chg="add del mod">
          <ac:chgData name="David Ly (DJPR)" userId="f007a63c-c3c5-4dbf-b428-47e5ca075814" providerId="ADAL" clId="{F67FAAFF-57A9-42D7-BA76-E594350F6BEB}" dt="2020-11-02T03:01:09.073" v="2723" actId="478"/>
          <ac:spMkLst>
            <pc:docMk/>
            <pc:sldMk cId="760562617" sldId="284"/>
            <ac:spMk id="11" creationId="{CA115CE0-E718-48B4-8182-1E8BFF5B0832}"/>
          </ac:spMkLst>
        </pc:spChg>
        <pc:graphicFrameChg chg="mod modGraphic">
          <ac:chgData name="David Ly (DJPR)" userId="f007a63c-c3c5-4dbf-b428-47e5ca075814" providerId="ADAL" clId="{F67FAAFF-57A9-42D7-BA76-E594350F6BEB}" dt="2020-10-08T02:37:52.083" v="1703" actId="20577"/>
          <ac:graphicFrameMkLst>
            <pc:docMk/>
            <pc:sldMk cId="760562617" sldId="284"/>
            <ac:graphicFrameMk id="6" creationId="{5CCB7160-89C1-499D-AE9D-023FA2EE9CC4}"/>
          </ac:graphicFrameMkLst>
        </pc:graphicFrameChg>
        <pc:graphicFrameChg chg="mod modGraphic">
          <ac:chgData name="David Ly (DJPR)" userId="f007a63c-c3c5-4dbf-b428-47e5ca075814" providerId="ADAL" clId="{F67FAAFF-57A9-42D7-BA76-E594350F6BEB}" dt="2020-10-09T02:48:28.996" v="1796" actId="20577"/>
          <ac:graphicFrameMkLst>
            <pc:docMk/>
            <pc:sldMk cId="760562617" sldId="284"/>
            <ac:graphicFrameMk id="7" creationId="{0C817DE1-12B3-45F1-9A18-868B11EF611A}"/>
          </ac:graphicFrameMkLst>
        </pc:graphicFrameChg>
        <pc:graphicFrameChg chg="mod">
          <ac:chgData name="David Ly (DJPR)" userId="f007a63c-c3c5-4dbf-b428-47e5ca075814" providerId="ADAL" clId="{F67FAAFF-57A9-42D7-BA76-E594350F6BEB}" dt="2020-11-05T01:54:25.037" v="3440" actId="20577"/>
          <ac:graphicFrameMkLst>
            <pc:docMk/>
            <pc:sldMk cId="760562617" sldId="284"/>
            <ac:graphicFrameMk id="13" creationId="{99B84E08-D31E-4443-9A4F-11144C6C1448}"/>
          </ac:graphicFrameMkLst>
        </pc:graphicFrameChg>
        <pc:cxnChg chg="add del">
          <ac:chgData name="David Ly (DJPR)" userId="f007a63c-c3c5-4dbf-b428-47e5ca075814" providerId="ADAL" clId="{F67FAAFF-57A9-42D7-BA76-E594350F6BEB}" dt="2020-10-07T02:03:23.191" v="759" actId="478"/>
          <ac:cxnSpMkLst>
            <pc:docMk/>
            <pc:sldMk cId="760562617" sldId="284"/>
            <ac:cxnSpMk id="11" creationId="{D45DCA5E-133D-4322-B6C3-491E3F7BD052}"/>
          </ac:cxnSpMkLst>
        </pc:cxnChg>
      </pc:sldChg>
      <pc:sldChg chg="addSp delSp modSp mod">
        <pc:chgData name="David Ly (DJPR)" userId="f007a63c-c3c5-4dbf-b428-47e5ca075814" providerId="ADAL" clId="{F67FAAFF-57A9-42D7-BA76-E594350F6BEB}" dt="2020-11-05T01:53:10.767" v="3418" actId="20577"/>
        <pc:sldMkLst>
          <pc:docMk/>
          <pc:sldMk cId="3498410456" sldId="285"/>
        </pc:sldMkLst>
        <pc:spChg chg="mod">
          <ac:chgData name="David Ly (DJPR)" userId="f007a63c-c3c5-4dbf-b428-47e5ca075814" providerId="ADAL" clId="{F67FAAFF-57A9-42D7-BA76-E594350F6BEB}" dt="2020-11-05T01:52:46.560" v="3410" actId="20577"/>
          <ac:spMkLst>
            <pc:docMk/>
            <pc:sldMk cId="3498410456" sldId="285"/>
            <ac:spMk id="9" creationId="{85D26BA2-E83D-486A-843E-97354980C66D}"/>
          </ac:spMkLst>
        </pc:spChg>
        <pc:spChg chg="mod">
          <ac:chgData name="David Ly (DJPR)" userId="f007a63c-c3c5-4dbf-b428-47e5ca075814" providerId="ADAL" clId="{F67FAAFF-57A9-42D7-BA76-E594350F6BEB}" dt="2020-11-02T02:30:32.674" v="2662" actId="20577"/>
          <ac:spMkLst>
            <pc:docMk/>
            <pc:sldMk cId="3498410456" sldId="285"/>
            <ac:spMk id="11" creationId="{10EFA746-6F27-473A-9214-3DDCCEA36DDF}"/>
          </ac:spMkLst>
        </pc:spChg>
        <pc:spChg chg="add del mod">
          <ac:chgData name="David Ly (DJPR)" userId="f007a63c-c3c5-4dbf-b428-47e5ca075814" providerId="ADAL" clId="{F67FAAFF-57A9-42D7-BA76-E594350F6BEB}" dt="2020-11-02T03:00:43.927" v="2720" actId="478"/>
          <ac:spMkLst>
            <pc:docMk/>
            <pc:sldMk cId="3498410456" sldId="285"/>
            <ac:spMk id="13" creationId="{5BD1CD14-C8B8-4BEA-ABCD-7DEF82E42098}"/>
          </ac:spMkLst>
        </pc:spChg>
        <pc:graphicFrameChg chg="mod modGraphic">
          <ac:chgData name="David Ly (DJPR)" userId="f007a63c-c3c5-4dbf-b428-47e5ca075814" providerId="ADAL" clId="{F67FAAFF-57A9-42D7-BA76-E594350F6BEB}" dt="2020-11-04T00:58:48.433" v="3220" actId="6549"/>
          <ac:graphicFrameMkLst>
            <pc:docMk/>
            <pc:sldMk cId="3498410456" sldId="285"/>
            <ac:graphicFrameMk id="8" creationId="{80C0D5FD-03A3-4BB0-BDB5-56EBEDEBF398}"/>
          </ac:graphicFrameMkLst>
        </pc:graphicFrameChg>
        <pc:graphicFrameChg chg="mod">
          <ac:chgData name="David Ly (DJPR)" userId="f007a63c-c3c5-4dbf-b428-47e5ca075814" providerId="ADAL" clId="{F67FAAFF-57A9-42D7-BA76-E594350F6BEB}" dt="2020-11-05T01:53:10.767" v="3418" actId="20577"/>
          <ac:graphicFrameMkLst>
            <pc:docMk/>
            <pc:sldMk cId="3498410456" sldId="285"/>
            <ac:graphicFrameMk id="12" creationId="{EEB944B9-F5E8-45E3-8379-87A0C0F815E8}"/>
          </ac:graphicFrameMkLst>
        </pc:graphicFrameChg>
        <pc:cxnChg chg="add del">
          <ac:chgData name="David Ly (DJPR)" userId="f007a63c-c3c5-4dbf-b428-47e5ca075814" providerId="ADAL" clId="{F67FAAFF-57A9-42D7-BA76-E594350F6BEB}" dt="2020-10-07T00:14:20.438" v="477" actId="478"/>
          <ac:cxnSpMkLst>
            <pc:docMk/>
            <pc:sldMk cId="3498410456" sldId="285"/>
            <ac:cxnSpMk id="13" creationId="{F518E944-2E81-4178-AB3A-9C0ED7EC6184}"/>
          </ac:cxnSpMkLst>
        </pc:cxnChg>
      </pc:sldChg>
      <pc:sldChg chg="addSp delSp modSp mod">
        <pc:chgData name="David Ly (DJPR)" userId="f007a63c-c3c5-4dbf-b428-47e5ca075814" providerId="ADAL" clId="{F67FAAFF-57A9-42D7-BA76-E594350F6BEB}" dt="2020-11-06T02:55:51.573" v="3565" actId="6549"/>
        <pc:sldMkLst>
          <pc:docMk/>
          <pc:sldMk cId="3503033354" sldId="286"/>
        </pc:sldMkLst>
        <pc:spChg chg="add del mod">
          <ac:chgData name="David Ly (DJPR)" userId="f007a63c-c3c5-4dbf-b428-47e5ca075814" providerId="ADAL" clId="{F67FAAFF-57A9-42D7-BA76-E594350F6BEB}" dt="2020-11-02T03:00:54.077" v="2722" actId="478"/>
          <ac:spMkLst>
            <pc:docMk/>
            <pc:sldMk cId="3503033354" sldId="286"/>
            <ac:spMk id="9" creationId="{64A7C611-1C69-447F-87B4-50C665856AD3}"/>
          </ac:spMkLst>
        </pc:spChg>
        <pc:spChg chg="mod">
          <ac:chgData name="David Ly (DJPR)" userId="f007a63c-c3c5-4dbf-b428-47e5ca075814" providerId="ADAL" clId="{F67FAAFF-57A9-42D7-BA76-E594350F6BEB}" dt="2020-11-05T01:53:53.936" v="3432" actId="20577"/>
          <ac:spMkLst>
            <pc:docMk/>
            <pc:sldMk cId="3503033354" sldId="286"/>
            <ac:spMk id="11" creationId="{B7C3E93D-7348-49A9-A61D-C1D6293B9E1D}"/>
          </ac:spMkLst>
        </pc:spChg>
        <pc:spChg chg="mod">
          <ac:chgData name="David Ly (DJPR)" userId="f007a63c-c3c5-4dbf-b428-47e5ca075814" providerId="ADAL" clId="{F67FAAFF-57A9-42D7-BA76-E594350F6BEB}" dt="2020-11-06T02:24:52.654" v="3564" actId="6549"/>
          <ac:spMkLst>
            <pc:docMk/>
            <pc:sldMk cId="3503033354" sldId="286"/>
            <ac:spMk id="12" creationId="{9835EBA3-41C1-44C9-9EB8-AA20F912D5CA}"/>
          </ac:spMkLst>
        </pc:spChg>
        <pc:graphicFrameChg chg="mod modGraphic">
          <ac:chgData name="David Ly (DJPR)" userId="f007a63c-c3c5-4dbf-b428-47e5ca075814" providerId="ADAL" clId="{F67FAAFF-57A9-42D7-BA76-E594350F6BEB}" dt="2020-11-06T02:55:51.573" v="3565" actId="6549"/>
          <ac:graphicFrameMkLst>
            <pc:docMk/>
            <pc:sldMk cId="3503033354" sldId="286"/>
            <ac:graphicFrameMk id="5" creationId="{00000000-0000-0000-0000-000000000000}"/>
          </ac:graphicFrameMkLst>
        </pc:graphicFrameChg>
        <pc:graphicFrameChg chg="mod">
          <ac:chgData name="David Ly (DJPR)" userId="f007a63c-c3c5-4dbf-b428-47e5ca075814" providerId="ADAL" clId="{F67FAAFF-57A9-42D7-BA76-E594350F6BEB}" dt="2020-11-05T01:54:11.282" v="3436" actId="20577"/>
          <ac:graphicFrameMkLst>
            <pc:docMk/>
            <pc:sldMk cId="3503033354" sldId="286"/>
            <ac:graphicFrameMk id="14" creationId="{B8B37FB4-FCA2-4FA8-8681-A6836BEDA439}"/>
          </ac:graphicFrameMkLst>
        </pc:graphicFrameChg>
        <pc:cxnChg chg="add del">
          <ac:chgData name="David Ly (DJPR)" userId="f007a63c-c3c5-4dbf-b428-47e5ca075814" providerId="ADAL" clId="{F67FAAFF-57A9-42D7-BA76-E594350F6BEB}" dt="2020-10-07T01:44:17.698" v="667" actId="478"/>
          <ac:cxnSpMkLst>
            <pc:docMk/>
            <pc:sldMk cId="3503033354" sldId="286"/>
            <ac:cxnSpMk id="9" creationId="{0431316F-5874-4F27-AB98-AC7352C684B6}"/>
          </ac:cxnSpMkLst>
        </pc:cxnChg>
      </pc:sldChg>
      <pc:sldChg chg="addSp delSp modSp">
        <pc:chgData name="David Ly (DJPR)" userId="f007a63c-c3c5-4dbf-b428-47e5ca075814" providerId="ADAL" clId="{F67FAAFF-57A9-42D7-BA76-E594350F6BEB}" dt="2020-11-06T02:22:37.063" v="3558" actId="6549"/>
        <pc:sldMkLst>
          <pc:docMk/>
          <pc:sldMk cId="3779728073" sldId="287"/>
        </pc:sldMkLst>
        <pc:spChg chg="mod">
          <ac:chgData name="David Ly (DJPR)" userId="f007a63c-c3c5-4dbf-b428-47e5ca075814" providerId="ADAL" clId="{F67FAAFF-57A9-42D7-BA76-E594350F6BEB}" dt="2020-11-06T02:22:37.063" v="3558" actId="6549"/>
          <ac:spMkLst>
            <pc:docMk/>
            <pc:sldMk cId="3779728073" sldId="287"/>
            <ac:spMk id="3" creationId="{00000000-0000-0000-0000-000000000000}"/>
          </ac:spMkLst>
        </pc:spChg>
        <pc:spChg chg="mod">
          <ac:chgData name="David Ly (DJPR)" userId="f007a63c-c3c5-4dbf-b428-47e5ca075814" providerId="ADAL" clId="{F67FAAFF-57A9-42D7-BA76-E594350F6BEB}" dt="2020-10-06T21:56:03.146" v="25" actId="6549"/>
          <ac:spMkLst>
            <pc:docMk/>
            <pc:sldMk cId="3779728073" sldId="287"/>
            <ac:spMk id="4" creationId="{00000000-0000-0000-0000-000000000000}"/>
          </ac:spMkLst>
        </pc:spChg>
        <pc:spChg chg="add del mod">
          <ac:chgData name="David Ly (DJPR)" userId="f007a63c-c3c5-4dbf-b428-47e5ca075814" providerId="ADAL" clId="{F67FAAFF-57A9-42D7-BA76-E594350F6BEB}" dt="2020-11-04T00:57:25.815" v="3218" actId="478"/>
          <ac:spMkLst>
            <pc:docMk/>
            <pc:sldMk cId="3779728073" sldId="287"/>
            <ac:spMk id="8" creationId="{A2FAA9B2-A985-4242-8361-6712326CE1FD}"/>
          </ac:spMkLst>
        </pc:spChg>
        <pc:cxnChg chg="add del">
          <ac:chgData name="David Ly (DJPR)" userId="f007a63c-c3c5-4dbf-b428-47e5ca075814" providerId="ADAL" clId="{F67FAAFF-57A9-42D7-BA76-E594350F6BEB}" dt="2020-10-14T00:57:37.888" v="1885" actId="478"/>
          <ac:cxnSpMkLst>
            <pc:docMk/>
            <pc:sldMk cId="3779728073" sldId="287"/>
            <ac:cxnSpMk id="7" creationId="{B0825B22-DA49-4963-A81D-B52946696748}"/>
          </ac:cxnSpMkLst>
        </pc:cxnChg>
      </pc:sldChg>
      <pc:sldChg chg="modSp">
        <pc:chgData name="David Ly (DJPR)" userId="f007a63c-c3c5-4dbf-b428-47e5ca075814" providerId="ADAL" clId="{F67FAAFF-57A9-42D7-BA76-E594350F6BEB}" dt="2020-10-06T22:03:13.922" v="97" actId="20577"/>
        <pc:sldMkLst>
          <pc:docMk/>
          <pc:sldMk cId="624344667" sldId="289"/>
        </pc:sldMkLst>
        <pc:spChg chg="mod">
          <ac:chgData name="David Ly (DJPR)" userId="f007a63c-c3c5-4dbf-b428-47e5ca075814" providerId="ADAL" clId="{F67FAAFF-57A9-42D7-BA76-E594350F6BEB}" dt="2020-10-06T22:03:13.922" v="97" actId="20577"/>
          <ac:spMkLst>
            <pc:docMk/>
            <pc:sldMk cId="624344667" sldId="289"/>
            <ac:spMk id="9" creationId="{6362F36D-77DE-48FE-B2A9-37586BEC1AC5}"/>
          </ac:spMkLst>
        </pc:spChg>
      </pc:sldChg>
      <pc:sldChg chg="addSp delSp modSp">
        <pc:chgData name="David Ly (DJPR)" userId="f007a63c-c3c5-4dbf-b428-47e5ca075814" providerId="ADAL" clId="{F67FAAFF-57A9-42D7-BA76-E594350F6BEB}" dt="2020-11-05T01:52:24.360" v="3398" actId="20577"/>
        <pc:sldMkLst>
          <pc:docMk/>
          <pc:sldMk cId="981134272" sldId="291"/>
        </pc:sldMkLst>
        <pc:spChg chg="mod">
          <ac:chgData name="David Ly (DJPR)" userId="f007a63c-c3c5-4dbf-b428-47e5ca075814" providerId="ADAL" clId="{F67FAAFF-57A9-42D7-BA76-E594350F6BEB}" dt="2020-11-05T01:46:16.485" v="3287" actId="20577"/>
          <ac:spMkLst>
            <pc:docMk/>
            <pc:sldMk cId="981134272" sldId="291"/>
            <ac:spMk id="11" creationId="{10EFA746-6F27-473A-9214-3DDCCEA36DDF}"/>
          </ac:spMkLst>
        </pc:spChg>
        <pc:spChg chg="mod">
          <ac:chgData name="David Ly (DJPR)" userId="f007a63c-c3c5-4dbf-b428-47e5ca075814" providerId="ADAL" clId="{F67FAAFF-57A9-42D7-BA76-E594350F6BEB}" dt="2020-11-05T01:52:24.360" v="3398" actId="20577"/>
          <ac:spMkLst>
            <pc:docMk/>
            <pc:sldMk cId="981134272" sldId="291"/>
            <ac:spMk id="12" creationId="{1282DADC-E296-4690-98CA-E68772FAD663}"/>
          </ac:spMkLst>
        </pc:spChg>
        <pc:spChg chg="mod">
          <ac:chgData name="David Ly (DJPR)" userId="f007a63c-c3c5-4dbf-b428-47e5ca075814" providerId="ADAL" clId="{F67FAAFF-57A9-42D7-BA76-E594350F6BEB}" dt="2020-11-05T01:51:52.270" v="3382" actId="20577"/>
          <ac:spMkLst>
            <pc:docMk/>
            <pc:sldMk cId="981134272" sldId="291"/>
            <ac:spMk id="14" creationId="{5A8C7C47-0C57-4234-AD06-664168DA85FB}"/>
          </ac:spMkLst>
        </pc:spChg>
        <pc:spChg chg="mod">
          <ac:chgData name="David Ly (DJPR)" userId="f007a63c-c3c5-4dbf-b428-47e5ca075814" providerId="ADAL" clId="{F67FAAFF-57A9-42D7-BA76-E594350F6BEB}" dt="2020-11-05T01:46:26.758" v="3291" actId="20577"/>
          <ac:spMkLst>
            <pc:docMk/>
            <pc:sldMk cId="981134272" sldId="291"/>
            <ac:spMk id="15" creationId="{FA074F70-0F6B-4577-93A2-E85EAC69DF12}"/>
          </ac:spMkLst>
        </pc:spChg>
        <pc:spChg chg="mod">
          <ac:chgData name="David Ly (DJPR)" userId="f007a63c-c3c5-4dbf-b428-47e5ca075814" providerId="ADAL" clId="{F67FAAFF-57A9-42D7-BA76-E594350F6BEB}" dt="2020-11-05T01:51:27.745" v="3366" actId="20577"/>
          <ac:spMkLst>
            <pc:docMk/>
            <pc:sldMk cId="981134272" sldId="291"/>
            <ac:spMk id="17" creationId="{F56141A7-7584-4593-9693-15213C366E44}"/>
          </ac:spMkLst>
        </pc:spChg>
        <pc:spChg chg="mod">
          <ac:chgData name="David Ly (DJPR)" userId="f007a63c-c3c5-4dbf-b428-47e5ca075814" providerId="ADAL" clId="{F67FAAFF-57A9-42D7-BA76-E594350F6BEB}" dt="2020-10-07T00:08:24.052" v="431" actId="20577"/>
          <ac:spMkLst>
            <pc:docMk/>
            <pc:sldMk cId="981134272" sldId="291"/>
            <ac:spMk id="18" creationId="{D479F330-45C1-4486-945C-66DD021E7202}"/>
          </ac:spMkLst>
        </pc:spChg>
        <pc:spChg chg="add del mod">
          <ac:chgData name="David Ly (DJPR)" userId="f007a63c-c3c5-4dbf-b428-47e5ca075814" providerId="ADAL" clId="{F67FAAFF-57A9-42D7-BA76-E594350F6BEB}" dt="2020-11-02T03:00:37.321" v="2718" actId="478"/>
          <ac:spMkLst>
            <pc:docMk/>
            <pc:sldMk cId="981134272" sldId="291"/>
            <ac:spMk id="20" creationId="{80BB5919-311C-45D7-8BC0-C71499A161ED}"/>
          </ac:spMkLst>
        </pc:spChg>
        <pc:spChg chg="add del mod">
          <ac:chgData name="David Ly (DJPR)" userId="f007a63c-c3c5-4dbf-b428-47e5ca075814" providerId="ADAL" clId="{F67FAAFF-57A9-42D7-BA76-E594350F6BEB}" dt="2020-11-02T03:00:39.223" v="2719" actId="478"/>
          <ac:spMkLst>
            <pc:docMk/>
            <pc:sldMk cId="981134272" sldId="291"/>
            <ac:spMk id="21" creationId="{FB08E370-2482-4A9A-B914-4C805AF21E97}"/>
          </ac:spMkLst>
        </pc:spChg>
        <pc:graphicFrameChg chg="mod modGraphic">
          <ac:chgData name="David Ly (DJPR)" userId="f007a63c-c3c5-4dbf-b428-47e5ca075814" providerId="ADAL" clId="{F67FAAFF-57A9-42D7-BA76-E594350F6BEB}" dt="2020-10-06T23:48:14.005" v="354" actId="20577"/>
          <ac:graphicFrameMkLst>
            <pc:docMk/>
            <pc:sldMk cId="981134272" sldId="291"/>
            <ac:graphicFrameMk id="4" creationId="{00000000-0000-0000-0000-000000000000}"/>
          </ac:graphicFrameMkLst>
        </pc:graphicFrameChg>
        <pc:graphicFrameChg chg="mod modGraphic">
          <ac:chgData name="David Ly (DJPR)" userId="f007a63c-c3c5-4dbf-b428-47e5ca075814" providerId="ADAL" clId="{F67FAAFF-57A9-42D7-BA76-E594350F6BEB}" dt="2020-10-07T00:06:33.251" v="395" actId="20577"/>
          <ac:graphicFrameMkLst>
            <pc:docMk/>
            <pc:sldMk cId="981134272" sldId="291"/>
            <ac:graphicFrameMk id="9" creationId="{1964B561-153F-4B6E-B713-9C516D8B9173}"/>
          </ac:graphicFrameMkLst>
        </pc:graphicFrameChg>
        <pc:graphicFrameChg chg="mod modGraphic">
          <ac:chgData name="David Ly (DJPR)" userId="f007a63c-c3c5-4dbf-b428-47e5ca075814" providerId="ADAL" clId="{F67FAAFF-57A9-42D7-BA76-E594350F6BEB}" dt="2020-10-07T00:07:14.030" v="414" actId="20577"/>
          <ac:graphicFrameMkLst>
            <pc:docMk/>
            <pc:sldMk cId="981134272" sldId="291"/>
            <ac:graphicFrameMk id="16" creationId="{218BAD2E-81B5-473D-B401-D71AC22D72EE}"/>
          </ac:graphicFrameMkLst>
        </pc:graphicFrameChg>
        <pc:cxnChg chg="add del">
          <ac:chgData name="David Ly (DJPR)" userId="f007a63c-c3c5-4dbf-b428-47e5ca075814" providerId="ADAL" clId="{F67FAAFF-57A9-42D7-BA76-E594350F6BEB}" dt="2020-10-06T23:35:45.050" v="257" actId="478"/>
          <ac:cxnSpMkLst>
            <pc:docMk/>
            <pc:sldMk cId="981134272" sldId="291"/>
            <ac:cxnSpMk id="20" creationId="{41EA5332-0A16-4A96-AFC5-179D3C65F8C7}"/>
          </ac:cxnSpMkLst>
        </pc:cxnChg>
      </pc:sldChg>
      <pc:sldChg chg="addSp delSp modSp add mod">
        <pc:chgData name="David Ly (DJPR)" userId="f007a63c-c3c5-4dbf-b428-47e5ca075814" providerId="ADAL" clId="{F67FAAFF-57A9-42D7-BA76-E594350F6BEB}" dt="2020-11-05T04:57:16.373" v="3507" actId="113"/>
        <pc:sldMkLst>
          <pc:docMk/>
          <pc:sldMk cId="2016764115" sldId="292"/>
        </pc:sldMkLst>
        <pc:spChg chg="mod">
          <ac:chgData name="David Ly (DJPR)" userId="f007a63c-c3c5-4dbf-b428-47e5ca075814" providerId="ADAL" clId="{F67FAAFF-57A9-42D7-BA76-E594350F6BEB}" dt="2020-11-05T01:55:13.313" v="3458" actId="20577"/>
          <ac:spMkLst>
            <pc:docMk/>
            <pc:sldMk cId="2016764115" sldId="292"/>
            <ac:spMk id="6" creationId="{00000000-0000-0000-0000-000000000000}"/>
          </ac:spMkLst>
        </pc:spChg>
        <pc:spChg chg="mod">
          <ac:chgData name="David Ly (DJPR)" userId="f007a63c-c3c5-4dbf-b428-47e5ca075814" providerId="ADAL" clId="{F67FAAFF-57A9-42D7-BA76-E594350F6BEB}" dt="2020-11-04T00:47:16.611" v="3197" actId="20577"/>
          <ac:spMkLst>
            <pc:docMk/>
            <pc:sldMk cId="2016764115" sldId="292"/>
            <ac:spMk id="9" creationId="{9236C633-AB08-4E27-B686-8915320F2F58}"/>
          </ac:spMkLst>
        </pc:spChg>
        <pc:spChg chg="mod">
          <ac:chgData name="David Ly (DJPR)" userId="f007a63c-c3c5-4dbf-b428-47e5ca075814" providerId="ADAL" clId="{F67FAAFF-57A9-42D7-BA76-E594350F6BEB}" dt="2020-10-07T04:29:52.657" v="1224" actId="1076"/>
          <ac:spMkLst>
            <pc:docMk/>
            <pc:sldMk cId="2016764115" sldId="292"/>
            <ac:spMk id="10" creationId="{DFD03BAD-0AEE-4A60-BE87-49C56E3E44DB}"/>
          </ac:spMkLst>
        </pc:spChg>
        <pc:spChg chg="mod">
          <ac:chgData name="David Ly (DJPR)" userId="f007a63c-c3c5-4dbf-b428-47e5ca075814" providerId="ADAL" clId="{F67FAAFF-57A9-42D7-BA76-E594350F6BEB}" dt="2020-11-04T22:14:42.438" v="3266" actId="20577"/>
          <ac:spMkLst>
            <pc:docMk/>
            <pc:sldMk cId="2016764115" sldId="292"/>
            <ac:spMk id="12" creationId="{6D8E67AA-C2F4-4512-84E8-97318C25D6E6}"/>
          </ac:spMkLst>
        </pc:spChg>
        <pc:spChg chg="add del mod">
          <ac:chgData name="David Ly (DJPR)" userId="f007a63c-c3c5-4dbf-b428-47e5ca075814" providerId="ADAL" clId="{F67FAAFF-57A9-42D7-BA76-E594350F6BEB}" dt="2020-11-04T00:09:50.032" v="2900" actId="478"/>
          <ac:spMkLst>
            <pc:docMk/>
            <pc:sldMk cId="2016764115" sldId="292"/>
            <ac:spMk id="13" creationId="{323445A2-3087-4309-8B4A-9592DD9A9DCA}"/>
          </ac:spMkLst>
        </pc:spChg>
        <pc:graphicFrameChg chg="mod modGraphic">
          <ac:chgData name="David Ly (DJPR)" userId="f007a63c-c3c5-4dbf-b428-47e5ca075814" providerId="ADAL" clId="{F67FAAFF-57A9-42D7-BA76-E594350F6BEB}" dt="2020-11-05T04:57:16.373" v="3507" actId="113"/>
          <ac:graphicFrameMkLst>
            <pc:docMk/>
            <pc:sldMk cId="2016764115" sldId="292"/>
            <ac:graphicFrameMk id="5" creationId="{00000000-0000-0000-0000-000000000000}"/>
          </ac:graphicFrameMkLst>
        </pc:graphicFrameChg>
        <pc:graphicFrameChg chg="mod modGraphic">
          <ac:chgData name="David Ly (DJPR)" userId="f007a63c-c3c5-4dbf-b428-47e5ca075814" providerId="ADAL" clId="{F67FAAFF-57A9-42D7-BA76-E594350F6BEB}" dt="2020-11-04T00:44:25.048" v="3186" actId="1076"/>
          <ac:graphicFrameMkLst>
            <pc:docMk/>
            <pc:sldMk cId="2016764115" sldId="292"/>
            <ac:graphicFrameMk id="7" creationId="{51FEF895-5F97-4631-A1AC-F36BD393D1A1}"/>
          </ac:graphicFrameMkLst>
        </pc:graphicFrameChg>
        <pc:graphicFrameChg chg="mod">
          <ac:chgData name="David Ly (DJPR)" userId="f007a63c-c3c5-4dbf-b428-47e5ca075814" providerId="ADAL" clId="{F67FAAFF-57A9-42D7-BA76-E594350F6BEB}" dt="2020-11-05T01:55:29.099" v="3464" actId="20577"/>
          <ac:graphicFrameMkLst>
            <pc:docMk/>
            <pc:sldMk cId="2016764115" sldId="292"/>
            <ac:graphicFrameMk id="11" creationId="{00000000-0000-0000-0000-000000000000}"/>
          </ac:graphicFrameMkLst>
        </pc:graphicFrameChg>
      </pc:sldChg>
      <pc:sldMasterChg chg="modSldLayout">
        <pc:chgData name="David Ly (DJPR)" userId="f007a63c-c3c5-4dbf-b428-47e5ca075814" providerId="ADAL" clId="{F67FAAFF-57A9-42D7-BA76-E594350F6BEB}" dt="2020-10-06T21:53:44.256" v="17" actId="14100"/>
        <pc:sldMasterMkLst>
          <pc:docMk/>
          <pc:sldMasterMk cId="504209171" sldId="2147483661"/>
        </pc:sldMasterMkLst>
        <pc:sldLayoutChg chg="addSp delSp modSp">
          <pc:chgData name="David Ly (DJPR)" userId="f007a63c-c3c5-4dbf-b428-47e5ca075814" providerId="ADAL" clId="{F67FAAFF-57A9-42D7-BA76-E594350F6BEB}" dt="2020-10-06T21:53:44.256" v="17" actId="14100"/>
          <pc:sldLayoutMkLst>
            <pc:docMk/>
            <pc:sldMasterMk cId="504209171" sldId="2147483661"/>
            <pc:sldLayoutMk cId="3310546797" sldId="2147483664"/>
          </pc:sldLayoutMkLst>
          <pc:picChg chg="mod">
            <ac:chgData name="David Ly (DJPR)" userId="f007a63c-c3c5-4dbf-b428-47e5ca075814" providerId="ADAL" clId="{F67FAAFF-57A9-42D7-BA76-E594350F6BEB}" dt="2020-10-06T21:53:33.472" v="16" actId="1076"/>
            <ac:picMkLst>
              <pc:docMk/>
              <pc:sldMasterMk cId="504209171" sldId="2147483661"/>
              <pc:sldLayoutMk cId="3310546797" sldId="2147483664"/>
              <ac:picMk id="3" creationId="{00000000-0000-0000-0000-000000000000}"/>
            </ac:picMkLst>
          </pc:picChg>
          <pc:picChg chg="add mod ord">
            <ac:chgData name="David Ly (DJPR)" userId="f007a63c-c3c5-4dbf-b428-47e5ca075814" providerId="ADAL" clId="{F67FAAFF-57A9-42D7-BA76-E594350F6BEB}" dt="2020-10-06T21:53:44.256" v="17" actId="14100"/>
            <ac:picMkLst>
              <pc:docMk/>
              <pc:sldMasterMk cId="504209171" sldId="2147483661"/>
              <pc:sldLayoutMk cId="3310546797" sldId="2147483664"/>
              <ac:picMk id="4" creationId="{1490943F-0137-4EE0-A5C2-3BB651BE844E}"/>
            </ac:picMkLst>
          </pc:picChg>
          <pc:picChg chg="del">
            <ac:chgData name="David Ly (DJPR)" userId="f007a63c-c3c5-4dbf-b428-47e5ca075814" providerId="ADAL" clId="{F67FAAFF-57A9-42D7-BA76-E594350F6BEB}" dt="2020-10-06T21:50:59.062" v="2" actId="478"/>
            <ac:picMkLst>
              <pc:docMk/>
              <pc:sldMasterMk cId="504209171" sldId="2147483661"/>
              <pc:sldLayoutMk cId="3310546797" sldId="2147483664"/>
              <ac:picMk id="14" creationId="{E71FD1C6-9C3A-4F02-8812-8B938DCFF638}"/>
            </ac:picMkLst>
          </pc:picChg>
        </pc:sldLayoutChg>
      </pc:sldMasterChg>
    </pc:docChg>
  </pc:docChgLst>
  <pc:docChgLst>
    <pc:chgData name="Jenine Smith (DJPR)" userId="801fd218-ed0a-475b-b81c-d6d34bb98b0b" providerId="ADAL" clId="{8FDB26E7-A974-453D-B500-DB97B17E3C5B}"/>
    <pc:docChg chg="custSel modSld">
      <pc:chgData name="Jenine Smith (DJPR)" userId="801fd218-ed0a-475b-b81c-d6d34bb98b0b" providerId="ADAL" clId="{8FDB26E7-A974-453D-B500-DB97B17E3C5B}" dt="2020-11-05T05:54:37.632" v="52" actId="1076"/>
      <pc:docMkLst>
        <pc:docMk/>
      </pc:docMkLst>
      <pc:sldChg chg="modSp">
        <pc:chgData name="Jenine Smith (DJPR)" userId="801fd218-ed0a-475b-b81c-d6d34bb98b0b" providerId="ADAL" clId="{8FDB26E7-A974-453D-B500-DB97B17E3C5B}" dt="2020-11-05T05:48:08.564" v="51" actId="20577"/>
        <pc:sldMkLst>
          <pc:docMk/>
          <pc:sldMk cId="3779728073" sldId="287"/>
        </pc:sldMkLst>
        <pc:spChg chg="mod">
          <ac:chgData name="Jenine Smith (DJPR)" userId="801fd218-ed0a-475b-b81c-d6d34bb98b0b" providerId="ADAL" clId="{8FDB26E7-A974-453D-B500-DB97B17E3C5B}" dt="2020-11-05T05:11:14.365" v="3" actId="313"/>
          <ac:spMkLst>
            <pc:docMk/>
            <pc:sldMk cId="3779728073" sldId="287"/>
            <ac:spMk id="3" creationId="{00000000-0000-0000-0000-000000000000}"/>
          </ac:spMkLst>
        </pc:spChg>
        <pc:spChg chg="mod">
          <ac:chgData name="Jenine Smith (DJPR)" userId="801fd218-ed0a-475b-b81c-d6d34bb98b0b" providerId="ADAL" clId="{8FDB26E7-A974-453D-B500-DB97B17E3C5B}" dt="2020-11-05T05:48:08.564" v="51" actId="20577"/>
          <ac:spMkLst>
            <pc:docMk/>
            <pc:sldMk cId="3779728073" sldId="287"/>
            <ac:spMk id="6" creationId="{EA80FE8C-FAD4-473D-8C5F-65846D56D3F7}"/>
          </ac:spMkLst>
        </pc:spChg>
      </pc:sldChg>
      <pc:sldChg chg="modSp">
        <pc:chgData name="Jenine Smith (DJPR)" userId="801fd218-ed0a-475b-b81c-d6d34bb98b0b" providerId="ADAL" clId="{8FDB26E7-A974-453D-B500-DB97B17E3C5B}" dt="2020-11-05T05:54:37.632" v="52" actId="1076"/>
        <pc:sldMkLst>
          <pc:docMk/>
          <pc:sldMk cId="981134272" sldId="291"/>
        </pc:sldMkLst>
        <pc:spChg chg="mod">
          <ac:chgData name="Jenine Smith (DJPR)" userId="801fd218-ed0a-475b-b81c-d6d34bb98b0b" providerId="ADAL" clId="{8FDB26E7-A974-453D-B500-DB97B17E3C5B}" dt="2020-11-05T05:54:37.632" v="52" actId="1076"/>
          <ac:spMkLst>
            <pc:docMk/>
            <pc:sldMk cId="981134272" sldId="291"/>
            <ac:spMk id="15" creationId="{FA074F70-0F6B-4577-93A2-E85EAC69DF12}"/>
          </ac:spMkLst>
        </pc:spChg>
      </pc:sldChg>
    </pc:docChg>
  </pc:docChgLst>
  <pc:docChgLst>
    <pc:chgData name="David Ly (DJPR)" userId="e1110fe0-4210-4c35-b4be-90cf9e8ca094" providerId="ADAL" clId="{9F772304-F685-4501-B6C3-0AD8DD804952}"/>
    <pc:docChg chg="modSld">
      <pc:chgData name="David Ly (DJPR)" userId="e1110fe0-4210-4c35-b4be-90cf9e8ca094" providerId="ADAL" clId="{9F772304-F685-4501-B6C3-0AD8DD804952}" dt="2021-04-21T23:45:20.813" v="17" actId="113"/>
      <pc:docMkLst>
        <pc:docMk/>
      </pc:docMkLst>
      <pc:sldChg chg="modSp mod">
        <pc:chgData name="David Ly (DJPR)" userId="e1110fe0-4210-4c35-b4be-90cf9e8ca094" providerId="ADAL" clId="{9F772304-F685-4501-B6C3-0AD8DD804952}" dt="2021-04-21T23:45:20.813" v="17" actId="113"/>
        <pc:sldMkLst>
          <pc:docMk/>
          <pc:sldMk cId="2322459078" sldId="266"/>
        </pc:sldMkLst>
        <pc:spChg chg="mod">
          <ac:chgData name="David Ly (DJPR)" userId="e1110fe0-4210-4c35-b4be-90cf9e8ca094" providerId="ADAL" clId="{9F772304-F685-4501-B6C3-0AD8DD804952}" dt="2021-04-21T23:41:21.523" v="4" actId="1076"/>
          <ac:spMkLst>
            <pc:docMk/>
            <pc:sldMk cId="2322459078" sldId="266"/>
            <ac:spMk id="3" creationId="{DC2D80AD-0935-4A79-BEBC-7F7F28637C49}"/>
          </ac:spMkLst>
        </pc:spChg>
        <pc:spChg chg="mod">
          <ac:chgData name="David Ly (DJPR)" userId="e1110fe0-4210-4c35-b4be-90cf9e8ca094" providerId="ADAL" clId="{9F772304-F685-4501-B6C3-0AD8DD804952}" dt="2021-04-21T23:41:14.297" v="2" actId="1076"/>
          <ac:spMkLst>
            <pc:docMk/>
            <pc:sldMk cId="2322459078" sldId="266"/>
            <ac:spMk id="15" creationId="{4BF5F8A4-DEE1-4EA3-BA0E-A7A8358D2723}"/>
          </ac:spMkLst>
        </pc:spChg>
        <pc:graphicFrameChg chg="mod modGraphic">
          <ac:chgData name="David Ly (DJPR)" userId="e1110fe0-4210-4c35-b4be-90cf9e8ca094" providerId="ADAL" clId="{9F772304-F685-4501-B6C3-0AD8DD804952}" dt="2021-04-21T23:45:20.813" v="17" actId="113"/>
          <ac:graphicFrameMkLst>
            <pc:docMk/>
            <pc:sldMk cId="2322459078" sldId="266"/>
            <ac:graphicFrameMk id="13" creationId="{EBB46BC8-2818-4310-90E1-41FFEC7A5D4D}"/>
          </ac:graphicFrameMkLst>
        </pc:graphicFrameChg>
        <pc:graphicFrameChg chg="mod modGraphic">
          <ac:chgData name="David Ly (DJPR)" userId="e1110fe0-4210-4c35-b4be-90cf9e8ca094" providerId="ADAL" clId="{9F772304-F685-4501-B6C3-0AD8DD804952}" dt="2021-04-21T23:41:53.952" v="11" actId="120"/>
          <ac:graphicFrameMkLst>
            <pc:docMk/>
            <pc:sldMk cId="2322459078" sldId="266"/>
            <ac:graphicFrameMk id="14" creationId="{A28E5A2C-2798-49CC-BDB8-8FDCED4BCFE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dirty="0">
                <a:solidFill>
                  <a:schemeClr val="tx1"/>
                </a:solidFill>
              </a:rPr>
              <a:t>Licence variations approved by licence</a:t>
            </a:r>
            <a:r>
              <a:rPr lang="en-AU" sz="1000" b="1" baseline="0" dirty="0">
                <a:solidFill>
                  <a:schemeClr val="tx1"/>
                </a:solidFill>
              </a:rPr>
              <a:t> type</a:t>
            </a:r>
            <a:endParaRPr lang="en-AU" sz="1000" b="1" dirty="0">
              <a:solidFill>
                <a:schemeClr val="tx1"/>
              </a:solidFill>
            </a:endParaRPr>
          </a:p>
        </c:rich>
      </c:tx>
      <c:layout>
        <c:manualLayout>
          <c:xMode val="edge"/>
          <c:yMode val="edge"/>
          <c:x val="0.37264923873388361"/>
          <c:y val="1.1047455344793691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2223230606123045E-2"/>
          <c:y val="0.11261706388212801"/>
          <c:w val="0.86332784768475568"/>
          <c:h val="0.66846146542746787"/>
        </c:manualLayout>
      </c:layout>
      <c:barChart>
        <c:barDir val="col"/>
        <c:grouping val="stacked"/>
        <c:varyColors val="0"/>
        <c:ser>
          <c:idx val="0"/>
          <c:order val="0"/>
          <c:tx>
            <c:strRef>
              <c:f>Sheet1!$B$1</c:f>
              <c:strCache>
                <c:ptCount val="1"/>
                <c:pt idx="0">
                  <c:v>Exploration</c:v>
                </c:pt>
              </c:strCache>
            </c:strRef>
          </c:tx>
          <c:spPr>
            <a:solidFill>
              <a:schemeClr val="accent1"/>
            </a:solidFill>
            <a:ln>
              <a:noFill/>
            </a:ln>
            <a:effectLst/>
          </c:spPr>
          <c:invertIfNegative val="0"/>
          <c:cat>
            <c:strRef>
              <c:f>Sheet1!$A$7:$A$10</c:f>
              <c:strCache>
                <c:ptCount val="4"/>
                <c:pt idx="0">
                  <c:v>FY 2019-20 Q2</c:v>
                </c:pt>
                <c:pt idx="1">
                  <c:v>FY 2019-20 Q3</c:v>
                </c:pt>
                <c:pt idx="2">
                  <c:v>FY 2019-20 Q4</c:v>
                </c:pt>
                <c:pt idx="3">
                  <c:v>FY 2020-21 Q1</c:v>
                </c:pt>
              </c:strCache>
            </c:strRef>
          </c:cat>
          <c:val>
            <c:numRef>
              <c:f>Sheet1!$B$7:$B$10</c:f>
              <c:numCache>
                <c:formatCode>General</c:formatCode>
                <c:ptCount val="4"/>
                <c:pt idx="0">
                  <c:v>65</c:v>
                </c:pt>
                <c:pt idx="1">
                  <c:v>35</c:v>
                </c:pt>
                <c:pt idx="2">
                  <c:v>30</c:v>
                </c:pt>
                <c:pt idx="3">
                  <c:v>40</c:v>
                </c:pt>
              </c:numCache>
            </c:numRef>
          </c:val>
          <c:extLst>
            <c:ext xmlns:c16="http://schemas.microsoft.com/office/drawing/2014/chart" uri="{C3380CC4-5D6E-409C-BE32-E72D297353CC}">
              <c16:uniqueId val="{00000000-5E40-4CB9-A423-6A65CF0D2A90}"/>
            </c:ext>
          </c:extLst>
        </c:ser>
        <c:ser>
          <c:idx val="1"/>
          <c:order val="1"/>
          <c:tx>
            <c:strRef>
              <c:f>Sheet1!$C$1</c:f>
              <c:strCache>
                <c:ptCount val="1"/>
                <c:pt idx="0">
                  <c:v>Mining</c:v>
                </c:pt>
              </c:strCache>
            </c:strRef>
          </c:tx>
          <c:spPr>
            <a:solidFill>
              <a:schemeClr val="accent2"/>
            </a:solidFill>
            <a:ln>
              <a:noFill/>
            </a:ln>
            <a:effectLst/>
          </c:spPr>
          <c:invertIfNegative val="0"/>
          <c:cat>
            <c:strRef>
              <c:f>Sheet1!$A$7:$A$10</c:f>
              <c:strCache>
                <c:ptCount val="4"/>
                <c:pt idx="0">
                  <c:v>FY 2019-20 Q2</c:v>
                </c:pt>
                <c:pt idx="1">
                  <c:v>FY 2019-20 Q3</c:v>
                </c:pt>
                <c:pt idx="2">
                  <c:v>FY 2019-20 Q4</c:v>
                </c:pt>
                <c:pt idx="3">
                  <c:v>FY 2020-21 Q1</c:v>
                </c:pt>
              </c:strCache>
            </c:strRef>
          </c:cat>
          <c:val>
            <c:numRef>
              <c:f>Sheet1!$C$7:$C$10</c:f>
              <c:numCache>
                <c:formatCode>General</c:formatCode>
                <c:ptCount val="4"/>
                <c:pt idx="0">
                  <c:v>2</c:v>
                </c:pt>
                <c:pt idx="1">
                  <c:v>2</c:v>
                </c:pt>
                <c:pt idx="2">
                  <c:v>5</c:v>
                </c:pt>
                <c:pt idx="3">
                  <c:v>4</c:v>
                </c:pt>
              </c:numCache>
            </c:numRef>
          </c:val>
          <c:extLst>
            <c:ext xmlns:c16="http://schemas.microsoft.com/office/drawing/2014/chart" uri="{C3380CC4-5D6E-409C-BE32-E72D297353CC}">
              <c16:uniqueId val="{00000001-5E40-4CB9-A423-6A65CF0D2A90}"/>
            </c:ext>
          </c:extLst>
        </c:ser>
        <c:ser>
          <c:idx val="2"/>
          <c:order val="2"/>
          <c:tx>
            <c:strRef>
              <c:f>Sheet1!$D$1</c:f>
              <c:strCache>
                <c:ptCount val="1"/>
                <c:pt idx="0">
                  <c:v>Prospecting</c:v>
                </c:pt>
              </c:strCache>
            </c:strRef>
          </c:tx>
          <c:spPr>
            <a:solidFill>
              <a:schemeClr val="accent3"/>
            </a:solidFill>
            <a:ln>
              <a:noFill/>
            </a:ln>
            <a:effectLst/>
          </c:spPr>
          <c:invertIfNegative val="0"/>
          <c:cat>
            <c:strRef>
              <c:f>Sheet1!$A$7:$A$10</c:f>
              <c:strCache>
                <c:ptCount val="4"/>
                <c:pt idx="0">
                  <c:v>FY 2019-20 Q2</c:v>
                </c:pt>
                <c:pt idx="1">
                  <c:v>FY 2019-20 Q3</c:v>
                </c:pt>
                <c:pt idx="2">
                  <c:v>FY 2019-20 Q4</c:v>
                </c:pt>
                <c:pt idx="3">
                  <c:v>FY 2020-21 Q1</c:v>
                </c:pt>
              </c:strCache>
            </c:strRef>
          </c:cat>
          <c:val>
            <c:numRef>
              <c:f>Sheet1!$D$7:$D$10</c:f>
              <c:numCache>
                <c:formatCode>General</c:formatCode>
                <c:ptCount val="4"/>
                <c:pt idx="0">
                  <c:v>4</c:v>
                </c:pt>
                <c:pt idx="1">
                  <c:v>1</c:v>
                </c:pt>
                <c:pt idx="2">
                  <c:v>0</c:v>
                </c:pt>
                <c:pt idx="3">
                  <c:v>3</c:v>
                </c:pt>
              </c:numCache>
            </c:numRef>
          </c:val>
          <c:extLst>
            <c:ext xmlns:c16="http://schemas.microsoft.com/office/drawing/2014/chart" uri="{C3380CC4-5D6E-409C-BE32-E72D297353CC}">
              <c16:uniqueId val="{00000002-5E40-4CB9-A423-6A65CF0D2A90}"/>
            </c:ext>
          </c:extLst>
        </c:ser>
        <c:ser>
          <c:idx val="3"/>
          <c:order val="3"/>
          <c:tx>
            <c:strRef>
              <c:f>Sheet1!$E$1</c:f>
              <c:strCache>
                <c:ptCount val="1"/>
                <c:pt idx="0">
                  <c:v>Retention</c:v>
                </c:pt>
              </c:strCache>
            </c:strRef>
          </c:tx>
          <c:spPr>
            <a:solidFill>
              <a:schemeClr val="accent4"/>
            </a:solidFill>
            <a:ln>
              <a:noFill/>
            </a:ln>
            <a:effectLst/>
          </c:spPr>
          <c:invertIfNegative val="0"/>
          <c:cat>
            <c:strRef>
              <c:f>Sheet1!$A$7:$A$10</c:f>
              <c:strCache>
                <c:ptCount val="4"/>
                <c:pt idx="0">
                  <c:v>FY 2019-20 Q2</c:v>
                </c:pt>
                <c:pt idx="1">
                  <c:v>FY 2019-20 Q3</c:v>
                </c:pt>
                <c:pt idx="2">
                  <c:v>FY 2019-20 Q4</c:v>
                </c:pt>
                <c:pt idx="3">
                  <c:v>FY 2020-21 Q1</c:v>
                </c:pt>
              </c:strCache>
            </c:strRef>
          </c:cat>
          <c:val>
            <c:numRef>
              <c:f>Sheet1!$E$7:$E$10</c:f>
              <c:numCache>
                <c:formatCode>General</c:formatCode>
                <c:ptCount val="4"/>
                <c:pt idx="0">
                  <c:v>0</c:v>
                </c:pt>
                <c:pt idx="1">
                  <c:v>0</c:v>
                </c:pt>
                <c:pt idx="2">
                  <c:v>3</c:v>
                </c:pt>
                <c:pt idx="3">
                  <c:v>2</c:v>
                </c:pt>
              </c:numCache>
            </c:numRef>
          </c:val>
          <c:extLst>
            <c:ext xmlns:c16="http://schemas.microsoft.com/office/drawing/2014/chart" uri="{C3380CC4-5D6E-409C-BE32-E72D297353CC}">
              <c16:uniqueId val="{00000003-5E40-4CB9-A423-6A65CF0D2A90}"/>
            </c:ext>
          </c:extLst>
        </c:ser>
        <c:ser>
          <c:idx val="4"/>
          <c:order val="4"/>
          <c:tx>
            <c:strRef>
              <c:f>Sheet1!$F$1</c:f>
              <c:strCache>
                <c:ptCount val="1"/>
                <c:pt idx="0">
                  <c:v>Work Authority</c:v>
                </c:pt>
              </c:strCache>
            </c:strRef>
          </c:tx>
          <c:spPr>
            <a:solidFill>
              <a:schemeClr val="accent4">
                <a:lumMod val="50000"/>
              </a:schemeClr>
            </a:solidFill>
            <a:ln>
              <a:noFill/>
            </a:ln>
            <a:effectLst/>
          </c:spPr>
          <c:invertIfNegative val="0"/>
          <c:cat>
            <c:strRef>
              <c:f>Sheet1!$A$7:$A$10</c:f>
              <c:strCache>
                <c:ptCount val="4"/>
                <c:pt idx="0">
                  <c:v>FY 2019-20 Q2</c:v>
                </c:pt>
                <c:pt idx="1">
                  <c:v>FY 2019-20 Q3</c:v>
                </c:pt>
                <c:pt idx="2">
                  <c:v>FY 2019-20 Q4</c:v>
                </c:pt>
                <c:pt idx="3">
                  <c:v>FY 2020-21 Q1</c:v>
                </c:pt>
              </c:strCache>
            </c:strRef>
          </c:cat>
          <c:val>
            <c:numRef>
              <c:f>Sheet1!$F$7:$F$10</c:f>
              <c:numCache>
                <c:formatCode>General</c:formatCode>
                <c:ptCount val="4"/>
                <c:pt idx="0">
                  <c:v>13</c:v>
                </c:pt>
                <c:pt idx="1">
                  <c:v>9</c:v>
                </c:pt>
                <c:pt idx="2">
                  <c:v>13</c:v>
                </c:pt>
                <c:pt idx="3">
                  <c:v>3</c:v>
                </c:pt>
              </c:numCache>
            </c:numRef>
          </c:val>
          <c:extLst>
            <c:ext xmlns:c16="http://schemas.microsoft.com/office/drawing/2014/chart" uri="{C3380CC4-5D6E-409C-BE32-E72D297353CC}">
              <c16:uniqueId val="{00000004-5E40-4CB9-A423-6A65CF0D2A90}"/>
            </c:ext>
          </c:extLst>
        </c:ser>
        <c:dLbls>
          <c:showLegendKey val="0"/>
          <c:showVal val="0"/>
          <c:showCatName val="0"/>
          <c:showSerName val="0"/>
          <c:showPercent val="0"/>
          <c:showBubbleSize val="0"/>
        </c:dLbls>
        <c:gapWidth val="219"/>
        <c:overlap val="100"/>
        <c:axId val="763250496"/>
        <c:axId val="763249840"/>
      </c:barChart>
      <c:lineChart>
        <c:grouping val="standard"/>
        <c:varyColors val="0"/>
        <c:ser>
          <c:idx val="5"/>
          <c:order val="5"/>
          <c:tx>
            <c:strRef>
              <c:f>Sheet1!$G$1</c:f>
              <c:strCache>
                <c:ptCount val="1"/>
                <c:pt idx="0">
                  <c:v>% Within CSS</c:v>
                </c:pt>
              </c:strCache>
            </c:strRef>
          </c:tx>
          <c:spPr>
            <a:ln w="28575" cap="rnd">
              <a:solidFill>
                <a:schemeClr val="accent6"/>
              </a:solidFill>
              <a:round/>
            </a:ln>
            <a:effectLst/>
          </c:spPr>
          <c:marker>
            <c:symbol val="square"/>
            <c:size val="5"/>
            <c:spPr>
              <a:solidFill>
                <a:schemeClr val="accent6"/>
              </a:solidFill>
              <a:ln w="9525">
                <a:solidFill>
                  <a:schemeClr val="accent6"/>
                </a:solidFill>
              </a:ln>
              <a:effectLst/>
            </c:spPr>
          </c:marker>
          <c:cat>
            <c:strRef>
              <c:f>Sheet1!$A$7:$A$10</c:f>
              <c:strCache>
                <c:ptCount val="4"/>
                <c:pt idx="0">
                  <c:v>FY 2019-20 Q2</c:v>
                </c:pt>
                <c:pt idx="1">
                  <c:v>FY 2019-20 Q3</c:v>
                </c:pt>
                <c:pt idx="2">
                  <c:v>FY 2019-20 Q4</c:v>
                </c:pt>
                <c:pt idx="3">
                  <c:v>FY 2020-21 Q1</c:v>
                </c:pt>
              </c:strCache>
            </c:strRef>
          </c:cat>
          <c:val>
            <c:numRef>
              <c:f>Sheet1!$G$7:$G$10</c:f>
              <c:numCache>
                <c:formatCode>0%</c:formatCode>
                <c:ptCount val="4"/>
                <c:pt idx="0">
                  <c:v>0.92</c:v>
                </c:pt>
                <c:pt idx="1">
                  <c:v>0.91</c:v>
                </c:pt>
                <c:pt idx="2">
                  <c:v>0.76</c:v>
                </c:pt>
                <c:pt idx="3">
                  <c:v>0.83</c:v>
                </c:pt>
              </c:numCache>
            </c:numRef>
          </c:val>
          <c:smooth val="0"/>
          <c:extLst>
            <c:ext xmlns:c16="http://schemas.microsoft.com/office/drawing/2014/chart" uri="{C3380CC4-5D6E-409C-BE32-E72D297353CC}">
              <c16:uniqueId val="{00000000-BDAF-4165-9EE8-20F1A7E5A639}"/>
            </c:ext>
          </c:extLst>
        </c:ser>
        <c:dLbls>
          <c:showLegendKey val="0"/>
          <c:showVal val="0"/>
          <c:showCatName val="0"/>
          <c:showSerName val="0"/>
          <c:showPercent val="0"/>
          <c:showBubbleSize val="0"/>
        </c:dLbls>
        <c:marker val="1"/>
        <c:smooth val="0"/>
        <c:axId val="827994576"/>
        <c:axId val="827991624"/>
      </c:line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Licence Variations</a:t>
                </a:r>
                <a:r>
                  <a:rPr lang="en-AU" sz="900" baseline="0" dirty="0"/>
                  <a:t> Approved</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valAx>
        <c:axId val="827991624"/>
        <c:scaling>
          <c:orientation val="minMax"/>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a:t>
                </a:r>
                <a:r>
                  <a:rPr lang="en-AU" sz="900" baseline="0" dirty="0"/>
                  <a:t> Within CSS</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7994576"/>
        <c:crosses val="max"/>
        <c:crossBetween val="between"/>
      </c:valAx>
      <c:catAx>
        <c:axId val="827994576"/>
        <c:scaling>
          <c:orientation val="minMax"/>
        </c:scaling>
        <c:delete val="1"/>
        <c:axPos val="b"/>
        <c:numFmt formatCode="General" sourceLinked="1"/>
        <c:majorTickMark val="out"/>
        <c:minorTickMark val="none"/>
        <c:tickLblPos val="nextTo"/>
        <c:crossAx val="827991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r>
              <a:rPr lang="en-AU" sz="1000" b="1" dirty="0">
                <a:solidFill>
                  <a:schemeClr val="tx1"/>
                </a:solidFill>
              </a:rPr>
              <a:t>Non MRSDA licence variations types approved</a:t>
            </a:r>
          </a:p>
        </c:rich>
      </c:tx>
      <c:layout>
        <c:manualLayout>
          <c:xMode val="edge"/>
          <c:yMode val="edge"/>
          <c:x val="0.37801675054587297"/>
          <c:y val="2.8296866981908611E-3"/>
        </c:manualLayout>
      </c:layout>
      <c:overlay val="0"/>
      <c:spPr>
        <a:noFill/>
        <a:ln>
          <a:noFill/>
        </a:ln>
        <a:effectLst/>
      </c:spPr>
      <c:txPr>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439239966799022E-2"/>
          <c:y val="0.1002678390423079"/>
          <c:w val="0.92272105279446814"/>
          <c:h val="0.64390935014929795"/>
        </c:manualLayout>
      </c:layout>
      <c:barChart>
        <c:barDir val="col"/>
        <c:grouping val="stacked"/>
        <c:varyColors val="0"/>
        <c:ser>
          <c:idx val="1"/>
          <c:order val="1"/>
          <c:tx>
            <c:strRef>
              <c:f>Sheet1!$C$1</c:f>
              <c:strCache>
                <c:ptCount val="1"/>
                <c:pt idx="0">
                  <c:v>Registration of Dealing</c:v>
                </c:pt>
              </c:strCache>
            </c:strRef>
          </c:tx>
          <c:spPr>
            <a:solidFill>
              <a:schemeClr val="accent2"/>
            </a:solidFill>
            <a:ln>
              <a:noFill/>
            </a:ln>
            <a:effectLst/>
          </c:spPr>
          <c:invertIfNegative val="0"/>
          <c:cat>
            <c:strRef>
              <c:f>Sheet1!$A$7:$A$10</c:f>
              <c:strCache>
                <c:ptCount val="4"/>
                <c:pt idx="0">
                  <c:v>FY 2019-20 Q2</c:v>
                </c:pt>
                <c:pt idx="1">
                  <c:v>FY 2019-20 Q3</c:v>
                </c:pt>
                <c:pt idx="2">
                  <c:v>FY 2019-20 Q4</c:v>
                </c:pt>
                <c:pt idx="3">
                  <c:v>FY 2020-21 Q1</c:v>
                </c:pt>
              </c:strCache>
            </c:strRef>
          </c:cat>
          <c:val>
            <c:numRef>
              <c:f>Sheet1!$C$7:$C$10</c:f>
              <c:numCache>
                <c:formatCode>General</c:formatCode>
                <c:ptCount val="4"/>
                <c:pt idx="0">
                  <c:v>2</c:v>
                </c:pt>
                <c:pt idx="1">
                  <c:v>9</c:v>
                </c:pt>
                <c:pt idx="2">
                  <c:v>1</c:v>
                </c:pt>
                <c:pt idx="3">
                  <c:v>4</c:v>
                </c:pt>
              </c:numCache>
            </c:numRef>
          </c:val>
          <c:extLst>
            <c:ext xmlns:c16="http://schemas.microsoft.com/office/drawing/2014/chart" uri="{C3380CC4-5D6E-409C-BE32-E72D297353CC}">
              <c16:uniqueId val="{00000001-85E5-47A3-9633-970E5A6AADFF}"/>
            </c:ext>
          </c:extLst>
        </c:ser>
        <c:ser>
          <c:idx val="2"/>
          <c:order val="2"/>
          <c:tx>
            <c:strRef>
              <c:f>Sheet1!$D$1</c:f>
              <c:strCache>
                <c:ptCount val="1"/>
                <c:pt idx="0">
                  <c:v>Renewal</c:v>
                </c:pt>
              </c:strCache>
            </c:strRef>
          </c:tx>
          <c:spPr>
            <a:solidFill>
              <a:schemeClr val="accent3"/>
            </a:solidFill>
            <a:ln>
              <a:noFill/>
            </a:ln>
            <a:effectLst/>
          </c:spPr>
          <c:invertIfNegative val="0"/>
          <c:cat>
            <c:strRef>
              <c:f>Sheet1!$A$7:$A$10</c:f>
              <c:strCache>
                <c:ptCount val="4"/>
                <c:pt idx="0">
                  <c:v>FY 2019-20 Q2</c:v>
                </c:pt>
                <c:pt idx="1">
                  <c:v>FY 2019-20 Q3</c:v>
                </c:pt>
                <c:pt idx="2">
                  <c:v>FY 2019-20 Q4</c:v>
                </c:pt>
                <c:pt idx="3">
                  <c:v>FY 2020-21 Q1</c:v>
                </c:pt>
              </c:strCache>
            </c:strRef>
          </c:cat>
          <c:val>
            <c:numRef>
              <c:f>Sheet1!$D$7:$D$10</c:f>
              <c:numCache>
                <c:formatCode>General</c:formatCode>
                <c:ptCount val="4"/>
                <c:pt idx="0">
                  <c:v>0</c:v>
                </c:pt>
                <c:pt idx="1">
                  <c:v>0</c:v>
                </c:pt>
                <c:pt idx="2">
                  <c:v>1</c:v>
                </c:pt>
                <c:pt idx="3">
                  <c:v>0</c:v>
                </c:pt>
              </c:numCache>
            </c:numRef>
          </c:val>
          <c:extLst xmlns:c15="http://schemas.microsoft.com/office/drawing/2012/chart">
            <c:ext xmlns:c16="http://schemas.microsoft.com/office/drawing/2014/chart" uri="{C3380CC4-5D6E-409C-BE32-E72D297353CC}">
              <c16:uniqueId val="{00000002-85E5-47A3-9633-970E5A6AADFF}"/>
            </c:ext>
          </c:extLst>
        </c:ser>
        <c:ser>
          <c:idx val="3"/>
          <c:order val="3"/>
          <c:tx>
            <c:strRef>
              <c:f>Sheet1!$E$1</c:f>
              <c:strCache>
                <c:ptCount val="1"/>
                <c:pt idx="0">
                  <c:v>Suspension and Extension</c:v>
                </c:pt>
              </c:strCache>
            </c:strRef>
          </c:tx>
          <c:spPr>
            <a:solidFill>
              <a:schemeClr val="accent4"/>
            </a:solidFill>
            <a:ln>
              <a:noFill/>
            </a:ln>
            <a:effectLst/>
          </c:spPr>
          <c:invertIfNegative val="0"/>
          <c:cat>
            <c:strRef>
              <c:f>Sheet1!$A$7:$A$10</c:f>
              <c:strCache>
                <c:ptCount val="4"/>
                <c:pt idx="0">
                  <c:v>FY 2019-20 Q2</c:v>
                </c:pt>
                <c:pt idx="1">
                  <c:v>FY 2019-20 Q3</c:v>
                </c:pt>
                <c:pt idx="2">
                  <c:v>FY 2019-20 Q4</c:v>
                </c:pt>
                <c:pt idx="3">
                  <c:v>FY 2020-21 Q1</c:v>
                </c:pt>
              </c:strCache>
            </c:strRef>
          </c:cat>
          <c:val>
            <c:numRef>
              <c:f>Sheet1!$E$7:$E$10</c:f>
              <c:numCache>
                <c:formatCode>General</c:formatCode>
                <c:ptCount val="4"/>
                <c:pt idx="0">
                  <c:v>3</c:v>
                </c:pt>
                <c:pt idx="1">
                  <c:v>2</c:v>
                </c:pt>
                <c:pt idx="2">
                  <c:v>3</c:v>
                </c:pt>
                <c:pt idx="3">
                  <c:v>5</c:v>
                </c:pt>
              </c:numCache>
            </c:numRef>
          </c:val>
          <c:extLst>
            <c:ext xmlns:c16="http://schemas.microsoft.com/office/drawing/2014/chart" uri="{C3380CC4-5D6E-409C-BE32-E72D297353CC}">
              <c16:uniqueId val="{00000003-85E5-47A3-9633-970E5A6AADFF}"/>
            </c:ext>
          </c:extLst>
        </c:ser>
        <c:ser>
          <c:idx val="4"/>
          <c:order val="4"/>
          <c:tx>
            <c:strRef>
              <c:f>Sheet1!$F$1</c:f>
              <c:strCache>
                <c:ptCount val="1"/>
                <c:pt idx="0">
                  <c:v>Transfer</c:v>
                </c:pt>
              </c:strCache>
            </c:strRef>
          </c:tx>
          <c:spPr>
            <a:solidFill>
              <a:schemeClr val="accent5"/>
            </a:solidFill>
            <a:ln>
              <a:noFill/>
            </a:ln>
            <a:effectLst/>
          </c:spPr>
          <c:invertIfNegative val="0"/>
          <c:cat>
            <c:strRef>
              <c:f>Sheet1!$A$7:$A$10</c:f>
              <c:strCache>
                <c:ptCount val="4"/>
                <c:pt idx="0">
                  <c:v>FY 2019-20 Q2</c:v>
                </c:pt>
                <c:pt idx="1">
                  <c:v>FY 2019-20 Q3</c:v>
                </c:pt>
                <c:pt idx="2">
                  <c:v>FY 2019-20 Q4</c:v>
                </c:pt>
                <c:pt idx="3">
                  <c:v>FY 2020-21 Q1</c:v>
                </c:pt>
              </c:strCache>
            </c:strRef>
          </c:cat>
          <c:val>
            <c:numRef>
              <c:f>Sheet1!$F$7:$F$10</c:f>
              <c:numCache>
                <c:formatCode>General</c:formatCode>
                <c:ptCount val="4"/>
                <c:pt idx="0">
                  <c:v>8</c:v>
                </c:pt>
                <c:pt idx="1">
                  <c:v>5</c:v>
                </c:pt>
                <c:pt idx="2">
                  <c:v>0</c:v>
                </c:pt>
                <c:pt idx="3">
                  <c:v>0</c:v>
                </c:pt>
              </c:numCache>
            </c:numRef>
          </c:val>
          <c:extLst>
            <c:ext xmlns:c16="http://schemas.microsoft.com/office/drawing/2014/chart" uri="{C3380CC4-5D6E-409C-BE32-E72D297353CC}">
              <c16:uniqueId val="{00000004-85E5-47A3-9633-970E5A6AADFF}"/>
            </c:ext>
          </c:extLst>
        </c:ser>
        <c:ser>
          <c:idx val="5"/>
          <c:order val="5"/>
          <c:tx>
            <c:strRef>
              <c:f>Sheet1!$G$1</c:f>
              <c:strCache>
                <c:ptCount val="1"/>
                <c:pt idx="0">
                  <c:v>Consolidation</c:v>
                </c:pt>
              </c:strCache>
            </c:strRef>
          </c:tx>
          <c:spPr>
            <a:solidFill>
              <a:schemeClr val="accent6"/>
            </a:solidFill>
            <a:ln>
              <a:noFill/>
            </a:ln>
            <a:effectLst/>
          </c:spPr>
          <c:invertIfNegative val="0"/>
          <c:cat>
            <c:strRef>
              <c:f>Sheet1!$A$7:$A$10</c:f>
              <c:strCache>
                <c:ptCount val="4"/>
                <c:pt idx="0">
                  <c:v>FY 2019-20 Q2</c:v>
                </c:pt>
                <c:pt idx="1">
                  <c:v>FY 2019-20 Q3</c:v>
                </c:pt>
                <c:pt idx="2">
                  <c:v>FY 2019-20 Q4</c:v>
                </c:pt>
                <c:pt idx="3">
                  <c:v>FY 2020-21 Q1</c:v>
                </c:pt>
              </c:strCache>
            </c:strRef>
          </c:cat>
          <c:val>
            <c:numRef>
              <c:f>Sheet1!$G$7:$G$10</c:f>
              <c:numCache>
                <c:formatCode>General</c:formatCode>
                <c:ptCount val="4"/>
                <c:pt idx="0">
                  <c:v>1</c:v>
                </c:pt>
                <c:pt idx="1">
                  <c:v>0</c:v>
                </c:pt>
                <c:pt idx="2">
                  <c:v>0</c:v>
                </c:pt>
                <c:pt idx="3">
                  <c:v>0</c:v>
                </c:pt>
              </c:numCache>
            </c:numRef>
          </c:val>
          <c:extLst>
            <c:ext xmlns:c16="http://schemas.microsoft.com/office/drawing/2014/chart" uri="{C3380CC4-5D6E-409C-BE32-E72D297353CC}">
              <c16:uniqueId val="{00000000-BD99-4595-8ACF-2267A71132F2}"/>
            </c:ext>
          </c:extLst>
        </c:ser>
        <c:ser>
          <c:idx val="6"/>
          <c:order val="6"/>
          <c:tx>
            <c:strRef>
              <c:f>Sheet1!$H$1</c:f>
              <c:strCache>
                <c:ptCount val="1"/>
                <c:pt idx="0">
                  <c:v>Licence Condition Changes</c:v>
                </c:pt>
              </c:strCache>
            </c:strRef>
          </c:tx>
          <c:spPr>
            <a:solidFill>
              <a:schemeClr val="accent1">
                <a:lumMod val="60000"/>
              </a:schemeClr>
            </a:solidFill>
            <a:ln>
              <a:noFill/>
            </a:ln>
            <a:effectLst/>
          </c:spPr>
          <c:invertIfNegative val="0"/>
          <c:cat>
            <c:strRef>
              <c:f>Sheet1!$A$7:$A$10</c:f>
              <c:strCache>
                <c:ptCount val="4"/>
                <c:pt idx="0">
                  <c:v>FY 2019-20 Q2</c:v>
                </c:pt>
                <c:pt idx="1">
                  <c:v>FY 2019-20 Q3</c:v>
                </c:pt>
                <c:pt idx="2">
                  <c:v>FY 2019-20 Q4</c:v>
                </c:pt>
                <c:pt idx="3">
                  <c:v>FY 2020-21 Q1</c:v>
                </c:pt>
              </c:strCache>
            </c:strRef>
          </c:cat>
          <c:val>
            <c:numRef>
              <c:f>Sheet1!$H$7:$H$10</c:f>
              <c:numCache>
                <c:formatCode>General</c:formatCode>
                <c:ptCount val="4"/>
                <c:pt idx="0">
                  <c:v>1</c:v>
                </c:pt>
                <c:pt idx="1">
                  <c:v>0</c:v>
                </c:pt>
                <c:pt idx="2">
                  <c:v>0</c:v>
                </c:pt>
                <c:pt idx="3">
                  <c:v>0</c:v>
                </c:pt>
              </c:numCache>
            </c:numRef>
          </c:val>
          <c:extLst>
            <c:ext xmlns:c16="http://schemas.microsoft.com/office/drawing/2014/chart" uri="{C3380CC4-5D6E-409C-BE32-E72D297353CC}">
              <c16:uniqueId val="{00000001-BD99-4595-8ACF-2267A71132F2}"/>
            </c:ext>
          </c:extLst>
        </c:ser>
        <c:ser>
          <c:idx val="7"/>
          <c:order val="7"/>
          <c:tx>
            <c:strRef>
              <c:f>Sheet1!$I$1</c:f>
              <c:strCache>
                <c:ptCount val="1"/>
                <c:pt idx="0">
                  <c:v>Agreements</c:v>
                </c:pt>
              </c:strCache>
            </c:strRef>
          </c:tx>
          <c:spPr>
            <a:solidFill>
              <a:schemeClr val="accent2">
                <a:lumMod val="60000"/>
              </a:schemeClr>
            </a:solidFill>
            <a:ln>
              <a:noFill/>
            </a:ln>
            <a:effectLst/>
          </c:spPr>
          <c:invertIfNegative val="0"/>
          <c:cat>
            <c:strRef>
              <c:f>Sheet1!$A$7:$A$10</c:f>
              <c:strCache>
                <c:ptCount val="4"/>
                <c:pt idx="0">
                  <c:v>FY 2019-20 Q2</c:v>
                </c:pt>
                <c:pt idx="1">
                  <c:v>FY 2019-20 Q3</c:v>
                </c:pt>
                <c:pt idx="2">
                  <c:v>FY 2019-20 Q4</c:v>
                </c:pt>
                <c:pt idx="3">
                  <c:v>FY 2020-21 Q1</c:v>
                </c:pt>
              </c:strCache>
            </c:strRef>
          </c:cat>
          <c:val>
            <c:numRef>
              <c:f>Sheet1!$I$7:$I$10</c:f>
              <c:numCache>
                <c:formatCode>General</c:formatCode>
                <c:ptCount val="4"/>
                <c:pt idx="0">
                  <c:v>0</c:v>
                </c:pt>
                <c:pt idx="1">
                  <c:v>1</c:v>
                </c:pt>
                <c:pt idx="2">
                  <c:v>0</c:v>
                </c:pt>
                <c:pt idx="3">
                  <c:v>0</c:v>
                </c:pt>
              </c:numCache>
            </c:numRef>
          </c:val>
          <c:extLst>
            <c:ext xmlns:c16="http://schemas.microsoft.com/office/drawing/2014/chart" uri="{C3380CC4-5D6E-409C-BE32-E72D297353CC}">
              <c16:uniqueId val="{00000000-50CD-489E-A042-9ABBAFE96AB7}"/>
            </c:ext>
          </c:extLst>
        </c:ser>
        <c:ser>
          <c:idx val="8"/>
          <c:order val="8"/>
          <c:tx>
            <c:strRef>
              <c:f>Sheet1!$J$1</c:f>
              <c:strCache>
                <c:ptCount val="1"/>
                <c:pt idx="0">
                  <c:v>Alteration to Route</c:v>
                </c:pt>
              </c:strCache>
            </c:strRef>
          </c:tx>
          <c:spPr>
            <a:solidFill>
              <a:schemeClr val="accent3">
                <a:lumMod val="60000"/>
              </a:schemeClr>
            </a:solidFill>
            <a:ln>
              <a:noFill/>
            </a:ln>
            <a:effectLst/>
          </c:spPr>
          <c:invertIfNegative val="0"/>
          <c:cat>
            <c:strRef>
              <c:f>Sheet1!$A$7:$A$10</c:f>
              <c:strCache>
                <c:ptCount val="4"/>
                <c:pt idx="0">
                  <c:v>FY 2019-20 Q2</c:v>
                </c:pt>
                <c:pt idx="1">
                  <c:v>FY 2019-20 Q3</c:v>
                </c:pt>
                <c:pt idx="2">
                  <c:v>FY 2019-20 Q4</c:v>
                </c:pt>
                <c:pt idx="3">
                  <c:v>FY 2020-21 Q1</c:v>
                </c:pt>
              </c:strCache>
            </c:strRef>
          </c:cat>
          <c:val>
            <c:numRef>
              <c:f>Sheet1!$J$7:$J$10</c:f>
              <c:numCache>
                <c:formatCode>General</c:formatCode>
                <c:ptCount val="4"/>
                <c:pt idx="0">
                  <c:v>0</c:v>
                </c:pt>
                <c:pt idx="1">
                  <c:v>1</c:v>
                </c:pt>
                <c:pt idx="2">
                  <c:v>0</c:v>
                </c:pt>
                <c:pt idx="3">
                  <c:v>0</c:v>
                </c:pt>
              </c:numCache>
            </c:numRef>
          </c:val>
          <c:extLst>
            <c:ext xmlns:c16="http://schemas.microsoft.com/office/drawing/2014/chart" uri="{C3380CC4-5D6E-409C-BE32-E72D297353CC}">
              <c16:uniqueId val="{00000001-50CD-489E-A042-9ABBAFE96AB7}"/>
            </c:ext>
          </c:extLst>
        </c:ser>
        <c:dLbls>
          <c:showLegendKey val="0"/>
          <c:showVal val="0"/>
          <c:showCatName val="0"/>
          <c:showSerName val="0"/>
          <c:showPercent val="0"/>
          <c:showBubbleSize val="0"/>
        </c:dLbls>
        <c:gapWidth val="219"/>
        <c:overlap val="100"/>
        <c:axId val="763250496"/>
        <c:axId val="7632498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Full Surrender</c:v>
                      </c:pt>
                    </c:strCache>
                  </c:strRef>
                </c:tx>
                <c:spPr>
                  <a:solidFill>
                    <a:schemeClr val="accent1"/>
                  </a:solidFill>
                  <a:ln>
                    <a:noFill/>
                  </a:ln>
                  <a:effectLst/>
                </c:spPr>
                <c:invertIfNegative val="0"/>
                <c:cat>
                  <c:strRef>
                    <c:extLst>
                      <c:ext uri="{02D57815-91ED-43cb-92C2-25804820EDAC}">
                        <c15:formulaRef>
                          <c15:sqref>Sheet1!$A$7:$A$10</c15:sqref>
                        </c15:formulaRef>
                      </c:ext>
                    </c:extLst>
                    <c:strCache>
                      <c:ptCount val="4"/>
                      <c:pt idx="0">
                        <c:v>FY 2019-20 Q2</c:v>
                      </c:pt>
                      <c:pt idx="1">
                        <c:v>FY 2019-20 Q3</c:v>
                      </c:pt>
                      <c:pt idx="2">
                        <c:v>FY 2019-20 Q4</c:v>
                      </c:pt>
                      <c:pt idx="3">
                        <c:v>FY 2020-21 Q1</c:v>
                      </c:pt>
                    </c:strCache>
                  </c:strRef>
                </c:cat>
                <c:val>
                  <c:numRef>
                    <c:extLst>
                      <c:ext uri="{02D57815-91ED-43cb-92C2-25804820EDAC}">
                        <c15:formulaRef>
                          <c15:sqref>Sheet1!$B$7:$B$10</c15:sqref>
                        </c15:formulaRef>
                      </c:ext>
                    </c:extLst>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85E5-47A3-9633-970E5A6AADFF}"/>
                  </c:ext>
                </c:extLst>
              </c15:ser>
            </c15:filteredBarSeries>
          </c:ext>
        </c:extLst>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Non-MRSDA Variations</a:t>
                </a:r>
                <a:r>
                  <a:rPr lang="en-AU" sz="900" baseline="0" dirty="0"/>
                  <a:t> Approved</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spPr>
        <a:noFill/>
        <a:ln>
          <a:noFill/>
        </a:ln>
        <a:effectLst/>
      </c:spPr>
    </c:plotArea>
    <c:legend>
      <c:legendPos val="b"/>
      <c:layout>
        <c:manualLayout>
          <c:xMode val="edge"/>
          <c:yMode val="edge"/>
          <c:x val="4.7930160909539735E-2"/>
          <c:y val="0.82716951342287637"/>
          <c:w val="0.92357976086322535"/>
          <c:h val="0.157505334446609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dirty="0">
                <a:solidFill>
                  <a:schemeClr val="tx1"/>
                </a:solidFill>
              </a:rPr>
              <a:t>Petroleum plans accepted</a:t>
            </a:r>
          </a:p>
        </c:rich>
      </c:tx>
      <c:layout>
        <c:manualLayout>
          <c:xMode val="edge"/>
          <c:yMode val="edge"/>
          <c:x val="0.41597974774377494"/>
          <c:y val="0"/>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1543430940390871E-2"/>
          <c:y val="0.11261686583600299"/>
          <c:w val="0.92272105279446814"/>
          <c:h val="0.69908483960063339"/>
        </c:manualLayout>
      </c:layout>
      <c:barChart>
        <c:barDir val="col"/>
        <c:grouping val="stacked"/>
        <c:varyColors val="0"/>
        <c:ser>
          <c:idx val="0"/>
          <c:order val="0"/>
          <c:tx>
            <c:strRef>
              <c:f>Sheet1!$B$1</c:f>
              <c:strCache>
                <c:ptCount val="1"/>
                <c:pt idx="0">
                  <c:v>Environment Plans</c:v>
                </c:pt>
              </c:strCache>
            </c:strRef>
          </c:tx>
          <c:spPr>
            <a:solidFill>
              <a:schemeClr val="accent1"/>
            </a:solidFill>
            <a:ln>
              <a:noFill/>
            </a:ln>
            <a:effectLst/>
          </c:spPr>
          <c:invertIfNegative val="0"/>
          <c:cat>
            <c:strRef>
              <c:f>Sheet1!$A$7:$A$10</c:f>
              <c:strCache>
                <c:ptCount val="4"/>
                <c:pt idx="0">
                  <c:v>FY 2019-20 Q2</c:v>
                </c:pt>
                <c:pt idx="1">
                  <c:v>FY 2019-20 Q3</c:v>
                </c:pt>
                <c:pt idx="2">
                  <c:v>FY 2019-20 Q4</c:v>
                </c:pt>
                <c:pt idx="3">
                  <c:v>FY 2020-21 Q1</c:v>
                </c:pt>
              </c:strCache>
            </c:strRef>
          </c:cat>
          <c:val>
            <c:numRef>
              <c:f>Sheet1!$B$7:$B$10</c:f>
              <c:numCache>
                <c:formatCode>General</c:formatCode>
                <c:ptCount val="4"/>
                <c:pt idx="0">
                  <c:v>0</c:v>
                </c:pt>
                <c:pt idx="1">
                  <c:v>0</c:v>
                </c:pt>
                <c:pt idx="2">
                  <c:v>2</c:v>
                </c:pt>
                <c:pt idx="3">
                  <c:v>0</c:v>
                </c:pt>
              </c:numCache>
            </c:numRef>
          </c:val>
          <c:extLst>
            <c:ext xmlns:c16="http://schemas.microsoft.com/office/drawing/2014/chart" uri="{C3380CC4-5D6E-409C-BE32-E72D297353CC}">
              <c16:uniqueId val="{00000000-A361-4124-AEEF-7101B3EB9159}"/>
            </c:ext>
          </c:extLst>
        </c:ser>
        <c:ser>
          <c:idx val="1"/>
          <c:order val="1"/>
          <c:tx>
            <c:strRef>
              <c:f>Sheet1!$C$1</c:f>
              <c:strCache>
                <c:ptCount val="1"/>
                <c:pt idx="0">
                  <c:v>Operation Plans</c:v>
                </c:pt>
              </c:strCache>
            </c:strRef>
          </c:tx>
          <c:spPr>
            <a:solidFill>
              <a:schemeClr val="accent2"/>
            </a:solidFill>
            <a:ln>
              <a:noFill/>
            </a:ln>
            <a:effectLst/>
          </c:spPr>
          <c:invertIfNegative val="0"/>
          <c:cat>
            <c:strRef>
              <c:f>Sheet1!$A$7:$A$10</c:f>
              <c:strCache>
                <c:ptCount val="4"/>
                <c:pt idx="0">
                  <c:v>FY 2019-20 Q2</c:v>
                </c:pt>
                <c:pt idx="1">
                  <c:v>FY 2019-20 Q3</c:v>
                </c:pt>
                <c:pt idx="2">
                  <c:v>FY 2019-20 Q4</c:v>
                </c:pt>
                <c:pt idx="3">
                  <c:v>FY 2020-21 Q1</c:v>
                </c:pt>
              </c:strCache>
            </c:strRef>
          </c:cat>
          <c:val>
            <c:numRef>
              <c:f>Sheet1!$C$7:$C$10</c:f>
              <c:numCache>
                <c:formatCode>General</c:formatCode>
                <c:ptCount val="4"/>
                <c:pt idx="0">
                  <c:v>0</c:v>
                </c:pt>
                <c:pt idx="1">
                  <c:v>8</c:v>
                </c:pt>
                <c:pt idx="2">
                  <c:v>1</c:v>
                </c:pt>
                <c:pt idx="3">
                  <c:v>4</c:v>
                </c:pt>
              </c:numCache>
            </c:numRef>
          </c:val>
          <c:extLst>
            <c:ext xmlns:c16="http://schemas.microsoft.com/office/drawing/2014/chart" uri="{C3380CC4-5D6E-409C-BE32-E72D297353CC}">
              <c16:uniqueId val="{00000001-A361-4124-AEEF-7101B3EB9159}"/>
            </c:ext>
          </c:extLst>
        </c:ser>
        <c:dLbls>
          <c:showLegendKey val="0"/>
          <c:showVal val="0"/>
          <c:showCatName val="0"/>
          <c:showSerName val="0"/>
          <c:showPercent val="0"/>
          <c:showBubbleSize val="0"/>
        </c:dLbls>
        <c:gapWidth val="219"/>
        <c:overlap val="100"/>
        <c:axId val="763250496"/>
        <c:axId val="763249840"/>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baseline="0" dirty="0"/>
                  <a:t>Petroleum Plans Accepted</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spPr>
        <a:noFill/>
        <a:ln>
          <a:noFill/>
        </a:ln>
        <a:effectLst/>
      </c:spPr>
    </c:plotArea>
    <c:legend>
      <c:legendPos val="b"/>
      <c:layout>
        <c:manualLayout>
          <c:xMode val="edge"/>
          <c:yMode val="edge"/>
          <c:x val="0.38317400010450015"/>
          <c:y val="0.90961711452404059"/>
          <c:w val="0.23926352379051327"/>
          <c:h val="9.03828854759594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baseline="0" dirty="0">
                <a:solidFill>
                  <a:schemeClr val="tx1"/>
                </a:solidFill>
              </a:rPr>
              <a:t>Administrative updates by notification</a:t>
            </a:r>
            <a:endParaRPr lang="en-AU" sz="1000" b="1" dirty="0">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439068278127828"/>
          <c:y val="0.11813139593304597"/>
          <c:w val="0.87251333846503831"/>
          <c:h val="0.70604219603016438"/>
        </c:manualLayout>
      </c:layout>
      <c:barChart>
        <c:barDir val="col"/>
        <c:grouping val="clustered"/>
        <c:varyColors val="0"/>
        <c:ser>
          <c:idx val="0"/>
          <c:order val="0"/>
          <c:tx>
            <c:strRef>
              <c:f>Sheet1!$B$1</c:f>
              <c:strCache>
                <c:ptCount val="1"/>
                <c:pt idx="0">
                  <c:v>Notifications Received</c:v>
                </c:pt>
              </c:strCache>
            </c:strRef>
          </c:tx>
          <c:spPr>
            <a:solidFill>
              <a:srgbClr val="0070C0"/>
            </a:solidFill>
            <a:ln>
              <a:noFill/>
            </a:ln>
            <a:effectLst/>
          </c:spPr>
          <c:invertIfNegative val="0"/>
          <c:cat>
            <c:strRef>
              <c:f>Sheet1!$A$7:$A$10</c:f>
              <c:strCache>
                <c:ptCount val="4"/>
                <c:pt idx="0">
                  <c:v>FY2019-20 Q2</c:v>
                </c:pt>
                <c:pt idx="1">
                  <c:v>FY2019-20 Q3</c:v>
                </c:pt>
                <c:pt idx="2">
                  <c:v>FY2019-20 Q4</c:v>
                </c:pt>
                <c:pt idx="3">
                  <c:v>FY2020-21 Q1</c:v>
                </c:pt>
              </c:strCache>
            </c:strRef>
          </c:cat>
          <c:val>
            <c:numRef>
              <c:f>Sheet1!$B$7:$B$10</c:f>
              <c:numCache>
                <c:formatCode>General</c:formatCode>
                <c:ptCount val="4"/>
                <c:pt idx="0">
                  <c:v>7</c:v>
                </c:pt>
                <c:pt idx="1">
                  <c:v>6</c:v>
                </c:pt>
                <c:pt idx="2">
                  <c:v>7</c:v>
                </c:pt>
                <c:pt idx="3">
                  <c:v>4</c:v>
                </c:pt>
              </c:numCache>
            </c:numRef>
          </c:val>
          <c:extLst>
            <c:ext xmlns:c16="http://schemas.microsoft.com/office/drawing/2014/chart" uri="{C3380CC4-5D6E-409C-BE32-E72D297353CC}">
              <c16:uniqueId val="{00000000-75B0-4425-B28E-B8484C1B091F}"/>
            </c:ext>
          </c:extLst>
        </c:ser>
        <c:ser>
          <c:idx val="1"/>
          <c:order val="1"/>
          <c:tx>
            <c:strRef>
              <c:f>Sheet1!$C$1</c:f>
              <c:strCache>
                <c:ptCount val="1"/>
                <c:pt idx="0">
                  <c:v>Notifications Acknowledged</c:v>
                </c:pt>
              </c:strCache>
            </c:strRef>
          </c:tx>
          <c:spPr>
            <a:solidFill>
              <a:schemeClr val="accent5">
                <a:lumMod val="40000"/>
                <a:lumOff val="60000"/>
              </a:schemeClr>
            </a:solidFill>
            <a:ln>
              <a:noFill/>
            </a:ln>
            <a:effectLst/>
          </c:spPr>
          <c:invertIfNegative val="0"/>
          <c:cat>
            <c:strRef>
              <c:f>Sheet1!$A$7:$A$10</c:f>
              <c:strCache>
                <c:ptCount val="4"/>
                <c:pt idx="0">
                  <c:v>FY2019-20 Q2</c:v>
                </c:pt>
                <c:pt idx="1">
                  <c:v>FY2019-20 Q3</c:v>
                </c:pt>
                <c:pt idx="2">
                  <c:v>FY2019-20 Q4</c:v>
                </c:pt>
                <c:pt idx="3">
                  <c:v>FY2020-21 Q1</c:v>
                </c:pt>
              </c:strCache>
            </c:strRef>
          </c:cat>
          <c:val>
            <c:numRef>
              <c:f>Sheet1!$C$7:$C$10</c:f>
              <c:numCache>
                <c:formatCode>General</c:formatCode>
                <c:ptCount val="4"/>
                <c:pt idx="0">
                  <c:v>10</c:v>
                </c:pt>
                <c:pt idx="1">
                  <c:v>5</c:v>
                </c:pt>
                <c:pt idx="2">
                  <c:v>5</c:v>
                </c:pt>
                <c:pt idx="3">
                  <c:v>6</c:v>
                </c:pt>
              </c:numCache>
            </c:numRef>
          </c:val>
          <c:extLst>
            <c:ext xmlns:c16="http://schemas.microsoft.com/office/drawing/2014/chart" uri="{C3380CC4-5D6E-409C-BE32-E72D297353CC}">
              <c16:uniqueId val="{00000001-75B0-4425-B28E-B8484C1B091F}"/>
            </c:ext>
          </c:extLst>
        </c:ser>
        <c:ser>
          <c:idx val="2"/>
          <c:order val="2"/>
          <c:tx>
            <c:strRef>
              <c:f>Sheet1!$D$1</c:f>
              <c:strCache>
                <c:ptCount val="1"/>
                <c:pt idx="0">
                  <c:v>Notifications Refused</c:v>
                </c:pt>
              </c:strCache>
            </c:strRef>
          </c:tx>
          <c:spPr>
            <a:solidFill>
              <a:schemeClr val="bg1">
                <a:lumMod val="85000"/>
              </a:schemeClr>
            </a:solidFill>
            <a:ln>
              <a:solidFill>
                <a:schemeClr val="bg1">
                  <a:lumMod val="85000"/>
                </a:schemeClr>
              </a:solidFill>
            </a:ln>
            <a:effectLst/>
          </c:spPr>
          <c:invertIfNegative val="0"/>
          <c:cat>
            <c:strRef>
              <c:f>Sheet1!$A$7:$A$10</c:f>
              <c:strCache>
                <c:ptCount val="4"/>
                <c:pt idx="0">
                  <c:v>FY2019-20 Q2</c:v>
                </c:pt>
                <c:pt idx="1">
                  <c:v>FY2019-20 Q3</c:v>
                </c:pt>
                <c:pt idx="2">
                  <c:v>FY2019-20 Q4</c:v>
                </c:pt>
                <c:pt idx="3">
                  <c:v>FY2020-21 Q1</c:v>
                </c:pt>
              </c:strCache>
            </c:strRef>
          </c:cat>
          <c:val>
            <c:numRef>
              <c:f>Sheet1!$D$7:$D$10</c:f>
              <c:numCache>
                <c:formatCode>General</c:formatCode>
                <c:ptCount val="4"/>
                <c:pt idx="0">
                  <c:v>1</c:v>
                </c:pt>
                <c:pt idx="1">
                  <c:v>0</c:v>
                </c:pt>
                <c:pt idx="2">
                  <c:v>0</c:v>
                </c:pt>
                <c:pt idx="3">
                  <c:v>1</c:v>
                </c:pt>
              </c:numCache>
            </c:numRef>
          </c:val>
          <c:extLst>
            <c:ext xmlns:c16="http://schemas.microsoft.com/office/drawing/2014/chart" uri="{C3380CC4-5D6E-409C-BE32-E72D297353CC}">
              <c16:uniqueId val="{00000000-0F24-4A9D-908E-2EF84D5DA6F7}"/>
            </c:ext>
          </c:extLst>
        </c:ser>
        <c:dLbls>
          <c:showLegendKey val="0"/>
          <c:showVal val="0"/>
          <c:showCatName val="0"/>
          <c:showSerName val="0"/>
          <c:showPercent val="0"/>
          <c:showBubbleSize val="0"/>
        </c:dLbls>
        <c:gapWidth val="219"/>
        <c:overlap val="-27"/>
        <c:axId val="747143728"/>
        <c:axId val="747146024"/>
      </c:barChart>
      <c:catAx>
        <c:axId val="74714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146024"/>
        <c:crosses val="autoZero"/>
        <c:auto val="1"/>
        <c:lblAlgn val="ctr"/>
        <c:lblOffset val="100"/>
        <c:noMultiLvlLbl val="0"/>
      </c:catAx>
      <c:valAx>
        <c:axId val="7471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dirty="0"/>
                  <a:t>No.</a:t>
                </a:r>
                <a:r>
                  <a:rPr lang="en-AU" sz="900" baseline="0" dirty="0"/>
                  <a:t> of Notifications</a:t>
                </a:r>
                <a:endParaRPr lang="en-AU" sz="900" dirty="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714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dirty="0">
                <a:solidFill>
                  <a:schemeClr val="tx1"/>
                </a:solidFill>
              </a:rPr>
              <a:t>Compliance activities by quarter</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295608183042016"/>
          <c:y val="0.1214706401553448"/>
          <c:w val="0.82542547961798951"/>
          <c:h val="0.66985808204815478"/>
        </c:manualLayout>
      </c:layout>
      <c:barChart>
        <c:barDir val="col"/>
        <c:grouping val="stacked"/>
        <c:varyColors val="0"/>
        <c:ser>
          <c:idx val="0"/>
          <c:order val="0"/>
          <c:tx>
            <c:strRef>
              <c:f>Sheet1!$B$1</c:f>
              <c:strCache>
                <c:ptCount val="1"/>
                <c:pt idx="0">
                  <c:v>Audits</c:v>
                </c:pt>
              </c:strCache>
            </c:strRef>
          </c:tx>
          <c:spPr>
            <a:solidFill>
              <a:schemeClr val="accent6">
                <a:lumMod val="60000"/>
                <a:lumOff val="40000"/>
              </a:schemeClr>
            </a:solidFill>
            <a:ln>
              <a:noFill/>
            </a:ln>
            <a:effectLst/>
          </c:spPr>
          <c:invertIfNegative val="0"/>
          <c:cat>
            <c:strRef>
              <c:f>Sheet1!$A$11:$A$14</c:f>
              <c:strCache>
                <c:ptCount val="4"/>
                <c:pt idx="0">
                  <c:v>FY 2019-20 Q2</c:v>
                </c:pt>
                <c:pt idx="1">
                  <c:v>FY 2019-20 Q3</c:v>
                </c:pt>
                <c:pt idx="2">
                  <c:v>FY 2019-20 Q4</c:v>
                </c:pt>
                <c:pt idx="3">
                  <c:v>FY 2020-21 Q1</c:v>
                </c:pt>
              </c:strCache>
            </c:strRef>
          </c:cat>
          <c:val>
            <c:numRef>
              <c:f>Sheet1!$B$11:$B$14</c:f>
              <c:numCache>
                <c:formatCode>General</c:formatCode>
                <c:ptCount val="4"/>
                <c:pt idx="0">
                  <c:v>48</c:v>
                </c:pt>
                <c:pt idx="1">
                  <c:v>31</c:v>
                </c:pt>
                <c:pt idx="2">
                  <c:v>7</c:v>
                </c:pt>
                <c:pt idx="3">
                  <c:v>0</c:v>
                </c:pt>
              </c:numCache>
            </c:numRef>
          </c:val>
          <c:extLst>
            <c:ext xmlns:c16="http://schemas.microsoft.com/office/drawing/2014/chart" uri="{C3380CC4-5D6E-409C-BE32-E72D297353CC}">
              <c16:uniqueId val="{00000000-00E3-44B3-8648-EA6EA219F4E5}"/>
            </c:ext>
          </c:extLst>
        </c:ser>
        <c:ser>
          <c:idx val="1"/>
          <c:order val="1"/>
          <c:tx>
            <c:strRef>
              <c:f>Sheet1!$C$1</c:f>
              <c:strCache>
                <c:ptCount val="1"/>
                <c:pt idx="0">
                  <c:v>Inspections</c:v>
                </c:pt>
              </c:strCache>
            </c:strRef>
          </c:tx>
          <c:spPr>
            <a:solidFill>
              <a:schemeClr val="accent6"/>
            </a:solidFill>
            <a:ln>
              <a:noFill/>
            </a:ln>
            <a:effectLst/>
          </c:spPr>
          <c:invertIfNegative val="0"/>
          <c:cat>
            <c:strRef>
              <c:f>Sheet1!$A$11:$A$14</c:f>
              <c:strCache>
                <c:ptCount val="4"/>
                <c:pt idx="0">
                  <c:v>FY 2019-20 Q2</c:v>
                </c:pt>
                <c:pt idx="1">
                  <c:v>FY 2019-20 Q3</c:v>
                </c:pt>
                <c:pt idx="2">
                  <c:v>FY 2019-20 Q4</c:v>
                </c:pt>
                <c:pt idx="3">
                  <c:v>FY 2020-21 Q1</c:v>
                </c:pt>
              </c:strCache>
            </c:strRef>
          </c:cat>
          <c:val>
            <c:numRef>
              <c:f>Sheet1!$C$11:$C$14</c:f>
              <c:numCache>
                <c:formatCode>General</c:formatCode>
                <c:ptCount val="4"/>
                <c:pt idx="0">
                  <c:v>133</c:v>
                </c:pt>
                <c:pt idx="1">
                  <c:v>97</c:v>
                </c:pt>
                <c:pt idx="2">
                  <c:v>33</c:v>
                </c:pt>
                <c:pt idx="3">
                  <c:v>21</c:v>
                </c:pt>
              </c:numCache>
            </c:numRef>
          </c:val>
          <c:extLst>
            <c:ext xmlns:c16="http://schemas.microsoft.com/office/drawing/2014/chart" uri="{C3380CC4-5D6E-409C-BE32-E72D297353CC}">
              <c16:uniqueId val="{00000001-00E3-44B3-8648-EA6EA219F4E5}"/>
            </c:ext>
          </c:extLst>
        </c:ser>
        <c:ser>
          <c:idx val="2"/>
          <c:order val="2"/>
          <c:tx>
            <c:strRef>
              <c:f>Sheet1!$D$1</c:f>
              <c:strCache>
                <c:ptCount val="1"/>
                <c:pt idx="0">
                  <c:v>Meetings</c:v>
                </c:pt>
              </c:strCache>
            </c:strRef>
          </c:tx>
          <c:spPr>
            <a:solidFill>
              <a:schemeClr val="accent6">
                <a:lumMod val="75000"/>
              </a:schemeClr>
            </a:solidFill>
            <a:ln>
              <a:noFill/>
            </a:ln>
            <a:effectLst/>
          </c:spPr>
          <c:invertIfNegative val="0"/>
          <c:cat>
            <c:strRef>
              <c:f>Sheet1!$A$11:$A$14</c:f>
              <c:strCache>
                <c:ptCount val="4"/>
                <c:pt idx="0">
                  <c:v>FY 2019-20 Q2</c:v>
                </c:pt>
                <c:pt idx="1">
                  <c:v>FY 2019-20 Q3</c:v>
                </c:pt>
                <c:pt idx="2">
                  <c:v>FY 2019-20 Q4</c:v>
                </c:pt>
                <c:pt idx="3">
                  <c:v>FY 2020-21 Q1</c:v>
                </c:pt>
              </c:strCache>
            </c:strRef>
          </c:cat>
          <c:val>
            <c:numRef>
              <c:f>Sheet1!$D$11:$D$14</c:f>
              <c:numCache>
                <c:formatCode>General</c:formatCode>
                <c:ptCount val="4"/>
                <c:pt idx="0">
                  <c:v>13</c:v>
                </c:pt>
                <c:pt idx="1">
                  <c:v>10</c:v>
                </c:pt>
                <c:pt idx="2">
                  <c:v>11</c:v>
                </c:pt>
                <c:pt idx="3">
                  <c:v>24</c:v>
                </c:pt>
              </c:numCache>
            </c:numRef>
          </c:val>
          <c:extLst>
            <c:ext xmlns:c16="http://schemas.microsoft.com/office/drawing/2014/chart" uri="{C3380CC4-5D6E-409C-BE32-E72D297353CC}">
              <c16:uniqueId val="{00000002-00E3-44B3-8648-EA6EA219F4E5}"/>
            </c:ext>
          </c:extLst>
        </c:ser>
        <c:ser>
          <c:idx val="3"/>
          <c:order val="3"/>
          <c:tx>
            <c:strRef>
              <c:f>Sheet1!$E$1</c:f>
              <c:strCache>
                <c:ptCount val="1"/>
                <c:pt idx="0">
                  <c:v>Site Closures</c:v>
                </c:pt>
              </c:strCache>
            </c:strRef>
          </c:tx>
          <c:spPr>
            <a:solidFill>
              <a:schemeClr val="accent6">
                <a:lumMod val="50000"/>
              </a:schemeClr>
            </a:solidFill>
            <a:ln>
              <a:noFill/>
            </a:ln>
            <a:effectLst/>
          </c:spPr>
          <c:invertIfNegative val="0"/>
          <c:cat>
            <c:strRef>
              <c:f>Sheet1!$A$11:$A$14</c:f>
              <c:strCache>
                <c:ptCount val="4"/>
                <c:pt idx="0">
                  <c:v>FY 2019-20 Q2</c:v>
                </c:pt>
                <c:pt idx="1">
                  <c:v>FY 2019-20 Q3</c:v>
                </c:pt>
                <c:pt idx="2">
                  <c:v>FY 2019-20 Q4</c:v>
                </c:pt>
                <c:pt idx="3">
                  <c:v>FY 2020-21 Q1</c:v>
                </c:pt>
              </c:strCache>
            </c:strRef>
          </c:cat>
          <c:val>
            <c:numRef>
              <c:f>Sheet1!$E$11:$E$14</c:f>
              <c:numCache>
                <c:formatCode>General</c:formatCode>
                <c:ptCount val="4"/>
                <c:pt idx="0">
                  <c:v>10</c:v>
                </c:pt>
                <c:pt idx="1">
                  <c:v>5</c:v>
                </c:pt>
                <c:pt idx="2">
                  <c:v>4</c:v>
                </c:pt>
                <c:pt idx="3">
                  <c:v>3</c:v>
                </c:pt>
              </c:numCache>
            </c:numRef>
          </c:val>
          <c:extLst>
            <c:ext xmlns:c16="http://schemas.microsoft.com/office/drawing/2014/chart" uri="{C3380CC4-5D6E-409C-BE32-E72D297353CC}">
              <c16:uniqueId val="{00000003-00E3-44B3-8648-EA6EA219F4E5}"/>
            </c:ext>
          </c:extLst>
        </c:ser>
        <c:dLbls>
          <c:showLegendKey val="0"/>
          <c:showVal val="0"/>
          <c:showCatName val="0"/>
          <c:showSerName val="0"/>
          <c:showPercent val="0"/>
          <c:showBubbleSize val="0"/>
        </c:dLbls>
        <c:gapWidth val="150"/>
        <c:overlap val="100"/>
        <c:axId val="574860056"/>
        <c:axId val="574860384"/>
      </c:barChart>
      <c:catAx>
        <c:axId val="57486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384"/>
        <c:crosses val="autoZero"/>
        <c:auto val="1"/>
        <c:lblAlgn val="ctr"/>
        <c:lblOffset val="100"/>
        <c:noMultiLvlLbl val="0"/>
      </c:catAx>
      <c:valAx>
        <c:axId val="574860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000" dirty="0"/>
                  <a:t>Activities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Remedial action / No</a:t>
            </a:r>
            <a:r>
              <a:rPr lang="en-AU" sz="1000" baseline="0" dirty="0"/>
              <a:t> action after a</a:t>
            </a:r>
            <a:r>
              <a:rPr lang="en-AU" sz="1000" dirty="0"/>
              <a:t>udits</a:t>
            </a:r>
          </a:p>
        </c:rich>
      </c:tx>
      <c:layout>
        <c:manualLayout>
          <c:xMode val="edge"/>
          <c:yMode val="edge"/>
          <c:x val="0.35611371881407833"/>
          <c:y val="3.3426418451382986E-2"/>
        </c:manualLayout>
      </c:layout>
      <c:overlay val="0"/>
    </c:title>
    <c:autoTitleDeleted val="0"/>
    <c:plotArea>
      <c:layout>
        <c:manualLayout>
          <c:layoutTarget val="inner"/>
          <c:xMode val="edge"/>
          <c:yMode val="edge"/>
          <c:x val="8.2730468557497161E-2"/>
          <c:y val="0.15838551276213639"/>
          <c:w val="0.85271903509990732"/>
          <c:h val="0.58493644155158253"/>
        </c:manualLayout>
      </c:layout>
      <c:barChart>
        <c:barDir val="col"/>
        <c:grouping val="stacked"/>
        <c:varyColors val="0"/>
        <c:ser>
          <c:idx val="0"/>
          <c:order val="0"/>
          <c:tx>
            <c:strRef>
              <c:f>Sheet1!$B$1</c:f>
              <c:strCache>
                <c:ptCount val="1"/>
                <c:pt idx="0">
                  <c:v>Remedial Action Required</c:v>
                </c:pt>
              </c:strCache>
            </c:strRef>
          </c:tx>
          <c:spPr>
            <a:solidFill>
              <a:schemeClr val="accent6">
                <a:lumMod val="40000"/>
                <a:lumOff val="60000"/>
              </a:schemeClr>
            </a:solidFill>
            <a:ln>
              <a:solidFill>
                <a:schemeClr val="accent3">
                  <a:lumMod val="20000"/>
                  <a:lumOff val="80000"/>
                </a:schemeClr>
              </a:solidFill>
            </a:ln>
          </c:spPr>
          <c:invertIfNegative val="0"/>
          <c:dLbls>
            <c:dLbl>
              <c:idx val="3"/>
              <c:layout>
                <c:manualLayout>
                  <c:x val="6.2795838860932929E-2"/>
                  <c:y val="-2.228427896758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D2-46EE-8C0B-49D318B757F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Sheet1!$A$10:$A$13</c:f>
              <c:strCache>
                <c:ptCount val="4"/>
                <c:pt idx="0">
                  <c:v>FY 2019-20 Q2</c:v>
                </c:pt>
                <c:pt idx="1">
                  <c:v>FY 2019-20 Q3</c:v>
                </c:pt>
                <c:pt idx="2">
                  <c:v>FY 2019-20 Q4</c:v>
                </c:pt>
                <c:pt idx="3">
                  <c:v>FY 2020-21 Q1</c:v>
                </c:pt>
              </c:strCache>
            </c:strRef>
          </c:cat>
          <c:val>
            <c:numRef>
              <c:f>Sheet1!$B$10:$B$13</c:f>
              <c:numCache>
                <c:formatCode>General</c:formatCode>
                <c:ptCount val="4"/>
                <c:pt idx="0">
                  <c:v>30</c:v>
                </c:pt>
                <c:pt idx="1">
                  <c:v>14</c:v>
                </c:pt>
                <c:pt idx="2">
                  <c:v>2</c:v>
                </c:pt>
              </c:numCache>
            </c:numRef>
          </c:val>
          <c:extLst>
            <c:ext xmlns:c16="http://schemas.microsoft.com/office/drawing/2014/chart" uri="{C3380CC4-5D6E-409C-BE32-E72D297353CC}">
              <c16:uniqueId val="{00000000-9FC1-4163-9A3C-90ECAF575C8A}"/>
            </c:ext>
          </c:extLst>
        </c:ser>
        <c:ser>
          <c:idx val="1"/>
          <c:order val="1"/>
          <c:tx>
            <c:strRef>
              <c:f>Sheet1!$C$1</c:f>
              <c:strCache>
                <c:ptCount val="1"/>
                <c:pt idx="0">
                  <c:v>No Action Required</c:v>
                </c:pt>
              </c:strCache>
            </c:strRef>
          </c:tx>
          <c:spPr>
            <a:solidFill>
              <a:schemeClr val="accent6">
                <a:lumMod val="75000"/>
              </a:schemeClr>
            </a:solidFill>
          </c:spPr>
          <c:invertIfNegative val="0"/>
          <c:dLbls>
            <c:dLbl>
              <c:idx val="3"/>
              <c:layout>
                <c:manualLayout>
                  <c:x val="-1.5349916620236947E-16"/>
                  <c:y val="-5.01396276770744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D2-46EE-8C0B-49D318B757F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Sheet1!$A$10:$A$13</c:f>
              <c:strCache>
                <c:ptCount val="4"/>
                <c:pt idx="0">
                  <c:v>FY 2019-20 Q2</c:v>
                </c:pt>
                <c:pt idx="1">
                  <c:v>FY 2019-20 Q3</c:v>
                </c:pt>
                <c:pt idx="2">
                  <c:v>FY 2019-20 Q4</c:v>
                </c:pt>
                <c:pt idx="3">
                  <c:v>FY 2020-21 Q1</c:v>
                </c:pt>
              </c:strCache>
            </c:strRef>
          </c:cat>
          <c:val>
            <c:numRef>
              <c:f>Sheet1!$C$10:$C$13</c:f>
              <c:numCache>
                <c:formatCode>General</c:formatCode>
                <c:ptCount val="4"/>
                <c:pt idx="0">
                  <c:v>18</c:v>
                </c:pt>
                <c:pt idx="1">
                  <c:v>17</c:v>
                </c:pt>
                <c:pt idx="2">
                  <c:v>5</c:v>
                </c:pt>
              </c:numCache>
            </c:numRef>
          </c:val>
          <c:extLst>
            <c:ext xmlns:c16="http://schemas.microsoft.com/office/drawing/2014/chart" uri="{C3380CC4-5D6E-409C-BE32-E72D297353CC}">
              <c16:uniqueId val="{00000001-9FC1-4163-9A3C-90ECAF575C8A}"/>
            </c:ext>
          </c:extLst>
        </c:ser>
        <c:dLbls>
          <c:showLegendKey val="0"/>
          <c:showVal val="0"/>
          <c:showCatName val="0"/>
          <c:showSerName val="0"/>
          <c:showPercent val="0"/>
          <c:showBubbleSize val="0"/>
        </c:dLbls>
        <c:gapWidth val="150"/>
        <c:overlap val="100"/>
        <c:axId val="84631936"/>
        <c:axId val="84633472"/>
      </c:barChart>
      <c:catAx>
        <c:axId val="84631936"/>
        <c:scaling>
          <c:orientation val="minMax"/>
        </c:scaling>
        <c:delete val="0"/>
        <c:axPos val="b"/>
        <c:numFmt formatCode="General" sourceLinked="0"/>
        <c:majorTickMark val="out"/>
        <c:minorTickMark val="none"/>
        <c:tickLblPos val="nextTo"/>
        <c:txPr>
          <a:bodyPr/>
          <a:lstStyle/>
          <a:p>
            <a:pPr>
              <a:defRPr sz="900"/>
            </a:pPr>
            <a:endParaRPr lang="en-US"/>
          </a:p>
        </c:txPr>
        <c:crossAx val="84633472"/>
        <c:crosses val="autoZero"/>
        <c:auto val="1"/>
        <c:lblAlgn val="ctr"/>
        <c:lblOffset val="100"/>
        <c:noMultiLvlLbl val="0"/>
      </c:catAx>
      <c:valAx>
        <c:axId val="84633472"/>
        <c:scaling>
          <c:orientation val="minMax"/>
        </c:scaling>
        <c:delete val="0"/>
        <c:axPos val="l"/>
        <c:majorGridlines>
          <c:spPr>
            <a:ln>
              <a:solidFill>
                <a:schemeClr val="bg1">
                  <a:lumMod val="85000"/>
                </a:schemeClr>
              </a:solidFill>
            </a:ln>
          </c:spPr>
        </c:majorGridlines>
        <c:title>
          <c:tx>
            <c:rich>
              <a:bodyPr/>
              <a:lstStyle/>
              <a:p>
                <a:pPr>
                  <a:defRPr sz="900"/>
                </a:pPr>
                <a:r>
                  <a:rPr lang="en-AU" sz="900" dirty="0"/>
                  <a:t>No. of Audits</a:t>
                </a:r>
              </a:p>
            </c:rich>
          </c:tx>
          <c:layout>
            <c:manualLayout>
              <c:xMode val="edge"/>
              <c:yMode val="edge"/>
              <c:x val="8.6628228182179488E-3"/>
              <c:y val="0.2951561522595294"/>
            </c:manualLayout>
          </c:layout>
          <c:overlay val="0"/>
        </c:title>
        <c:numFmt formatCode="General" sourceLinked="1"/>
        <c:majorTickMark val="out"/>
        <c:minorTickMark val="none"/>
        <c:tickLblPos val="nextTo"/>
        <c:txPr>
          <a:bodyPr/>
          <a:lstStyle/>
          <a:p>
            <a:pPr>
              <a:defRPr sz="800"/>
            </a:pPr>
            <a:endParaRPr lang="en-US"/>
          </a:p>
        </c:txPr>
        <c:crossAx val="84631936"/>
        <c:crosses val="autoZero"/>
        <c:crossBetween val="between"/>
        <c:majorUnit val="10"/>
      </c:valAx>
    </c:plotArea>
    <c:legend>
      <c:legendPos val="b"/>
      <c:layout>
        <c:manualLayout>
          <c:xMode val="edge"/>
          <c:yMode val="edge"/>
          <c:x val="0.27228522957812573"/>
          <c:y val="0.86699005191184186"/>
          <c:w val="0.46793909825505031"/>
          <c:h val="9.4012459894877873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General enforcement</a:t>
            </a:r>
            <a:r>
              <a:rPr lang="en-AU" sz="1000" baseline="0" dirty="0"/>
              <a:t> notices issued</a:t>
            </a:r>
            <a:endParaRPr lang="en-AU" sz="1000" dirty="0"/>
          </a:p>
        </c:rich>
      </c:tx>
      <c:overlay val="0"/>
    </c:title>
    <c:autoTitleDeleted val="0"/>
    <c:plotArea>
      <c:layout>
        <c:manualLayout>
          <c:layoutTarget val="inner"/>
          <c:xMode val="edge"/>
          <c:yMode val="edge"/>
          <c:x val="9.2229478307585308E-2"/>
          <c:y val="0.13623597700349324"/>
          <c:w val="0.90193968411843928"/>
          <c:h val="0.71131763344703747"/>
        </c:manualLayout>
      </c:layout>
      <c:barChart>
        <c:barDir val="col"/>
        <c:grouping val="clustered"/>
        <c:varyColors val="0"/>
        <c:ser>
          <c:idx val="0"/>
          <c:order val="0"/>
          <c:tx>
            <c:strRef>
              <c:f>Sheet1!$B$1</c:f>
              <c:strCache>
                <c:ptCount val="1"/>
                <c:pt idx="0">
                  <c:v>Issued</c:v>
                </c:pt>
              </c:strCache>
            </c:strRef>
          </c:tx>
          <c:spPr>
            <a:solidFill>
              <a:schemeClr val="accent6">
                <a:lumMod val="75000"/>
              </a:schemeClr>
            </a:solidFill>
          </c:spPr>
          <c:invertIfNegative val="0"/>
          <c:cat>
            <c:strRef>
              <c:f>Sheet1!$A$11:$A$14</c:f>
              <c:strCache>
                <c:ptCount val="4"/>
                <c:pt idx="0">
                  <c:v>FY2019-20 Q2</c:v>
                </c:pt>
                <c:pt idx="1">
                  <c:v>FY2019-20 Q3</c:v>
                </c:pt>
                <c:pt idx="2">
                  <c:v>FY2019-20 Q4</c:v>
                </c:pt>
                <c:pt idx="3">
                  <c:v>FY 2020-21 Q1</c:v>
                </c:pt>
              </c:strCache>
            </c:strRef>
          </c:cat>
          <c:val>
            <c:numRef>
              <c:f>Sheet1!$B$11:$B$14</c:f>
              <c:numCache>
                <c:formatCode>General</c:formatCode>
                <c:ptCount val="4"/>
                <c:pt idx="0">
                  <c:v>17</c:v>
                </c:pt>
                <c:pt idx="1">
                  <c:v>19</c:v>
                </c:pt>
                <c:pt idx="2">
                  <c:v>22</c:v>
                </c:pt>
                <c:pt idx="3">
                  <c:v>9</c:v>
                </c:pt>
              </c:numCache>
            </c:numRef>
          </c:val>
          <c:extLst>
            <c:ext xmlns:c16="http://schemas.microsoft.com/office/drawing/2014/chart" uri="{C3380CC4-5D6E-409C-BE32-E72D297353CC}">
              <c16:uniqueId val="{00000000-833F-4C59-AD91-547474C888F1}"/>
            </c:ext>
          </c:extLst>
        </c:ser>
        <c:dLbls>
          <c:showLegendKey val="0"/>
          <c:showVal val="0"/>
          <c:showCatName val="0"/>
          <c:showSerName val="0"/>
          <c:showPercent val="0"/>
          <c:showBubbleSize val="0"/>
        </c:dLbls>
        <c:gapWidth val="150"/>
        <c:axId val="85193088"/>
        <c:axId val="85194624"/>
      </c:barChart>
      <c:catAx>
        <c:axId val="85193088"/>
        <c:scaling>
          <c:orientation val="minMax"/>
        </c:scaling>
        <c:delete val="0"/>
        <c:axPos val="b"/>
        <c:numFmt formatCode="General" sourceLinked="0"/>
        <c:majorTickMark val="out"/>
        <c:minorTickMark val="none"/>
        <c:tickLblPos val="nextTo"/>
        <c:txPr>
          <a:bodyPr/>
          <a:lstStyle/>
          <a:p>
            <a:pPr>
              <a:defRPr sz="900"/>
            </a:pPr>
            <a:endParaRPr lang="en-US"/>
          </a:p>
        </c:txPr>
        <c:crossAx val="85194624"/>
        <c:crosses val="autoZero"/>
        <c:auto val="1"/>
        <c:lblAlgn val="ctr"/>
        <c:lblOffset val="100"/>
        <c:noMultiLvlLbl val="0"/>
      </c:catAx>
      <c:valAx>
        <c:axId val="85194624"/>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dirty="0"/>
                  <a:t>No. of </a:t>
                </a:r>
                <a:r>
                  <a:rPr lang="en-AU" sz="800"/>
                  <a:t>Enforcement Notices</a:t>
                </a:r>
                <a:endParaRPr lang="en-AU" sz="800" dirty="0"/>
              </a:p>
            </c:rich>
          </c:tx>
          <c:overlay val="0"/>
        </c:title>
        <c:numFmt formatCode="General" sourceLinked="1"/>
        <c:majorTickMark val="out"/>
        <c:minorTickMark val="none"/>
        <c:tickLblPos val="nextTo"/>
        <c:txPr>
          <a:bodyPr/>
          <a:lstStyle/>
          <a:p>
            <a:pPr>
              <a:defRPr sz="900"/>
            </a:pPr>
            <a:endParaRPr lang="en-US"/>
          </a:p>
        </c:txPr>
        <c:crossAx val="85193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Reportable vs Non reportable incidents</a:t>
            </a:r>
          </a:p>
        </c:rich>
      </c:tx>
      <c:layout>
        <c:manualLayout>
          <c:xMode val="edge"/>
          <c:yMode val="edge"/>
          <c:x val="0.27397645711999336"/>
          <c:y val="1.3249763249884475E-2"/>
        </c:manualLayout>
      </c:layout>
      <c:overlay val="0"/>
    </c:title>
    <c:autoTitleDeleted val="0"/>
    <c:plotArea>
      <c:layout>
        <c:manualLayout>
          <c:layoutTarget val="inner"/>
          <c:xMode val="edge"/>
          <c:yMode val="edge"/>
          <c:x val="0.10373871089347148"/>
          <c:y val="0.13376331690991913"/>
          <c:w val="0.86309783243457272"/>
          <c:h val="0.67639461107516463"/>
        </c:manualLayout>
      </c:layout>
      <c:barChart>
        <c:barDir val="col"/>
        <c:grouping val="clustered"/>
        <c:varyColors val="0"/>
        <c:ser>
          <c:idx val="0"/>
          <c:order val="0"/>
          <c:tx>
            <c:strRef>
              <c:f>Sheet1!$B$1</c:f>
              <c:strCache>
                <c:ptCount val="1"/>
                <c:pt idx="0">
                  <c:v>Reportable</c:v>
                </c:pt>
              </c:strCache>
            </c:strRef>
          </c:tx>
          <c:spPr>
            <a:solidFill>
              <a:schemeClr val="accent6">
                <a:lumMod val="75000"/>
              </a:schemeClr>
            </a:solidFill>
          </c:spPr>
          <c:invertIfNegative val="0"/>
          <c:cat>
            <c:strRef>
              <c:f>Sheet1!$A$11:$A$14</c:f>
              <c:strCache>
                <c:ptCount val="4"/>
                <c:pt idx="0">
                  <c:v>FY 2019-20 Q2</c:v>
                </c:pt>
                <c:pt idx="1">
                  <c:v>FY 2019-20 Q3</c:v>
                </c:pt>
                <c:pt idx="2">
                  <c:v>FY 2019-20 Q4</c:v>
                </c:pt>
                <c:pt idx="3">
                  <c:v>FY 2020-21 Q1</c:v>
                </c:pt>
              </c:strCache>
            </c:strRef>
          </c:cat>
          <c:val>
            <c:numRef>
              <c:f>Sheet1!$B$11:$B$14</c:f>
              <c:numCache>
                <c:formatCode>General</c:formatCode>
                <c:ptCount val="4"/>
                <c:pt idx="0">
                  <c:v>10</c:v>
                </c:pt>
                <c:pt idx="1">
                  <c:v>3</c:v>
                </c:pt>
                <c:pt idx="2">
                  <c:v>30</c:v>
                </c:pt>
                <c:pt idx="3">
                  <c:v>16</c:v>
                </c:pt>
              </c:numCache>
            </c:numRef>
          </c:val>
          <c:extLst>
            <c:ext xmlns:c16="http://schemas.microsoft.com/office/drawing/2014/chart" uri="{C3380CC4-5D6E-409C-BE32-E72D297353CC}">
              <c16:uniqueId val="{00000000-F28E-404F-9493-596DBC27D7DA}"/>
            </c:ext>
          </c:extLst>
        </c:ser>
        <c:ser>
          <c:idx val="1"/>
          <c:order val="1"/>
          <c:tx>
            <c:strRef>
              <c:f>Sheet1!$C$1</c:f>
              <c:strCache>
                <c:ptCount val="1"/>
                <c:pt idx="0">
                  <c:v>Non Reportable</c:v>
                </c:pt>
              </c:strCache>
            </c:strRef>
          </c:tx>
          <c:spPr>
            <a:solidFill>
              <a:schemeClr val="accent6">
                <a:lumMod val="60000"/>
                <a:lumOff val="40000"/>
              </a:schemeClr>
            </a:solidFill>
          </c:spPr>
          <c:invertIfNegative val="0"/>
          <c:cat>
            <c:strRef>
              <c:f>Sheet1!$A$11:$A$14</c:f>
              <c:strCache>
                <c:ptCount val="4"/>
                <c:pt idx="0">
                  <c:v>FY 2019-20 Q2</c:v>
                </c:pt>
                <c:pt idx="1">
                  <c:v>FY 2019-20 Q3</c:v>
                </c:pt>
                <c:pt idx="2">
                  <c:v>FY 2019-20 Q4</c:v>
                </c:pt>
                <c:pt idx="3">
                  <c:v>FY 2020-21 Q1</c:v>
                </c:pt>
              </c:strCache>
            </c:strRef>
          </c:cat>
          <c:val>
            <c:numRef>
              <c:f>Sheet1!$C$11:$C$14</c:f>
              <c:numCache>
                <c:formatCode>General</c:formatCode>
                <c:ptCount val="4"/>
                <c:pt idx="0">
                  <c:v>5</c:v>
                </c:pt>
                <c:pt idx="1">
                  <c:v>7</c:v>
                </c:pt>
                <c:pt idx="2">
                  <c:v>5</c:v>
                </c:pt>
                <c:pt idx="3">
                  <c:v>0</c:v>
                </c:pt>
              </c:numCache>
            </c:numRef>
          </c:val>
          <c:extLst>
            <c:ext xmlns:c16="http://schemas.microsoft.com/office/drawing/2014/chart" uri="{C3380CC4-5D6E-409C-BE32-E72D297353CC}">
              <c16:uniqueId val="{00000001-F28E-404F-9493-596DBC27D7DA}"/>
            </c:ext>
          </c:extLst>
        </c:ser>
        <c:dLbls>
          <c:showLegendKey val="0"/>
          <c:showVal val="0"/>
          <c:showCatName val="0"/>
          <c:showSerName val="0"/>
          <c:showPercent val="0"/>
          <c:showBubbleSize val="0"/>
        </c:dLbls>
        <c:gapWidth val="150"/>
        <c:axId val="85699584"/>
        <c:axId val="85811968"/>
      </c:barChart>
      <c:catAx>
        <c:axId val="85699584"/>
        <c:scaling>
          <c:orientation val="minMax"/>
        </c:scaling>
        <c:delete val="0"/>
        <c:axPos val="b"/>
        <c:numFmt formatCode="General" sourceLinked="0"/>
        <c:majorTickMark val="out"/>
        <c:minorTickMark val="none"/>
        <c:tickLblPos val="nextTo"/>
        <c:txPr>
          <a:bodyPr/>
          <a:lstStyle/>
          <a:p>
            <a:pPr>
              <a:defRPr sz="900"/>
            </a:pPr>
            <a:endParaRPr lang="en-US"/>
          </a:p>
        </c:txPr>
        <c:crossAx val="85811968"/>
        <c:crosses val="autoZero"/>
        <c:auto val="1"/>
        <c:lblAlgn val="ctr"/>
        <c:lblOffset val="100"/>
        <c:noMultiLvlLbl val="0"/>
      </c:catAx>
      <c:valAx>
        <c:axId val="85811968"/>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dirty="0"/>
                  <a:t>Incidents</a:t>
                </a:r>
              </a:p>
            </c:rich>
          </c:tx>
          <c:overlay val="0"/>
        </c:title>
        <c:numFmt formatCode="General" sourceLinked="1"/>
        <c:majorTickMark val="out"/>
        <c:minorTickMark val="none"/>
        <c:tickLblPos val="nextTo"/>
        <c:txPr>
          <a:bodyPr/>
          <a:lstStyle/>
          <a:p>
            <a:pPr>
              <a:defRPr sz="900"/>
            </a:pPr>
            <a:endParaRPr lang="en-US"/>
          </a:p>
        </c:txPr>
        <c:crossAx val="85699584"/>
        <c:crosses val="autoZero"/>
        <c:crossBetween val="between"/>
      </c:valAx>
    </c:plotArea>
    <c:legend>
      <c:legendPos val="b"/>
      <c:layout>
        <c:manualLayout>
          <c:xMode val="edge"/>
          <c:yMode val="edge"/>
          <c:x val="0.30679983053274973"/>
          <c:y val="0.90055750050460392"/>
          <c:w val="0.38640033893450038"/>
          <c:h val="9.9442499495395922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dirty="0"/>
              <a:t>Complaints vs Average Days to respond</a:t>
            </a:r>
          </a:p>
        </c:rich>
      </c:tx>
      <c:layout>
        <c:manualLayout>
          <c:xMode val="edge"/>
          <c:yMode val="edge"/>
          <c:x val="0.27262892858950349"/>
          <c:y val="0"/>
        </c:manualLayout>
      </c:layout>
      <c:overlay val="0"/>
    </c:title>
    <c:autoTitleDeleted val="0"/>
    <c:plotArea>
      <c:layout>
        <c:manualLayout>
          <c:layoutTarget val="inner"/>
          <c:xMode val="edge"/>
          <c:yMode val="edge"/>
          <c:x val="0.10700145081566206"/>
          <c:y val="0.12284409476388146"/>
          <c:w val="0.79879843784267091"/>
          <c:h val="0.6202265404854006"/>
        </c:manualLayout>
      </c:layout>
      <c:barChart>
        <c:barDir val="col"/>
        <c:grouping val="clustered"/>
        <c:varyColors val="0"/>
        <c:ser>
          <c:idx val="0"/>
          <c:order val="0"/>
          <c:tx>
            <c:strRef>
              <c:f>Sheet1!$B$1</c:f>
              <c:strCache>
                <c:ptCount val="1"/>
                <c:pt idx="0">
                  <c:v>Complaints</c:v>
                </c:pt>
              </c:strCache>
            </c:strRef>
          </c:tx>
          <c:spPr>
            <a:solidFill>
              <a:schemeClr val="accent6">
                <a:lumMod val="40000"/>
                <a:lumOff val="60000"/>
              </a:schemeClr>
            </a:solidFill>
          </c:spPr>
          <c:invertIfNegative val="0"/>
          <c:cat>
            <c:strRef>
              <c:f>Sheet1!$A$10:$A$13</c:f>
              <c:strCache>
                <c:ptCount val="4"/>
                <c:pt idx="0">
                  <c:v>FY 2019-20 Q2</c:v>
                </c:pt>
                <c:pt idx="1">
                  <c:v>FY 2019-20 Q3</c:v>
                </c:pt>
                <c:pt idx="2">
                  <c:v>FY 2019-20 Q4 </c:v>
                </c:pt>
                <c:pt idx="3">
                  <c:v>FY 2020-21 Q1</c:v>
                </c:pt>
              </c:strCache>
            </c:strRef>
          </c:cat>
          <c:val>
            <c:numRef>
              <c:f>Sheet1!$B$10:$B$13</c:f>
              <c:numCache>
                <c:formatCode>General</c:formatCode>
                <c:ptCount val="4"/>
                <c:pt idx="0">
                  <c:v>23</c:v>
                </c:pt>
                <c:pt idx="1">
                  <c:v>16</c:v>
                </c:pt>
                <c:pt idx="2">
                  <c:v>124</c:v>
                </c:pt>
                <c:pt idx="3">
                  <c:v>158</c:v>
                </c:pt>
              </c:numCache>
            </c:numRef>
          </c:val>
          <c:extLst>
            <c:ext xmlns:c16="http://schemas.microsoft.com/office/drawing/2014/chart" uri="{C3380CC4-5D6E-409C-BE32-E72D297353CC}">
              <c16:uniqueId val="{00000000-8852-4537-853F-5366BEAE1878}"/>
            </c:ext>
          </c:extLst>
        </c:ser>
        <c:dLbls>
          <c:showLegendKey val="0"/>
          <c:showVal val="0"/>
          <c:showCatName val="0"/>
          <c:showSerName val="0"/>
          <c:showPercent val="0"/>
          <c:showBubbleSize val="0"/>
        </c:dLbls>
        <c:gapWidth val="150"/>
        <c:axId val="107084416"/>
        <c:axId val="107581824"/>
      </c:barChart>
      <c:lineChart>
        <c:grouping val="standard"/>
        <c:varyColors val="0"/>
        <c:ser>
          <c:idx val="1"/>
          <c:order val="1"/>
          <c:tx>
            <c:strRef>
              <c:f>Sheet1!$C$1</c:f>
              <c:strCache>
                <c:ptCount val="1"/>
                <c:pt idx="0">
                  <c:v>Average Days to Respond</c:v>
                </c:pt>
              </c:strCache>
            </c:strRef>
          </c:tx>
          <c:spPr>
            <a:ln>
              <a:solidFill>
                <a:schemeClr val="accent6">
                  <a:lumMod val="75000"/>
                </a:schemeClr>
              </a:solidFill>
            </a:ln>
          </c:spPr>
          <c:marker>
            <c:symbol val="none"/>
          </c:marker>
          <c:cat>
            <c:strRef>
              <c:f>Sheet1!$A$10:$A$13</c:f>
              <c:strCache>
                <c:ptCount val="4"/>
                <c:pt idx="0">
                  <c:v>FY 2019-20 Q2</c:v>
                </c:pt>
                <c:pt idx="1">
                  <c:v>FY 2019-20 Q3</c:v>
                </c:pt>
                <c:pt idx="2">
                  <c:v>FY 2019-20 Q4 </c:v>
                </c:pt>
                <c:pt idx="3">
                  <c:v>FY 2020-21 Q1</c:v>
                </c:pt>
              </c:strCache>
            </c:strRef>
          </c:cat>
          <c:val>
            <c:numRef>
              <c:f>Sheet1!$C$10:$C$13</c:f>
              <c:numCache>
                <c:formatCode>General</c:formatCode>
                <c:ptCount val="4"/>
                <c:pt idx="0">
                  <c:v>4</c:v>
                </c:pt>
                <c:pt idx="1">
                  <c:v>1</c:v>
                </c:pt>
                <c:pt idx="2">
                  <c:v>5</c:v>
                </c:pt>
                <c:pt idx="3">
                  <c:v>28</c:v>
                </c:pt>
              </c:numCache>
            </c:numRef>
          </c:val>
          <c:smooth val="0"/>
          <c:extLst>
            <c:ext xmlns:c16="http://schemas.microsoft.com/office/drawing/2014/chart" uri="{C3380CC4-5D6E-409C-BE32-E72D297353CC}">
              <c16:uniqueId val="{00000001-8852-4537-853F-5366BEAE1878}"/>
            </c:ext>
          </c:extLst>
        </c:ser>
        <c:dLbls>
          <c:showLegendKey val="0"/>
          <c:showVal val="0"/>
          <c:showCatName val="0"/>
          <c:showSerName val="0"/>
          <c:showPercent val="0"/>
          <c:showBubbleSize val="0"/>
        </c:dLbls>
        <c:marker val="1"/>
        <c:smooth val="0"/>
        <c:axId val="97646464"/>
        <c:axId val="97593216"/>
      </c:lineChart>
      <c:catAx>
        <c:axId val="107084416"/>
        <c:scaling>
          <c:orientation val="minMax"/>
        </c:scaling>
        <c:delete val="0"/>
        <c:axPos val="b"/>
        <c:numFmt formatCode="General" sourceLinked="0"/>
        <c:majorTickMark val="out"/>
        <c:minorTickMark val="none"/>
        <c:tickLblPos val="nextTo"/>
        <c:txPr>
          <a:bodyPr/>
          <a:lstStyle/>
          <a:p>
            <a:pPr>
              <a:defRPr sz="900"/>
            </a:pPr>
            <a:endParaRPr lang="en-US"/>
          </a:p>
        </c:txPr>
        <c:crossAx val="107581824"/>
        <c:crosses val="autoZero"/>
        <c:auto val="1"/>
        <c:lblAlgn val="ctr"/>
        <c:lblOffset val="100"/>
        <c:noMultiLvlLbl val="0"/>
      </c:catAx>
      <c:valAx>
        <c:axId val="107581824"/>
        <c:scaling>
          <c:orientation val="minMax"/>
        </c:scaling>
        <c:delete val="0"/>
        <c:axPos val="l"/>
        <c:majorGridlines>
          <c:spPr>
            <a:ln>
              <a:solidFill>
                <a:schemeClr val="bg1">
                  <a:lumMod val="85000"/>
                </a:schemeClr>
              </a:solidFill>
            </a:ln>
          </c:spPr>
        </c:majorGridlines>
        <c:title>
          <c:tx>
            <c:rich>
              <a:bodyPr rot="-5400000" vert="horz"/>
              <a:lstStyle/>
              <a:p>
                <a:pPr>
                  <a:defRPr sz="900" b="0"/>
                </a:pPr>
                <a:r>
                  <a:rPr lang="en-AU" sz="900" b="0" dirty="0"/>
                  <a:t>No.</a:t>
                </a:r>
                <a:r>
                  <a:rPr lang="en-AU" sz="900" b="0" baseline="0" dirty="0"/>
                  <a:t> of Complaints</a:t>
                </a:r>
                <a:endParaRPr lang="en-AU" sz="900" b="0" dirty="0"/>
              </a:p>
            </c:rich>
          </c:tx>
          <c:layout>
            <c:manualLayout>
              <c:xMode val="edge"/>
              <c:yMode val="edge"/>
              <c:x val="1.0712417969870269E-2"/>
              <c:y val="0.22019186420364067"/>
            </c:manualLayout>
          </c:layout>
          <c:overlay val="0"/>
        </c:title>
        <c:numFmt formatCode="General" sourceLinked="1"/>
        <c:majorTickMark val="out"/>
        <c:minorTickMark val="none"/>
        <c:tickLblPos val="nextTo"/>
        <c:txPr>
          <a:bodyPr/>
          <a:lstStyle/>
          <a:p>
            <a:pPr>
              <a:defRPr sz="900"/>
            </a:pPr>
            <a:endParaRPr lang="en-US"/>
          </a:p>
        </c:txPr>
        <c:crossAx val="107084416"/>
        <c:crosses val="autoZero"/>
        <c:crossBetween val="between"/>
      </c:valAx>
      <c:valAx>
        <c:axId val="97593216"/>
        <c:scaling>
          <c:orientation val="minMax"/>
        </c:scaling>
        <c:delete val="0"/>
        <c:axPos val="r"/>
        <c:title>
          <c:tx>
            <c:rich>
              <a:bodyPr rot="-5400000" vert="horz"/>
              <a:lstStyle/>
              <a:p>
                <a:pPr>
                  <a:defRPr sz="800" b="0"/>
                </a:pPr>
                <a:r>
                  <a:rPr lang="en-AU" sz="800" b="0" dirty="0"/>
                  <a:t>Ave</a:t>
                </a:r>
                <a:r>
                  <a:rPr lang="en-AU" sz="800" b="0" baseline="0" dirty="0"/>
                  <a:t> Days  to Respond</a:t>
                </a:r>
                <a:endParaRPr lang="en-AU" sz="800" b="0" dirty="0"/>
              </a:p>
            </c:rich>
          </c:tx>
          <c:overlay val="0"/>
        </c:title>
        <c:numFmt formatCode="General" sourceLinked="1"/>
        <c:majorTickMark val="out"/>
        <c:minorTickMark val="none"/>
        <c:tickLblPos val="nextTo"/>
        <c:txPr>
          <a:bodyPr/>
          <a:lstStyle/>
          <a:p>
            <a:pPr>
              <a:defRPr sz="900"/>
            </a:pPr>
            <a:endParaRPr lang="en-US"/>
          </a:p>
        </c:txPr>
        <c:crossAx val="97646464"/>
        <c:crosses val="max"/>
        <c:crossBetween val="between"/>
      </c:valAx>
      <c:catAx>
        <c:axId val="97646464"/>
        <c:scaling>
          <c:orientation val="minMax"/>
        </c:scaling>
        <c:delete val="1"/>
        <c:axPos val="b"/>
        <c:numFmt formatCode="General" sourceLinked="1"/>
        <c:majorTickMark val="out"/>
        <c:minorTickMark val="none"/>
        <c:tickLblPos val="nextTo"/>
        <c:crossAx val="97593216"/>
        <c:crosses val="autoZero"/>
        <c:auto val="1"/>
        <c:lblAlgn val="ctr"/>
        <c:lblOffset val="100"/>
        <c:noMultiLvlLbl val="0"/>
      </c:cat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342143-3AE3-4EA7-AB12-670E2C126AA9}"/>
              </a:ext>
            </a:extLst>
          </p:cNvPr>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AU" dirty="0"/>
          </a:p>
        </p:txBody>
      </p:sp>
      <p:sp>
        <p:nvSpPr>
          <p:cNvPr id="3" name="Date Placeholder 2">
            <a:extLst>
              <a:ext uri="{FF2B5EF4-FFF2-40B4-BE49-F238E27FC236}">
                <a16:creationId xmlns:a16="http://schemas.microsoft.com/office/drawing/2014/main" id="{1CC13948-3606-4D97-B722-11F1792C8377}"/>
              </a:ext>
            </a:extLst>
          </p:cNvPr>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104099A3-F80A-4AE7-B3D7-25EE5F42AB90}" type="datetimeFigureOut">
              <a:rPr lang="en-AU" smtClean="0"/>
              <a:t>22/04/2021</a:t>
            </a:fld>
            <a:endParaRPr lang="en-AU" dirty="0"/>
          </a:p>
        </p:txBody>
      </p:sp>
      <p:sp>
        <p:nvSpPr>
          <p:cNvPr id="4" name="Footer Placeholder 3">
            <a:extLst>
              <a:ext uri="{FF2B5EF4-FFF2-40B4-BE49-F238E27FC236}">
                <a16:creationId xmlns:a16="http://schemas.microsoft.com/office/drawing/2014/main" id="{897F5AE3-7697-472E-B405-076DF62DEFAD}"/>
              </a:ext>
            </a:extLst>
          </p:cNvPr>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47CC5C60-4518-47A3-9C7F-163D85B47739}"/>
              </a:ext>
            </a:extLst>
          </p:cNvPr>
          <p:cNvSpPr>
            <a:spLocks noGrp="1"/>
          </p:cNvSpPr>
          <p:nvPr>
            <p:ph type="sldNum" sz="quarter" idx="3"/>
          </p:nvPr>
        </p:nvSpPr>
        <p:spPr>
          <a:xfrm>
            <a:off x="3849689" y="9429750"/>
            <a:ext cx="2946400" cy="496888"/>
          </a:xfrm>
          <a:prstGeom prst="rect">
            <a:avLst/>
          </a:prstGeom>
        </p:spPr>
        <p:txBody>
          <a:bodyPr vert="horz" lIns="91433" tIns="45717" rIns="91433" bIns="45717" rtlCol="0" anchor="b"/>
          <a:lstStyle>
            <a:lvl1pPr algn="r">
              <a:defRPr sz="1200"/>
            </a:lvl1pPr>
          </a:lstStyle>
          <a:p>
            <a:fld id="{8EA1F853-3A17-4895-8257-AD48A7EFD867}" type="slidenum">
              <a:rPr lang="en-AU" smtClean="0"/>
              <a:t>‹#›</a:t>
            </a:fld>
            <a:endParaRPr lang="en-AU" dirty="0"/>
          </a:p>
        </p:txBody>
      </p:sp>
    </p:spTree>
    <p:extLst>
      <p:ext uri="{BB962C8B-B14F-4D97-AF65-F5344CB8AC3E}">
        <p14:creationId xmlns:p14="http://schemas.microsoft.com/office/powerpoint/2010/main" val="86253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en-AU" dirty="0"/>
          </a:p>
        </p:txBody>
      </p:sp>
      <p:sp>
        <p:nvSpPr>
          <p:cNvPr id="3" name="Date Placeholder 2"/>
          <p:cNvSpPr>
            <a:spLocks noGrp="1"/>
          </p:cNvSpPr>
          <p:nvPr>
            <p:ph type="dt" idx="1"/>
          </p:nvPr>
        </p:nvSpPr>
        <p:spPr>
          <a:xfrm>
            <a:off x="3850444" y="0"/>
            <a:ext cx="2945659" cy="496332"/>
          </a:xfrm>
          <a:prstGeom prst="rect">
            <a:avLst/>
          </a:prstGeom>
        </p:spPr>
        <p:txBody>
          <a:bodyPr vert="horz" lIns="91433" tIns="45717" rIns="91433" bIns="45717" rtlCol="0"/>
          <a:lstStyle>
            <a:lvl1pPr algn="r">
              <a:defRPr sz="1200"/>
            </a:lvl1pPr>
          </a:lstStyle>
          <a:p>
            <a:fld id="{F6DDE168-A269-4FC4-B6D6-DA790AAC7152}" type="datetimeFigureOut">
              <a:rPr lang="en-AU" smtClean="0"/>
              <a:t>22/04/2021</a:t>
            </a:fld>
            <a:endParaRPr lang="en-AU" dirty="0"/>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33" tIns="45717" rIns="91433" bIns="45717" rtlCol="0" anchor="ctr"/>
          <a:lstStyle/>
          <a:p>
            <a:endParaRPr lang="en-AU"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3"/>
            <a:ext cx="2945659" cy="496332"/>
          </a:xfrm>
          <a:prstGeom prst="rect">
            <a:avLst/>
          </a:prstGeom>
        </p:spPr>
        <p:txBody>
          <a:bodyPr vert="horz" lIns="91433" tIns="45717" rIns="91433" bIns="45717"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3" tIns="45717" rIns="91433" bIns="45717" rtlCol="0" anchor="b"/>
          <a:lstStyle>
            <a:lvl1pPr algn="r">
              <a:defRPr sz="1200"/>
            </a:lvl1pPr>
          </a:lstStyle>
          <a:p>
            <a:fld id="{2785A3E3-FDF3-47DC-8610-69A570E3067F}" type="slidenum">
              <a:rPr lang="en-AU" smtClean="0"/>
              <a:t>‹#›</a:t>
            </a:fld>
            <a:endParaRPr lang="en-AU" dirty="0"/>
          </a:p>
        </p:txBody>
      </p:sp>
    </p:spTree>
    <p:extLst>
      <p:ext uri="{BB962C8B-B14F-4D97-AF65-F5344CB8AC3E}">
        <p14:creationId xmlns:p14="http://schemas.microsoft.com/office/powerpoint/2010/main" val="307545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785A3E3-FDF3-47DC-8610-69A570E3067F}" type="slidenum">
              <a:rPr lang="en-AU" smtClean="0"/>
              <a:t>1</a:t>
            </a:fld>
            <a:endParaRPr lang="en-AU" dirty="0"/>
          </a:p>
        </p:txBody>
      </p:sp>
    </p:spTree>
    <p:extLst>
      <p:ext uri="{BB962C8B-B14F-4D97-AF65-F5344CB8AC3E}">
        <p14:creationId xmlns:p14="http://schemas.microsoft.com/office/powerpoint/2010/main" val="367509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5A3E3-FDF3-47DC-8610-69A570E3067F}" type="slidenum">
              <a:rPr lang="en-AU" smtClean="0"/>
              <a:t>2</a:t>
            </a:fld>
            <a:endParaRPr lang="en-AU" dirty="0"/>
          </a:p>
        </p:txBody>
      </p:sp>
    </p:spTree>
    <p:extLst>
      <p:ext uri="{BB962C8B-B14F-4D97-AF65-F5344CB8AC3E}">
        <p14:creationId xmlns:p14="http://schemas.microsoft.com/office/powerpoint/2010/main" val="297085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5A3E3-FDF3-47DC-8610-69A570E3067F}" type="slidenum">
              <a:rPr lang="en-AU" smtClean="0"/>
              <a:t>5</a:t>
            </a:fld>
            <a:endParaRPr lang="en-AU" dirty="0"/>
          </a:p>
        </p:txBody>
      </p:sp>
    </p:spTree>
    <p:extLst>
      <p:ext uri="{BB962C8B-B14F-4D97-AF65-F5344CB8AC3E}">
        <p14:creationId xmlns:p14="http://schemas.microsoft.com/office/powerpoint/2010/main" val="81150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5A3E3-FDF3-47DC-8610-69A570E3067F}" type="slidenum">
              <a:rPr lang="en-AU" smtClean="0"/>
              <a:t>6</a:t>
            </a:fld>
            <a:endParaRPr lang="en-AU" dirty="0"/>
          </a:p>
        </p:txBody>
      </p:sp>
    </p:spTree>
    <p:extLst>
      <p:ext uri="{BB962C8B-B14F-4D97-AF65-F5344CB8AC3E}">
        <p14:creationId xmlns:p14="http://schemas.microsoft.com/office/powerpoint/2010/main" val="357581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5A3E3-FDF3-47DC-8610-69A570E3067F}" type="slidenum">
              <a:rPr lang="en-AU" smtClean="0"/>
              <a:t>11</a:t>
            </a:fld>
            <a:endParaRPr lang="en-AU" dirty="0"/>
          </a:p>
        </p:txBody>
      </p:sp>
    </p:spTree>
    <p:extLst>
      <p:ext uri="{BB962C8B-B14F-4D97-AF65-F5344CB8AC3E}">
        <p14:creationId xmlns:p14="http://schemas.microsoft.com/office/powerpoint/2010/main" val="310347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BD47E45A-3F52-4DA2-99BB-822D4B780BEA}" type="datetime5">
              <a:rPr lang="en-AU" smtClean="0"/>
              <a:t>22-Apr-21</a:t>
            </a:fld>
            <a:endParaRPr lang="en-AU" dirty="0"/>
          </a:p>
        </p:txBody>
      </p:sp>
      <p:sp>
        <p:nvSpPr>
          <p:cNvPr id="5" name="Footer Placeholder 4"/>
          <p:cNvSpPr>
            <a:spLocks noGrp="1"/>
          </p:cNvSpPr>
          <p:nvPr>
            <p:ph type="ftr" sz="quarter" idx="11"/>
          </p:nvPr>
        </p:nvSpPr>
        <p:spPr/>
        <p:txBody>
          <a:bodyPr/>
          <a:lstStyle/>
          <a:p>
            <a:r>
              <a:rPr lang="en-AU"/>
              <a:t>Earth Resources Regulation Quarterly Performance Report 2020-21 Q1</a:t>
            </a:r>
            <a:endParaRPr lang="en-AU" dirty="0"/>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229831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0110FEC-198A-41AC-8886-EAE6963E1157}" type="datetime5">
              <a:rPr lang="en-AU" smtClean="0"/>
              <a:t>22-Apr-21</a:t>
            </a:fld>
            <a:endParaRPr lang="en-AU" dirty="0"/>
          </a:p>
        </p:txBody>
      </p:sp>
      <p:sp>
        <p:nvSpPr>
          <p:cNvPr id="5" name="Footer Placeholder 4"/>
          <p:cNvSpPr>
            <a:spLocks noGrp="1"/>
          </p:cNvSpPr>
          <p:nvPr>
            <p:ph type="ftr" sz="quarter" idx="11"/>
          </p:nvPr>
        </p:nvSpPr>
        <p:spPr/>
        <p:txBody>
          <a:bodyPr/>
          <a:lstStyle/>
          <a:p>
            <a:r>
              <a:rPr lang="en-AU"/>
              <a:t>Earth Resources Regulation Quarterly Performance Report 2020-21 Q1</a:t>
            </a:r>
            <a:endParaRPr lang="en-AU" dirty="0"/>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17009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5EF938A-9935-488F-BCA2-B8FFD7BCBBF0}" type="datetime5">
              <a:rPr lang="en-AU" smtClean="0"/>
              <a:t>22-Apr-21</a:t>
            </a:fld>
            <a:endParaRPr lang="en-AU" dirty="0"/>
          </a:p>
        </p:txBody>
      </p:sp>
      <p:sp>
        <p:nvSpPr>
          <p:cNvPr id="5" name="Footer Placeholder 4"/>
          <p:cNvSpPr>
            <a:spLocks noGrp="1"/>
          </p:cNvSpPr>
          <p:nvPr>
            <p:ph type="ftr" sz="quarter" idx="11"/>
          </p:nvPr>
        </p:nvSpPr>
        <p:spPr/>
        <p:txBody>
          <a:bodyPr/>
          <a:lstStyle/>
          <a:p>
            <a:r>
              <a:rPr lang="en-AU"/>
              <a:t>Earth Resources Regulation Quarterly Performance Report 2020-21 Q1</a:t>
            </a:r>
            <a:endParaRPr lang="en-AU" dirty="0"/>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131098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09918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86D99C-1CFF-D541-A4DC-8A7D066AD717}"/>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rgbClr val="201547"/>
                </a:solidFill>
                <a:latin typeface="Arial" charset="0"/>
                <a:ea typeface="Arial" charset="0"/>
                <a:cs typeface="Arial" charset="0"/>
              </a:defRPr>
            </a:lvl1pPr>
          </a:lstStyle>
          <a:p>
            <a:pPr rtl="0"/>
            <a:r>
              <a:rPr lang="en-US"/>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tx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68904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mall header">
    <p:spTree>
      <p:nvGrpSpPr>
        <p:cNvPr id="1" name=""/>
        <p:cNvGrpSpPr/>
        <p:nvPr/>
      </p:nvGrpSpPr>
      <p:grpSpPr>
        <a:xfrm>
          <a:off x="0" y="0"/>
          <a:ext cx="0" cy="0"/>
          <a:chOff x="0" y="0"/>
          <a:chExt cx="0" cy="0"/>
        </a:xfrm>
      </p:grpSpPr>
      <p:pic>
        <p:nvPicPr>
          <p:cNvPr id="4" name="Picture 3" descr="A close up of a rock&#10;&#10;Description automatically generated">
            <a:extLst>
              <a:ext uri="{FF2B5EF4-FFF2-40B4-BE49-F238E27FC236}">
                <a16:creationId xmlns:a16="http://schemas.microsoft.com/office/drawing/2014/main" id="{1490943F-0137-4EE0-A5C2-3BB651BE84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9156" y="235892"/>
            <a:ext cx="6424447" cy="6306197"/>
          </a:xfrm>
          <a:prstGeom prst="rect">
            <a:avLst/>
          </a:prstGeom>
        </p:spPr>
      </p:pic>
      <p:pic>
        <p:nvPicPr>
          <p:cNvPr id="3" name="Picture 2"/>
          <p:cNvPicPr>
            <a:picLocks noChangeAspect="1"/>
          </p:cNvPicPr>
          <p:nvPr userDrawn="1"/>
        </p:nvPicPr>
        <p:blipFill>
          <a:blip r:embed="rId3"/>
          <a:stretch>
            <a:fillRect/>
          </a:stretch>
        </p:blipFill>
        <p:spPr>
          <a:xfrm>
            <a:off x="0" y="0"/>
            <a:ext cx="9973240" cy="6858000"/>
          </a:xfrm>
          <a:prstGeom prst="rect">
            <a:avLst/>
          </a:prstGeom>
        </p:spPr>
      </p:pic>
      <p:sp>
        <p:nvSpPr>
          <p:cNvPr id="6" name="Slide Number Placeholder 5"/>
          <p:cNvSpPr>
            <a:spLocks noGrp="1"/>
          </p:cNvSpPr>
          <p:nvPr>
            <p:ph type="sldNum" sz="quarter" idx="12"/>
          </p:nvPr>
        </p:nvSpPr>
        <p:spPr>
          <a:xfrm>
            <a:off x="6996113" y="6176964"/>
            <a:ext cx="2228850" cy="365125"/>
          </a:xfrm>
        </p:spPr>
        <p:txBody>
          <a:bodyPr/>
          <a:lstStyle/>
          <a:p>
            <a:fld id="{704246D9-D3A8-334A-A3DF-B0B258DDBCB3}" type="slidenum">
              <a:rPr lang="en-US" smtClean="0"/>
              <a:t>‹#›</a:t>
            </a:fld>
            <a:endParaRPr lang="en-US" dirty="0"/>
          </a:p>
        </p:txBody>
      </p:sp>
      <p:sp>
        <p:nvSpPr>
          <p:cNvPr id="8" name="Title 1"/>
          <p:cNvSpPr>
            <a:spLocks noGrp="1"/>
          </p:cNvSpPr>
          <p:nvPr>
            <p:ph type="ctrTitle" hasCustomPrompt="1"/>
          </p:nvPr>
        </p:nvSpPr>
        <p:spPr>
          <a:xfrm>
            <a:off x="608229" y="841948"/>
            <a:ext cx="2590927" cy="1264171"/>
          </a:xfrm>
        </p:spPr>
        <p:txBody>
          <a:bodyPr anchor="t" anchorCtr="0">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a:t>Click to edit master title style</a:t>
            </a:r>
          </a:p>
        </p:txBody>
      </p:sp>
      <p:sp>
        <p:nvSpPr>
          <p:cNvPr id="9" name="Subtitle 2"/>
          <p:cNvSpPr>
            <a:spLocks noGrp="1"/>
          </p:cNvSpPr>
          <p:nvPr>
            <p:ph type="subTitle" idx="1" hasCustomPrompt="1"/>
          </p:nvPr>
        </p:nvSpPr>
        <p:spPr>
          <a:xfrm>
            <a:off x="608229" y="2220847"/>
            <a:ext cx="3102461" cy="1298720"/>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spTree>
    <p:extLst>
      <p:ext uri="{BB962C8B-B14F-4D97-AF65-F5344CB8AC3E}">
        <p14:creationId xmlns:p14="http://schemas.microsoft.com/office/powerpoint/2010/main" val="3310546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552783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67840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372592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or Break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D3E12-3B3E-FE41-A86F-D926C03FC618}"/>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973482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65025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B7C74C-C870-47C7-9728-A9E488F22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27" y="183556"/>
            <a:ext cx="9893473" cy="365125"/>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5B75441-1302-46E9-B883-F9ADDBEF5A6C}" type="datetime5">
              <a:rPr lang="en-AU" smtClean="0"/>
              <a:t>22-Apr-21</a:t>
            </a:fld>
            <a:endParaRPr lang="en-AU" dirty="0"/>
          </a:p>
        </p:txBody>
      </p:sp>
      <p:sp>
        <p:nvSpPr>
          <p:cNvPr id="5" name="Footer Placeholder 4"/>
          <p:cNvSpPr>
            <a:spLocks noGrp="1"/>
          </p:cNvSpPr>
          <p:nvPr>
            <p:ph type="ftr" sz="quarter" idx="11"/>
          </p:nvPr>
        </p:nvSpPr>
        <p:spPr>
          <a:xfrm>
            <a:off x="488504" y="6520259"/>
            <a:ext cx="4968552" cy="365125"/>
          </a:xfrm>
        </p:spPr>
        <p:txBody>
          <a:bodyPr/>
          <a:lstStyle>
            <a:lvl1pPr algn="l">
              <a:defRPr sz="900">
                <a:solidFill>
                  <a:schemeClr val="bg1">
                    <a:lumMod val="75000"/>
                  </a:schemeClr>
                </a:solidFill>
              </a:defRPr>
            </a:lvl1pPr>
          </a:lstStyle>
          <a:p>
            <a:r>
              <a:rPr lang="en-AU"/>
              <a:t>Earth Resources Regulation Quarterly Performance Report 2020-21 Q1</a:t>
            </a:r>
            <a:endParaRPr lang="en-AU" dirty="0"/>
          </a:p>
        </p:txBody>
      </p:sp>
      <p:sp>
        <p:nvSpPr>
          <p:cNvPr id="6" name="Slide Number Placeholder 5"/>
          <p:cNvSpPr>
            <a:spLocks noGrp="1"/>
          </p:cNvSpPr>
          <p:nvPr>
            <p:ph type="sldNum" sz="quarter" idx="12"/>
          </p:nvPr>
        </p:nvSpPr>
        <p:spPr>
          <a:xfrm>
            <a:off x="8893974" y="217786"/>
            <a:ext cx="969336" cy="274043"/>
          </a:xfrm>
        </p:spPr>
        <p:txBody>
          <a:bodyPr/>
          <a:lstStyle>
            <a:lvl1pPr>
              <a:defRPr>
                <a:solidFill>
                  <a:schemeClr val="bg1">
                    <a:lumMod val="95000"/>
                  </a:schemeClr>
                </a:solidFill>
              </a:defRPr>
            </a:lvl1pPr>
          </a:lstStyle>
          <a:p>
            <a:r>
              <a:rPr lang="en-AU" dirty="0"/>
              <a:t> Page    </a:t>
            </a:r>
            <a:fld id="{BE4ABD5F-D626-4461-ADC9-85806A61CF0E}" type="slidenum">
              <a:rPr lang="en-AU" smtClean="0"/>
              <a:pPr/>
              <a:t>‹#›</a:t>
            </a:fld>
            <a:endParaRPr lang="en-AU" dirty="0"/>
          </a:p>
        </p:txBody>
      </p:sp>
      <p:pic>
        <p:nvPicPr>
          <p:cNvPr id="9" name="Picture 8">
            <a:extLst>
              <a:ext uri="{FF2B5EF4-FFF2-40B4-BE49-F238E27FC236}">
                <a16:creationId xmlns:a16="http://schemas.microsoft.com/office/drawing/2014/main" id="{F068D333-D6E2-4344-B266-EA38A19C6B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97244" y="6583361"/>
            <a:ext cx="808755" cy="243750"/>
          </a:xfrm>
          <a:prstGeom prst="rect">
            <a:avLst/>
          </a:prstGeom>
        </p:spPr>
      </p:pic>
    </p:spTree>
    <p:extLst>
      <p:ext uri="{BB962C8B-B14F-4D97-AF65-F5344CB8AC3E}">
        <p14:creationId xmlns:p14="http://schemas.microsoft.com/office/powerpoint/2010/main" val="376522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3540019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90742"/>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209960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dirty="0"/>
              <a:t>Drag picture to placeholder or click icon to add</a:t>
            </a:r>
          </a:p>
        </p:txBody>
      </p:sp>
    </p:spTree>
    <p:extLst>
      <p:ext uri="{BB962C8B-B14F-4D97-AF65-F5344CB8AC3E}">
        <p14:creationId xmlns:p14="http://schemas.microsoft.com/office/powerpoint/2010/main" val="139910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5B091E-E113-46C7-9E13-D843C605D80E}" type="datetime5">
              <a:rPr lang="en-AU" smtClean="0"/>
              <a:t>22-Apr-21</a:t>
            </a:fld>
            <a:endParaRPr lang="en-AU" dirty="0"/>
          </a:p>
        </p:txBody>
      </p:sp>
      <p:sp>
        <p:nvSpPr>
          <p:cNvPr id="5" name="Footer Placeholder 4"/>
          <p:cNvSpPr>
            <a:spLocks noGrp="1"/>
          </p:cNvSpPr>
          <p:nvPr>
            <p:ph type="ftr" sz="quarter" idx="11"/>
          </p:nvPr>
        </p:nvSpPr>
        <p:spPr/>
        <p:txBody>
          <a:bodyPr/>
          <a:lstStyle/>
          <a:p>
            <a:r>
              <a:rPr lang="en-AU"/>
              <a:t>Earth Resources Regulation Quarterly Performance Report 2020-21 Q1</a:t>
            </a:r>
            <a:endParaRPr lang="en-AU" dirty="0"/>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101006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A36481C-0AAF-464C-A94F-BE086B855429}" type="datetime5">
              <a:rPr lang="en-AU" smtClean="0"/>
              <a:t>22-Apr-21</a:t>
            </a:fld>
            <a:endParaRPr lang="en-AU" dirty="0"/>
          </a:p>
        </p:txBody>
      </p:sp>
      <p:sp>
        <p:nvSpPr>
          <p:cNvPr id="6" name="Footer Placeholder 5"/>
          <p:cNvSpPr>
            <a:spLocks noGrp="1"/>
          </p:cNvSpPr>
          <p:nvPr>
            <p:ph type="ftr" sz="quarter" idx="11"/>
          </p:nvPr>
        </p:nvSpPr>
        <p:spPr/>
        <p:txBody>
          <a:bodyPr/>
          <a:lstStyle/>
          <a:p>
            <a:r>
              <a:rPr lang="en-AU"/>
              <a:t>Earth Resources Regulation Quarterly Performance Report 2020-21 Q1</a:t>
            </a:r>
            <a:endParaRPr lang="en-AU" dirty="0"/>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157927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002F5BE-EE5B-40CD-BDD6-11414F52B911}" type="datetime5">
              <a:rPr lang="en-AU" smtClean="0"/>
              <a:t>22-Apr-21</a:t>
            </a:fld>
            <a:endParaRPr lang="en-AU" dirty="0"/>
          </a:p>
        </p:txBody>
      </p:sp>
      <p:sp>
        <p:nvSpPr>
          <p:cNvPr id="8" name="Footer Placeholder 7"/>
          <p:cNvSpPr>
            <a:spLocks noGrp="1"/>
          </p:cNvSpPr>
          <p:nvPr>
            <p:ph type="ftr" sz="quarter" idx="11"/>
          </p:nvPr>
        </p:nvSpPr>
        <p:spPr/>
        <p:txBody>
          <a:bodyPr/>
          <a:lstStyle/>
          <a:p>
            <a:r>
              <a:rPr lang="en-AU"/>
              <a:t>Earth Resources Regulation Quarterly Performance Report 2020-21 Q1</a:t>
            </a:r>
            <a:endParaRPr lang="en-AU" dirty="0"/>
          </a:p>
        </p:txBody>
      </p:sp>
      <p:sp>
        <p:nvSpPr>
          <p:cNvPr id="9" name="Slide Number Placeholder 8"/>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239300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3283F33-7A58-415B-8FDF-A40DCAC56164}" type="datetime5">
              <a:rPr lang="en-AU" smtClean="0"/>
              <a:t>22-Apr-21</a:t>
            </a:fld>
            <a:endParaRPr lang="en-AU" dirty="0"/>
          </a:p>
        </p:txBody>
      </p:sp>
      <p:sp>
        <p:nvSpPr>
          <p:cNvPr id="4" name="Footer Placeholder 3"/>
          <p:cNvSpPr>
            <a:spLocks noGrp="1"/>
          </p:cNvSpPr>
          <p:nvPr>
            <p:ph type="ftr" sz="quarter" idx="11"/>
          </p:nvPr>
        </p:nvSpPr>
        <p:spPr/>
        <p:txBody>
          <a:bodyPr/>
          <a:lstStyle/>
          <a:p>
            <a:r>
              <a:rPr lang="en-AU"/>
              <a:t>Earth Resources Regulation Quarterly Performance Report 2020-21 Q1</a:t>
            </a:r>
            <a:endParaRPr lang="en-AU" dirty="0"/>
          </a:p>
        </p:txBody>
      </p:sp>
      <p:sp>
        <p:nvSpPr>
          <p:cNvPr id="5" name="Slide Number Placeholder 4"/>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351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FAAE3F-6FFB-4FFD-9815-6E473FA4A292}" type="datetime5">
              <a:rPr lang="en-AU" smtClean="0"/>
              <a:t>22-Apr-21</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2020-21 Q1</a:t>
            </a:r>
            <a:endParaRPr lang="en-AU" dirty="0"/>
          </a:p>
        </p:txBody>
      </p:sp>
      <p:sp>
        <p:nvSpPr>
          <p:cNvPr id="4" name="Slide Number Placeholder 3"/>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83529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90A5A2-71FE-4F81-99EA-8A02311E9BF5}" type="datetime5">
              <a:rPr lang="en-AU" smtClean="0"/>
              <a:t>22-Apr-21</a:t>
            </a:fld>
            <a:endParaRPr lang="en-AU" dirty="0"/>
          </a:p>
        </p:txBody>
      </p:sp>
      <p:sp>
        <p:nvSpPr>
          <p:cNvPr id="6" name="Footer Placeholder 5"/>
          <p:cNvSpPr>
            <a:spLocks noGrp="1"/>
          </p:cNvSpPr>
          <p:nvPr>
            <p:ph type="ftr" sz="quarter" idx="11"/>
          </p:nvPr>
        </p:nvSpPr>
        <p:spPr/>
        <p:txBody>
          <a:bodyPr/>
          <a:lstStyle/>
          <a:p>
            <a:r>
              <a:rPr lang="en-AU"/>
              <a:t>Earth Resources Regulation Quarterly Performance Report 2020-21 Q1</a:t>
            </a:r>
            <a:endParaRPr lang="en-AU" dirty="0"/>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249182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D0DE75-5FEB-4E06-ADF0-AA089549FF8A}" type="datetime5">
              <a:rPr lang="en-AU" smtClean="0"/>
              <a:t>22-Apr-21</a:t>
            </a:fld>
            <a:endParaRPr lang="en-AU" dirty="0"/>
          </a:p>
        </p:txBody>
      </p:sp>
      <p:sp>
        <p:nvSpPr>
          <p:cNvPr id="6" name="Footer Placeholder 5"/>
          <p:cNvSpPr>
            <a:spLocks noGrp="1"/>
          </p:cNvSpPr>
          <p:nvPr>
            <p:ph type="ftr" sz="quarter" idx="11"/>
          </p:nvPr>
        </p:nvSpPr>
        <p:spPr/>
        <p:txBody>
          <a:bodyPr/>
          <a:lstStyle/>
          <a:p>
            <a:r>
              <a:rPr lang="en-AU"/>
              <a:t>Earth Resources Regulation Quarterly Performance Report 2020-21 Q1</a:t>
            </a:r>
            <a:endParaRPr lang="en-AU" dirty="0"/>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dirty="0"/>
          </a:p>
        </p:txBody>
      </p:sp>
    </p:spTree>
    <p:extLst>
      <p:ext uri="{BB962C8B-B14F-4D97-AF65-F5344CB8AC3E}">
        <p14:creationId xmlns:p14="http://schemas.microsoft.com/office/powerpoint/2010/main" val="76896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73A75-A948-4928-A44B-A8ED7E7EDB23}" type="datetime5">
              <a:rPr lang="en-AU" smtClean="0"/>
              <a:t>22-Apr-21</a:t>
            </a:fld>
            <a:endParaRPr lang="en-AU"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Earth Resources Regulation Quarterly Performance Report 2020-21 Q1</a:t>
            </a:r>
            <a:endParaRPr lang="en-AU"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BD5F-D626-4461-ADC9-85806A61CF0E}" type="slidenum">
              <a:rPr lang="en-AU" smtClean="0"/>
              <a:t>‹#›</a:t>
            </a:fld>
            <a:endParaRPr lang="en-AU" dirty="0"/>
          </a:p>
        </p:txBody>
      </p:sp>
    </p:spTree>
    <p:extLst>
      <p:ext uri="{BB962C8B-B14F-4D97-AF65-F5344CB8AC3E}">
        <p14:creationId xmlns:p14="http://schemas.microsoft.com/office/powerpoint/2010/main" val="372074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2ABD8-ED05-184B-BB1F-06DE24CF8E83}"/>
              </a:ext>
            </a:extLst>
          </p:cNvPr>
          <p:cNvPicPr>
            <a:picLocks noChangeAspect="1"/>
          </p:cNvPicPr>
          <p:nvPr userDrawn="1"/>
        </p:nvPicPr>
        <p:blipFill>
          <a:blip r:embed="rId13"/>
          <a:stretch>
            <a:fillRect/>
          </a:stretch>
        </p:blipFill>
        <p:spPr>
          <a:xfrm>
            <a:off x="0" y="0"/>
            <a:ext cx="9906000" cy="6858000"/>
          </a:xfrm>
          <a:prstGeom prst="rect">
            <a:avLst/>
          </a:prstGeom>
        </p:spPr>
      </p:pic>
      <p:sp>
        <p:nvSpPr>
          <p:cNvPr id="2" name="Title Placeholder 1"/>
          <p:cNvSpPr>
            <a:spLocks noGrp="1"/>
          </p:cNvSpPr>
          <p:nvPr>
            <p:ph type="title"/>
          </p:nvPr>
        </p:nvSpPr>
        <p:spPr>
          <a:xfrm>
            <a:off x="681037" y="647921"/>
            <a:ext cx="5851907" cy="1057148"/>
          </a:xfrm>
          <a:prstGeom prst="rect">
            <a:avLst/>
          </a:prstGeom>
        </p:spPr>
        <p:txBody>
          <a:bodyPr vert="horz" lIns="0" tIns="0" rIns="0" bIns="0" rtlCol="0" anchor="ctr" anchorCtr="0">
            <a:no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681038" y="1979271"/>
            <a:ext cx="8543925" cy="419769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96113" y="617696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246D9-D3A8-334A-A3DF-B0B258DDBCB3}" type="slidenum">
              <a:rPr lang="en-US" smtClean="0"/>
              <a:t>‹#›</a:t>
            </a:fld>
            <a:endParaRPr lang="en-US" dirty="0"/>
          </a:p>
        </p:txBody>
      </p:sp>
    </p:spTree>
    <p:extLst>
      <p:ext uri="{BB962C8B-B14F-4D97-AF65-F5344CB8AC3E}">
        <p14:creationId xmlns:p14="http://schemas.microsoft.com/office/powerpoint/2010/main" val="5042091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2200" b="1" kern="1200" cap="none"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arthresources.vic.gov.au/__data/assets/pdf_file/0020/461315/Earth-Resources-Regulation-Compliance-Strategy-2018-2020.pdf"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earthresources.vic.gov.au/about-us/new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arthresources.vic.gov.au/legislation-and-regulations/regulator-performance-reporting/quarterly-performance-reports"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arthresources.vic.gov.au/legislation-and-regulations/guidelines-and-codes-of-practice/extractive-industry-work-plan-guideline" TargetMode="Externa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504" y="836712"/>
            <a:ext cx="2904611" cy="1264171"/>
          </a:xfrm>
        </p:spPr>
        <p:txBody>
          <a:bodyPr>
            <a:noAutofit/>
          </a:bodyPr>
          <a:lstStyle/>
          <a:p>
            <a:pPr algn="ctr"/>
            <a:r>
              <a:rPr lang="en-US" sz="2800" dirty="0"/>
              <a:t>Earth Resources Regulation</a:t>
            </a:r>
          </a:p>
        </p:txBody>
      </p:sp>
      <p:sp>
        <p:nvSpPr>
          <p:cNvPr id="3" name="Subtitle 2"/>
          <p:cNvSpPr>
            <a:spLocks noGrp="1"/>
          </p:cNvSpPr>
          <p:nvPr>
            <p:ph type="subTitle" idx="1"/>
          </p:nvPr>
        </p:nvSpPr>
        <p:spPr>
          <a:xfrm>
            <a:off x="416496" y="2039542"/>
            <a:ext cx="3600399" cy="1298720"/>
          </a:xfrm>
        </p:spPr>
        <p:txBody>
          <a:bodyPr/>
          <a:lstStyle/>
          <a:p>
            <a:r>
              <a:rPr lang="en-AU" sz="2000" dirty="0"/>
              <a:t>Quarterly Performance Report</a:t>
            </a:r>
          </a:p>
          <a:p>
            <a:r>
              <a:rPr lang="en-AU" sz="2000" dirty="0"/>
              <a:t>2020-21 Quarter 1</a:t>
            </a:r>
          </a:p>
          <a:p>
            <a:r>
              <a:rPr lang="en-AU" sz="1400" dirty="0"/>
              <a:t>1 July to </a:t>
            </a:r>
            <a:r>
              <a:rPr lang="en-AU" sz="1400"/>
              <a:t>30 September </a:t>
            </a:r>
            <a:r>
              <a:rPr lang="en-AU" sz="1400" dirty="0"/>
              <a:t>2020</a:t>
            </a:r>
          </a:p>
          <a:p>
            <a:endParaRPr lang="en-US" dirty="0"/>
          </a:p>
        </p:txBody>
      </p:sp>
      <p:sp>
        <p:nvSpPr>
          <p:cNvPr id="4" name="Slide Number Placeholder 3">
            <a:extLst>
              <a:ext uri="{FF2B5EF4-FFF2-40B4-BE49-F238E27FC236}">
                <a16:creationId xmlns:a16="http://schemas.microsoft.com/office/drawing/2014/main" id="{0AACB5D3-9D07-4D62-ABE2-C41FEA9488E4}"/>
              </a:ext>
            </a:extLst>
          </p:cNvPr>
          <p:cNvSpPr>
            <a:spLocks noGrp="1"/>
          </p:cNvSpPr>
          <p:nvPr>
            <p:ph type="sldNum" sz="quarter" idx="12"/>
          </p:nvPr>
        </p:nvSpPr>
        <p:spPr/>
        <p:txBody>
          <a:bodyPr/>
          <a:lstStyle/>
          <a:p>
            <a:fld id="{704246D9-D3A8-334A-A3DF-B0B258DDBCB3}" type="slidenum">
              <a:rPr lang="en-US" smtClean="0"/>
              <a:t>1</a:t>
            </a:fld>
            <a:endParaRPr lang="en-US" dirty="0"/>
          </a:p>
        </p:txBody>
      </p:sp>
      <p:pic>
        <p:nvPicPr>
          <p:cNvPr id="8" name="Picture 7">
            <a:extLst>
              <a:ext uri="{FF2B5EF4-FFF2-40B4-BE49-F238E27FC236}">
                <a16:creationId xmlns:a16="http://schemas.microsoft.com/office/drawing/2014/main" id="{951B6779-666B-4B0D-A2D3-57E963711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0342" y="6150195"/>
            <a:ext cx="1296553" cy="390767"/>
          </a:xfrm>
          <a:prstGeom prst="rect">
            <a:avLst/>
          </a:prstGeom>
        </p:spPr>
      </p:pic>
    </p:spTree>
    <p:extLst>
      <p:ext uri="{BB962C8B-B14F-4D97-AF65-F5344CB8AC3E}">
        <p14:creationId xmlns:p14="http://schemas.microsoft.com/office/powerpoint/2010/main" val="166556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228059"/>
            <a:ext cx="8915400" cy="274042"/>
          </a:xfrm>
        </p:spPr>
        <p:txBody>
          <a:bodyPr>
            <a:normAutofit fontScale="90000"/>
          </a:bodyPr>
          <a:lstStyle/>
          <a:p>
            <a:r>
              <a:rPr lang="en-AU" sz="1400" b="1" dirty="0">
                <a:solidFill>
                  <a:schemeClr val="bg1"/>
                </a:solidFill>
              </a:rPr>
              <a:t>KPI 2 Ensuring Compliance – Compliance Activities Undertaken</a:t>
            </a:r>
          </a:p>
        </p:txBody>
      </p:sp>
      <p:sp>
        <p:nvSpPr>
          <p:cNvPr id="8" name="TextBox 7"/>
          <p:cNvSpPr txBox="1"/>
          <p:nvPr/>
        </p:nvSpPr>
        <p:spPr>
          <a:xfrm>
            <a:off x="344487" y="687500"/>
            <a:ext cx="4134459" cy="276999"/>
          </a:xfrm>
          <a:prstGeom prst="rect">
            <a:avLst/>
          </a:prstGeom>
          <a:noFill/>
        </p:spPr>
        <p:txBody>
          <a:bodyPr wrap="square" rtlCol="0">
            <a:spAutoFit/>
          </a:bodyPr>
          <a:lstStyle/>
          <a:p>
            <a:r>
              <a:rPr lang="en-AU" sz="1200" dirty="0"/>
              <a:t>Compliance activities</a:t>
            </a:r>
          </a:p>
        </p:txBody>
      </p:sp>
      <p:sp>
        <p:nvSpPr>
          <p:cNvPr id="2" name="Slide Number Placeholder 1">
            <a:extLst>
              <a:ext uri="{FF2B5EF4-FFF2-40B4-BE49-F238E27FC236}">
                <a16:creationId xmlns:a16="http://schemas.microsoft.com/office/drawing/2014/main" id="{D5470B46-C83E-4068-9430-01B44550043F}"/>
              </a:ext>
            </a:extLst>
          </p:cNvPr>
          <p:cNvSpPr>
            <a:spLocks noGrp="1"/>
          </p:cNvSpPr>
          <p:nvPr>
            <p:ph type="sldNum" sz="quarter" idx="12"/>
          </p:nvPr>
        </p:nvSpPr>
        <p:spPr>
          <a:xfrm>
            <a:off x="9008672" y="228059"/>
            <a:ext cx="897328" cy="274042"/>
          </a:xfrm>
        </p:spPr>
        <p:txBody>
          <a:bodyPr/>
          <a:lstStyle/>
          <a:p>
            <a:r>
              <a:rPr lang="en-AU" dirty="0"/>
              <a:t> Page    </a:t>
            </a:r>
            <a:fld id="{BE4ABD5F-D626-4461-ADC9-85806A61CF0E}" type="slidenum">
              <a:rPr lang="en-AU" smtClean="0"/>
              <a:pPr/>
              <a:t>10</a:t>
            </a:fld>
            <a:endParaRPr lang="en-AU" dirty="0"/>
          </a:p>
        </p:txBody>
      </p:sp>
      <p:sp>
        <p:nvSpPr>
          <p:cNvPr id="13" name="TextBox 12">
            <a:extLst>
              <a:ext uri="{FF2B5EF4-FFF2-40B4-BE49-F238E27FC236}">
                <a16:creationId xmlns:a16="http://schemas.microsoft.com/office/drawing/2014/main" id="{C08172B5-22E9-4614-A3A1-B7D188588138}"/>
              </a:ext>
            </a:extLst>
          </p:cNvPr>
          <p:cNvSpPr txBox="1"/>
          <p:nvPr/>
        </p:nvSpPr>
        <p:spPr>
          <a:xfrm>
            <a:off x="5316108" y="4915869"/>
            <a:ext cx="4277360" cy="1615827"/>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Earth Resources Regulation undertakes proactive compliance activities using a risk based approach. Activities include audits, inspections, meetings with duty holders and site closures after reviewing rehabilitation.</a:t>
            </a:r>
          </a:p>
          <a:p>
            <a:r>
              <a:rPr lang="en-AU" sz="900" dirty="0">
                <a:solidFill>
                  <a:schemeClr val="bg1">
                    <a:lumMod val="50000"/>
                  </a:schemeClr>
                </a:solidFill>
              </a:rPr>
              <a:t>  </a:t>
            </a:r>
          </a:p>
          <a:p>
            <a:r>
              <a:rPr lang="en-AU" sz="900" dirty="0">
                <a:solidFill>
                  <a:schemeClr val="bg1">
                    <a:lumMod val="50000"/>
                  </a:schemeClr>
                </a:solidFill>
              </a:rPr>
              <a:t>Earth Resources Regulation undertaken compliance actions under the </a:t>
            </a:r>
            <a:r>
              <a:rPr lang="en-AU" sz="900" i="1" dirty="0">
                <a:solidFill>
                  <a:schemeClr val="bg1">
                    <a:lumMod val="50000"/>
                  </a:schemeClr>
                </a:solidFill>
              </a:rPr>
              <a:t>Mineral Resources (Sustainable Development) Act 1990, Petroleum Act 1998 </a:t>
            </a:r>
            <a:r>
              <a:rPr lang="en-AU" sz="900" dirty="0">
                <a:solidFill>
                  <a:schemeClr val="bg1">
                    <a:lumMod val="50000"/>
                  </a:schemeClr>
                </a:solidFill>
              </a:rPr>
              <a:t>and other legislations, to identify and act on any audits or omission by the duty holder that has, or is likely to result in a risk to public safety, the environment, land, property or infrastructure, or is a non-compliance with a licence or work authority conditions. </a:t>
            </a:r>
          </a:p>
        </p:txBody>
      </p:sp>
      <p:sp>
        <p:nvSpPr>
          <p:cNvPr id="14" name="TextBox 13">
            <a:extLst>
              <a:ext uri="{FF2B5EF4-FFF2-40B4-BE49-F238E27FC236}">
                <a16:creationId xmlns:a16="http://schemas.microsoft.com/office/drawing/2014/main" id="{6107CD43-A2C2-4C25-85FC-A4AEE78A7B55}"/>
              </a:ext>
            </a:extLst>
          </p:cNvPr>
          <p:cNvSpPr txBox="1"/>
          <p:nvPr/>
        </p:nvSpPr>
        <p:spPr>
          <a:xfrm>
            <a:off x="312532" y="5398708"/>
            <a:ext cx="4740505" cy="1061829"/>
          </a:xfrm>
          <a:prstGeom prst="rect">
            <a:avLst/>
          </a:prstGeom>
          <a:noFill/>
        </p:spPr>
        <p:txBody>
          <a:bodyPr wrap="square" rtlCol="0" anchor="t">
            <a:spAutoFit/>
          </a:bodyPr>
          <a:lstStyle/>
          <a:p>
            <a:r>
              <a:rPr lang="en-AU" sz="900" b="1" dirty="0"/>
              <a:t>Explanations for the results:</a:t>
            </a:r>
          </a:p>
          <a:p>
            <a:endParaRPr lang="en-AU" sz="900" b="1" dirty="0">
              <a:solidFill>
                <a:srgbClr val="FF0000"/>
              </a:solidFill>
            </a:endParaRPr>
          </a:p>
          <a:p>
            <a:r>
              <a:rPr lang="en-AU" sz="900" dirty="0"/>
              <a:t>In Q1 Earth Resources Regulation conducted 48 proactive compliance activities involving 39 duty holders . During COVID-19 lockdown restrictions, inspector field activities were limited to response to critical incidents and key preventative measures.</a:t>
            </a:r>
          </a:p>
          <a:p>
            <a:r>
              <a:rPr lang="en-AU" sz="900" dirty="0"/>
              <a:t>Although the compliance in field activities have been impact by COVID-19 restrictions, routine field activities will be recommencing from November 2020</a:t>
            </a:r>
          </a:p>
        </p:txBody>
      </p:sp>
      <p:sp>
        <p:nvSpPr>
          <p:cNvPr id="3" name="Footer Placeholder 2"/>
          <p:cNvSpPr>
            <a:spLocks noGrp="1"/>
          </p:cNvSpPr>
          <p:nvPr>
            <p:ph type="ftr" sz="quarter" idx="11"/>
          </p:nvPr>
        </p:nvSpPr>
        <p:spPr/>
        <p:txBody>
          <a:bodyPr/>
          <a:lstStyle/>
          <a:p>
            <a:r>
              <a:rPr lang="en-AU" dirty="0"/>
              <a:t>Earth Resources Regulation Quarterly Performance Report 2020-21 Q1</a:t>
            </a:r>
          </a:p>
        </p:txBody>
      </p:sp>
      <p:graphicFrame>
        <p:nvGraphicFramePr>
          <p:cNvPr id="12" name="Table 11">
            <a:extLst>
              <a:ext uri="{FF2B5EF4-FFF2-40B4-BE49-F238E27FC236}">
                <a16:creationId xmlns:a16="http://schemas.microsoft.com/office/drawing/2014/main" id="{2F9920AC-20D9-42C1-A5C2-594BE102AB27}"/>
              </a:ext>
            </a:extLst>
          </p:cNvPr>
          <p:cNvGraphicFramePr>
            <a:graphicFrameLocks noGrp="1"/>
          </p:cNvGraphicFramePr>
          <p:nvPr>
            <p:extLst>
              <p:ext uri="{D42A27DB-BD31-4B8C-83A1-F6EECF244321}">
                <p14:modId xmlns:p14="http://schemas.microsoft.com/office/powerpoint/2010/main" val="1725607048"/>
              </p:ext>
            </p:extLst>
          </p:nvPr>
        </p:nvGraphicFramePr>
        <p:xfrm>
          <a:off x="342126" y="952396"/>
          <a:ext cx="4752532" cy="4345235"/>
        </p:xfrm>
        <a:graphic>
          <a:graphicData uri="http://schemas.openxmlformats.org/drawingml/2006/table">
            <a:tbl>
              <a:tblPr firstRow="1" lastRow="1" bandRow="1">
                <a:tableStyleId>{7DF18680-E054-41AD-8BC1-D1AEF772440D}</a:tableStyleId>
              </a:tblPr>
              <a:tblGrid>
                <a:gridCol w="925588">
                  <a:extLst>
                    <a:ext uri="{9D8B030D-6E8A-4147-A177-3AD203B41FA5}">
                      <a16:colId xmlns:a16="http://schemas.microsoft.com/office/drawing/2014/main" val="3299092195"/>
                    </a:ext>
                  </a:extLst>
                </a:gridCol>
                <a:gridCol w="850431">
                  <a:extLst>
                    <a:ext uri="{9D8B030D-6E8A-4147-A177-3AD203B41FA5}">
                      <a16:colId xmlns:a16="http://schemas.microsoft.com/office/drawing/2014/main" val="2877075627"/>
                    </a:ext>
                  </a:extLst>
                </a:gridCol>
                <a:gridCol w="708693">
                  <a:extLst>
                    <a:ext uri="{9D8B030D-6E8A-4147-A177-3AD203B41FA5}">
                      <a16:colId xmlns:a16="http://schemas.microsoft.com/office/drawing/2014/main" val="3766467094"/>
                    </a:ext>
                  </a:extLst>
                </a:gridCol>
                <a:gridCol w="683642">
                  <a:extLst>
                    <a:ext uri="{9D8B030D-6E8A-4147-A177-3AD203B41FA5}">
                      <a16:colId xmlns:a16="http://schemas.microsoft.com/office/drawing/2014/main" val="2740367417"/>
                    </a:ext>
                  </a:extLst>
                </a:gridCol>
                <a:gridCol w="792089">
                  <a:extLst>
                    <a:ext uri="{9D8B030D-6E8A-4147-A177-3AD203B41FA5}">
                      <a16:colId xmlns:a16="http://schemas.microsoft.com/office/drawing/2014/main" val="2494327055"/>
                    </a:ext>
                  </a:extLst>
                </a:gridCol>
                <a:gridCol w="792089">
                  <a:extLst>
                    <a:ext uri="{9D8B030D-6E8A-4147-A177-3AD203B41FA5}">
                      <a16:colId xmlns:a16="http://schemas.microsoft.com/office/drawing/2014/main" val="3323569772"/>
                    </a:ext>
                  </a:extLst>
                </a:gridCol>
              </a:tblGrid>
              <a:tr h="274296">
                <a:tc>
                  <a:txBody>
                    <a:bodyPr/>
                    <a:lstStyle/>
                    <a:p>
                      <a:pPr algn="ctr" fontAlgn="b"/>
                      <a:r>
                        <a:rPr lang="en-AU" sz="900" u="none" strike="noStrike" dirty="0">
                          <a:effectLst/>
                          <a:latin typeface="+mn-lt"/>
                        </a:rPr>
                        <a:t>Licence Types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Activity</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b"/>
                      <a:r>
                        <a:rPr lang="en-AU" sz="900" b="1" i="0" u="none" strike="noStrike" dirty="0">
                          <a:solidFill>
                            <a:schemeClr val="bg1"/>
                          </a:solidFill>
                          <a:effectLst/>
                          <a:latin typeface="Calibri" panose="020F0502020204030204" pitchFamily="34" charset="0"/>
                        </a:rPr>
                        <a:t>Jul</a:t>
                      </a:r>
                    </a:p>
                  </a:txBody>
                  <a:tcPr marL="9525" marR="9525" marT="9525" marB="0" anchor="ctr">
                    <a:solidFill>
                      <a:srgbClr val="002060"/>
                    </a:solidFill>
                  </a:tcPr>
                </a:tc>
                <a:tc>
                  <a:txBody>
                    <a:bodyPr/>
                    <a:lstStyle/>
                    <a:p>
                      <a:pPr algn="ctr" fontAlgn="b"/>
                      <a:r>
                        <a:rPr lang="en-AU" sz="900" b="1" i="0" u="none" strike="noStrike" dirty="0">
                          <a:solidFill>
                            <a:schemeClr val="bg1"/>
                          </a:solidFill>
                          <a:effectLst/>
                          <a:latin typeface="Calibri" panose="020F0502020204030204" pitchFamily="34" charset="0"/>
                        </a:rPr>
                        <a:t>Aug</a:t>
                      </a:r>
                    </a:p>
                  </a:txBody>
                  <a:tcPr marL="9525" marR="9525" marT="9525" marB="0" anchor="ctr">
                    <a:solidFill>
                      <a:srgbClr val="002060"/>
                    </a:solidFill>
                  </a:tcPr>
                </a:tc>
                <a:tc>
                  <a:txBody>
                    <a:bodyPr/>
                    <a:lstStyle/>
                    <a:p>
                      <a:pPr algn="ctr" fontAlgn="b"/>
                      <a:r>
                        <a:rPr lang="en-AU" sz="900" b="1" i="0" u="none" strike="noStrike" dirty="0">
                          <a:solidFill>
                            <a:schemeClr val="bg1"/>
                          </a:solidFill>
                          <a:effectLst/>
                          <a:latin typeface="Calibri" panose="020F0502020204030204" pitchFamily="34" charset="0"/>
                        </a:rPr>
                        <a:t>Sept</a:t>
                      </a:r>
                    </a:p>
                  </a:txBody>
                  <a:tcPr marL="9525" marR="9525" marT="9525" marB="0" anchor="ctr">
                    <a:solidFill>
                      <a:srgbClr val="002060"/>
                    </a:solidFill>
                  </a:tcPr>
                </a:tc>
                <a:tc>
                  <a:txBody>
                    <a:bodyPr/>
                    <a:lstStyle/>
                    <a:p>
                      <a:pPr algn="ctr" fontAlgn="b"/>
                      <a:r>
                        <a:rPr lang="en-AU" sz="900" u="none" strike="noStrike" dirty="0">
                          <a:effectLst/>
                          <a:latin typeface="+mn-lt"/>
                        </a:rPr>
                        <a:t>Total</a:t>
                      </a:r>
                      <a:endParaRPr lang="en-AU" sz="900" b="0" i="0" u="none" strike="noStrike" dirty="0">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866993935"/>
                  </a:ext>
                </a:extLst>
              </a:tr>
              <a:tr h="315310">
                <a:tc rowSpan="5">
                  <a:txBody>
                    <a:bodyPr/>
                    <a:lstStyle/>
                    <a:p>
                      <a:pPr algn="ctr" fontAlgn="b"/>
                      <a:r>
                        <a:rPr lang="en-AU" sz="900" u="none" strike="noStrike" dirty="0">
                          <a:effectLst/>
                          <a:latin typeface="+mn-lt"/>
                        </a:rPr>
                        <a:t>Extractives</a:t>
                      </a:r>
                      <a:endParaRPr lang="en-AU" sz="900" b="0" i="0" u="none" strike="noStrike" dirty="0">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mn-lt"/>
                        </a:rPr>
                        <a:t>Inspection</a:t>
                      </a:r>
                    </a:p>
                  </a:txBody>
                  <a:tcPr marL="857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3946064802"/>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dirty="0">
                          <a:solidFill>
                            <a:srgbClr val="000000"/>
                          </a:solidFill>
                          <a:effectLst/>
                          <a:latin typeface="+mn-lt"/>
                        </a:rPr>
                        <a:t>Audit</a:t>
                      </a:r>
                    </a:p>
                  </a:txBody>
                  <a:tcPr marL="857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4220576232"/>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dirty="0">
                          <a:solidFill>
                            <a:srgbClr val="000000"/>
                          </a:solidFill>
                          <a:effectLst/>
                          <a:latin typeface="+mn-lt"/>
                        </a:rPr>
                        <a:t>Site Closure</a:t>
                      </a:r>
                    </a:p>
                  </a:txBody>
                  <a:tcPr marL="857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3757591367"/>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dirty="0">
                          <a:solidFill>
                            <a:srgbClr val="000000"/>
                          </a:solidFill>
                          <a:effectLst/>
                          <a:latin typeface="+mn-lt"/>
                        </a:rPr>
                        <a:t>Meeting</a:t>
                      </a:r>
                    </a:p>
                  </a:txBody>
                  <a:tcPr marL="857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1878970339"/>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1" i="0" u="none" strike="noStrike" dirty="0">
                          <a:solidFill>
                            <a:srgbClr val="000000"/>
                          </a:solidFill>
                          <a:effectLst/>
                          <a:latin typeface="+mn-lt"/>
                        </a:rPr>
                        <a:t>Extractives Total</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4</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3</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5</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12</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909634513"/>
                  </a:ext>
                </a:extLst>
              </a:tr>
              <a:tr h="315310">
                <a:tc rowSpan="5">
                  <a:txBody>
                    <a:bodyPr/>
                    <a:lstStyle/>
                    <a:p>
                      <a:pPr algn="ctr" fontAlgn="b"/>
                      <a:r>
                        <a:rPr lang="en-AU" sz="900" u="none" strike="noStrike" dirty="0">
                          <a:effectLst/>
                          <a:latin typeface="+mn-lt"/>
                        </a:rPr>
                        <a:t>Mining</a:t>
                      </a:r>
                      <a:endParaRPr lang="en-AU" sz="900" b="0" i="0" u="none" strike="noStrike" dirty="0">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0" i="0" u="none" strike="noStrike" dirty="0">
                          <a:solidFill>
                            <a:srgbClr val="000000"/>
                          </a:solidFill>
                          <a:effectLst/>
                          <a:latin typeface="+mn-lt"/>
                        </a:rPr>
                        <a:t>Inspection</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14</a:t>
                      </a:r>
                    </a:p>
                  </a:txBody>
                  <a:tcPr marL="9525" marR="9525" marT="9525" marB="0" anchor="ctr"/>
                </a:tc>
                <a:extLst>
                  <a:ext uri="{0D108BD9-81ED-4DB2-BD59-A6C34878D82A}">
                    <a16:rowId xmlns:a16="http://schemas.microsoft.com/office/drawing/2014/main" val="3221270440"/>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dirty="0">
                          <a:solidFill>
                            <a:srgbClr val="000000"/>
                          </a:solidFill>
                          <a:effectLst/>
                          <a:latin typeface="+mn-lt"/>
                        </a:rPr>
                        <a:t>Meeting</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18</a:t>
                      </a:r>
                    </a:p>
                  </a:txBody>
                  <a:tcPr marL="9525" marR="9525" marT="9525" marB="0" anchor="ctr"/>
                </a:tc>
                <a:extLst>
                  <a:ext uri="{0D108BD9-81ED-4DB2-BD59-A6C34878D82A}">
                    <a16:rowId xmlns:a16="http://schemas.microsoft.com/office/drawing/2014/main" val="4211657994"/>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0" i="0" u="none" strike="noStrike" dirty="0">
                          <a:solidFill>
                            <a:srgbClr val="000000"/>
                          </a:solidFill>
                          <a:effectLst/>
                          <a:latin typeface="+mn-lt"/>
                        </a:rPr>
                        <a:t>Audit</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3300402486"/>
                  </a:ext>
                </a:extLst>
              </a:tr>
              <a:tr h="315310">
                <a:tc vMerge="1">
                  <a:txBody>
                    <a:bodyPr/>
                    <a:lstStyle/>
                    <a:p>
                      <a:endParaRPr lang="en-AU"/>
                    </a:p>
                  </a:txBody>
                  <a:tcPr/>
                </a:tc>
                <a:tc>
                  <a:txBody>
                    <a:bodyPr/>
                    <a:lstStyle/>
                    <a:p>
                      <a:pPr algn="ctr" fontAlgn="b"/>
                      <a:r>
                        <a:rPr lang="en-AU" sz="900" b="0" i="0" u="none" strike="noStrike" dirty="0">
                          <a:solidFill>
                            <a:srgbClr val="000000"/>
                          </a:solidFill>
                          <a:effectLst/>
                          <a:latin typeface="+mn-lt"/>
                        </a:rPr>
                        <a:t>Site Closure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594271298"/>
                  </a:ext>
                </a:extLst>
              </a:tr>
              <a:tr h="315310">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900" b="1" i="0" u="none" strike="noStrike" dirty="0">
                          <a:solidFill>
                            <a:srgbClr val="000000"/>
                          </a:solidFill>
                          <a:effectLst/>
                          <a:latin typeface="+mn-lt"/>
                        </a:rPr>
                        <a:t>Mining Total</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16</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11</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8</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35</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649859629"/>
                  </a:ext>
                </a:extLst>
              </a:tr>
              <a:tr h="341295">
                <a:tc rowSpan="2">
                  <a:txBody>
                    <a:bodyPr/>
                    <a:lstStyle/>
                    <a:p>
                      <a:pPr algn="ctr" fontAlgn="b"/>
                      <a:r>
                        <a:rPr lang="en-AU" sz="900" b="0" i="0" u="none" strike="noStrike" dirty="0">
                          <a:solidFill>
                            <a:srgbClr val="000000"/>
                          </a:solidFill>
                          <a:effectLst/>
                          <a:latin typeface="+mn-lt"/>
                        </a:rPr>
                        <a:t>Petroleum</a:t>
                      </a:r>
                    </a:p>
                  </a:txBody>
                  <a:tcPr marL="9525" marR="9525" marT="9525"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rgbClr val="000000"/>
                          </a:solidFill>
                          <a:effectLst/>
                          <a:latin typeface="+mn-lt"/>
                        </a:rPr>
                        <a:t>Inspection</a:t>
                      </a:r>
                    </a:p>
                  </a:txBody>
                  <a:tcPr marL="9525" marR="9525" marT="9525" marB="0" anchor="ctr">
                    <a:solidFill>
                      <a:schemeClr val="accent1">
                        <a:lumMod val="20000"/>
                        <a:lumOff val="8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1</a:t>
                      </a:r>
                    </a:p>
                  </a:txBody>
                  <a:tcPr marL="9525" marR="9525" marT="9525" marB="0" anchor="ctr">
                    <a:solidFill>
                      <a:schemeClr val="accent1">
                        <a:lumMod val="20000"/>
                        <a:lumOff val="8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0</a:t>
                      </a:r>
                    </a:p>
                  </a:txBody>
                  <a:tcPr marL="9525" marR="9525" marT="9525" marB="0" anchor="ctr">
                    <a:solidFill>
                      <a:schemeClr val="accent1">
                        <a:lumMod val="20000"/>
                        <a:lumOff val="8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0</a:t>
                      </a:r>
                    </a:p>
                  </a:txBody>
                  <a:tcPr marL="9525" marR="9525" marT="9525" marB="0" anchor="ctr">
                    <a:solidFill>
                      <a:schemeClr val="accent1">
                        <a:lumMod val="20000"/>
                        <a:lumOff val="8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1</a:t>
                      </a:r>
                    </a:p>
                  </a:txBody>
                  <a:tcPr marL="9525" marR="9525" marT="9525" marB="0" anchor="ctr">
                    <a:solidFill>
                      <a:schemeClr val="accent1">
                        <a:lumMod val="20000"/>
                        <a:lumOff val="80000"/>
                      </a:schemeClr>
                    </a:solidFill>
                  </a:tcPr>
                </a:tc>
                <a:extLst>
                  <a:ext uri="{0D108BD9-81ED-4DB2-BD59-A6C34878D82A}">
                    <a16:rowId xmlns:a16="http://schemas.microsoft.com/office/drawing/2014/main" val="897900231"/>
                  </a:ext>
                </a:extLst>
              </a:tr>
              <a:tr h="315310">
                <a:tc vMerge="1">
                  <a:txBody>
                    <a:bodyPr/>
                    <a:lstStyle/>
                    <a:p>
                      <a:pPr algn="ctr" fontAlgn="b"/>
                      <a:endParaRPr lang="en-AU" sz="900" b="0" i="0" u="none" strike="noStrike" dirty="0">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Petroleum Total</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1</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0</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0</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1</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333871519"/>
                  </a:ext>
                </a:extLst>
              </a:tr>
              <a:tr h="261234">
                <a:tc gridSpan="2">
                  <a:txBody>
                    <a:bodyPr/>
                    <a:lstStyle/>
                    <a:p>
                      <a:pPr algn="ctr" fontAlgn="b"/>
                      <a:r>
                        <a:rPr lang="en-AU" sz="900" u="none" strike="noStrike" dirty="0">
                          <a:effectLst/>
                          <a:latin typeface="+mn-lt"/>
                        </a:rPr>
                        <a:t>Total</a:t>
                      </a:r>
                      <a:endParaRPr lang="en-AU" sz="900" b="1" i="0" u="none" strike="noStrike" dirty="0">
                        <a:solidFill>
                          <a:schemeClr val="bg1"/>
                        </a:solidFill>
                        <a:effectLst/>
                        <a:latin typeface="+mn-lt"/>
                      </a:endParaRPr>
                    </a:p>
                  </a:txBody>
                  <a:tcPr marL="9525" marR="9525" marT="9525" marB="0" anchor="ctr"/>
                </a:tc>
                <a:tc hMerge="1">
                  <a:txBody>
                    <a:bodyPr/>
                    <a:lstStyle/>
                    <a:p>
                      <a:pPr algn="ctr" fontAlgn="b"/>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48</a:t>
                      </a:r>
                    </a:p>
                  </a:txBody>
                  <a:tcPr marL="9525" marR="9525" marT="9525" marB="0" anchor="ctr"/>
                </a:tc>
                <a:extLst>
                  <a:ext uri="{0D108BD9-81ED-4DB2-BD59-A6C34878D82A}">
                    <a16:rowId xmlns:a16="http://schemas.microsoft.com/office/drawing/2014/main" val="1421398241"/>
                  </a:ext>
                </a:extLst>
              </a:tr>
            </a:tbl>
          </a:graphicData>
        </a:graphic>
      </p:graphicFrame>
      <p:graphicFrame>
        <p:nvGraphicFramePr>
          <p:cNvPr id="10" name="Chart 9">
            <a:extLst>
              <a:ext uri="{FF2B5EF4-FFF2-40B4-BE49-F238E27FC236}">
                <a16:creationId xmlns:a16="http://schemas.microsoft.com/office/drawing/2014/main" id="{F279824B-7C49-4242-8487-E1F6326EF950}"/>
              </a:ext>
            </a:extLst>
          </p:cNvPr>
          <p:cNvGraphicFramePr/>
          <p:nvPr>
            <p:extLst>
              <p:ext uri="{D42A27DB-BD31-4B8C-83A1-F6EECF244321}">
                <p14:modId xmlns:p14="http://schemas.microsoft.com/office/powerpoint/2010/main" val="70232134"/>
              </p:ext>
            </p:extLst>
          </p:nvPr>
        </p:nvGraphicFramePr>
        <p:xfrm>
          <a:off x="5316108" y="1001933"/>
          <a:ext cx="4418308" cy="2804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808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7779" y="226213"/>
            <a:ext cx="8915400" cy="274042"/>
          </a:xfrm>
        </p:spPr>
        <p:txBody>
          <a:bodyPr>
            <a:normAutofit fontScale="90000"/>
          </a:bodyPr>
          <a:lstStyle/>
          <a:p>
            <a:r>
              <a:rPr lang="en-AU" sz="1400" b="1" dirty="0">
                <a:solidFill>
                  <a:schemeClr val="bg1"/>
                </a:solidFill>
              </a:rPr>
              <a:t>KPI 2 Ensuring Compliance – Compliance Audits</a:t>
            </a:r>
          </a:p>
        </p:txBody>
      </p:sp>
      <p:sp>
        <p:nvSpPr>
          <p:cNvPr id="5" name="TextBox 4"/>
          <p:cNvSpPr txBox="1"/>
          <p:nvPr/>
        </p:nvSpPr>
        <p:spPr>
          <a:xfrm>
            <a:off x="372446" y="627117"/>
            <a:ext cx="4134459" cy="276999"/>
          </a:xfrm>
          <a:prstGeom prst="rect">
            <a:avLst/>
          </a:prstGeom>
          <a:noFill/>
        </p:spPr>
        <p:txBody>
          <a:bodyPr wrap="square" rtlCol="0">
            <a:spAutoFit/>
          </a:bodyPr>
          <a:lstStyle/>
          <a:p>
            <a:r>
              <a:rPr lang="en-AU" sz="1200" dirty="0"/>
              <a:t>Compliance audits</a:t>
            </a:r>
          </a:p>
        </p:txBody>
      </p:sp>
      <p:graphicFrame>
        <p:nvGraphicFramePr>
          <p:cNvPr id="7" name="Chart 6"/>
          <p:cNvGraphicFramePr/>
          <p:nvPr>
            <p:extLst>
              <p:ext uri="{D42A27DB-BD31-4B8C-83A1-F6EECF244321}">
                <p14:modId xmlns:p14="http://schemas.microsoft.com/office/powerpoint/2010/main" val="4142792061"/>
              </p:ext>
            </p:extLst>
          </p:nvPr>
        </p:nvGraphicFramePr>
        <p:xfrm>
          <a:off x="205145" y="4183716"/>
          <a:ext cx="6067281" cy="227963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FB47DC0C-B3D3-476D-9F1C-39BED74D9AA2}"/>
              </a:ext>
            </a:extLst>
          </p:cNvPr>
          <p:cNvSpPr>
            <a:spLocks noGrp="1"/>
          </p:cNvSpPr>
          <p:nvPr>
            <p:ph type="sldNum" sz="quarter" idx="12"/>
          </p:nvPr>
        </p:nvSpPr>
        <p:spPr>
          <a:xfrm>
            <a:off x="9008672" y="226213"/>
            <a:ext cx="897328" cy="274042"/>
          </a:xfrm>
        </p:spPr>
        <p:txBody>
          <a:bodyPr/>
          <a:lstStyle/>
          <a:p>
            <a:r>
              <a:rPr lang="en-AU" dirty="0"/>
              <a:t> Page    </a:t>
            </a:r>
            <a:fld id="{BE4ABD5F-D626-4461-ADC9-85806A61CF0E}" type="slidenum">
              <a:rPr lang="en-AU" smtClean="0"/>
              <a:pPr/>
              <a:t>11</a:t>
            </a:fld>
            <a:endParaRPr lang="en-AU" dirty="0"/>
          </a:p>
        </p:txBody>
      </p:sp>
      <p:sp>
        <p:nvSpPr>
          <p:cNvPr id="9" name="TextBox 8">
            <a:extLst>
              <a:ext uri="{FF2B5EF4-FFF2-40B4-BE49-F238E27FC236}">
                <a16:creationId xmlns:a16="http://schemas.microsoft.com/office/drawing/2014/main" id="{ECA760B5-9C1D-4962-B3BB-5B0176484609}"/>
              </a:ext>
            </a:extLst>
          </p:cNvPr>
          <p:cNvSpPr txBox="1"/>
          <p:nvPr/>
        </p:nvSpPr>
        <p:spPr>
          <a:xfrm>
            <a:off x="6316942" y="4183716"/>
            <a:ext cx="3140394" cy="2108269"/>
          </a:xfrm>
          <a:prstGeom prst="rect">
            <a:avLst/>
          </a:prstGeom>
          <a:noFill/>
        </p:spPr>
        <p:txBody>
          <a:bodyPr wrap="square" rtlCol="0">
            <a:spAutoFit/>
          </a:bodyPr>
          <a:lstStyle/>
          <a:p>
            <a:r>
              <a:rPr lang="en-AU" sz="900" b="1" dirty="0"/>
              <a:t>Explanations for the results:</a:t>
            </a:r>
          </a:p>
          <a:p>
            <a:endParaRPr lang="en-AU" sz="900" b="1" dirty="0"/>
          </a:p>
          <a:p>
            <a:r>
              <a:rPr lang="en-AU" sz="900" dirty="0"/>
              <a:t>The audit program is risk based with a focus on more significant sites. The number of actions required can be dependant on the type of audits completed, and if the audits were ‘follow up’ audits from previously identified risks.</a:t>
            </a:r>
          </a:p>
          <a:p>
            <a:endParaRPr lang="en-AU" sz="900" dirty="0"/>
          </a:p>
          <a:p>
            <a:pPr>
              <a:spcAft>
                <a:spcPts val="600"/>
              </a:spcAft>
            </a:pPr>
            <a:r>
              <a:rPr lang="en-AU" sz="900" dirty="0"/>
              <a:t>There were no audits conducted in Q1 due to the COVID-19 lockdown. </a:t>
            </a:r>
            <a:endParaRPr lang="en-AU" sz="900" b="1" dirty="0">
              <a:solidFill>
                <a:srgbClr val="C00000"/>
              </a:solidFill>
            </a:endParaRPr>
          </a:p>
          <a:p>
            <a:r>
              <a:rPr lang="en-AU" sz="900" b="1" dirty="0"/>
              <a:t>Why are these measures important?</a:t>
            </a:r>
          </a:p>
          <a:p>
            <a:endParaRPr lang="en-AU" sz="900" b="1" dirty="0"/>
          </a:p>
          <a:p>
            <a:r>
              <a:rPr lang="en-AU" sz="900" dirty="0">
                <a:solidFill>
                  <a:schemeClr val="bg1">
                    <a:lumMod val="50000"/>
                  </a:schemeClr>
                </a:solidFill>
              </a:rPr>
              <a:t>This indicator measures the number of current tenements that have had a compliance activity undertaken and shows how many duty holders are meeting requirements. </a:t>
            </a:r>
          </a:p>
        </p:txBody>
      </p:sp>
      <p:sp>
        <p:nvSpPr>
          <p:cNvPr id="10" name="TextBox 9">
            <a:extLst>
              <a:ext uri="{FF2B5EF4-FFF2-40B4-BE49-F238E27FC236}">
                <a16:creationId xmlns:a16="http://schemas.microsoft.com/office/drawing/2014/main" id="{C9B6468A-C83B-4EC0-A47D-7D40D0473AB3}"/>
              </a:ext>
            </a:extLst>
          </p:cNvPr>
          <p:cNvSpPr txBox="1"/>
          <p:nvPr/>
        </p:nvSpPr>
        <p:spPr>
          <a:xfrm>
            <a:off x="6393160" y="904116"/>
            <a:ext cx="3140394" cy="2185214"/>
          </a:xfrm>
          <a:prstGeom prst="rect">
            <a:avLst/>
          </a:prstGeom>
          <a:noFill/>
        </p:spPr>
        <p:txBody>
          <a:bodyPr wrap="square" rtlCol="0">
            <a:spAutoFit/>
          </a:bodyPr>
          <a:lstStyle/>
          <a:p>
            <a:r>
              <a:rPr lang="en-AU" sz="900" b="1" dirty="0"/>
              <a:t>Explanations for the results:</a:t>
            </a:r>
          </a:p>
          <a:p>
            <a:endParaRPr lang="en-AU" sz="900" b="1" dirty="0"/>
          </a:p>
          <a:p>
            <a:pPr>
              <a:spcAft>
                <a:spcPts val="600"/>
              </a:spcAft>
            </a:pPr>
            <a:r>
              <a:rPr lang="en-AU" sz="900" dirty="0"/>
              <a:t>There were no audits conducted in Q1 due to the COVID-19 lockdown. </a:t>
            </a:r>
          </a:p>
          <a:p>
            <a:pPr>
              <a:spcAft>
                <a:spcPts val="600"/>
              </a:spcAft>
            </a:pPr>
            <a:r>
              <a:rPr lang="en-AU" sz="900" dirty="0"/>
              <a:t>Earth Resources Regulation's compliance program aims to drive improved industry performance and is focussing on management of the following risks to protect public safety and the environment: rehabilitation, fire, dust, noise, stability, water and approval conditions. </a:t>
            </a:r>
          </a:p>
          <a:p>
            <a:pPr>
              <a:spcAft>
                <a:spcPts val="600"/>
              </a:spcAft>
            </a:pPr>
            <a:r>
              <a:rPr lang="en-AU" sz="900" dirty="0"/>
              <a:t>For further information on compliance priorities see the Earth Resources Regulation Compliance Strategy </a:t>
            </a:r>
            <a:r>
              <a:rPr lang="en-AU" sz="900" dirty="0">
                <a:hlinkClick r:id="rId4"/>
              </a:rPr>
              <a:t>https://earthresources.vic.gov.au/__data/assets/pdf_file/0020/461315/Earth-Resources-Regulation-Compliance-Strategy-2018-2020.pdf</a:t>
            </a:r>
            <a:r>
              <a:rPr lang="en-AU" sz="900" dirty="0"/>
              <a:t>)</a:t>
            </a:r>
          </a:p>
        </p:txBody>
      </p:sp>
      <p:graphicFrame>
        <p:nvGraphicFramePr>
          <p:cNvPr id="3" name="Table 2">
            <a:extLst>
              <a:ext uri="{FF2B5EF4-FFF2-40B4-BE49-F238E27FC236}">
                <a16:creationId xmlns:a16="http://schemas.microsoft.com/office/drawing/2014/main" id="{484E2920-5292-4B0B-852C-1EE21248E359}"/>
              </a:ext>
            </a:extLst>
          </p:cNvPr>
          <p:cNvGraphicFramePr>
            <a:graphicFrameLocks noGrp="1"/>
          </p:cNvGraphicFramePr>
          <p:nvPr>
            <p:extLst>
              <p:ext uri="{D42A27DB-BD31-4B8C-83A1-F6EECF244321}">
                <p14:modId xmlns:p14="http://schemas.microsoft.com/office/powerpoint/2010/main" val="3058880736"/>
              </p:ext>
            </p:extLst>
          </p:nvPr>
        </p:nvGraphicFramePr>
        <p:xfrm>
          <a:off x="372445" y="904116"/>
          <a:ext cx="5899981" cy="3008009"/>
        </p:xfrm>
        <a:graphic>
          <a:graphicData uri="http://schemas.openxmlformats.org/drawingml/2006/table">
            <a:tbl>
              <a:tblPr firstRow="1" lastRow="1" lastCol="1" bandRow="1">
                <a:tableStyleId>{7DF18680-E054-41AD-8BC1-D1AEF772440D}</a:tableStyleId>
              </a:tblPr>
              <a:tblGrid>
                <a:gridCol w="2101835">
                  <a:extLst>
                    <a:ext uri="{9D8B030D-6E8A-4147-A177-3AD203B41FA5}">
                      <a16:colId xmlns:a16="http://schemas.microsoft.com/office/drawing/2014/main" val="1151681441"/>
                    </a:ext>
                  </a:extLst>
                </a:gridCol>
                <a:gridCol w="638818">
                  <a:extLst>
                    <a:ext uri="{9D8B030D-6E8A-4147-A177-3AD203B41FA5}">
                      <a16:colId xmlns:a16="http://schemas.microsoft.com/office/drawing/2014/main" val="1455749005"/>
                    </a:ext>
                  </a:extLst>
                </a:gridCol>
                <a:gridCol w="672672">
                  <a:extLst>
                    <a:ext uri="{9D8B030D-6E8A-4147-A177-3AD203B41FA5}">
                      <a16:colId xmlns:a16="http://schemas.microsoft.com/office/drawing/2014/main" val="4140336705"/>
                    </a:ext>
                  </a:extLst>
                </a:gridCol>
                <a:gridCol w="691980">
                  <a:extLst>
                    <a:ext uri="{9D8B030D-6E8A-4147-A177-3AD203B41FA5}">
                      <a16:colId xmlns:a16="http://schemas.microsoft.com/office/drawing/2014/main" val="2725847912"/>
                    </a:ext>
                  </a:extLst>
                </a:gridCol>
                <a:gridCol w="623634">
                  <a:extLst>
                    <a:ext uri="{9D8B030D-6E8A-4147-A177-3AD203B41FA5}">
                      <a16:colId xmlns:a16="http://schemas.microsoft.com/office/drawing/2014/main" val="2377880613"/>
                    </a:ext>
                  </a:extLst>
                </a:gridCol>
                <a:gridCol w="512331">
                  <a:extLst>
                    <a:ext uri="{9D8B030D-6E8A-4147-A177-3AD203B41FA5}">
                      <a16:colId xmlns:a16="http://schemas.microsoft.com/office/drawing/2014/main" val="3951693185"/>
                    </a:ext>
                  </a:extLst>
                </a:gridCol>
                <a:gridCol w="658711">
                  <a:extLst>
                    <a:ext uri="{9D8B030D-6E8A-4147-A177-3AD203B41FA5}">
                      <a16:colId xmlns:a16="http://schemas.microsoft.com/office/drawing/2014/main" val="3384394750"/>
                    </a:ext>
                  </a:extLst>
                </a:gridCol>
              </a:tblGrid>
              <a:tr h="369035">
                <a:tc>
                  <a:txBody>
                    <a:bodyPr/>
                    <a:lstStyle/>
                    <a:p>
                      <a:pPr algn="ctr" fontAlgn="b"/>
                      <a:r>
                        <a:rPr lang="en-AU" sz="900" u="none" strike="noStrike" kern="1200" dirty="0">
                          <a:effectLst/>
                          <a:latin typeface="+mn-lt"/>
                        </a:rPr>
                        <a:t>Type of Audits</a:t>
                      </a:r>
                      <a:endParaRPr lang="en-AU" sz="900" b="1" u="none" strike="noStrike" kern="1200" dirty="0">
                        <a:solidFill>
                          <a:schemeClr val="lt1"/>
                        </a:solidFill>
                        <a:effectLst/>
                        <a:latin typeface="+mn-lt"/>
                        <a:ea typeface="+mn-ea"/>
                        <a:cs typeface="+mn-cs"/>
                      </a:endParaRPr>
                    </a:p>
                  </a:txBody>
                  <a:tcPr marL="9525" marR="9525" marT="9525" marB="0" anchor="ctr">
                    <a:solidFill>
                      <a:srgbClr val="002060"/>
                    </a:solidFill>
                  </a:tcPr>
                </a:tc>
                <a:tc>
                  <a:txBody>
                    <a:bodyPr/>
                    <a:lstStyle/>
                    <a:p>
                      <a:pPr algn="ctr" rtl="0" fontAlgn="b"/>
                      <a:r>
                        <a:rPr lang="en-AU" sz="900" b="1" i="0" u="none" strike="noStrike" dirty="0">
                          <a:solidFill>
                            <a:srgbClr val="FFFFFF"/>
                          </a:solidFill>
                          <a:effectLst/>
                          <a:latin typeface="Calibri" panose="020F0502020204030204" pitchFamily="34" charset="0"/>
                        </a:rPr>
                        <a:t>FY 2019-20 Q2</a:t>
                      </a:r>
                    </a:p>
                  </a:txBody>
                  <a:tcPr marL="9525" marR="9525" marT="9525" marB="0" anchor="ctr">
                    <a:solidFill>
                      <a:srgbClr val="002060"/>
                    </a:solidFill>
                  </a:tcPr>
                </a:tc>
                <a:tc>
                  <a:txBody>
                    <a:bodyPr/>
                    <a:lstStyle/>
                    <a:p>
                      <a:pPr algn="ctr" rtl="0" fontAlgn="b"/>
                      <a:r>
                        <a:rPr lang="en-AU" sz="900" b="1" i="0" u="none" strike="noStrike" dirty="0">
                          <a:solidFill>
                            <a:srgbClr val="FFFFFF"/>
                          </a:solidFill>
                          <a:effectLst/>
                          <a:latin typeface="Calibri" panose="020F0502020204030204" pitchFamily="34" charset="0"/>
                        </a:rPr>
                        <a:t>FY 2019-20 Q3</a:t>
                      </a:r>
                    </a:p>
                  </a:txBody>
                  <a:tcPr marL="9525" marR="9525" marT="9525" marB="0" anchor="ctr">
                    <a:solidFill>
                      <a:srgbClr val="002060"/>
                    </a:solidFill>
                  </a:tcPr>
                </a:tc>
                <a:tc>
                  <a:txBody>
                    <a:bodyPr/>
                    <a:lstStyle/>
                    <a:p>
                      <a:pPr algn="ctr" rtl="0" fontAlgn="b"/>
                      <a:r>
                        <a:rPr lang="en-AU" sz="900" b="1" i="0" u="none" strike="noStrike" dirty="0">
                          <a:solidFill>
                            <a:srgbClr val="FFFFFF"/>
                          </a:solidFill>
                          <a:effectLst/>
                          <a:latin typeface="Calibri" panose="020F0502020204030204" pitchFamily="34" charset="0"/>
                        </a:rPr>
                        <a:t>FY 2019-20 Q4</a:t>
                      </a:r>
                    </a:p>
                  </a:txBody>
                  <a:tcPr marL="9525" marR="9525" marT="9525" marB="0" anchor="ctr">
                    <a:solidFill>
                      <a:srgbClr val="002060"/>
                    </a:solidFill>
                  </a:tcPr>
                </a:tc>
                <a:tc>
                  <a:txBody>
                    <a:bodyPr/>
                    <a:lstStyle/>
                    <a:p>
                      <a:pPr algn="ctr" rtl="0" fontAlgn="b"/>
                      <a:r>
                        <a:rPr lang="en-AU" sz="900" b="1" i="0" u="none" strike="noStrike" dirty="0">
                          <a:solidFill>
                            <a:srgbClr val="FFFFFF"/>
                          </a:solidFill>
                          <a:effectLst/>
                          <a:latin typeface="Calibri" panose="020F0502020204030204" pitchFamily="34" charset="0"/>
                        </a:rPr>
                        <a:t>FY 2020-21 Q1</a:t>
                      </a:r>
                    </a:p>
                  </a:txBody>
                  <a:tcPr marL="9525" marR="9525" marT="9525" marB="0" anchor="ctr">
                    <a:solidFill>
                      <a:srgbClr val="002060"/>
                    </a:solidFill>
                  </a:tcPr>
                </a:tc>
                <a:tc>
                  <a:txBody>
                    <a:bodyPr/>
                    <a:lstStyle/>
                    <a:p>
                      <a:pPr algn="ctr" fontAlgn="b"/>
                      <a:r>
                        <a:rPr lang="en-AU" sz="900" u="none" strike="noStrike" dirty="0">
                          <a:effectLst/>
                          <a:latin typeface="+mn-lt"/>
                        </a:rPr>
                        <a:t>Total</a:t>
                      </a:r>
                      <a:endParaRPr lang="en-AU" sz="900" b="1" i="0" u="none" strike="noStrike" dirty="0">
                        <a:solidFill>
                          <a:srgbClr val="000000"/>
                        </a:solidFill>
                        <a:effectLst/>
                        <a:latin typeface="+mn-lt"/>
                      </a:endParaRPr>
                    </a:p>
                  </a:txBody>
                  <a:tcPr marL="9525" marR="9525" marT="9525" marB="0" anchor="ctr">
                    <a:solidFill>
                      <a:srgbClr val="002060"/>
                    </a:solidFill>
                  </a:tcPr>
                </a:tc>
                <a:tc>
                  <a:txBody>
                    <a:bodyPr/>
                    <a:lstStyle/>
                    <a:p>
                      <a:pPr algn="ctr" fontAlgn="b"/>
                      <a:r>
                        <a:rPr lang="en-AU" sz="900" u="none" strike="noStrike" dirty="0">
                          <a:effectLst/>
                          <a:latin typeface="+mn-lt"/>
                        </a:rPr>
                        <a:t>% Total</a:t>
                      </a:r>
                      <a:endParaRPr lang="en-AU" sz="900" b="0" i="0" u="none" strike="noStrike" dirty="0">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1620572637"/>
                  </a:ext>
                </a:extLst>
              </a:tr>
              <a:tr h="202998">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Progressive Rehabilitation</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34</a:t>
                      </a:r>
                    </a:p>
                  </a:txBody>
                  <a:tcPr marL="9525" marR="9525" marT="9525" marB="0" anchor="b"/>
                </a:tc>
                <a:tc>
                  <a:txBody>
                    <a:bodyPr/>
                    <a:lstStyle/>
                    <a:p>
                      <a:pPr algn="ctr" rtl="0" fontAlgn="b"/>
                      <a:r>
                        <a:rPr lang="en-AU" sz="900" b="1" i="0" u="none" strike="noStrike">
                          <a:solidFill>
                            <a:srgbClr val="000000"/>
                          </a:solidFill>
                          <a:effectLst/>
                          <a:latin typeface="Calibri" panose="020F0502020204030204" pitchFamily="34" charset="0"/>
                        </a:rPr>
                        <a:t>40%</a:t>
                      </a:r>
                    </a:p>
                  </a:txBody>
                  <a:tcPr marL="9525" marR="9525" marT="9525" marB="0" anchor="b"/>
                </a:tc>
                <a:extLst>
                  <a:ext uri="{0D108BD9-81ED-4DB2-BD59-A6C34878D82A}">
                    <a16:rowId xmlns:a16="http://schemas.microsoft.com/office/drawing/2014/main" val="957791463"/>
                  </a:ext>
                </a:extLst>
              </a:tr>
              <a:tr h="202998">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Plan and Conditions</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9</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18</a:t>
                      </a:r>
                    </a:p>
                  </a:txBody>
                  <a:tcPr marL="9525" marR="9525" marT="9525" marB="0" anchor="b"/>
                </a:tc>
                <a:tc>
                  <a:txBody>
                    <a:bodyPr/>
                    <a:lstStyle/>
                    <a:p>
                      <a:pPr algn="ctr" rtl="0" fontAlgn="b"/>
                      <a:r>
                        <a:rPr lang="en-AU" sz="900" b="1" i="0" u="none" strike="noStrike">
                          <a:solidFill>
                            <a:srgbClr val="000000"/>
                          </a:solidFill>
                          <a:effectLst/>
                          <a:latin typeface="Calibri" panose="020F0502020204030204" pitchFamily="34" charset="0"/>
                        </a:rPr>
                        <a:t>21%</a:t>
                      </a:r>
                    </a:p>
                  </a:txBody>
                  <a:tcPr marL="9525" marR="9525" marT="9525" marB="0" anchor="b"/>
                </a:tc>
                <a:extLst>
                  <a:ext uri="{0D108BD9-81ED-4DB2-BD59-A6C34878D82A}">
                    <a16:rowId xmlns:a16="http://schemas.microsoft.com/office/drawing/2014/main" val="100340434"/>
                  </a:ext>
                </a:extLst>
              </a:tr>
              <a:tr h="202998">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Boundaries and Extraction limits</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6</a:t>
                      </a:r>
                    </a:p>
                  </a:txBody>
                  <a:tcPr marL="9525" marR="9525" marT="9525" marB="0" anchor="b"/>
                </a:tc>
                <a:tc>
                  <a:txBody>
                    <a:bodyPr/>
                    <a:lstStyle/>
                    <a:p>
                      <a:pPr algn="ctr" rtl="0" fontAlgn="b"/>
                      <a:r>
                        <a:rPr lang="en-AU" sz="900" b="1"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1418222592"/>
                  </a:ext>
                </a:extLst>
              </a:tr>
              <a:tr h="202998">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Dust</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10</a:t>
                      </a:r>
                    </a:p>
                  </a:txBody>
                  <a:tcPr marL="9525" marR="9525" marT="9525" marB="0" anchor="b"/>
                </a:tc>
                <a:tc>
                  <a:txBody>
                    <a:bodyPr/>
                    <a:lstStyle/>
                    <a:p>
                      <a:pPr algn="ctr" rtl="0" fontAlgn="b"/>
                      <a:r>
                        <a:rPr lang="en-AU" sz="900" b="1" i="0" u="none" strike="noStrike">
                          <a:solidFill>
                            <a:srgbClr val="00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val="2091418836"/>
                  </a:ext>
                </a:extLst>
              </a:tr>
              <a:tr h="202998">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GeoTechnical</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6</a:t>
                      </a:r>
                    </a:p>
                  </a:txBody>
                  <a:tcPr marL="9525" marR="9525" marT="9525" marB="0" anchor="b"/>
                </a:tc>
                <a:tc>
                  <a:txBody>
                    <a:bodyPr/>
                    <a:lstStyle/>
                    <a:p>
                      <a:pPr algn="ctr" rtl="0" fontAlgn="b"/>
                      <a:r>
                        <a:rPr lang="en-AU" sz="900" b="1" i="0" u="none" strike="noStrike">
                          <a:solidFill>
                            <a:srgbClr val="000000"/>
                          </a:solidFill>
                          <a:effectLst/>
                          <a:latin typeface="Calibri" panose="020F0502020204030204" pitchFamily="34" charset="0"/>
                        </a:rPr>
                        <a:t>7%</a:t>
                      </a:r>
                    </a:p>
                  </a:txBody>
                  <a:tcPr marL="9525" marR="9525" marT="9525" marB="0" anchor="b"/>
                </a:tc>
                <a:extLst>
                  <a:ext uri="{0D108BD9-81ED-4DB2-BD59-A6C34878D82A}">
                    <a16:rowId xmlns:a16="http://schemas.microsoft.com/office/drawing/2014/main" val="269329842"/>
                  </a:ext>
                </a:extLst>
              </a:tr>
              <a:tr h="202998">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Impacts of Blasting</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b"/>
                </a:tc>
                <a:tc>
                  <a:txBody>
                    <a:bodyPr/>
                    <a:lstStyle/>
                    <a:p>
                      <a:pPr algn="ctr" rtl="0" fontAlgn="b"/>
                      <a:r>
                        <a:rPr lang="en-AU" sz="900" b="1" i="0" u="none" strike="noStrike">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1591096414"/>
                  </a:ext>
                </a:extLst>
              </a:tr>
              <a:tr h="202998">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Fire &amp; Emergency</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3</a:t>
                      </a:r>
                    </a:p>
                  </a:txBody>
                  <a:tcPr marL="9525" marR="9525" marT="9525" marB="0" anchor="b"/>
                </a:tc>
                <a:tc>
                  <a:txBody>
                    <a:bodyPr/>
                    <a:lstStyle/>
                    <a:p>
                      <a:pPr algn="ctr" rtl="0" fontAlgn="b"/>
                      <a:r>
                        <a:rPr lang="en-AU" sz="900" b="1" i="0" u="none" strike="noStrike">
                          <a:solidFill>
                            <a:srgbClr val="000000"/>
                          </a:solidFill>
                          <a:effectLst/>
                          <a:latin typeface="Calibri" panose="020F0502020204030204" pitchFamily="34" charset="0"/>
                        </a:rPr>
                        <a:t>3%</a:t>
                      </a:r>
                    </a:p>
                  </a:txBody>
                  <a:tcPr marL="9525" marR="9525" marT="9525" marB="0" anchor="b"/>
                </a:tc>
                <a:extLst>
                  <a:ext uri="{0D108BD9-81ED-4DB2-BD59-A6C34878D82A}">
                    <a16:rowId xmlns:a16="http://schemas.microsoft.com/office/drawing/2014/main" val="4038460892"/>
                  </a:ext>
                </a:extLst>
              </a:tr>
              <a:tr h="202998">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Exploration Drilling</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1"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906106807"/>
                  </a:ext>
                </a:extLst>
              </a:tr>
              <a:tr h="202998">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TSF Management</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b"/>
                </a:tc>
                <a:tc>
                  <a:txBody>
                    <a:bodyPr/>
                    <a:lstStyle/>
                    <a:p>
                      <a:pPr algn="ctr" rtl="0" fontAlgn="b"/>
                      <a:r>
                        <a:rPr lang="en-AU" sz="900" b="1" i="0" u="none" strike="noStrike">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2686200046"/>
                  </a:ext>
                </a:extLst>
              </a:tr>
              <a:tr h="202998">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Pest, Plant and Animal</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b"/>
                </a:tc>
                <a:tc>
                  <a:txBody>
                    <a:bodyPr/>
                    <a:lstStyle/>
                    <a:p>
                      <a:pPr algn="ctr" rtl="0" fontAlgn="b"/>
                      <a:r>
                        <a:rPr lang="en-AU" sz="900" b="1" i="0" u="none" strike="noStrike">
                          <a:solidFill>
                            <a:srgbClr val="000000"/>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863990952"/>
                  </a:ext>
                </a:extLst>
              </a:tr>
              <a:tr h="202998">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Site Security and Buffer Zones</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1" i="0" u="none" strike="noStrike">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4003551048"/>
                  </a:ext>
                </a:extLst>
              </a:tr>
              <a:tr h="202998">
                <a:tc>
                  <a:txBody>
                    <a:bodyPr/>
                    <a:lstStyle/>
                    <a:p>
                      <a:pPr marL="0" algn="l" defTabSz="914400" rtl="0" eaLnBrk="1" fontAlgn="b" latinLnBrk="0" hangingPunct="1"/>
                      <a:r>
                        <a:rPr lang="en-AU" sz="900" u="none" strike="noStrike" kern="1200" dirty="0">
                          <a:solidFill>
                            <a:schemeClr val="dk1"/>
                          </a:solidFill>
                          <a:effectLst/>
                          <a:latin typeface="+mn-lt"/>
                          <a:ea typeface="+mn-ea"/>
                          <a:cs typeface="+mn-cs"/>
                        </a:rPr>
                        <a:t>Community Engagement</a:t>
                      </a:r>
                    </a:p>
                  </a:txBody>
                  <a:tcPr marL="180000" marR="9525" marT="9525" marB="0" anchor="b"/>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1" i="0" u="none" strike="noStrike" dirty="0">
                          <a:solidFill>
                            <a:srgbClr val="000000"/>
                          </a:solidFill>
                          <a:effectLst/>
                          <a:latin typeface="Calibri" panose="020F0502020204030204" pitchFamily="34" charset="0"/>
                        </a:rPr>
                        <a:t>1%</a:t>
                      </a:r>
                    </a:p>
                  </a:txBody>
                  <a:tcPr marL="9525" marR="9525" marT="9525" marB="0" anchor="b"/>
                </a:tc>
                <a:extLst>
                  <a:ext uri="{0D108BD9-81ED-4DB2-BD59-A6C34878D82A}">
                    <a16:rowId xmlns:a16="http://schemas.microsoft.com/office/drawing/2014/main" val="342454088"/>
                  </a:ext>
                </a:extLst>
              </a:tr>
              <a:tr h="202998">
                <a:tc>
                  <a:txBody>
                    <a:bodyPr/>
                    <a:lstStyle/>
                    <a:p>
                      <a:pPr algn="ctr" fontAlgn="b"/>
                      <a:r>
                        <a:rPr lang="en-AU" sz="900" u="none" strike="noStrike" dirty="0">
                          <a:effectLst/>
                          <a:latin typeface="+mn-lt"/>
                        </a:rPr>
                        <a:t>Total</a:t>
                      </a:r>
                      <a:endParaRPr lang="en-AU" sz="900" b="1" i="0" u="none" strike="noStrike" dirty="0">
                        <a:solidFill>
                          <a:srgbClr val="000000"/>
                        </a:solidFill>
                        <a:effectLst/>
                        <a:latin typeface="+mn-lt"/>
                      </a:endParaRP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48</a:t>
                      </a: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31</a:t>
                      </a: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7</a:t>
                      </a: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0</a:t>
                      </a:r>
                    </a:p>
                  </a:txBody>
                  <a:tcPr marL="9525" marR="9525" marT="9525" marB="0" anchor="ctr"/>
                </a:tc>
                <a:tc>
                  <a:txBody>
                    <a:bodyPr/>
                    <a:lstStyle/>
                    <a:p>
                      <a:pPr algn="ctr" rtl="0" fontAlgn="b"/>
                      <a:r>
                        <a:rPr lang="en-AU" sz="900" b="1" i="0" u="none" strike="noStrike" dirty="0">
                          <a:solidFill>
                            <a:srgbClr val="FFFFFF"/>
                          </a:solidFill>
                          <a:effectLst/>
                          <a:latin typeface="Calibri" panose="020F0502020204030204" pitchFamily="34" charset="0"/>
                        </a:rPr>
                        <a:t>86</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679094964"/>
                  </a:ext>
                </a:extLst>
              </a:tr>
            </a:tbl>
          </a:graphicData>
        </a:graphic>
      </p:graphicFrame>
      <p:sp>
        <p:nvSpPr>
          <p:cNvPr id="6" name="Footer Placeholder 5"/>
          <p:cNvSpPr>
            <a:spLocks noGrp="1"/>
          </p:cNvSpPr>
          <p:nvPr>
            <p:ph type="ftr" sz="quarter" idx="11"/>
          </p:nvPr>
        </p:nvSpPr>
        <p:spPr/>
        <p:txBody>
          <a:bodyPr/>
          <a:lstStyle/>
          <a:p>
            <a:r>
              <a:rPr lang="en-AU"/>
              <a:t>Earth Resources Regulation Quarterly Performance Report 2020-21 Q1</a:t>
            </a:r>
            <a:endParaRPr lang="en-AU" dirty="0"/>
          </a:p>
        </p:txBody>
      </p:sp>
    </p:spTree>
    <p:extLst>
      <p:ext uri="{BB962C8B-B14F-4D97-AF65-F5344CB8AC3E}">
        <p14:creationId xmlns:p14="http://schemas.microsoft.com/office/powerpoint/2010/main" val="147402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8504" y="240209"/>
            <a:ext cx="8915400" cy="274042"/>
          </a:xfrm>
        </p:spPr>
        <p:txBody>
          <a:bodyPr>
            <a:normAutofit fontScale="90000"/>
          </a:bodyPr>
          <a:lstStyle/>
          <a:p>
            <a:r>
              <a:rPr lang="en-AU" sz="1400" b="1" dirty="0">
                <a:solidFill>
                  <a:schemeClr val="bg1"/>
                </a:solidFill>
              </a:rPr>
              <a:t>KPI 2 Ensuring Compliance – Enforcement Activities</a:t>
            </a:r>
          </a:p>
        </p:txBody>
      </p:sp>
      <p:graphicFrame>
        <p:nvGraphicFramePr>
          <p:cNvPr id="5" name="Table 4"/>
          <p:cNvGraphicFramePr>
            <a:graphicFrameLocks noGrp="1"/>
          </p:cNvGraphicFramePr>
          <p:nvPr>
            <p:extLst>
              <p:ext uri="{D42A27DB-BD31-4B8C-83A1-F6EECF244321}">
                <p14:modId xmlns:p14="http://schemas.microsoft.com/office/powerpoint/2010/main" val="2231352334"/>
              </p:ext>
            </p:extLst>
          </p:nvPr>
        </p:nvGraphicFramePr>
        <p:xfrm>
          <a:off x="344488" y="1151897"/>
          <a:ext cx="5509660" cy="2417590"/>
        </p:xfrm>
        <a:graphic>
          <a:graphicData uri="http://schemas.openxmlformats.org/drawingml/2006/table">
            <a:tbl>
              <a:tblPr firstRow="1" bandRow="1">
                <a:tableStyleId>{7DF18680-E054-41AD-8BC1-D1AEF772440D}</a:tableStyleId>
              </a:tblPr>
              <a:tblGrid>
                <a:gridCol w="718999">
                  <a:extLst>
                    <a:ext uri="{9D8B030D-6E8A-4147-A177-3AD203B41FA5}">
                      <a16:colId xmlns:a16="http://schemas.microsoft.com/office/drawing/2014/main" val="20000"/>
                    </a:ext>
                  </a:extLst>
                </a:gridCol>
                <a:gridCol w="2077278">
                  <a:extLst>
                    <a:ext uri="{9D8B030D-6E8A-4147-A177-3AD203B41FA5}">
                      <a16:colId xmlns:a16="http://schemas.microsoft.com/office/drawing/2014/main" val="20002"/>
                    </a:ext>
                  </a:extLst>
                </a:gridCol>
                <a:gridCol w="1500809">
                  <a:extLst>
                    <a:ext uri="{9D8B030D-6E8A-4147-A177-3AD203B41FA5}">
                      <a16:colId xmlns:a16="http://schemas.microsoft.com/office/drawing/2014/main" val="20003"/>
                    </a:ext>
                  </a:extLst>
                </a:gridCol>
                <a:gridCol w="1212574">
                  <a:extLst>
                    <a:ext uri="{9D8B030D-6E8A-4147-A177-3AD203B41FA5}">
                      <a16:colId xmlns:a16="http://schemas.microsoft.com/office/drawing/2014/main" val="1001978730"/>
                    </a:ext>
                  </a:extLst>
                </a:gridCol>
              </a:tblGrid>
              <a:tr h="375588">
                <a:tc>
                  <a:txBody>
                    <a:bodyPr/>
                    <a:lstStyle/>
                    <a:p>
                      <a:pPr algn="ctr"/>
                      <a:r>
                        <a:rPr lang="en-AU" sz="900" dirty="0">
                          <a:latin typeface="+mn-lt"/>
                        </a:rPr>
                        <a:t>Sector</a:t>
                      </a:r>
                    </a:p>
                  </a:txBody>
                  <a:tcPr marL="99060" marR="99060" anchor="ctr">
                    <a:solidFill>
                      <a:srgbClr val="002060"/>
                    </a:solidFill>
                  </a:tcPr>
                </a:tc>
                <a:tc>
                  <a:txBody>
                    <a:bodyPr/>
                    <a:lstStyle/>
                    <a:p>
                      <a:pPr algn="ctr"/>
                      <a:r>
                        <a:rPr lang="en-AU" sz="900" dirty="0">
                          <a:latin typeface="+mn-lt"/>
                        </a:rPr>
                        <a:t>Enforcement</a:t>
                      </a:r>
                      <a:r>
                        <a:rPr lang="en-AU" sz="900" baseline="0" dirty="0">
                          <a:latin typeface="+mn-lt"/>
                        </a:rPr>
                        <a:t> Code</a:t>
                      </a:r>
                      <a:endParaRPr lang="en-AU" sz="900" dirty="0">
                        <a:latin typeface="+mn-lt"/>
                      </a:endParaRPr>
                    </a:p>
                  </a:txBody>
                  <a:tcPr marL="99060" marR="99060" anchor="ctr">
                    <a:solidFill>
                      <a:srgbClr val="002060"/>
                    </a:solidFill>
                  </a:tcPr>
                </a:tc>
                <a:tc>
                  <a:txBody>
                    <a:bodyPr/>
                    <a:lstStyle/>
                    <a:p>
                      <a:pPr algn="ctr"/>
                      <a:r>
                        <a:rPr lang="en-AU" sz="900" dirty="0">
                          <a:latin typeface="+mn-lt"/>
                        </a:rPr>
                        <a:t>Enforcement Action</a:t>
                      </a:r>
                      <a:r>
                        <a:rPr lang="en-AU" sz="900" baseline="0" dirty="0">
                          <a:latin typeface="+mn-lt"/>
                        </a:rPr>
                        <a:t> Type</a:t>
                      </a:r>
                      <a:endParaRPr lang="en-AU" sz="900" dirty="0">
                        <a:latin typeface="+mn-lt"/>
                      </a:endParaRPr>
                    </a:p>
                  </a:txBody>
                  <a:tcPr marL="99060" marR="99060" anchor="ctr">
                    <a:solidFill>
                      <a:srgbClr val="002060"/>
                    </a:solidFill>
                  </a:tcPr>
                </a:tc>
                <a:tc>
                  <a:txBody>
                    <a:bodyPr/>
                    <a:lstStyle/>
                    <a:p>
                      <a:pPr algn="ctr"/>
                      <a:r>
                        <a:rPr lang="en-AU" sz="900" dirty="0">
                          <a:latin typeface="+mn-lt"/>
                        </a:rPr>
                        <a:t>No. of Notices</a:t>
                      </a:r>
                    </a:p>
                  </a:txBody>
                  <a:tcPr marL="99060" marR="99060" anchor="ctr">
                    <a:solidFill>
                      <a:srgbClr val="002060"/>
                    </a:solidFill>
                  </a:tcPr>
                </a:tc>
                <a:extLst>
                  <a:ext uri="{0D108BD9-81ED-4DB2-BD59-A6C34878D82A}">
                    <a16:rowId xmlns:a16="http://schemas.microsoft.com/office/drawing/2014/main" val="10000"/>
                  </a:ext>
                </a:extLst>
              </a:tr>
              <a:tr h="287752">
                <a:tc>
                  <a:txBody>
                    <a:bodyPr/>
                    <a:lstStyle/>
                    <a:p>
                      <a:pPr algn="ctr" fontAlgn="b"/>
                      <a:r>
                        <a:rPr lang="en-AU" sz="900" b="1"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Authorised Activity Compliance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805948950"/>
                  </a:ext>
                </a:extLst>
              </a:tr>
              <a:tr h="301621">
                <a:tc>
                  <a:txBody>
                    <a:bodyPr/>
                    <a:lstStyle/>
                    <a:p>
                      <a:pPr algn="ctr" fontAlgn="b"/>
                      <a:r>
                        <a:rPr lang="en-AU" sz="900" b="1"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Public Safety and Site Security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234255539"/>
                  </a:ext>
                </a:extLst>
              </a:tr>
              <a:tr h="301621">
                <a:tc>
                  <a:txBody>
                    <a:bodyPr/>
                    <a:lstStyle/>
                    <a:p>
                      <a:pPr algn="ctr" fontAlgn="b"/>
                      <a:r>
                        <a:rPr lang="en-AU" sz="900" b="1"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Slope Stability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0001"/>
                  </a:ext>
                </a:extLst>
              </a:tr>
              <a:tr h="287752">
                <a:tc>
                  <a:txBody>
                    <a:bodyPr/>
                    <a:lstStyle/>
                    <a:p>
                      <a:pPr algn="ctr" fontAlgn="b"/>
                      <a:r>
                        <a:rPr lang="en-AU" sz="900" b="1" i="0" u="none" strike="noStrike">
                          <a:solidFill>
                            <a:srgbClr val="000000"/>
                          </a:solidFill>
                          <a:effectLst/>
                          <a:latin typeface="Calibri" panose="020F0502020204030204" pitchFamily="34" charset="0"/>
                        </a:rPr>
                        <a:t>Extractives</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Work Without Licence or Consents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s110a Notice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707698009"/>
                  </a:ext>
                </a:extLst>
              </a:tr>
              <a:tr h="287752">
                <a:tc>
                  <a:txBody>
                    <a:bodyPr/>
                    <a:lstStyle/>
                    <a:p>
                      <a:pPr algn="ctr" fontAlgn="b"/>
                      <a:r>
                        <a:rPr lang="en-AU" sz="900" b="1" i="0" u="none" strike="noStrike">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Rehabilitation of Site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472577303"/>
                  </a:ext>
                </a:extLst>
              </a:tr>
              <a:tr h="287752">
                <a:tc>
                  <a:txBody>
                    <a:bodyPr/>
                    <a:lstStyle/>
                    <a:p>
                      <a:pPr algn="ctr" fontAlgn="b"/>
                      <a:r>
                        <a:rPr lang="en-AU" sz="900" b="1" i="0" u="none" strike="noStrike">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Waterway Quality and Aquatic Habitat</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s110 Notice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444130511"/>
                  </a:ext>
                </a:extLst>
              </a:tr>
              <a:tr h="287752">
                <a:tc>
                  <a:txBody>
                    <a:bodyPr/>
                    <a:lstStyle/>
                    <a:p>
                      <a:pPr algn="ctr" fontAlgn="b"/>
                      <a:r>
                        <a:rPr lang="en-AU" sz="900" b="1" i="0" u="none" strike="noStrike">
                          <a:solidFill>
                            <a:srgbClr val="000000"/>
                          </a:solidFill>
                          <a:effectLst/>
                          <a:latin typeface="Calibri" panose="020F0502020204030204" pitchFamily="34" charset="0"/>
                        </a:rPr>
                        <a:t>Mining</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Work Without Licence or Consents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s110a Notice</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058631327"/>
                  </a:ext>
                </a:extLst>
              </a:tr>
            </a:tbl>
          </a:graphicData>
        </a:graphic>
      </p:graphicFrame>
      <p:sp>
        <p:nvSpPr>
          <p:cNvPr id="6" name="TextBox 5"/>
          <p:cNvSpPr txBox="1"/>
          <p:nvPr/>
        </p:nvSpPr>
        <p:spPr>
          <a:xfrm>
            <a:off x="344488" y="777289"/>
            <a:ext cx="4134459" cy="276999"/>
          </a:xfrm>
          <a:prstGeom prst="rect">
            <a:avLst/>
          </a:prstGeom>
          <a:noFill/>
        </p:spPr>
        <p:txBody>
          <a:bodyPr wrap="square" rtlCol="0">
            <a:spAutoFit/>
          </a:bodyPr>
          <a:lstStyle/>
          <a:p>
            <a:r>
              <a:rPr lang="en-AU" sz="1200" dirty="0"/>
              <a:t>General enforcement notices issued in the quarter</a:t>
            </a:r>
          </a:p>
        </p:txBody>
      </p:sp>
      <p:sp>
        <p:nvSpPr>
          <p:cNvPr id="2" name="Slide Number Placeholder 1">
            <a:extLst>
              <a:ext uri="{FF2B5EF4-FFF2-40B4-BE49-F238E27FC236}">
                <a16:creationId xmlns:a16="http://schemas.microsoft.com/office/drawing/2014/main" id="{905B32EC-6D9C-4FC1-A00C-D97F73AADB57}"/>
              </a:ext>
            </a:extLst>
          </p:cNvPr>
          <p:cNvSpPr>
            <a:spLocks noGrp="1"/>
          </p:cNvSpPr>
          <p:nvPr>
            <p:ph type="sldNum" sz="quarter" idx="12"/>
          </p:nvPr>
        </p:nvSpPr>
        <p:spPr>
          <a:xfrm>
            <a:off x="9008672" y="240209"/>
            <a:ext cx="897328" cy="274042"/>
          </a:xfrm>
        </p:spPr>
        <p:txBody>
          <a:bodyPr/>
          <a:lstStyle/>
          <a:p>
            <a:r>
              <a:rPr lang="en-AU" dirty="0"/>
              <a:t> Page    </a:t>
            </a:r>
            <a:fld id="{BE4ABD5F-D626-4461-ADC9-85806A61CF0E}" type="slidenum">
              <a:rPr lang="en-AU" smtClean="0"/>
              <a:pPr/>
              <a:t>12</a:t>
            </a:fld>
            <a:endParaRPr lang="en-AU" dirty="0"/>
          </a:p>
        </p:txBody>
      </p:sp>
      <p:sp>
        <p:nvSpPr>
          <p:cNvPr id="9" name="TextBox 8">
            <a:extLst>
              <a:ext uri="{FF2B5EF4-FFF2-40B4-BE49-F238E27FC236}">
                <a16:creationId xmlns:a16="http://schemas.microsoft.com/office/drawing/2014/main" id="{9236C633-AB08-4E27-B686-8915320F2F58}"/>
              </a:ext>
            </a:extLst>
          </p:cNvPr>
          <p:cNvSpPr txBox="1"/>
          <p:nvPr/>
        </p:nvSpPr>
        <p:spPr>
          <a:xfrm>
            <a:off x="6151390" y="826886"/>
            <a:ext cx="3252514" cy="2031325"/>
          </a:xfrm>
          <a:prstGeom prst="rect">
            <a:avLst/>
          </a:prstGeom>
          <a:noFill/>
        </p:spPr>
        <p:txBody>
          <a:bodyPr wrap="square" rtlCol="0" anchor="t">
            <a:spAutoFit/>
          </a:bodyPr>
          <a:lstStyle/>
          <a:p>
            <a:r>
              <a:rPr lang="en-AU" sz="900" b="1" dirty="0"/>
              <a:t>Enforcement actions summary:</a:t>
            </a:r>
          </a:p>
          <a:p>
            <a:endParaRPr lang="en-AU" sz="900" b="1" dirty="0"/>
          </a:p>
          <a:p>
            <a:r>
              <a:rPr lang="en-AU" sz="900" dirty="0"/>
              <a:t>Earth Resources Regulation compliance group undertook a number of investigations into alleged illegal quarrying activities. Outcomes ranged from official warnings, infringements, and some matters referred to prosecution.</a:t>
            </a:r>
          </a:p>
          <a:p>
            <a:endParaRPr lang="en-AU" sz="900" dirty="0">
              <a:solidFill>
                <a:srgbClr val="FF0000"/>
              </a:solidFill>
            </a:endParaRPr>
          </a:p>
          <a:p>
            <a:r>
              <a:rPr lang="en-AU" sz="900" dirty="0"/>
              <a:t>In Q1 nine remedial notices were issued, including alleged breaches of work plan conditions and ground disturbance.</a:t>
            </a:r>
            <a:endParaRPr lang="en-AU" sz="900" dirty="0">
              <a:cs typeface="Calibri"/>
            </a:endParaRPr>
          </a:p>
          <a:p>
            <a:endParaRPr lang="en-AU" sz="900" dirty="0">
              <a:solidFill>
                <a:srgbClr val="FF0000"/>
              </a:solidFill>
            </a:endParaRPr>
          </a:p>
          <a:p>
            <a:r>
              <a:rPr lang="en-AU" sz="900" dirty="0"/>
              <a:t>Further details on enforcement actions can be found in the following media releases:</a:t>
            </a:r>
          </a:p>
          <a:p>
            <a:r>
              <a:rPr lang="en-AU" sz="900" dirty="0">
                <a:hlinkClick r:id="rId2">
                  <a:extLst>
                    <a:ext uri="{A12FA001-AC4F-418D-AE19-62706E023703}">
                      <ahyp:hlinkClr xmlns:ahyp="http://schemas.microsoft.com/office/drawing/2018/hyperlinkcolor" val="tx"/>
                    </a:ext>
                  </a:extLst>
                </a:hlinkClick>
              </a:rPr>
              <a:t>https://earthresources.vic.gov.au/about-us/news</a:t>
            </a:r>
            <a:endParaRPr lang="en-AU" sz="900" dirty="0"/>
          </a:p>
          <a:p>
            <a:endParaRPr lang="en-AU" sz="900" dirty="0"/>
          </a:p>
        </p:txBody>
      </p:sp>
      <p:sp>
        <p:nvSpPr>
          <p:cNvPr id="3" name="Footer Placeholder 2"/>
          <p:cNvSpPr>
            <a:spLocks noGrp="1"/>
          </p:cNvSpPr>
          <p:nvPr>
            <p:ph type="ftr" sz="quarter" idx="11"/>
          </p:nvPr>
        </p:nvSpPr>
        <p:spPr/>
        <p:txBody>
          <a:bodyPr/>
          <a:lstStyle/>
          <a:p>
            <a:r>
              <a:rPr lang="en-AU"/>
              <a:t>Earth Resources Regulation Quarterly Performance Report 2020-21 Q1</a:t>
            </a:r>
            <a:endParaRPr lang="en-AU" dirty="0"/>
          </a:p>
        </p:txBody>
      </p:sp>
      <p:graphicFrame>
        <p:nvGraphicFramePr>
          <p:cNvPr id="11" name="Chart 10"/>
          <p:cNvGraphicFramePr/>
          <p:nvPr>
            <p:extLst>
              <p:ext uri="{D42A27DB-BD31-4B8C-83A1-F6EECF244321}">
                <p14:modId xmlns:p14="http://schemas.microsoft.com/office/powerpoint/2010/main" val="3368802097"/>
              </p:ext>
            </p:extLst>
          </p:nvPr>
        </p:nvGraphicFramePr>
        <p:xfrm>
          <a:off x="344488" y="4207134"/>
          <a:ext cx="5509660" cy="21996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51FEF895-5F97-4631-A1AC-F36BD393D1A1}"/>
              </a:ext>
            </a:extLst>
          </p:cNvPr>
          <p:cNvGraphicFramePr>
            <a:graphicFrameLocks noGrp="1"/>
          </p:cNvGraphicFramePr>
          <p:nvPr>
            <p:extLst>
              <p:ext uri="{D42A27DB-BD31-4B8C-83A1-F6EECF244321}">
                <p14:modId xmlns:p14="http://schemas.microsoft.com/office/powerpoint/2010/main" val="4289378508"/>
              </p:ext>
            </p:extLst>
          </p:nvPr>
        </p:nvGraphicFramePr>
        <p:xfrm>
          <a:off x="6216976" y="4621179"/>
          <a:ext cx="3240360" cy="685800"/>
        </p:xfrm>
        <a:graphic>
          <a:graphicData uri="http://schemas.openxmlformats.org/drawingml/2006/table">
            <a:tbl>
              <a:tblPr firstRow="1" bandRow="1">
                <a:tableStyleId>{7DF18680-E054-41AD-8BC1-D1AEF772440D}</a:tableStyleId>
              </a:tblPr>
              <a:tblGrid>
                <a:gridCol w="1633022">
                  <a:extLst>
                    <a:ext uri="{9D8B030D-6E8A-4147-A177-3AD203B41FA5}">
                      <a16:colId xmlns:a16="http://schemas.microsoft.com/office/drawing/2014/main" val="2137570373"/>
                    </a:ext>
                  </a:extLst>
                </a:gridCol>
                <a:gridCol w="1607338">
                  <a:extLst>
                    <a:ext uri="{9D8B030D-6E8A-4147-A177-3AD203B41FA5}">
                      <a16:colId xmlns:a16="http://schemas.microsoft.com/office/drawing/2014/main" val="3447034408"/>
                    </a:ext>
                  </a:extLst>
                </a:gridCol>
              </a:tblGrid>
              <a:tr h="190491">
                <a:tc>
                  <a:txBody>
                    <a:bodyPr/>
                    <a:lstStyle/>
                    <a:p>
                      <a:r>
                        <a:rPr lang="en-AU" sz="900" dirty="0"/>
                        <a:t>Actions</a:t>
                      </a:r>
                    </a:p>
                  </a:txBody>
                  <a:tcPr>
                    <a:solidFill>
                      <a:srgbClr val="002060"/>
                    </a:solidFill>
                  </a:tcPr>
                </a:tc>
                <a:tc>
                  <a:txBody>
                    <a:bodyPr/>
                    <a:lstStyle/>
                    <a:p>
                      <a:pPr algn="ctr"/>
                      <a:r>
                        <a:rPr lang="en-AU" sz="900" dirty="0"/>
                        <a:t>Issued in  the quarter</a:t>
                      </a:r>
                    </a:p>
                  </a:txBody>
                  <a:tcPr>
                    <a:solidFill>
                      <a:srgbClr val="002060"/>
                    </a:solidFill>
                  </a:tcPr>
                </a:tc>
                <a:extLst>
                  <a:ext uri="{0D108BD9-81ED-4DB2-BD59-A6C34878D82A}">
                    <a16:rowId xmlns:a16="http://schemas.microsoft.com/office/drawing/2014/main" val="2670306836"/>
                  </a:ext>
                </a:extLst>
              </a:tr>
              <a:tr h="190491">
                <a:tc>
                  <a:txBody>
                    <a:bodyPr/>
                    <a:lstStyle/>
                    <a:p>
                      <a:r>
                        <a:rPr lang="en-AU" sz="900" dirty="0"/>
                        <a:t>Infringement Notice</a:t>
                      </a:r>
                    </a:p>
                  </a:txBody>
                  <a:tcPr/>
                </a:tc>
                <a:tc>
                  <a:txBody>
                    <a:bodyPr/>
                    <a:lstStyle/>
                    <a:p>
                      <a:pPr algn="ctr"/>
                      <a:r>
                        <a:rPr lang="en-AU" sz="900" dirty="0"/>
                        <a:t>0</a:t>
                      </a:r>
                    </a:p>
                  </a:txBody>
                  <a:tcPr/>
                </a:tc>
                <a:extLst>
                  <a:ext uri="{0D108BD9-81ED-4DB2-BD59-A6C34878D82A}">
                    <a16:rowId xmlns:a16="http://schemas.microsoft.com/office/drawing/2014/main" val="3379620007"/>
                  </a:ext>
                </a:extLst>
              </a:tr>
              <a:tr h="190491">
                <a:tc>
                  <a:txBody>
                    <a:bodyPr/>
                    <a:lstStyle/>
                    <a:p>
                      <a:r>
                        <a:rPr lang="en-AU" sz="900" dirty="0"/>
                        <a:t>Official Warning Letters</a:t>
                      </a:r>
                    </a:p>
                  </a:txBody>
                  <a:tcPr/>
                </a:tc>
                <a:tc>
                  <a:txBody>
                    <a:bodyPr/>
                    <a:lstStyle/>
                    <a:p>
                      <a:pPr algn="ctr"/>
                      <a:r>
                        <a:rPr lang="en-AU" sz="900" dirty="0"/>
                        <a:t>0</a:t>
                      </a:r>
                    </a:p>
                  </a:txBody>
                  <a:tcPr/>
                </a:tc>
                <a:extLst>
                  <a:ext uri="{0D108BD9-81ED-4DB2-BD59-A6C34878D82A}">
                    <a16:rowId xmlns:a16="http://schemas.microsoft.com/office/drawing/2014/main" val="443535833"/>
                  </a:ext>
                </a:extLst>
              </a:tr>
            </a:tbl>
          </a:graphicData>
        </a:graphic>
      </p:graphicFrame>
      <p:sp>
        <p:nvSpPr>
          <p:cNvPr id="10" name="TextBox 9">
            <a:extLst>
              <a:ext uri="{FF2B5EF4-FFF2-40B4-BE49-F238E27FC236}">
                <a16:creationId xmlns:a16="http://schemas.microsoft.com/office/drawing/2014/main" id="{DFD03BAD-0AEE-4A60-BE87-49C56E3E44DB}"/>
              </a:ext>
            </a:extLst>
          </p:cNvPr>
          <p:cNvSpPr txBox="1"/>
          <p:nvPr/>
        </p:nvSpPr>
        <p:spPr>
          <a:xfrm>
            <a:off x="6149317" y="4207134"/>
            <a:ext cx="3001618" cy="276999"/>
          </a:xfrm>
          <a:prstGeom prst="rect">
            <a:avLst/>
          </a:prstGeom>
          <a:noFill/>
        </p:spPr>
        <p:txBody>
          <a:bodyPr wrap="square" rtlCol="0">
            <a:spAutoFit/>
          </a:bodyPr>
          <a:lstStyle/>
          <a:p>
            <a:r>
              <a:rPr lang="en-AU" sz="1200" dirty="0"/>
              <a:t>Infringements and Official Warnings Issued</a:t>
            </a:r>
          </a:p>
        </p:txBody>
      </p:sp>
      <p:sp>
        <p:nvSpPr>
          <p:cNvPr id="12" name="TextBox 11">
            <a:extLst>
              <a:ext uri="{FF2B5EF4-FFF2-40B4-BE49-F238E27FC236}">
                <a16:creationId xmlns:a16="http://schemas.microsoft.com/office/drawing/2014/main" id="{6D8E67AA-C2F4-4512-84E8-97318C25D6E6}"/>
              </a:ext>
            </a:extLst>
          </p:cNvPr>
          <p:cNvSpPr txBox="1"/>
          <p:nvPr/>
        </p:nvSpPr>
        <p:spPr>
          <a:xfrm>
            <a:off x="6216976" y="5579140"/>
            <a:ext cx="3547567" cy="507831"/>
          </a:xfrm>
          <a:prstGeom prst="rect">
            <a:avLst/>
          </a:prstGeom>
          <a:noFill/>
        </p:spPr>
        <p:txBody>
          <a:bodyPr wrap="square" rtlCol="0">
            <a:spAutoFit/>
          </a:bodyPr>
          <a:lstStyle/>
          <a:p>
            <a:r>
              <a:rPr lang="en-AU" sz="900" b="1" dirty="0"/>
              <a:t>Infringements and Official Warnings summary:</a:t>
            </a:r>
          </a:p>
          <a:p>
            <a:endParaRPr lang="en-AU" sz="900" b="1" dirty="0"/>
          </a:p>
          <a:p>
            <a:r>
              <a:rPr lang="en-AU" sz="900" dirty="0"/>
              <a:t>In Q1 the were no infringements or official warnings issued.</a:t>
            </a:r>
          </a:p>
        </p:txBody>
      </p:sp>
    </p:spTree>
    <p:extLst>
      <p:ext uri="{BB962C8B-B14F-4D97-AF65-F5344CB8AC3E}">
        <p14:creationId xmlns:p14="http://schemas.microsoft.com/office/powerpoint/2010/main" val="2016764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7248"/>
            <a:ext cx="8915400" cy="274042"/>
          </a:xfrm>
        </p:spPr>
        <p:txBody>
          <a:bodyPr>
            <a:normAutofit fontScale="90000"/>
          </a:bodyPr>
          <a:lstStyle/>
          <a:p>
            <a:r>
              <a:rPr lang="en-AU" sz="1400" b="1" dirty="0">
                <a:solidFill>
                  <a:schemeClr val="bg1"/>
                </a:solidFill>
              </a:rPr>
              <a:t>KPI 3 Reportable Incidents</a:t>
            </a:r>
          </a:p>
        </p:txBody>
      </p:sp>
      <p:graphicFrame>
        <p:nvGraphicFramePr>
          <p:cNvPr id="5" name="Table 4"/>
          <p:cNvGraphicFramePr>
            <a:graphicFrameLocks noGrp="1"/>
          </p:cNvGraphicFramePr>
          <p:nvPr>
            <p:extLst>
              <p:ext uri="{D42A27DB-BD31-4B8C-83A1-F6EECF244321}">
                <p14:modId xmlns:p14="http://schemas.microsoft.com/office/powerpoint/2010/main" val="1933833737"/>
              </p:ext>
            </p:extLst>
          </p:nvPr>
        </p:nvGraphicFramePr>
        <p:xfrm>
          <a:off x="409373" y="824512"/>
          <a:ext cx="8072019" cy="1678919"/>
        </p:xfrm>
        <a:graphic>
          <a:graphicData uri="http://schemas.openxmlformats.org/drawingml/2006/table">
            <a:tbl>
              <a:tblPr firstRow="1" bandRow="1">
                <a:tableStyleId>{7DF18680-E054-41AD-8BC1-D1AEF772440D}</a:tableStyleId>
              </a:tblPr>
              <a:tblGrid>
                <a:gridCol w="1040922">
                  <a:extLst>
                    <a:ext uri="{9D8B030D-6E8A-4147-A177-3AD203B41FA5}">
                      <a16:colId xmlns:a16="http://schemas.microsoft.com/office/drawing/2014/main" val="20000"/>
                    </a:ext>
                  </a:extLst>
                </a:gridCol>
                <a:gridCol w="831928">
                  <a:extLst>
                    <a:ext uri="{9D8B030D-6E8A-4147-A177-3AD203B41FA5}">
                      <a16:colId xmlns:a16="http://schemas.microsoft.com/office/drawing/2014/main" val="20001"/>
                    </a:ext>
                  </a:extLst>
                </a:gridCol>
                <a:gridCol w="976982">
                  <a:extLst>
                    <a:ext uri="{9D8B030D-6E8A-4147-A177-3AD203B41FA5}">
                      <a16:colId xmlns:a16="http://schemas.microsoft.com/office/drawing/2014/main" val="20002"/>
                    </a:ext>
                  </a:extLst>
                </a:gridCol>
                <a:gridCol w="2233025">
                  <a:extLst>
                    <a:ext uri="{9D8B030D-6E8A-4147-A177-3AD203B41FA5}">
                      <a16:colId xmlns:a16="http://schemas.microsoft.com/office/drawing/2014/main" val="20003"/>
                    </a:ext>
                  </a:extLst>
                </a:gridCol>
                <a:gridCol w="1002160">
                  <a:extLst>
                    <a:ext uri="{9D8B030D-6E8A-4147-A177-3AD203B41FA5}">
                      <a16:colId xmlns:a16="http://schemas.microsoft.com/office/drawing/2014/main" val="3121081584"/>
                    </a:ext>
                  </a:extLst>
                </a:gridCol>
                <a:gridCol w="1221404">
                  <a:extLst>
                    <a:ext uri="{9D8B030D-6E8A-4147-A177-3AD203B41FA5}">
                      <a16:colId xmlns:a16="http://schemas.microsoft.com/office/drawing/2014/main" val="3465152025"/>
                    </a:ext>
                  </a:extLst>
                </a:gridCol>
                <a:gridCol w="765598">
                  <a:extLst>
                    <a:ext uri="{9D8B030D-6E8A-4147-A177-3AD203B41FA5}">
                      <a16:colId xmlns:a16="http://schemas.microsoft.com/office/drawing/2014/main" val="3795286693"/>
                    </a:ext>
                  </a:extLst>
                </a:gridCol>
              </a:tblGrid>
              <a:tr h="443801">
                <a:tc>
                  <a:txBody>
                    <a:bodyPr/>
                    <a:lstStyle/>
                    <a:p>
                      <a:pPr algn="ctr"/>
                      <a:r>
                        <a:rPr lang="en-AU" sz="900" dirty="0">
                          <a:latin typeface="+mn-lt"/>
                        </a:rPr>
                        <a:t>Sector</a:t>
                      </a:r>
                    </a:p>
                  </a:txBody>
                  <a:tcPr marL="99060" marR="99060" anchor="ctr">
                    <a:solidFill>
                      <a:srgbClr val="002060"/>
                    </a:solidFill>
                  </a:tcPr>
                </a:tc>
                <a:tc>
                  <a:txBody>
                    <a:bodyPr/>
                    <a:lstStyle/>
                    <a:p>
                      <a:pPr algn="ctr"/>
                      <a:r>
                        <a:rPr lang="en-AU" sz="900" dirty="0">
                          <a:latin typeface="+mn-lt"/>
                        </a:rPr>
                        <a:t>Classification</a:t>
                      </a:r>
                    </a:p>
                  </a:txBody>
                  <a:tcPr marL="99060" marR="99060" anchor="ctr">
                    <a:solidFill>
                      <a:srgbClr val="002060"/>
                    </a:solidFill>
                  </a:tcPr>
                </a:tc>
                <a:tc>
                  <a:txBody>
                    <a:bodyPr/>
                    <a:lstStyle/>
                    <a:p>
                      <a:pPr algn="ctr"/>
                      <a:r>
                        <a:rPr lang="en-AU" sz="900" dirty="0">
                          <a:latin typeface="+mn-lt"/>
                        </a:rPr>
                        <a:t>Type</a:t>
                      </a:r>
                    </a:p>
                  </a:txBody>
                  <a:tcPr marL="99060" marR="99060" anchor="ctr">
                    <a:solidFill>
                      <a:srgbClr val="002060"/>
                    </a:solidFill>
                  </a:tcPr>
                </a:tc>
                <a:tc>
                  <a:txBody>
                    <a:bodyPr/>
                    <a:lstStyle/>
                    <a:p>
                      <a:pPr algn="ctr"/>
                      <a:r>
                        <a:rPr lang="en-AU" sz="900" dirty="0">
                          <a:latin typeface="+mn-lt"/>
                        </a:rPr>
                        <a:t>Enforcement Code</a:t>
                      </a:r>
                    </a:p>
                  </a:txBody>
                  <a:tcPr marL="99060" marR="99060" anchor="ctr">
                    <a:solidFill>
                      <a:srgbClr val="002060"/>
                    </a:solidFill>
                  </a:tcPr>
                </a:tc>
                <a:tc>
                  <a:txBody>
                    <a:bodyPr/>
                    <a:lstStyle/>
                    <a:p>
                      <a:pPr algn="ctr"/>
                      <a:r>
                        <a:rPr lang="en-AU" sz="900" dirty="0">
                          <a:latin typeface="+mn-lt"/>
                        </a:rPr>
                        <a:t>Incident Responded To</a:t>
                      </a:r>
                    </a:p>
                  </a:txBody>
                  <a:tcPr marL="99060" marR="99060" anchor="ctr">
                    <a:solidFill>
                      <a:srgbClr val="002060"/>
                    </a:solidFill>
                  </a:tcPr>
                </a:tc>
                <a:tc>
                  <a:txBody>
                    <a:bodyPr/>
                    <a:lstStyle/>
                    <a:p>
                      <a:pPr algn="ctr"/>
                      <a:r>
                        <a:rPr lang="en-AU" sz="900" dirty="0">
                          <a:latin typeface="+mn-lt"/>
                        </a:rPr>
                        <a:t>Incident Status</a:t>
                      </a:r>
                    </a:p>
                  </a:txBody>
                  <a:tcPr marL="99060" marR="99060" anchor="ctr">
                    <a:solidFill>
                      <a:srgbClr val="002060"/>
                    </a:solidFill>
                  </a:tcPr>
                </a:tc>
                <a:tc>
                  <a:txBody>
                    <a:bodyPr/>
                    <a:lstStyle/>
                    <a:p>
                      <a:pPr algn="ctr"/>
                      <a:r>
                        <a:rPr lang="en-AU" sz="900" dirty="0">
                          <a:latin typeface="+mn-lt"/>
                        </a:rPr>
                        <a:t>Incident Count</a:t>
                      </a:r>
                    </a:p>
                  </a:txBody>
                  <a:tcPr marL="99060" marR="99060" anchor="ctr">
                    <a:solidFill>
                      <a:srgbClr val="002060"/>
                    </a:solidFill>
                  </a:tcPr>
                </a:tc>
                <a:extLst>
                  <a:ext uri="{0D108BD9-81ED-4DB2-BD59-A6C34878D82A}">
                    <a16:rowId xmlns:a16="http://schemas.microsoft.com/office/drawing/2014/main" val="10000"/>
                  </a:ext>
                </a:extLst>
              </a:tr>
              <a:tr h="205853">
                <a:tc>
                  <a:txBody>
                    <a:bodyPr/>
                    <a:lstStyle/>
                    <a:p>
                      <a:pPr algn="l" fontAlgn="b"/>
                      <a:r>
                        <a:rPr lang="en-AU" sz="900" b="0" i="0" u="none" strike="noStrike">
                          <a:solidFill>
                            <a:srgbClr val="000000"/>
                          </a:solidFill>
                          <a:effectLst/>
                          <a:latin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Public Safety</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Reporting, Monitoring &amp; Auditing</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Yes</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Resolved</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1634172418"/>
                  </a:ext>
                </a:extLst>
              </a:tr>
              <a:tr h="205853">
                <a:tc>
                  <a:txBody>
                    <a:bodyPr/>
                    <a:lstStyle/>
                    <a:p>
                      <a:pPr algn="l" fontAlgn="b"/>
                      <a:r>
                        <a:rPr lang="en-AU" sz="900" b="0" i="0" u="none" strike="noStrike">
                          <a:solidFill>
                            <a:srgbClr val="000000"/>
                          </a:solidFill>
                          <a:effectLst/>
                          <a:latin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Public Safety</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Fire Precautions &amp; Risk Control</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rgbClr val="000000"/>
                          </a:solidFill>
                          <a:effectLst/>
                          <a:latin typeface="Calibri" panose="020F0502020204030204" pitchFamily="34" charset="0"/>
                        </a:rPr>
                        <a:t>Yes</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Resolved</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0001"/>
                  </a:ext>
                </a:extLst>
              </a:tr>
              <a:tr h="205853">
                <a:tc>
                  <a:txBody>
                    <a:bodyPr/>
                    <a:lstStyle/>
                    <a:p>
                      <a:pPr algn="l" fontAlgn="b"/>
                      <a:r>
                        <a:rPr lang="en-AU" sz="900" b="0" i="0" u="none" strike="noStrike">
                          <a:solidFill>
                            <a:srgbClr val="000000"/>
                          </a:solidFill>
                          <a:effectLst/>
                          <a:latin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Environmental</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Noise Emissions</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No</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Open</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610258228"/>
                  </a:ext>
                </a:extLst>
              </a:tr>
              <a:tr h="205853">
                <a:tc>
                  <a:txBody>
                    <a:bodyPr/>
                    <a:lstStyle/>
                    <a:p>
                      <a:pPr algn="l" fontAlgn="b"/>
                      <a:r>
                        <a:rPr lang="en-AU" sz="900" b="0" i="0" u="none" strike="noStrike">
                          <a:solidFill>
                            <a:srgbClr val="000000"/>
                          </a:solidFill>
                          <a:effectLst/>
                          <a:latin typeface="Calibri" panose="020F0502020204030204" pitchFamily="34" charset="0"/>
                        </a:rPr>
                        <a:t>Mining Licence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Minor</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Infrastructure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Fire Precautions &amp; Risk Control</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Yes</a:t>
                      </a:r>
                      <a:endPar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Resolved</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041722116"/>
                  </a:ext>
                </a:extLst>
              </a:tr>
              <a:tr h="205853">
                <a:tc>
                  <a:txBody>
                    <a:bodyPr/>
                    <a:lstStyle/>
                    <a:p>
                      <a:pPr algn="l" fontAlgn="b"/>
                      <a:r>
                        <a:rPr lang="en-AU" sz="900" b="0" i="0" u="none" strike="noStrike">
                          <a:solidFill>
                            <a:srgbClr val="000000"/>
                          </a:solidFill>
                          <a:effectLst/>
                          <a:latin typeface="Calibri" panose="020F0502020204030204" pitchFamily="34" charset="0"/>
                        </a:rPr>
                        <a:t>Work Authority</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Major</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Impacts Outside Tenement Site</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Yes</a:t>
                      </a:r>
                      <a:endPar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Major Investigation</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118230907"/>
                  </a:ext>
                </a:extLst>
              </a:tr>
              <a:tr h="205853">
                <a:tc>
                  <a:txBody>
                    <a:bodyPr/>
                    <a:lstStyle/>
                    <a:p>
                      <a:pPr algn="l" fontAlgn="b"/>
                      <a:r>
                        <a:rPr lang="en-AU" sz="900" b="0" i="0" u="none" strike="noStrike">
                          <a:solidFill>
                            <a:srgbClr val="000000"/>
                          </a:solidFill>
                          <a:effectLst/>
                          <a:latin typeface="Calibri" panose="020F0502020204030204" pitchFamily="34" charset="0"/>
                        </a:rPr>
                        <a:t>Work Authority</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Minor</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Legislation Breach</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Authorized Activity Compliance</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Yes</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Open</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134496887"/>
                  </a:ext>
                </a:extLst>
              </a:tr>
            </a:tbl>
          </a:graphicData>
        </a:graphic>
      </p:graphicFrame>
      <p:sp>
        <p:nvSpPr>
          <p:cNvPr id="7" name="TextBox 6"/>
          <p:cNvSpPr txBox="1"/>
          <p:nvPr/>
        </p:nvSpPr>
        <p:spPr>
          <a:xfrm>
            <a:off x="441096" y="595833"/>
            <a:ext cx="4134459" cy="276999"/>
          </a:xfrm>
          <a:prstGeom prst="rect">
            <a:avLst/>
          </a:prstGeom>
          <a:noFill/>
        </p:spPr>
        <p:txBody>
          <a:bodyPr wrap="square" rtlCol="0">
            <a:spAutoFit/>
          </a:bodyPr>
          <a:lstStyle/>
          <a:p>
            <a:r>
              <a:rPr lang="en-AU" sz="1200" dirty="0"/>
              <a:t>Reportable incidents in the quarter</a:t>
            </a:r>
          </a:p>
        </p:txBody>
      </p:sp>
      <p:sp>
        <p:nvSpPr>
          <p:cNvPr id="8" name="TextBox 7"/>
          <p:cNvSpPr txBox="1"/>
          <p:nvPr/>
        </p:nvSpPr>
        <p:spPr>
          <a:xfrm>
            <a:off x="441095" y="2791558"/>
            <a:ext cx="4134459" cy="276999"/>
          </a:xfrm>
          <a:prstGeom prst="rect">
            <a:avLst/>
          </a:prstGeom>
          <a:noFill/>
        </p:spPr>
        <p:txBody>
          <a:bodyPr wrap="square" rtlCol="0" anchor="t">
            <a:spAutoFit/>
          </a:bodyPr>
          <a:lstStyle/>
          <a:p>
            <a:r>
              <a:rPr lang="en-AU" sz="1200" dirty="0"/>
              <a:t>Non-reportable incidents in the quarter</a:t>
            </a:r>
          </a:p>
        </p:txBody>
      </p:sp>
      <p:sp>
        <p:nvSpPr>
          <p:cNvPr id="2" name="Slide Number Placeholder 1">
            <a:extLst>
              <a:ext uri="{FF2B5EF4-FFF2-40B4-BE49-F238E27FC236}">
                <a16:creationId xmlns:a16="http://schemas.microsoft.com/office/drawing/2014/main" id="{B424FE79-C72C-4641-AB46-679A1D09CD29}"/>
              </a:ext>
            </a:extLst>
          </p:cNvPr>
          <p:cNvSpPr>
            <a:spLocks noGrp="1"/>
          </p:cNvSpPr>
          <p:nvPr>
            <p:ph type="sldNum" sz="quarter" idx="12"/>
          </p:nvPr>
        </p:nvSpPr>
        <p:spPr>
          <a:xfrm>
            <a:off x="9008672" y="211474"/>
            <a:ext cx="897328" cy="274042"/>
          </a:xfrm>
        </p:spPr>
        <p:txBody>
          <a:bodyPr/>
          <a:lstStyle/>
          <a:p>
            <a:r>
              <a:rPr lang="en-AU" dirty="0"/>
              <a:t> Page    </a:t>
            </a:r>
            <a:fld id="{BE4ABD5F-D626-4461-ADC9-85806A61CF0E}" type="slidenum">
              <a:rPr lang="en-AU" smtClean="0"/>
              <a:pPr/>
              <a:t>13</a:t>
            </a:fld>
            <a:endParaRPr lang="en-AU" dirty="0"/>
          </a:p>
        </p:txBody>
      </p:sp>
      <p:sp>
        <p:nvSpPr>
          <p:cNvPr id="10" name="TextBox 9">
            <a:extLst>
              <a:ext uri="{FF2B5EF4-FFF2-40B4-BE49-F238E27FC236}">
                <a16:creationId xmlns:a16="http://schemas.microsoft.com/office/drawing/2014/main" id="{A4A4F2C6-90D7-42D1-BA90-3D825AD10CF7}"/>
              </a:ext>
            </a:extLst>
          </p:cNvPr>
          <p:cNvSpPr txBox="1"/>
          <p:nvPr/>
        </p:nvSpPr>
        <p:spPr>
          <a:xfrm>
            <a:off x="5943140" y="4341004"/>
            <a:ext cx="3553487" cy="2154436"/>
          </a:xfrm>
          <a:prstGeom prst="rect">
            <a:avLst/>
          </a:prstGeom>
          <a:noFill/>
        </p:spPr>
        <p:txBody>
          <a:bodyPr wrap="square" rtlCol="0" anchor="t">
            <a:spAutoFit/>
          </a:bodyPr>
          <a:lstStyle/>
          <a:p>
            <a:r>
              <a:rPr lang="en-AU" sz="900" b="1" dirty="0"/>
              <a:t>Explanation for the result:</a:t>
            </a:r>
          </a:p>
          <a:p>
            <a:pPr>
              <a:spcBef>
                <a:spcPts val="600"/>
              </a:spcBef>
              <a:spcAft>
                <a:spcPts val="600"/>
              </a:spcAft>
            </a:pPr>
            <a:r>
              <a:rPr lang="en-AU" sz="900" dirty="0"/>
              <a:t>There were 16 reportable incidents in Q1 relating to small coal smoulders and excessive noise. A change in reporting requirements now classifies smoulders as a reportable fire event. </a:t>
            </a:r>
          </a:p>
          <a:p>
            <a:pPr>
              <a:spcBef>
                <a:spcPts val="600"/>
              </a:spcBef>
              <a:spcAft>
                <a:spcPts val="600"/>
              </a:spcAft>
            </a:pPr>
            <a:r>
              <a:rPr lang="en-AU" sz="900" dirty="0"/>
              <a:t>88% (14 out of 16)  incidents were responded to in the quarter. 12 incidents were resolved, three are under investigation and one under major investigation.</a:t>
            </a:r>
          </a:p>
          <a:p>
            <a:pPr>
              <a:spcBef>
                <a:spcPts val="600"/>
              </a:spcBef>
              <a:spcAft>
                <a:spcPts val="600"/>
              </a:spcAft>
            </a:pPr>
            <a:r>
              <a:rPr lang="en-AU" sz="900" dirty="0"/>
              <a:t>There were zero non-reportable incidents in Q1.</a:t>
            </a:r>
          </a:p>
          <a:p>
            <a:pPr>
              <a:spcBef>
                <a:spcPts val="600"/>
              </a:spcBef>
              <a:spcAft>
                <a:spcPts val="600"/>
              </a:spcAft>
            </a:pPr>
            <a:r>
              <a:rPr lang="en-AU" sz="900" dirty="0"/>
              <a:t>Earth Resources Regulation will continue to proactively undertake compliance activities, focussing on stability, public safety and environmental protection.</a:t>
            </a:r>
          </a:p>
        </p:txBody>
      </p:sp>
      <p:graphicFrame>
        <p:nvGraphicFramePr>
          <p:cNvPr id="11" name="Table 10">
            <a:extLst>
              <a:ext uri="{FF2B5EF4-FFF2-40B4-BE49-F238E27FC236}">
                <a16:creationId xmlns:a16="http://schemas.microsoft.com/office/drawing/2014/main" id="{BEF3FC1F-6FD5-48C7-B856-FC1EF8D5498B}"/>
              </a:ext>
            </a:extLst>
          </p:cNvPr>
          <p:cNvGraphicFramePr>
            <a:graphicFrameLocks noGrp="1"/>
          </p:cNvGraphicFramePr>
          <p:nvPr>
            <p:extLst>
              <p:ext uri="{D42A27DB-BD31-4B8C-83A1-F6EECF244321}">
                <p14:modId xmlns:p14="http://schemas.microsoft.com/office/powerpoint/2010/main" val="3686384312"/>
              </p:ext>
            </p:extLst>
          </p:nvPr>
        </p:nvGraphicFramePr>
        <p:xfrm>
          <a:off x="409373" y="3127637"/>
          <a:ext cx="6460795" cy="458094"/>
        </p:xfrm>
        <a:graphic>
          <a:graphicData uri="http://schemas.openxmlformats.org/drawingml/2006/table">
            <a:tbl>
              <a:tblPr firstRow="1" bandRow="1">
                <a:tableStyleId>{7DF18680-E054-41AD-8BC1-D1AEF772440D}</a:tableStyleId>
              </a:tblPr>
              <a:tblGrid>
                <a:gridCol w="1124170">
                  <a:extLst>
                    <a:ext uri="{9D8B030D-6E8A-4147-A177-3AD203B41FA5}">
                      <a16:colId xmlns:a16="http://schemas.microsoft.com/office/drawing/2014/main" val="576275155"/>
                    </a:ext>
                  </a:extLst>
                </a:gridCol>
                <a:gridCol w="862830">
                  <a:extLst>
                    <a:ext uri="{9D8B030D-6E8A-4147-A177-3AD203B41FA5}">
                      <a16:colId xmlns:a16="http://schemas.microsoft.com/office/drawing/2014/main" val="1440471301"/>
                    </a:ext>
                  </a:extLst>
                </a:gridCol>
                <a:gridCol w="1222342">
                  <a:extLst>
                    <a:ext uri="{9D8B030D-6E8A-4147-A177-3AD203B41FA5}">
                      <a16:colId xmlns:a16="http://schemas.microsoft.com/office/drawing/2014/main" val="3708260184"/>
                    </a:ext>
                  </a:extLst>
                </a:gridCol>
                <a:gridCol w="2660392">
                  <a:extLst>
                    <a:ext uri="{9D8B030D-6E8A-4147-A177-3AD203B41FA5}">
                      <a16:colId xmlns:a16="http://schemas.microsoft.com/office/drawing/2014/main" val="2946261588"/>
                    </a:ext>
                  </a:extLst>
                </a:gridCol>
                <a:gridCol w="591061">
                  <a:extLst>
                    <a:ext uri="{9D8B030D-6E8A-4147-A177-3AD203B41FA5}">
                      <a16:colId xmlns:a16="http://schemas.microsoft.com/office/drawing/2014/main" val="178154914"/>
                    </a:ext>
                  </a:extLst>
                </a:gridCol>
              </a:tblGrid>
              <a:tr h="220130">
                <a:tc>
                  <a:txBody>
                    <a:bodyPr/>
                    <a:lstStyle/>
                    <a:p>
                      <a:pPr algn="ctr"/>
                      <a:r>
                        <a:rPr lang="en-AU" sz="900" dirty="0">
                          <a:latin typeface="+mn-lt"/>
                        </a:rPr>
                        <a:t>Sector</a:t>
                      </a:r>
                    </a:p>
                  </a:txBody>
                  <a:tcPr marL="99060" marR="99060" anchor="ctr">
                    <a:solidFill>
                      <a:srgbClr val="002060"/>
                    </a:solidFill>
                  </a:tcPr>
                </a:tc>
                <a:tc>
                  <a:txBody>
                    <a:bodyPr/>
                    <a:lstStyle/>
                    <a:p>
                      <a:pPr algn="ctr"/>
                      <a:r>
                        <a:rPr lang="en-AU" sz="900" dirty="0">
                          <a:latin typeface="+mn-lt"/>
                        </a:rPr>
                        <a:t>Classification</a:t>
                      </a:r>
                    </a:p>
                  </a:txBody>
                  <a:tcPr marL="99060" marR="99060" anchor="ctr">
                    <a:solidFill>
                      <a:srgbClr val="002060"/>
                    </a:solidFill>
                  </a:tcPr>
                </a:tc>
                <a:tc>
                  <a:txBody>
                    <a:bodyPr/>
                    <a:lstStyle/>
                    <a:p>
                      <a:pPr algn="ctr"/>
                      <a:r>
                        <a:rPr lang="en-AU" sz="900" dirty="0">
                          <a:latin typeface="+mn-lt"/>
                        </a:rPr>
                        <a:t>Incident Type</a:t>
                      </a:r>
                    </a:p>
                  </a:txBody>
                  <a:tcPr marL="99060" marR="99060" anchor="ctr">
                    <a:solidFill>
                      <a:srgbClr val="002060"/>
                    </a:solidFill>
                  </a:tcPr>
                </a:tc>
                <a:tc>
                  <a:txBody>
                    <a:bodyPr/>
                    <a:lstStyle/>
                    <a:p>
                      <a:pPr marL="0" algn="ctr" defTabSz="914400" rtl="0" eaLnBrk="1" fontAlgn="b" latinLnBrk="0" hangingPunct="1"/>
                      <a:r>
                        <a:rPr lang="en-AU" sz="900" kern="1200" dirty="0">
                          <a:latin typeface="+mn-lt"/>
                        </a:rPr>
                        <a:t>Enforcement Code</a:t>
                      </a:r>
                      <a:endParaRPr lang="en-AU" sz="900" b="1" kern="1200" dirty="0">
                        <a:solidFill>
                          <a:schemeClr val="lt1"/>
                        </a:solidFill>
                        <a:latin typeface="+mn-lt"/>
                        <a:ea typeface="+mn-ea"/>
                        <a:cs typeface="+mn-cs"/>
                      </a:endParaRPr>
                    </a:p>
                  </a:txBody>
                  <a:tcPr marL="9525" marR="9525" marT="9525" marB="0" anchor="ctr">
                    <a:solidFill>
                      <a:srgbClr val="002060"/>
                    </a:solidFill>
                  </a:tcPr>
                </a:tc>
                <a:tc>
                  <a:txBody>
                    <a:bodyPr/>
                    <a:lstStyle/>
                    <a:p>
                      <a:pPr marL="0" algn="ctr" defTabSz="914400" rtl="0" eaLnBrk="1" fontAlgn="b" latinLnBrk="0" hangingPunct="1"/>
                      <a:r>
                        <a:rPr lang="en-AU" sz="900" b="1" kern="1200" dirty="0">
                          <a:solidFill>
                            <a:schemeClr val="lt1"/>
                          </a:solidFill>
                          <a:latin typeface="+mn-lt"/>
                          <a:ea typeface="+mn-ea"/>
                          <a:cs typeface="+mn-cs"/>
                        </a:rPr>
                        <a:t>Count</a:t>
                      </a:r>
                    </a:p>
                  </a:txBody>
                  <a:tcPr marL="9525" marR="9525" marT="9525" marB="0" anchor="ctr">
                    <a:solidFill>
                      <a:srgbClr val="002060"/>
                    </a:solidFill>
                  </a:tcPr>
                </a:tc>
                <a:extLst>
                  <a:ext uri="{0D108BD9-81ED-4DB2-BD59-A6C34878D82A}">
                    <a16:rowId xmlns:a16="http://schemas.microsoft.com/office/drawing/2014/main" val="1889755305"/>
                  </a:ext>
                </a:extLst>
              </a:tr>
              <a:tr h="22949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9525" marT="9525" marB="0" anchor="ctr"/>
                </a:tc>
                <a:tc>
                  <a:txBody>
                    <a:bodyPr/>
                    <a:lstStyle/>
                    <a:p>
                      <a:pPr algn="ctr" fontAlgn="b"/>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AU"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31293028"/>
                  </a:ext>
                </a:extLst>
              </a:tr>
            </a:tbl>
          </a:graphicData>
        </a:graphic>
      </p:graphicFrame>
      <p:sp>
        <p:nvSpPr>
          <p:cNvPr id="12" name="TextBox 11">
            <a:extLst>
              <a:ext uri="{FF2B5EF4-FFF2-40B4-BE49-F238E27FC236}">
                <a16:creationId xmlns:a16="http://schemas.microsoft.com/office/drawing/2014/main" id="{5E8B3803-A6F0-4D3B-B7AA-4F392101BFC5}"/>
              </a:ext>
            </a:extLst>
          </p:cNvPr>
          <p:cNvSpPr txBox="1"/>
          <p:nvPr/>
        </p:nvSpPr>
        <p:spPr>
          <a:xfrm>
            <a:off x="7460878" y="2621086"/>
            <a:ext cx="2445122" cy="1615827"/>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This measure shows whether Earth Resources Regulation is responsive to high risk incidents that occur at tenement sites. The indicators measure the number of compliance and enforcement actions that Earth Resources Regulation inspectors commenced, completed and closed in a particular period. Depending on its complexity, an incident may be resolved in a subsequent quarter.</a:t>
            </a:r>
          </a:p>
        </p:txBody>
      </p:sp>
      <p:sp>
        <p:nvSpPr>
          <p:cNvPr id="3" name="Footer Placeholder 2"/>
          <p:cNvSpPr>
            <a:spLocks noGrp="1"/>
          </p:cNvSpPr>
          <p:nvPr>
            <p:ph type="ftr" sz="quarter" idx="11"/>
          </p:nvPr>
        </p:nvSpPr>
        <p:spPr/>
        <p:txBody>
          <a:bodyPr/>
          <a:lstStyle/>
          <a:p>
            <a:r>
              <a:rPr lang="en-AU"/>
              <a:t>Earth Resources Regulation Quarterly Performance Report 2020-21 Q1</a:t>
            </a:r>
            <a:endParaRPr lang="en-AU" dirty="0"/>
          </a:p>
        </p:txBody>
      </p:sp>
      <p:graphicFrame>
        <p:nvGraphicFramePr>
          <p:cNvPr id="6" name="Chart 5"/>
          <p:cNvGraphicFramePr/>
          <p:nvPr>
            <p:extLst>
              <p:ext uri="{D42A27DB-BD31-4B8C-83A1-F6EECF244321}">
                <p14:modId xmlns:p14="http://schemas.microsoft.com/office/powerpoint/2010/main" val="430649527"/>
              </p:ext>
            </p:extLst>
          </p:nvPr>
        </p:nvGraphicFramePr>
        <p:xfrm>
          <a:off x="409373" y="4353339"/>
          <a:ext cx="5369257" cy="214607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08637624-46ED-4022-BA61-CAEA61B70FA6}"/>
              </a:ext>
            </a:extLst>
          </p:cNvPr>
          <p:cNvSpPr txBox="1"/>
          <p:nvPr/>
        </p:nvSpPr>
        <p:spPr>
          <a:xfrm>
            <a:off x="792067" y="3367567"/>
            <a:ext cx="5695405" cy="276999"/>
          </a:xfrm>
          <a:prstGeom prst="rect">
            <a:avLst/>
          </a:prstGeom>
          <a:solidFill>
            <a:schemeClr val="bg2"/>
          </a:solidFill>
        </p:spPr>
        <p:txBody>
          <a:bodyPr wrap="square" rtlCol="0">
            <a:spAutoFit/>
          </a:bodyPr>
          <a:lstStyle/>
          <a:p>
            <a:pPr algn="ctr"/>
            <a:r>
              <a:rPr lang="en-AU" sz="1200" dirty="0"/>
              <a:t>There were zero </a:t>
            </a:r>
            <a:r>
              <a:rPr lang="en-AU" sz="1200"/>
              <a:t>non-reportable</a:t>
            </a:r>
            <a:r>
              <a:rPr lang="en-AU" sz="1200" dirty="0"/>
              <a:t> incidents in FY 2020-21 Q1 </a:t>
            </a:r>
          </a:p>
        </p:txBody>
      </p:sp>
    </p:spTree>
    <p:extLst>
      <p:ext uri="{BB962C8B-B14F-4D97-AF65-F5344CB8AC3E}">
        <p14:creationId xmlns:p14="http://schemas.microsoft.com/office/powerpoint/2010/main" val="409188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7329" y="237461"/>
            <a:ext cx="8915400" cy="274042"/>
          </a:xfrm>
        </p:spPr>
        <p:txBody>
          <a:bodyPr>
            <a:normAutofit fontScale="90000"/>
          </a:bodyPr>
          <a:lstStyle/>
          <a:p>
            <a:r>
              <a:rPr lang="en-AU" sz="1400" b="1" dirty="0">
                <a:solidFill>
                  <a:schemeClr val="bg1"/>
                </a:solidFill>
              </a:rPr>
              <a:t>KPI 4 Facilitation of Stakeholder Engagement</a:t>
            </a:r>
          </a:p>
        </p:txBody>
      </p:sp>
      <p:graphicFrame>
        <p:nvGraphicFramePr>
          <p:cNvPr id="5" name="Table 4"/>
          <p:cNvGraphicFramePr>
            <a:graphicFrameLocks noGrp="1"/>
          </p:cNvGraphicFramePr>
          <p:nvPr>
            <p:extLst>
              <p:ext uri="{D42A27DB-BD31-4B8C-83A1-F6EECF244321}">
                <p14:modId xmlns:p14="http://schemas.microsoft.com/office/powerpoint/2010/main" val="462720095"/>
              </p:ext>
            </p:extLst>
          </p:nvPr>
        </p:nvGraphicFramePr>
        <p:xfrm>
          <a:off x="440968" y="801657"/>
          <a:ext cx="5158324" cy="1288621"/>
        </p:xfrm>
        <a:graphic>
          <a:graphicData uri="http://schemas.openxmlformats.org/drawingml/2006/table">
            <a:tbl>
              <a:tblPr firstRow="1" bandRow="1">
                <a:tableStyleId>{7DF18680-E054-41AD-8BC1-D1AEF772440D}</a:tableStyleId>
              </a:tblPr>
              <a:tblGrid>
                <a:gridCol w="1751880">
                  <a:extLst>
                    <a:ext uri="{9D8B030D-6E8A-4147-A177-3AD203B41FA5}">
                      <a16:colId xmlns:a16="http://schemas.microsoft.com/office/drawing/2014/main" val="20000"/>
                    </a:ext>
                  </a:extLst>
                </a:gridCol>
                <a:gridCol w="851611">
                  <a:extLst>
                    <a:ext uri="{9D8B030D-6E8A-4147-A177-3AD203B41FA5}">
                      <a16:colId xmlns:a16="http://schemas.microsoft.com/office/drawing/2014/main" val="20001"/>
                    </a:ext>
                  </a:extLst>
                </a:gridCol>
                <a:gridCol w="851611">
                  <a:extLst>
                    <a:ext uri="{9D8B030D-6E8A-4147-A177-3AD203B41FA5}">
                      <a16:colId xmlns:a16="http://schemas.microsoft.com/office/drawing/2014/main" val="20002"/>
                    </a:ext>
                  </a:extLst>
                </a:gridCol>
                <a:gridCol w="851611">
                  <a:extLst>
                    <a:ext uri="{9D8B030D-6E8A-4147-A177-3AD203B41FA5}">
                      <a16:colId xmlns:a16="http://schemas.microsoft.com/office/drawing/2014/main" val="20003"/>
                    </a:ext>
                  </a:extLst>
                </a:gridCol>
                <a:gridCol w="851611">
                  <a:extLst>
                    <a:ext uri="{9D8B030D-6E8A-4147-A177-3AD203B41FA5}">
                      <a16:colId xmlns:a16="http://schemas.microsoft.com/office/drawing/2014/main" val="20004"/>
                    </a:ext>
                  </a:extLst>
                </a:gridCol>
              </a:tblGrid>
              <a:tr h="236525">
                <a:tc>
                  <a:txBody>
                    <a:bodyPr/>
                    <a:lstStyle/>
                    <a:p>
                      <a:pPr algn="ctr"/>
                      <a:endParaRPr lang="en-AU" sz="900" dirty="0">
                        <a:latin typeface="+mn-lt"/>
                      </a:endParaRPr>
                    </a:p>
                  </a:txBody>
                  <a:tcPr marL="99060" marR="99060" anchor="ctr">
                    <a:solidFill>
                      <a:schemeClr val="bg1"/>
                    </a:solidFill>
                  </a:tcPr>
                </a:tc>
                <a:tc>
                  <a:txBody>
                    <a:bodyPr/>
                    <a:lstStyle/>
                    <a:p>
                      <a:pPr algn="ctr"/>
                      <a:r>
                        <a:rPr lang="en-AU" sz="900" dirty="0">
                          <a:latin typeface="+mn-lt"/>
                        </a:rPr>
                        <a:t>2019-20 Q2</a:t>
                      </a:r>
                    </a:p>
                  </a:txBody>
                  <a:tcPr marL="99060" marR="99060" anchor="ctr">
                    <a:solidFill>
                      <a:srgbClr val="002060"/>
                    </a:solidFill>
                  </a:tcPr>
                </a:tc>
                <a:tc>
                  <a:txBody>
                    <a:bodyPr/>
                    <a:lstStyle/>
                    <a:p>
                      <a:pPr algn="ctr"/>
                      <a:r>
                        <a:rPr lang="en-AU" sz="900" dirty="0">
                          <a:latin typeface="+mn-lt"/>
                        </a:rPr>
                        <a:t>2019-20 Q3</a:t>
                      </a:r>
                    </a:p>
                  </a:txBody>
                  <a:tcPr marL="99060" marR="99060" anchor="ctr">
                    <a:solidFill>
                      <a:srgbClr val="002060"/>
                    </a:solidFill>
                  </a:tcPr>
                </a:tc>
                <a:tc>
                  <a:txBody>
                    <a:bodyPr/>
                    <a:lstStyle/>
                    <a:p>
                      <a:pPr algn="ctr"/>
                      <a:r>
                        <a:rPr lang="en-AU" sz="900" dirty="0">
                          <a:latin typeface="+mn-lt"/>
                        </a:rPr>
                        <a:t>2019-20 Q4</a:t>
                      </a:r>
                    </a:p>
                  </a:txBody>
                  <a:tcPr marL="99060" marR="99060" anchor="ctr">
                    <a:solidFill>
                      <a:srgbClr val="002060"/>
                    </a:solidFill>
                  </a:tcPr>
                </a:tc>
                <a:tc>
                  <a:txBody>
                    <a:bodyPr/>
                    <a:lstStyle/>
                    <a:p>
                      <a:pPr algn="ctr"/>
                      <a:r>
                        <a:rPr lang="en-AU" sz="900" dirty="0">
                          <a:latin typeface="+mn-lt"/>
                        </a:rPr>
                        <a:t>2020-21 Q1</a:t>
                      </a:r>
                    </a:p>
                  </a:txBody>
                  <a:tcPr marL="99060" marR="99060" anchor="ctr">
                    <a:solidFill>
                      <a:srgbClr val="002060"/>
                    </a:solidFill>
                  </a:tcPr>
                </a:tc>
                <a:extLst>
                  <a:ext uri="{0D108BD9-81ED-4DB2-BD59-A6C34878D82A}">
                    <a16:rowId xmlns:a16="http://schemas.microsoft.com/office/drawing/2014/main" val="10000"/>
                  </a:ext>
                </a:extLst>
              </a:tr>
              <a:tr h="263024">
                <a:tc>
                  <a:txBody>
                    <a:bodyPr/>
                    <a:lstStyle/>
                    <a:p>
                      <a:pPr algn="ctr"/>
                      <a:r>
                        <a:rPr lang="en-AU" sz="900" b="0" dirty="0">
                          <a:latin typeface="+mn-lt"/>
                        </a:rPr>
                        <a:t>Meetings Planned</a:t>
                      </a:r>
                    </a:p>
                  </a:txBody>
                  <a:tcPr marL="99060" marR="99060" anchor="ctr"/>
                </a:tc>
                <a:tc>
                  <a:txBody>
                    <a:bodyPr/>
                    <a:lstStyle/>
                    <a:p>
                      <a:pPr algn="ctr" fontAlgn="b"/>
                      <a:r>
                        <a:rPr lang="en-AU" sz="900" b="0" i="0" u="none" strike="noStrike" dirty="0">
                          <a:solidFill>
                            <a:srgbClr val="000000"/>
                          </a:solidFill>
                          <a:effectLst/>
                          <a:latin typeface="+mn-lt"/>
                        </a:rPr>
                        <a:t>33</a:t>
                      </a:r>
                    </a:p>
                  </a:txBody>
                  <a:tcPr marL="7620" marR="7620" marT="7620" marB="0" anchor="ctr"/>
                </a:tc>
                <a:tc>
                  <a:txBody>
                    <a:bodyPr/>
                    <a:lstStyle/>
                    <a:p>
                      <a:pPr algn="ctr" fontAlgn="b"/>
                      <a:r>
                        <a:rPr lang="en-AU" sz="900" b="0" i="0" u="none" strike="noStrike" dirty="0">
                          <a:solidFill>
                            <a:srgbClr val="000000"/>
                          </a:solidFill>
                          <a:effectLst/>
                          <a:latin typeface="+mn-lt"/>
                        </a:rPr>
                        <a:t>18</a:t>
                      </a:r>
                    </a:p>
                  </a:txBody>
                  <a:tcPr marL="7620" marR="7620" marT="7620" marB="0" anchor="ctr"/>
                </a:tc>
                <a:tc>
                  <a:txBody>
                    <a:bodyPr/>
                    <a:lstStyle/>
                    <a:p>
                      <a:pPr algn="ctr" fontAlgn="b"/>
                      <a:r>
                        <a:rPr lang="en-AU" sz="900" b="0" i="0" u="none" strike="noStrike" dirty="0">
                          <a:solidFill>
                            <a:srgbClr val="000000"/>
                          </a:solidFill>
                          <a:effectLst/>
                          <a:latin typeface="+mn-lt"/>
                        </a:rPr>
                        <a:t>9</a:t>
                      </a:r>
                    </a:p>
                  </a:txBody>
                  <a:tcPr marL="7620" marR="7620" marT="7620" marB="0" anchor="ctr"/>
                </a:tc>
                <a:tc>
                  <a:txBody>
                    <a:bodyPr/>
                    <a:lstStyle/>
                    <a:p>
                      <a:pPr algn="ctr" fontAlgn="b"/>
                      <a:r>
                        <a:rPr lang="en-AU" sz="900" b="0" i="0" u="none" strike="noStrike" dirty="0">
                          <a:solidFill>
                            <a:srgbClr val="000000"/>
                          </a:solidFill>
                          <a:effectLst/>
                          <a:latin typeface="+mn-lt"/>
                        </a:rPr>
                        <a:t>11</a:t>
                      </a:r>
                    </a:p>
                  </a:txBody>
                  <a:tcPr marL="7620" marR="7620" marT="7620" marB="0" anchor="ctr"/>
                </a:tc>
                <a:extLst>
                  <a:ext uri="{0D108BD9-81ED-4DB2-BD59-A6C34878D82A}">
                    <a16:rowId xmlns:a16="http://schemas.microsoft.com/office/drawing/2014/main" val="10001"/>
                  </a:ext>
                </a:extLst>
              </a:tr>
              <a:tr h="263024">
                <a:tc>
                  <a:txBody>
                    <a:bodyPr/>
                    <a:lstStyle/>
                    <a:p>
                      <a:pPr algn="ctr"/>
                      <a:r>
                        <a:rPr lang="en-AU" sz="900" b="0" dirty="0">
                          <a:latin typeface="+mn-lt"/>
                        </a:rPr>
                        <a:t>Meetings Attended</a:t>
                      </a:r>
                    </a:p>
                  </a:txBody>
                  <a:tcPr marL="99060" marR="99060" anchor="ctr"/>
                </a:tc>
                <a:tc>
                  <a:txBody>
                    <a:bodyPr/>
                    <a:lstStyle/>
                    <a:p>
                      <a:pPr algn="ctr" fontAlgn="b"/>
                      <a:r>
                        <a:rPr lang="en-AU" sz="900" b="0" i="0" u="none" strike="noStrike" dirty="0">
                          <a:solidFill>
                            <a:srgbClr val="000000"/>
                          </a:solidFill>
                          <a:effectLst/>
                          <a:latin typeface="+mn-lt"/>
                        </a:rPr>
                        <a:t>31</a:t>
                      </a:r>
                    </a:p>
                  </a:txBody>
                  <a:tcPr marL="7620" marR="7620" marT="7620" marB="0" anchor="ctr"/>
                </a:tc>
                <a:tc>
                  <a:txBody>
                    <a:bodyPr/>
                    <a:lstStyle/>
                    <a:p>
                      <a:pPr algn="ctr" fontAlgn="b"/>
                      <a:r>
                        <a:rPr lang="en-AU" sz="900" b="0" i="0" u="none" strike="noStrike" dirty="0">
                          <a:solidFill>
                            <a:srgbClr val="000000"/>
                          </a:solidFill>
                          <a:effectLst/>
                          <a:latin typeface="+mn-lt"/>
                        </a:rPr>
                        <a:t>18</a:t>
                      </a:r>
                    </a:p>
                  </a:txBody>
                  <a:tcPr marL="7620" marR="7620" marT="7620" marB="0" anchor="ctr"/>
                </a:tc>
                <a:tc>
                  <a:txBody>
                    <a:bodyPr/>
                    <a:lstStyle/>
                    <a:p>
                      <a:pPr algn="ctr" fontAlgn="b"/>
                      <a:r>
                        <a:rPr lang="en-AU" sz="900" b="0" i="0" u="none" strike="noStrike" dirty="0">
                          <a:solidFill>
                            <a:srgbClr val="000000"/>
                          </a:solidFill>
                          <a:effectLst/>
                          <a:latin typeface="+mn-lt"/>
                        </a:rPr>
                        <a:t>9</a:t>
                      </a:r>
                    </a:p>
                  </a:txBody>
                  <a:tcPr marL="7620" marR="7620" marT="7620" marB="0" anchor="ctr"/>
                </a:tc>
                <a:tc>
                  <a:txBody>
                    <a:bodyPr/>
                    <a:lstStyle/>
                    <a:p>
                      <a:pPr algn="ctr" fontAlgn="b"/>
                      <a:r>
                        <a:rPr lang="en-AU" sz="900" b="0" i="0" u="none" strike="noStrike" dirty="0">
                          <a:solidFill>
                            <a:srgbClr val="000000"/>
                          </a:solidFill>
                          <a:effectLst/>
                          <a:latin typeface="+mn-lt"/>
                        </a:rPr>
                        <a:t>11</a:t>
                      </a:r>
                    </a:p>
                  </a:txBody>
                  <a:tcPr marL="7620" marR="7620" marT="7620" marB="0" anchor="ctr"/>
                </a:tc>
                <a:extLst>
                  <a:ext uri="{0D108BD9-81ED-4DB2-BD59-A6C34878D82A}">
                    <a16:rowId xmlns:a16="http://schemas.microsoft.com/office/drawing/2014/main" val="10002"/>
                  </a:ext>
                </a:extLst>
              </a:tr>
              <a:tr h="263024">
                <a:tc>
                  <a:txBody>
                    <a:bodyPr/>
                    <a:lstStyle/>
                    <a:p>
                      <a:pPr algn="ctr"/>
                      <a:r>
                        <a:rPr lang="en-AU" sz="900" dirty="0">
                          <a:solidFill>
                            <a:schemeClr val="bg1"/>
                          </a:solidFill>
                          <a:latin typeface="+mn-lt"/>
                        </a:rPr>
                        <a:t>% Attendance</a:t>
                      </a:r>
                    </a:p>
                  </a:txBody>
                  <a:tcPr marL="99060" marR="99060" anchor="ctr">
                    <a:solidFill>
                      <a:srgbClr val="0070C0"/>
                    </a:solidFill>
                  </a:tcPr>
                </a:tc>
                <a:tc>
                  <a:txBody>
                    <a:bodyPr/>
                    <a:lstStyle/>
                    <a:p>
                      <a:pPr algn="ctr"/>
                      <a:r>
                        <a:rPr lang="en-AU" sz="900" b="0" dirty="0">
                          <a:solidFill>
                            <a:schemeClr val="bg1"/>
                          </a:solidFill>
                          <a:latin typeface="+mn-lt"/>
                        </a:rPr>
                        <a:t>94%</a:t>
                      </a:r>
                    </a:p>
                  </a:txBody>
                  <a:tcPr marL="99060" marR="99060" anchor="ctr">
                    <a:solidFill>
                      <a:srgbClr val="0070C0"/>
                    </a:solidFill>
                  </a:tcPr>
                </a:tc>
                <a:tc>
                  <a:txBody>
                    <a:bodyPr/>
                    <a:lstStyle/>
                    <a:p>
                      <a:pPr algn="ctr"/>
                      <a:r>
                        <a:rPr lang="en-AU" sz="900" b="0" dirty="0">
                          <a:solidFill>
                            <a:schemeClr val="bg1"/>
                          </a:solidFill>
                          <a:latin typeface="+mn-lt"/>
                        </a:rPr>
                        <a:t>100%</a:t>
                      </a:r>
                    </a:p>
                  </a:txBody>
                  <a:tcPr marL="99060" marR="99060" anchor="ctr">
                    <a:solidFill>
                      <a:srgbClr val="0070C0"/>
                    </a:solidFill>
                  </a:tcPr>
                </a:tc>
                <a:tc>
                  <a:txBody>
                    <a:bodyPr/>
                    <a:lstStyle/>
                    <a:p>
                      <a:pPr algn="ctr"/>
                      <a:r>
                        <a:rPr lang="en-AU" sz="900" b="0" dirty="0">
                          <a:solidFill>
                            <a:schemeClr val="bg1"/>
                          </a:solidFill>
                          <a:latin typeface="+mn-lt"/>
                        </a:rPr>
                        <a:t>100%</a:t>
                      </a:r>
                    </a:p>
                  </a:txBody>
                  <a:tcPr marL="99060" marR="99060" anchor="ctr">
                    <a:solidFill>
                      <a:srgbClr val="0070C0"/>
                    </a:solidFill>
                  </a:tcPr>
                </a:tc>
                <a:tc>
                  <a:txBody>
                    <a:bodyPr/>
                    <a:lstStyle/>
                    <a:p>
                      <a:pPr algn="ctr"/>
                      <a:r>
                        <a:rPr lang="en-AU" sz="900" b="0" dirty="0">
                          <a:solidFill>
                            <a:schemeClr val="bg1"/>
                          </a:solidFill>
                          <a:latin typeface="+mn-lt"/>
                        </a:rPr>
                        <a:t>100%</a:t>
                      </a:r>
                    </a:p>
                  </a:txBody>
                  <a:tcPr marL="99060" marR="99060" anchor="ctr">
                    <a:solidFill>
                      <a:srgbClr val="0070C0"/>
                    </a:solidFill>
                  </a:tcPr>
                </a:tc>
                <a:extLst>
                  <a:ext uri="{0D108BD9-81ED-4DB2-BD59-A6C34878D82A}">
                    <a16:rowId xmlns:a16="http://schemas.microsoft.com/office/drawing/2014/main" val="10003"/>
                  </a:ext>
                </a:extLst>
              </a:tr>
              <a:tr h="263024">
                <a:tc>
                  <a:txBody>
                    <a:bodyPr/>
                    <a:lstStyle/>
                    <a:p>
                      <a:pPr algn="ctr"/>
                      <a:r>
                        <a:rPr lang="en-AU" sz="900" b="0" dirty="0">
                          <a:solidFill>
                            <a:schemeClr val="bg1">
                              <a:lumMod val="50000"/>
                            </a:schemeClr>
                          </a:solidFill>
                          <a:latin typeface="+mn-lt"/>
                        </a:rPr>
                        <a:t>Target</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extLst>
                  <a:ext uri="{0D108BD9-81ED-4DB2-BD59-A6C34878D82A}">
                    <a16:rowId xmlns:a16="http://schemas.microsoft.com/office/drawing/2014/main" val="30107608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52802034"/>
              </p:ext>
            </p:extLst>
          </p:nvPr>
        </p:nvGraphicFramePr>
        <p:xfrm>
          <a:off x="428491" y="3305426"/>
          <a:ext cx="5174220" cy="457200"/>
        </p:xfrm>
        <a:graphic>
          <a:graphicData uri="http://schemas.openxmlformats.org/drawingml/2006/table">
            <a:tbl>
              <a:tblPr firstRow="1" bandRow="1">
                <a:tableStyleId>{7DF18680-E054-41AD-8BC1-D1AEF772440D}</a:tableStyleId>
              </a:tblPr>
              <a:tblGrid>
                <a:gridCol w="862370">
                  <a:extLst>
                    <a:ext uri="{9D8B030D-6E8A-4147-A177-3AD203B41FA5}">
                      <a16:colId xmlns:a16="http://schemas.microsoft.com/office/drawing/2014/main" val="20000"/>
                    </a:ext>
                  </a:extLst>
                </a:gridCol>
                <a:gridCol w="809300">
                  <a:extLst>
                    <a:ext uri="{9D8B030D-6E8A-4147-A177-3AD203B41FA5}">
                      <a16:colId xmlns:a16="http://schemas.microsoft.com/office/drawing/2014/main" val="20001"/>
                    </a:ext>
                  </a:extLst>
                </a:gridCol>
                <a:gridCol w="857974">
                  <a:extLst>
                    <a:ext uri="{9D8B030D-6E8A-4147-A177-3AD203B41FA5}">
                      <a16:colId xmlns:a16="http://schemas.microsoft.com/office/drawing/2014/main" val="20002"/>
                    </a:ext>
                  </a:extLst>
                </a:gridCol>
                <a:gridCol w="927083">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9">
                  <a:extLst>
                    <a:ext uri="{9D8B030D-6E8A-4147-A177-3AD203B41FA5}">
                      <a16:colId xmlns:a16="http://schemas.microsoft.com/office/drawing/2014/main" val="20005"/>
                    </a:ext>
                  </a:extLst>
                </a:gridCol>
              </a:tblGrid>
              <a:tr h="207982">
                <a:tc>
                  <a:txBody>
                    <a:bodyPr/>
                    <a:lstStyle/>
                    <a:p>
                      <a:pPr algn="ctr"/>
                      <a:r>
                        <a:rPr lang="en-AU" sz="900" dirty="0"/>
                        <a:t>2020-21 Q1</a:t>
                      </a:r>
                    </a:p>
                  </a:txBody>
                  <a:tcPr marL="99060" marR="99060" anchor="ctr">
                    <a:solidFill>
                      <a:srgbClr val="0070C0"/>
                    </a:solidFill>
                  </a:tcPr>
                </a:tc>
                <a:tc>
                  <a:txBody>
                    <a:bodyPr/>
                    <a:lstStyle/>
                    <a:p>
                      <a:pPr algn="ctr"/>
                      <a:r>
                        <a:rPr lang="en-AU" sz="900" dirty="0"/>
                        <a:t>2020-21 Q2</a:t>
                      </a:r>
                    </a:p>
                  </a:txBody>
                  <a:tcPr marL="99060" marR="99060" anchor="ctr">
                    <a:solidFill>
                      <a:srgbClr val="0070C0"/>
                    </a:solidFill>
                  </a:tcPr>
                </a:tc>
                <a:tc>
                  <a:txBody>
                    <a:bodyPr/>
                    <a:lstStyle/>
                    <a:p>
                      <a:pPr algn="ctr"/>
                      <a:r>
                        <a:rPr lang="en-AU" sz="900" dirty="0"/>
                        <a:t>2020-21 Q3</a:t>
                      </a:r>
                    </a:p>
                  </a:txBody>
                  <a:tcPr marL="99060" marR="99060" anchor="ctr">
                    <a:solidFill>
                      <a:srgbClr val="0070C0"/>
                    </a:solidFill>
                  </a:tcPr>
                </a:tc>
                <a:tc>
                  <a:txBody>
                    <a:bodyPr/>
                    <a:lstStyle/>
                    <a:p>
                      <a:pPr algn="ctr"/>
                      <a:r>
                        <a:rPr lang="en-AU" sz="900" dirty="0"/>
                        <a:t>2020-21 Q4</a:t>
                      </a:r>
                    </a:p>
                  </a:txBody>
                  <a:tcPr marL="99060" marR="99060" anchor="ctr">
                    <a:solidFill>
                      <a:srgbClr val="0070C0"/>
                    </a:solidFill>
                  </a:tcPr>
                </a:tc>
                <a:tc>
                  <a:txBody>
                    <a:bodyPr/>
                    <a:lstStyle/>
                    <a:p>
                      <a:pPr algn="ctr"/>
                      <a:r>
                        <a:rPr lang="en-AU" sz="900" dirty="0"/>
                        <a:t>Annual Total</a:t>
                      </a:r>
                    </a:p>
                  </a:txBody>
                  <a:tcPr marL="99060" marR="99060" anchor="ctr">
                    <a:solidFill>
                      <a:srgbClr val="002060"/>
                    </a:solidFill>
                  </a:tcPr>
                </a:tc>
                <a:tc>
                  <a:txBody>
                    <a:bodyPr/>
                    <a:lstStyle/>
                    <a:p>
                      <a:pPr algn="ctr"/>
                      <a:r>
                        <a:rPr lang="en-AU" sz="900" dirty="0"/>
                        <a:t>Target</a:t>
                      </a:r>
                    </a:p>
                  </a:txBody>
                  <a:tcPr marL="99060" marR="99060" anchor="ctr">
                    <a:solidFill>
                      <a:srgbClr val="002060"/>
                    </a:solidFill>
                  </a:tcPr>
                </a:tc>
                <a:extLst>
                  <a:ext uri="{0D108BD9-81ED-4DB2-BD59-A6C34878D82A}">
                    <a16:rowId xmlns:a16="http://schemas.microsoft.com/office/drawing/2014/main" val="10000"/>
                  </a:ext>
                </a:extLst>
              </a:tr>
              <a:tr h="207982">
                <a:tc>
                  <a:txBody>
                    <a:bodyPr/>
                    <a:lstStyle/>
                    <a:p>
                      <a:pPr algn="ctr"/>
                      <a:r>
                        <a:rPr lang="en-AU" sz="900" b="0" dirty="0"/>
                        <a:t>1</a:t>
                      </a:r>
                    </a:p>
                  </a:txBody>
                  <a:tcPr marL="99060" marR="99060" anchor="ctr"/>
                </a:tc>
                <a:tc>
                  <a:txBody>
                    <a:bodyPr/>
                    <a:lstStyle/>
                    <a:p>
                      <a:pPr algn="ctr"/>
                      <a:r>
                        <a:rPr lang="en-AU" sz="900" b="0" dirty="0"/>
                        <a:t>-</a:t>
                      </a:r>
                    </a:p>
                  </a:txBody>
                  <a:tcPr marL="99060" marR="99060" anchor="ctr"/>
                </a:tc>
                <a:tc>
                  <a:txBody>
                    <a:bodyPr/>
                    <a:lstStyle/>
                    <a:p>
                      <a:pPr algn="ctr"/>
                      <a:r>
                        <a:rPr lang="en-AU" sz="900" b="1" dirty="0"/>
                        <a:t>-</a:t>
                      </a:r>
                    </a:p>
                  </a:txBody>
                  <a:tcPr marL="99060" marR="99060" anchor="ctr"/>
                </a:tc>
                <a:tc>
                  <a:txBody>
                    <a:bodyPr/>
                    <a:lstStyle/>
                    <a:p>
                      <a:pPr algn="ctr"/>
                      <a:r>
                        <a:rPr lang="en-AU" sz="900" b="1" dirty="0"/>
                        <a:t>-</a:t>
                      </a:r>
                    </a:p>
                  </a:txBody>
                  <a:tcPr marL="99060" marR="99060" anchor="ctr"/>
                </a:tc>
                <a:tc>
                  <a:txBody>
                    <a:bodyPr/>
                    <a:lstStyle/>
                    <a:p>
                      <a:pPr algn="ctr"/>
                      <a:r>
                        <a:rPr lang="en-AU" sz="900" b="1" dirty="0">
                          <a:solidFill>
                            <a:schemeClr val="tx1"/>
                          </a:solidFill>
                        </a:rPr>
                        <a:t>1</a:t>
                      </a:r>
                    </a:p>
                  </a:txBody>
                  <a:tcPr marL="99060" marR="99060" anchor="ctr"/>
                </a:tc>
                <a:tc>
                  <a:txBody>
                    <a:bodyPr/>
                    <a:lstStyle/>
                    <a:p>
                      <a:pPr algn="ctr"/>
                      <a:r>
                        <a:rPr lang="en-AU" sz="900" b="1" dirty="0">
                          <a:solidFill>
                            <a:schemeClr val="bg1">
                              <a:lumMod val="50000"/>
                            </a:schemeClr>
                          </a:solidFill>
                        </a:rPr>
                        <a:t>4</a:t>
                      </a:r>
                    </a:p>
                  </a:txBody>
                  <a:tcPr marL="99060" marR="99060" anchor="ct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45853768"/>
              </p:ext>
            </p:extLst>
          </p:nvPr>
        </p:nvGraphicFramePr>
        <p:xfrm>
          <a:off x="428491" y="5116072"/>
          <a:ext cx="5161881" cy="457200"/>
        </p:xfrm>
        <a:graphic>
          <a:graphicData uri="http://schemas.openxmlformats.org/drawingml/2006/table">
            <a:tbl>
              <a:tblPr firstRow="1" bandRow="1">
                <a:tableStyleId>{5C22544A-7EE6-4342-B048-85BDC9FD1C3A}</a:tableStyleId>
              </a:tblPr>
              <a:tblGrid>
                <a:gridCol w="836553">
                  <a:extLst>
                    <a:ext uri="{9D8B030D-6E8A-4147-A177-3AD203B41FA5}">
                      <a16:colId xmlns:a16="http://schemas.microsoft.com/office/drawing/2014/main" val="20000"/>
                    </a:ext>
                  </a:extLst>
                </a:gridCol>
                <a:gridCol w="87964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8">
                  <a:extLst>
                    <a:ext uri="{9D8B030D-6E8A-4147-A177-3AD203B41FA5}">
                      <a16:colId xmlns:a16="http://schemas.microsoft.com/office/drawing/2014/main" val="20005"/>
                    </a:ext>
                  </a:extLst>
                </a:gridCol>
              </a:tblGrid>
              <a:tr h="228522">
                <a:tc>
                  <a:txBody>
                    <a:bodyPr/>
                    <a:lstStyle/>
                    <a:p>
                      <a:pPr algn="ctr"/>
                      <a:r>
                        <a:rPr lang="en-AU" sz="900" dirty="0"/>
                        <a:t>2020-21 Q1</a:t>
                      </a:r>
                    </a:p>
                  </a:txBody>
                  <a:tcPr marL="99060" marR="99060" anchor="ctr">
                    <a:solidFill>
                      <a:srgbClr val="0070C0"/>
                    </a:solidFill>
                  </a:tcPr>
                </a:tc>
                <a:tc>
                  <a:txBody>
                    <a:bodyPr/>
                    <a:lstStyle/>
                    <a:p>
                      <a:pPr algn="ctr"/>
                      <a:r>
                        <a:rPr lang="en-AU" sz="900" dirty="0"/>
                        <a:t>2020-21 Q2</a:t>
                      </a:r>
                    </a:p>
                  </a:txBody>
                  <a:tcPr marL="99060" marR="99060" anchor="ctr">
                    <a:solidFill>
                      <a:srgbClr val="0070C0"/>
                    </a:solidFill>
                  </a:tcPr>
                </a:tc>
                <a:tc>
                  <a:txBody>
                    <a:bodyPr/>
                    <a:lstStyle/>
                    <a:p>
                      <a:pPr algn="ctr"/>
                      <a:r>
                        <a:rPr lang="en-AU" sz="900" dirty="0"/>
                        <a:t>2020-21 Q3</a:t>
                      </a:r>
                    </a:p>
                  </a:txBody>
                  <a:tcPr marL="99060" marR="99060" anchor="ctr">
                    <a:solidFill>
                      <a:srgbClr val="0070C0"/>
                    </a:solidFill>
                  </a:tcPr>
                </a:tc>
                <a:tc>
                  <a:txBody>
                    <a:bodyPr/>
                    <a:lstStyle/>
                    <a:p>
                      <a:pPr algn="ctr"/>
                      <a:r>
                        <a:rPr lang="en-AU" sz="900" dirty="0"/>
                        <a:t>2020-21 Q4</a:t>
                      </a:r>
                    </a:p>
                  </a:txBody>
                  <a:tcPr marL="99060" marR="99060" anchor="ctr">
                    <a:solidFill>
                      <a:srgbClr val="0070C0"/>
                    </a:solidFill>
                  </a:tcPr>
                </a:tc>
                <a:tc>
                  <a:txBody>
                    <a:bodyPr/>
                    <a:lstStyle/>
                    <a:p>
                      <a:pPr algn="ctr"/>
                      <a:r>
                        <a:rPr lang="en-AU" sz="900" dirty="0"/>
                        <a:t>Annual Total</a:t>
                      </a:r>
                    </a:p>
                  </a:txBody>
                  <a:tcPr marL="99060" marR="99060" anchor="ctr">
                    <a:solidFill>
                      <a:srgbClr val="002060"/>
                    </a:solidFill>
                  </a:tcPr>
                </a:tc>
                <a:tc>
                  <a:txBody>
                    <a:bodyPr/>
                    <a:lstStyle/>
                    <a:p>
                      <a:pPr algn="ctr"/>
                      <a:r>
                        <a:rPr lang="en-AU" sz="900" dirty="0"/>
                        <a:t>Target</a:t>
                      </a:r>
                    </a:p>
                  </a:txBody>
                  <a:tcPr marL="99060" marR="99060" anchor="ctr">
                    <a:solidFill>
                      <a:srgbClr val="002060"/>
                    </a:solidFill>
                  </a:tcPr>
                </a:tc>
                <a:extLst>
                  <a:ext uri="{0D108BD9-81ED-4DB2-BD59-A6C34878D82A}">
                    <a16:rowId xmlns:a16="http://schemas.microsoft.com/office/drawing/2014/main" val="10000"/>
                  </a:ext>
                </a:extLst>
              </a:tr>
              <a:tr h="121772">
                <a:tc>
                  <a:txBody>
                    <a:bodyPr/>
                    <a:lstStyle/>
                    <a:p>
                      <a:pPr algn="ctr"/>
                      <a:r>
                        <a:rPr lang="en-AU" sz="900" b="0" dirty="0"/>
                        <a:t>1</a:t>
                      </a:r>
                    </a:p>
                  </a:txBody>
                  <a:tcPr marL="99060" marR="99060" anchor="ctr"/>
                </a:tc>
                <a:tc>
                  <a:txBody>
                    <a:bodyPr/>
                    <a:lstStyle/>
                    <a:p>
                      <a:pPr algn="ctr"/>
                      <a:r>
                        <a:rPr lang="en-AU" sz="900" b="0" dirty="0"/>
                        <a:t>-</a:t>
                      </a:r>
                    </a:p>
                  </a:txBody>
                  <a:tcPr marL="99060" marR="99060" anchor="ctr"/>
                </a:tc>
                <a:tc>
                  <a:txBody>
                    <a:bodyPr/>
                    <a:lstStyle/>
                    <a:p>
                      <a:pPr algn="ctr"/>
                      <a:r>
                        <a:rPr lang="en-AU" sz="900" b="0" dirty="0"/>
                        <a:t>-</a:t>
                      </a:r>
                    </a:p>
                  </a:txBody>
                  <a:tcPr marL="99060" marR="99060" anchor="ctr"/>
                </a:tc>
                <a:tc>
                  <a:txBody>
                    <a:bodyPr/>
                    <a:lstStyle/>
                    <a:p>
                      <a:pPr algn="ctr"/>
                      <a:r>
                        <a:rPr lang="en-AU" sz="900" b="1" dirty="0"/>
                        <a:t>-</a:t>
                      </a:r>
                    </a:p>
                  </a:txBody>
                  <a:tcPr marL="99060" marR="99060" anchor="ctr"/>
                </a:tc>
                <a:tc>
                  <a:txBody>
                    <a:bodyPr/>
                    <a:lstStyle/>
                    <a:p>
                      <a:pPr algn="ctr"/>
                      <a:r>
                        <a:rPr lang="en-AU" sz="900" b="1" dirty="0">
                          <a:solidFill>
                            <a:schemeClr val="tx1"/>
                          </a:solidFill>
                        </a:rPr>
                        <a:t>1</a:t>
                      </a:r>
                    </a:p>
                  </a:txBody>
                  <a:tcPr marL="99060" marR="99060" anchor="ctr"/>
                </a:tc>
                <a:tc>
                  <a:txBody>
                    <a:bodyPr/>
                    <a:lstStyle/>
                    <a:p>
                      <a:pPr algn="ctr"/>
                      <a:r>
                        <a:rPr lang="en-AU" sz="900" b="1" dirty="0">
                          <a:solidFill>
                            <a:schemeClr val="bg1">
                              <a:lumMod val="50000"/>
                            </a:schemeClr>
                          </a:solidFill>
                        </a:rPr>
                        <a:t>3</a:t>
                      </a:r>
                    </a:p>
                  </a:txBody>
                  <a:tcPr marL="99060" marR="99060" anchor="ctr"/>
                </a:tc>
                <a:extLst>
                  <a:ext uri="{0D108BD9-81ED-4DB2-BD59-A6C34878D82A}">
                    <a16:rowId xmlns:a16="http://schemas.microsoft.com/office/drawing/2014/main" val="10001"/>
                  </a:ext>
                </a:extLst>
              </a:tr>
            </a:tbl>
          </a:graphicData>
        </a:graphic>
      </p:graphicFrame>
      <p:sp>
        <p:nvSpPr>
          <p:cNvPr id="8" name="TextBox 7"/>
          <p:cNvSpPr txBox="1"/>
          <p:nvPr/>
        </p:nvSpPr>
        <p:spPr>
          <a:xfrm>
            <a:off x="388267" y="559713"/>
            <a:ext cx="3340597" cy="292388"/>
          </a:xfrm>
          <a:prstGeom prst="rect">
            <a:avLst/>
          </a:prstGeom>
          <a:noFill/>
        </p:spPr>
        <p:txBody>
          <a:bodyPr wrap="square" rtlCol="0">
            <a:spAutoFit/>
          </a:bodyPr>
          <a:lstStyle/>
          <a:p>
            <a:r>
              <a:rPr lang="en-AU" sz="1300" dirty="0"/>
              <a:t>Environmental review committee attendance</a:t>
            </a:r>
          </a:p>
        </p:txBody>
      </p:sp>
      <p:sp>
        <p:nvSpPr>
          <p:cNvPr id="9" name="TextBox 8"/>
          <p:cNvSpPr txBox="1"/>
          <p:nvPr/>
        </p:nvSpPr>
        <p:spPr>
          <a:xfrm>
            <a:off x="388266" y="2960110"/>
            <a:ext cx="4134459" cy="292388"/>
          </a:xfrm>
          <a:prstGeom prst="rect">
            <a:avLst/>
          </a:prstGeom>
          <a:noFill/>
        </p:spPr>
        <p:txBody>
          <a:bodyPr wrap="square" rtlCol="0">
            <a:spAutoFit/>
          </a:bodyPr>
          <a:lstStyle/>
          <a:p>
            <a:r>
              <a:rPr lang="en-AU" sz="1300" dirty="0"/>
              <a:t>Stakeholder reference group</a:t>
            </a:r>
          </a:p>
        </p:txBody>
      </p:sp>
      <p:sp>
        <p:nvSpPr>
          <p:cNvPr id="10" name="TextBox 9"/>
          <p:cNvSpPr txBox="1"/>
          <p:nvPr/>
        </p:nvSpPr>
        <p:spPr>
          <a:xfrm>
            <a:off x="388266" y="4820674"/>
            <a:ext cx="4134459" cy="276999"/>
          </a:xfrm>
          <a:prstGeom prst="rect">
            <a:avLst/>
          </a:prstGeom>
          <a:noFill/>
        </p:spPr>
        <p:txBody>
          <a:bodyPr wrap="square" rtlCol="0">
            <a:spAutoFit/>
          </a:bodyPr>
          <a:lstStyle/>
          <a:p>
            <a:r>
              <a:rPr lang="en-AU" sz="1200" dirty="0"/>
              <a:t>Earth resources regulators forum</a:t>
            </a:r>
          </a:p>
        </p:txBody>
      </p:sp>
      <p:sp>
        <p:nvSpPr>
          <p:cNvPr id="2" name="Slide Number Placeholder 1">
            <a:extLst>
              <a:ext uri="{FF2B5EF4-FFF2-40B4-BE49-F238E27FC236}">
                <a16:creationId xmlns:a16="http://schemas.microsoft.com/office/drawing/2014/main" id="{127DF193-50F3-45A3-8F52-CE98AA7E708A}"/>
              </a:ext>
            </a:extLst>
          </p:cNvPr>
          <p:cNvSpPr>
            <a:spLocks noGrp="1"/>
          </p:cNvSpPr>
          <p:nvPr>
            <p:ph type="sldNum" sz="quarter" idx="12"/>
          </p:nvPr>
        </p:nvSpPr>
        <p:spPr>
          <a:xfrm>
            <a:off x="9000493" y="242009"/>
            <a:ext cx="897328" cy="274042"/>
          </a:xfrm>
        </p:spPr>
        <p:txBody>
          <a:bodyPr/>
          <a:lstStyle/>
          <a:p>
            <a:r>
              <a:rPr lang="en-AU" dirty="0"/>
              <a:t> Page    </a:t>
            </a:r>
            <a:fld id="{BE4ABD5F-D626-4461-ADC9-85806A61CF0E}" type="slidenum">
              <a:rPr lang="en-AU" smtClean="0"/>
              <a:pPr/>
              <a:t>14</a:t>
            </a:fld>
            <a:endParaRPr lang="en-AU" dirty="0"/>
          </a:p>
        </p:txBody>
      </p:sp>
      <p:sp>
        <p:nvSpPr>
          <p:cNvPr id="12" name="TextBox 11">
            <a:extLst>
              <a:ext uri="{FF2B5EF4-FFF2-40B4-BE49-F238E27FC236}">
                <a16:creationId xmlns:a16="http://schemas.microsoft.com/office/drawing/2014/main" id="{ACCC56D4-EE45-4643-BB99-BE64E286CD29}"/>
              </a:ext>
            </a:extLst>
          </p:cNvPr>
          <p:cNvSpPr txBox="1"/>
          <p:nvPr/>
        </p:nvSpPr>
        <p:spPr>
          <a:xfrm>
            <a:off x="5817097" y="3413336"/>
            <a:ext cx="3763364" cy="1061829"/>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The Stakeholder Reference Group provides a forum for engagement and consultation with stakeholder representatives from industry associations and government agencies regarding statutory, regulatory and stakeholder relations issues and activities in the context of the current policy and regulatory framework.</a:t>
            </a:r>
          </a:p>
        </p:txBody>
      </p:sp>
      <p:sp>
        <p:nvSpPr>
          <p:cNvPr id="13" name="TextBox 12">
            <a:extLst>
              <a:ext uri="{FF2B5EF4-FFF2-40B4-BE49-F238E27FC236}">
                <a16:creationId xmlns:a16="http://schemas.microsoft.com/office/drawing/2014/main" id="{76935F23-FC28-471A-B79A-26AFE89AE460}"/>
              </a:ext>
            </a:extLst>
          </p:cNvPr>
          <p:cNvSpPr txBox="1"/>
          <p:nvPr/>
        </p:nvSpPr>
        <p:spPr>
          <a:xfrm>
            <a:off x="5817096" y="5197060"/>
            <a:ext cx="3786611" cy="1477328"/>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The Earth Resources Regulators' Forum drives a coordinated, strategic approach to regulation in the earth resources sector. Through the forum and its independent chair, Earth Resources Regulation coordinates its activities with other regulators to improve timeliness, reduce compliance and administrative costs to industry, and identify and resolve any regulatory gaps or overlaps. This includes a focus on more real-time communication, strategic sequencing, common risk assessment and partnerships with local government authorities.</a:t>
            </a:r>
          </a:p>
        </p:txBody>
      </p:sp>
      <p:sp>
        <p:nvSpPr>
          <p:cNvPr id="14" name="TextBox 13">
            <a:extLst>
              <a:ext uri="{FF2B5EF4-FFF2-40B4-BE49-F238E27FC236}">
                <a16:creationId xmlns:a16="http://schemas.microsoft.com/office/drawing/2014/main" id="{55ABE2BB-3C63-444F-8521-B44915C3A009}"/>
              </a:ext>
            </a:extLst>
          </p:cNvPr>
          <p:cNvSpPr txBox="1"/>
          <p:nvPr/>
        </p:nvSpPr>
        <p:spPr>
          <a:xfrm>
            <a:off x="377571" y="3829282"/>
            <a:ext cx="5212802" cy="938719"/>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Stakeholder Reference Group (SRG)meetings being scheduled every three months.  </a:t>
            </a:r>
          </a:p>
          <a:p>
            <a:pPr>
              <a:spcBef>
                <a:spcPts val="600"/>
              </a:spcBef>
            </a:pPr>
            <a:r>
              <a:rPr lang="en-AU" sz="900" dirty="0"/>
              <a:t>There was one SRG meeting held by Earth Resources Regulation in Q1. On target to achieve the annual total of four.</a:t>
            </a:r>
          </a:p>
        </p:txBody>
      </p:sp>
      <p:sp>
        <p:nvSpPr>
          <p:cNvPr id="15" name="TextBox 14">
            <a:extLst>
              <a:ext uri="{FF2B5EF4-FFF2-40B4-BE49-F238E27FC236}">
                <a16:creationId xmlns:a16="http://schemas.microsoft.com/office/drawing/2014/main" id="{ACFF182B-5CA5-48C5-ACA6-8C48A879C996}"/>
              </a:ext>
            </a:extLst>
          </p:cNvPr>
          <p:cNvSpPr txBox="1"/>
          <p:nvPr/>
        </p:nvSpPr>
        <p:spPr>
          <a:xfrm>
            <a:off x="5817096" y="914300"/>
            <a:ext cx="3786611" cy="1061829"/>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The stakeholder engagement indicator covers the interaction between the regulator, duty holders, co-regulators and the community by reporting active participation by Earth Resources Regulation at Environmental Review Committee meetings. Earth Resources Regulation has made a commitment in the Compliance Strategy to report on ERC attendance quarterly.</a:t>
            </a:r>
          </a:p>
        </p:txBody>
      </p:sp>
      <p:sp>
        <p:nvSpPr>
          <p:cNvPr id="16" name="TextBox 15">
            <a:extLst>
              <a:ext uri="{FF2B5EF4-FFF2-40B4-BE49-F238E27FC236}">
                <a16:creationId xmlns:a16="http://schemas.microsoft.com/office/drawing/2014/main" id="{EA9A5666-3FFE-44C2-B75D-294DA73EE203}"/>
              </a:ext>
            </a:extLst>
          </p:cNvPr>
          <p:cNvSpPr txBox="1"/>
          <p:nvPr/>
        </p:nvSpPr>
        <p:spPr>
          <a:xfrm>
            <a:off x="413729" y="2129330"/>
            <a:ext cx="5212802" cy="646331"/>
          </a:xfrm>
          <a:prstGeom prst="rect">
            <a:avLst/>
          </a:prstGeom>
          <a:noFill/>
        </p:spPr>
        <p:txBody>
          <a:bodyPr wrap="square" rtlCol="0" anchor="t">
            <a:spAutoFit/>
          </a:bodyPr>
          <a:lstStyle/>
          <a:p>
            <a:r>
              <a:rPr lang="en-AU" sz="900" b="1" dirty="0"/>
              <a:t>Explanation for the result:  </a:t>
            </a:r>
          </a:p>
          <a:p>
            <a:endParaRPr lang="en-AU" sz="900" b="1" dirty="0"/>
          </a:p>
          <a:p>
            <a:r>
              <a:rPr lang="en-AU" sz="900" dirty="0"/>
              <a:t>Earth Resources Regulation attended 100% of the scheduled Environmental Review Committee (ERC) meetings in Q1.  Due to COVID-19 restrictions all ERC was held online.</a:t>
            </a:r>
            <a:endParaRPr lang="en-AU" sz="900" dirty="0">
              <a:cs typeface="Calibri"/>
            </a:endParaRPr>
          </a:p>
        </p:txBody>
      </p:sp>
      <p:sp>
        <p:nvSpPr>
          <p:cNvPr id="17" name="TextBox 16">
            <a:extLst>
              <a:ext uri="{FF2B5EF4-FFF2-40B4-BE49-F238E27FC236}">
                <a16:creationId xmlns:a16="http://schemas.microsoft.com/office/drawing/2014/main" id="{6163B608-748C-4F42-859B-AA5BE451239A}"/>
              </a:ext>
            </a:extLst>
          </p:cNvPr>
          <p:cNvSpPr txBox="1"/>
          <p:nvPr/>
        </p:nvSpPr>
        <p:spPr>
          <a:xfrm>
            <a:off x="377571" y="5668978"/>
            <a:ext cx="5070565" cy="1154162"/>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three Earth Resources Regulator Forum meetings being scheduled each year. </a:t>
            </a:r>
          </a:p>
          <a:p>
            <a:pPr>
              <a:spcBef>
                <a:spcPts val="600"/>
              </a:spcBef>
            </a:pPr>
            <a:r>
              <a:rPr lang="en-AU" sz="900" dirty="0"/>
              <a:t>There was one ERR forum meeting held by Earth Resources Regulation in Q1. On target to achieve the annual total of three.</a:t>
            </a:r>
          </a:p>
          <a:p>
            <a:pPr>
              <a:spcBef>
                <a:spcPts val="600"/>
              </a:spcBef>
            </a:pPr>
            <a:r>
              <a:rPr lang="en-AU" sz="900" dirty="0"/>
              <a:t>.</a:t>
            </a:r>
          </a:p>
        </p:txBody>
      </p:sp>
      <p:sp>
        <p:nvSpPr>
          <p:cNvPr id="3" name="Footer Placeholder 2"/>
          <p:cNvSpPr>
            <a:spLocks noGrp="1"/>
          </p:cNvSpPr>
          <p:nvPr>
            <p:ph type="ftr" sz="quarter" idx="11"/>
          </p:nvPr>
        </p:nvSpPr>
        <p:spPr>
          <a:xfrm>
            <a:off x="488504" y="6520259"/>
            <a:ext cx="4968552" cy="365125"/>
          </a:xfrm>
        </p:spPr>
        <p:txBody>
          <a:bodyPr/>
          <a:lstStyle/>
          <a:p>
            <a:r>
              <a:rPr lang="en-AU"/>
              <a:t>Earth Resources Regulation Quarterly Performance Report 2020-21 Q1</a:t>
            </a:r>
            <a:endParaRPr lang="en-AU" dirty="0"/>
          </a:p>
        </p:txBody>
      </p:sp>
      <p:cxnSp>
        <p:nvCxnSpPr>
          <p:cNvPr id="18" name="Straight Connector 17">
            <a:extLst>
              <a:ext uri="{FF2B5EF4-FFF2-40B4-BE49-F238E27FC236}">
                <a16:creationId xmlns:a16="http://schemas.microsoft.com/office/drawing/2014/main" id="{56BEC246-D9EB-4626-A1BC-5E70A0C1E095}"/>
              </a:ext>
            </a:extLst>
          </p:cNvPr>
          <p:cNvCxnSpPr/>
          <p:nvPr/>
        </p:nvCxnSpPr>
        <p:spPr>
          <a:xfrm>
            <a:off x="413729" y="2936617"/>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38EB80-1BAB-49C0-855B-699547DF5C37}"/>
              </a:ext>
            </a:extLst>
          </p:cNvPr>
          <p:cNvCxnSpPr/>
          <p:nvPr/>
        </p:nvCxnSpPr>
        <p:spPr>
          <a:xfrm>
            <a:off x="388266" y="4768001"/>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07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9793"/>
            <a:ext cx="8915400" cy="274042"/>
          </a:xfrm>
        </p:spPr>
        <p:txBody>
          <a:bodyPr>
            <a:normAutofit fontScale="90000"/>
          </a:bodyPr>
          <a:lstStyle/>
          <a:p>
            <a:r>
              <a:rPr lang="en-AU" sz="1400" b="1" dirty="0">
                <a:solidFill>
                  <a:schemeClr val="bg1"/>
                </a:solidFill>
              </a:rPr>
              <a:t>KPI 5 Complaint Management</a:t>
            </a:r>
          </a:p>
        </p:txBody>
      </p:sp>
      <p:sp>
        <p:nvSpPr>
          <p:cNvPr id="2" name="Slide Number Placeholder 1">
            <a:extLst>
              <a:ext uri="{FF2B5EF4-FFF2-40B4-BE49-F238E27FC236}">
                <a16:creationId xmlns:a16="http://schemas.microsoft.com/office/drawing/2014/main" id="{41BBF49B-0A9A-4108-9831-D7D96239B517}"/>
              </a:ext>
            </a:extLst>
          </p:cNvPr>
          <p:cNvSpPr>
            <a:spLocks noGrp="1"/>
          </p:cNvSpPr>
          <p:nvPr>
            <p:ph type="sldNum" sz="quarter" idx="12"/>
          </p:nvPr>
        </p:nvSpPr>
        <p:spPr>
          <a:xfrm>
            <a:off x="9024224" y="229793"/>
            <a:ext cx="897328" cy="274042"/>
          </a:xfrm>
        </p:spPr>
        <p:txBody>
          <a:bodyPr/>
          <a:lstStyle/>
          <a:p>
            <a:r>
              <a:rPr lang="en-AU" dirty="0"/>
              <a:t> Page    </a:t>
            </a:r>
            <a:fld id="{BE4ABD5F-D626-4461-ADC9-85806A61CF0E}" type="slidenum">
              <a:rPr lang="en-AU" smtClean="0"/>
              <a:pPr/>
              <a:t>15</a:t>
            </a:fld>
            <a:endParaRPr lang="en-AU" dirty="0"/>
          </a:p>
        </p:txBody>
      </p:sp>
      <p:sp>
        <p:nvSpPr>
          <p:cNvPr id="6" name="TextBox 5">
            <a:extLst>
              <a:ext uri="{FF2B5EF4-FFF2-40B4-BE49-F238E27FC236}">
                <a16:creationId xmlns:a16="http://schemas.microsoft.com/office/drawing/2014/main" id="{BB2F69F9-F8A1-4D72-BD79-049C80253C51}"/>
              </a:ext>
            </a:extLst>
          </p:cNvPr>
          <p:cNvSpPr txBox="1"/>
          <p:nvPr/>
        </p:nvSpPr>
        <p:spPr>
          <a:xfrm>
            <a:off x="5381180" y="5678255"/>
            <a:ext cx="4279694" cy="784830"/>
          </a:xfrm>
          <a:prstGeom prst="rect">
            <a:avLst/>
          </a:prstGeom>
          <a:noFill/>
        </p:spPr>
        <p:txBody>
          <a:bodyPr wrap="square" rtlCol="0">
            <a:spAutoFit/>
          </a:bodyPr>
          <a:lstStyle/>
          <a:p>
            <a:r>
              <a:rPr lang="en-AU" sz="900" b="1" dirty="0"/>
              <a:t>Why are these measures important?</a:t>
            </a:r>
          </a:p>
          <a:p>
            <a:endParaRPr lang="en-AU" sz="900" b="1" dirty="0"/>
          </a:p>
          <a:p>
            <a:r>
              <a:rPr lang="en-AU" sz="900" dirty="0">
                <a:solidFill>
                  <a:schemeClr val="bg1">
                    <a:lumMod val="50000"/>
                  </a:schemeClr>
                </a:solidFill>
              </a:rPr>
              <a:t>The complaints handling process is an important aspect of effective stakeholder management and building confidence in Earth Resources Regulation as an effective regulator.</a:t>
            </a:r>
          </a:p>
        </p:txBody>
      </p:sp>
      <p:sp>
        <p:nvSpPr>
          <p:cNvPr id="7" name="TextBox 6">
            <a:extLst>
              <a:ext uri="{FF2B5EF4-FFF2-40B4-BE49-F238E27FC236}">
                <a16:creationId xmlns:a16="http://schemas.microsoft.com/office/drawing/2014/main" id="{C53916B8-A694-470D-BD6D-CB10C0B1BC9D}"/>
              </a:ext>
            </a:extLst>
          </p:cNvPr>
          <p:cNvSpPr txBox="1"/>
          <p:nvPr/>
        </p:nvSpPr>
        <p:spPr>
          <a:xfrm>
            <a:off x="5381180" y="3768689"/>
            <a:ext cx="4176464" cy="1908215"/>
          </a:xfrm>
          <a:prstGeom prst="rect">
            <a:avLst/>
          </a:prstGeom>
          <a:noFill/>
        </p:spPr>
        <p:txBody>
          <a:bodyPr wrap="square" rtlCol="0" anchor="t">
            <a:spAutoFit/>
          </a:bodyPr>
          <a:lstStyle/>
          <a:p>
            <a:r>
              <a:rPr lang="en-AU" sz="900" b="1" dirty="0"/>
              <a:t>Explanation for the result:  </a:t>
            </a:r>
          </a:p>
          <a:p>
            <a:endParaRPr lang="en-AU" sz="900" dirty="0"/>
          </a:p>
          <a:p>
            <a:pPr>
              <a:spcAft>
                <a:spcPts val="600"/>
              </a:spcAft>
            </a:pPr>
            <a:r>
              <a:rPr lang="en-AU" sz="900" dirty="0"/>
              <a:t>There were 158 complaints in Q1. Many of these complaints were relating to a single quarry in the Melbourne Metropolitan area. Complaints were related to blast vibrations, noise and concerns of operators working outside of approved hours.  With COVID-19 restrictions in place requiring people to continue to work from home, it is expected that complaint management will be a key focus for the foreseeable future.</a:t>
            </a:r>
            <a:endParaRPr lang="en-AU" sz="900" dirty="0">
              <a:cs typeface="Calibri"/>
            </a:endParaRPr>
          </a:p>
          <a:p>
            <a:pPr>
              <a:spcAft>
                <a:spcPts val="600"/>
              </a:spcAft>
            </a:pPr>
            <a:r>
              <a:rPr lang="en-AU" sz="900" dirty="0"/>
              <a:t>142 of the complaints were resolved and 16 are under investigation and yet to be responded to. Due to the high volume of complaints, the average number of days to respond to a complaint was 28 days, the median days to respond was 21. A number of repeat complaints were addressed through combined responses.</a:t>
            </a:r>
          </a:p>
          <a:p>
            <a:pPr>
              <a:spcAft>
                <a:spcPts val="600"/>
              </a:spcAft>
            </a:pPr>
            <a:endParaRPr lang="en-AU" sz="900" dirty="0">
              <a:cs typeface="Calibri"/>
            </a:endParaRPr>
          </a:p>
        </p:txBody>
      </p:sp>
      <p:sp>
        <p:nvSpPr>
          <p:cNvPr id="9" name="TextBox 8">
            <a:extLst>
              <a:ext uri="{FF2B5EF4-FFF2-40B4-BE49-F238E27FC236}">
                <a16:creationId xmlns:a16="http://schemas.microsoft.com/office/drawing/2014/main" id="{EADFC062-28EA-4DF3-ABBE-8CC73C15D21C}"/>
              </a:ext>
            </a:extLst>
          </p:cNvPr>
          <p:cNvSpPr txBox="1"/>
          <p:nvPr/>
        </p:nvSpPr>
        <p:spPr>
          <a:xfrm>
            <a:off x="200470" y="514572"/>
            <a:ext cx="3885143" cy="276999"/>
          </a:xfrm>
          <a:prstGeom prst="rect">
            <a:avLst/>
          </a:prstGeom>
          <a:noFill/>
        </p:spPr>
        <p:txBody>
          <a:bodyPr wrap="square" rtlCol="0">
            <a:spAutoFit/>
          </a:bodyPr>
          <a:lstStyle/>
          <a:p>
            <a:r>
              <a:rPr lang="en-AU" sz="1200"/>
              <a:t>Response time to </a:t>
            </a:r>
            <a:r>
              <a:rPr lang="en-AU" sz="1200" dirty="0"/>
              <a:t>c</a:t>
            </a:r>
            <a:r>
              <a:rPr lang="en-AU" sz="1200"/>
              <a:t>omplaints </a:t>
            </a:r>
            <a:r>
              <a:rPr lang="en-AU" sz="1200" dirty="0"/>
              <a:t>in the quarter</a:t>
            </a:r>
          </a:p>
        </p:txBody>
      </p:sp>
      <p:sp>
        <p:nvSpPr>
          <p:cNvPr id="8" name="Footer Placeholder 7"/>
          <p:cNvSpPr>
            <a:spLocks noGrp="1"/>
          </p:cNvSpPr>
          <p:nvPr>
            <p:ph type="ftr" sz="quarter" idx="11"/>
          </p:nvPr>
        </p:nvSpPr>
        <p:spPr/>
        <p:txBody>
          <a:bodyPr/>
          <a:lstStyle/>
          <a:p>
            <a:r>
              <a:rPr lang="en-AU"/>
              <a:t>Earth Resources Regulation Quarterly Performance Report 2020-21 Q1</a:t>
            </a:r>
            <a:endParaRPr lang="en-AU" dirty="0"/>
          </a:p>
        </p:txBody>
      </p:sp>
      <p:graphicFrame>
        <p:nvGraphicFramePr>
          <p:cNvPr id="10" name="Chart 9"/>
          <p:cNvGraphicFramePr/>
          <p:nvPr>
            <p:extLst>
              <p:ext uri="{D42A27DB-BD31-4B8C-83A1-F6EECF244321}">
                <p14:modId xmlns:p14="http://schemas.microsoft.com/office/powerpoint/2010/main" val="2401385071"/>
              </p:ext>
            </p:extLst>
          </p:nvPr>
        </p:nvGraphicFramePr>
        <p:xfrm>
          <a:off x="5179392" y="1196752"/>
          <a:ext cx="4742160"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A28E5A2C-2798-49CC-BDB8-8FDCED4BCFEC}"/>
              </a:ext>
            </a:extLst>
          </p:cNvPr>
          <p:cNvGraphicFramePr>
            <a:graphicFrameLocks noGrp="1"/>
          </p:cNvGraphicFramePr>
          <p:nvPr>
            <p:extLst>
              <p:ext uri="{D42A27DB-BD31-4B8C-83A1-F6EECF244321}">
                <p14:modId xmlns:p14="http://schemas.microsoft.com/office/powerpoint/2010/main" val="2393182771"/>
              </p:ext>
            </p:extLst>
          </p:nvPr>
        </p:nvGraphicFramePr>
        <p:xfrm>
          <a:off x="200471" y="794236"/>
          <a:ext cx="4824535" cy="4057969"/>
        </p:xfrm>
        <a:graphic>
          <a:graphicData uri="http://schemas.openxmlformats.org/drawingml/2006/table">
            <a:tbl>
              <a:tblPr firstRow="1" lastRow="1" bandRow="1">
                <a:tableStyleId>{7DF18680-E054-41AD-8BC1-D1AEF772440D}</a:tableStyleId>
              </a:tblPr>
              <a:tblGrid>
                <a:gridCol w="855268">
                  <a:extLst>
                    <a:ext uri="{9D8B030D-6E8A-4147-A177-3AD203B41FA5}">
                      <a16:colId xmlns:a16="http://schemas.microsoft.com/office/drawing/2014/main" val="3520152470"/>
                    </a:ext>
                  </a:extLst>
                </a:gridCol>
                <a:gridCol w="1934077">
                  <a:extLst>
                    <a:ext uri="{9D8B030D-6E8A-4147-A177-3AD203B41FA5}">
                      <a16:colId xmlns:a16="http://schemas.microsoft.com/office/drawing/2014/main" val="2443014287"/>
                    </a:ext>
                  </a:extLst>
                </a:gridCol>
                <a:gridCol w="701267">
                  <a:extLst>
                    <a:ext uri="{9D8B030D-6E8A-4147-A177-3AD203B41FA5}">
                      <a16:colId xmlns:a16="http://schemas.microsoft.com/office/drawing/2014/main" val="2632852575"/>
                    </a:ext>
                  </a:extLst>
                </a:gridCol>
                <a:gridCol w="613900">
                  <a:extLst>
                    <a:ext uri="{9D8B030D-6E8A-4147-A177-3AD203B41FA5}">
                      <a16:colId xmlns:a16="http://schemas.microsoft.com/office/drawing/2014/main" val="1243239101"/>
                    </a:ext>
                  </a:extLst>
                </a:gridCol>
                <a:gridCol w="720023">
                  <a:extLst>
                    <a:ext uri="{9D8B030D-6E8A-4147-A177-3AD203B41FA5}">
                      <a16:colId xmlns:a16="http://schemas.microsoft.com/office/drawing/2014/main" val="2777941939"/>
                    </a:ext>
                  </a:extLst>
                </a:gridCol>
              </a:tblGrid>
              <a:tr h="326371">
                <a:tc>
                  <a:txBody>
                    <a:bodyPr/>
                    <a:lstStyle/>
                    <a:p>
                      <a:pPr algn="ctr" fontAlgn="t"/>
                      <a:r>
                        <a:rPr lang="en-AU" sz="900" u="none" strike="noStrike" dirty="0">
                          <a:effectLst/>
                          <a:latin typeface="+mn-lt"/>
                        </a:rPr>
                        <a:t>Sector</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AU" sz="900" u="none" strike="noStrike" dirty="0">
                          <a:effectLst/>
                          <a:latin typeface="+mn-lt"/>
                        </a:rPr>
                        <a:t>Enforcement Codes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dirty="0">
                          <a:effectLst/>
                          <a:latin typeface="+mn-lt"/>
                        </a:rPr>
                        <a:t>Number of Complaints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dirty="0">
                          <a:effectLst/>
                          <a:latin typeface="+mn-lt"/>
                        </a:rPr>
                        <a:t>Ave Days to respond</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b="1" i="0" u="none" strike="noStrike" dirty="0">
                          <a:solidFill>
                            <a:schemeClr val="bg1"/>
                          </a:solidFill>
                          <a:effectLst/>
                          <a:latin typeface="+mn-lt"/>
                        </a:rPr>
                        <a:t>*Median Days to respond</a:t>
                      </a:r>
                    </a:p>
                  </a:txBody>
                  <a:tcPr marL="9525" marR="9525" marT="9525" marB="0" anchor="ctr">
                    <a:solidFill>
                      <a:srgbClr val="002060"/>
                    </a:solidFill>
                  </a:tcPr>
                </a:tc>
                <a:extLst>
                  <a:ext uri="{0D108BD9-81ED-4DB2-BD59-A6C34878D82A}">
                    <a16:rowId xmlns:a16="http://schemas.microsoft.com/office/drawing/2014/main" val="2706680780"/>
                  </a:ext>
                </a:extLst>
              </a:tr>
              <a:tr h="249873">
                <a:tc>
                  <a:txBody>
                    <a:bodyPr/>
                    <a:lstStyle/>
                    <a:p>
                      <a:pPr algn="ctr" fontAlgn="b"/>
                      <a:r>
                        <a:rPr lang="en-AU" sz="900" b="0" i="0" u="none" strike="noStrike">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Explosives Air &amp; Ground Vibration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97</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24</a:t>
                      </a:r>
                    </a:p>
                  </a:txBody>
                  <a:tcPr marL="9525" marR="9525" marT="9525" marB="0" anchor="ctr"/>
                </a:tc>
                <a:extLst>
                  <a:ext uri="{0D108BD9-81ED-4DB2-BD59-A6C34878D82A}">
                    <a16:rowId xmlns:a16="http://schemas.microsoft.com/office/drawing/2014/main" val="2847113499"/>
                  </a:ext>
                </a:extLst>
              </a:tr>
              <a:tr h="249873">
                <a:tc>
                  <a:txBody>
                    <a:bodyPr/>
                    <a:lstStyle/>
                    <a:p>
                      <a:pPr algn="ctr" fontAlgn="b"/>
                      <a:r>
                        <a:rPr lang="en-AU" sz="900" b="0" i="0" u="none" strike="noStrike">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Working Hours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36</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926610704"/>
                  </a:ext>
                </a:extLst>
              </a:tr>
              <a:tr h="249873">
                <a:tc>
                  <a:txBody>
                    <a:bodyPr/>
                    <a:lstStyle/>
                    <a:p>
                      <a:pPr algn="ctr" fontAlgn="b"/>
                      <a:r>
                        <a:rPr lang="en-AU" sz="900" b="0" i="0" u="none" strike="noStrike">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Noise Emissions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28</a:t>
                      </a:r>
                    </a:p>
                  </a:txBody>
                  <a:tcPr marL="9525" marR="9525" marT="9525" marB="0" anchor="ctr"/>
                </a:tc>
                <a:extLst>
                  <a:ext uri="{0D108BD9-81ED-4DB2-BD59-A6C34878D82A}">
                    <a16:rowId xmlns:a16="http://schemas.microsoft.com/office/drawing/2014/main" val="660002377"/>
                  </a:ext>
                </a:extLst>
              </a:tr>
              <a:tr h="249873">
                <a:tc>
                  <a:txBody>
                    <a:bodyPr/>
                    <a:lstStyle/>
                    <a:p>
                      <a:pPr algn="ctr" fontAlgn="b"/>
                      <a:r>
                        <a:rPr lang="en-AU" sz="900" b="0" i="0" u="none" strike="noStrike">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Work without License or Consents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970112304"/>
                  </a:ext>
                </a:extLst>
              </a:tr>
              <a:tr h="249873">
                <a:tc>
                  <a:txBody>
                    <a:bodyPr/>
                    <a:lstStyle/>
                    <a:p>
                      <a:pPr algn="ctr" fontAlgn="b"/>
                      <a:r>
                        <a:rPr lang="en-AU" sz="900" b="0" i="0" u="none" strike="noStrike">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Impacts Outside Tenement Site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190326144"/>
                  </a:ext>
                </a:extLst>
              </a:tr>
              <a:tr h="249873">
                <a:tc>
                  <a:txBody>
                    <a:bodyPr/>
                    <a:lstStyle/>
                    <a:p>
                      <a:pPr algn="ctr" fontAlgn="b"/>
                      <a:r>
                        <a:rPr lang="en-AU" sz="900" b="0" i="0" u="none" strike="noStrike">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Environmental Incident Notification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572941463"/>
                  </a:ext>
                </a:extLst>
              </a:tr>
              <a:tr h="249873">
                <a:tc>
                  <a:txBody>
                    <a:bodyPr/>
                    <a:lstStyle/>
                    <a:p>
                      <a:pPr algn="ctr" fontAlgn="b"/>
                      <a:r>
                        <a:rPr lang="en-AU" sz="900" b="0" i="0" u="none" strike="noStrike">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Other  (Not Specified Above)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002405739"/>
                  </a:ext>
                </a:extLst>
              </a:tr>
              <a:tr h="249873">
                <a:tc>
                  <a:txBody>
                    <a:bodyPr/>
                    <a:lstStyle/>
                    <a:p>
                      <a:pPr algn="ctr" fontAlgn="b"/>
                      <a:r>
                        <a:rPr lang="en-AU" sz="900" b="0" i="0" u="none" strike="noStrike">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Reporting, Monitoring &amp; Auditing</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3582366333"/>
                  </a:ext>
                </a:extLst>
              </a:tr>
              <a:tr h="249873">
                <a:tc>
                  <a:txBody>
                    <a:bodyPr/>
                    <a:lstStyle/>
                    <a:p>
                      <a:pPr algn="ctr" fontAlgn="b"/>
                      <a:r>
                        <a:rPr lang="en-AU" sz="900" b="0" i="0" u="none" strike="noStrike">
                          <a:solidFill>
                            <a:srgbClr val="000000"/>
                          </a:solidFill>
                          <a:effectLst/>
                          <a:latin typeface="Calibri" panose="020F0502020204030204" pitchFamily="34" charset="0"/>
                        </a:rPr>
                        <a:t>Minerals</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Work without License or Consents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4203193938"/>
                  </a:ext>
                </a:extLst>
              </a:tr>
              <a:tr h="249873">
                <a:tc>
                  <a:txBody>
                    <a:bodyPr/>
                    <a:lstStyle/>
                    <a:p>
                      <a:pPr algn="ctr" fontAlgn="b"/>
                      <a:r>
                        <a:rPr lang="en-AU" sz="900" b="0" i="0" u="none" strike="noStrike">
                          <a:solidFill>
                            <a:srgbClr val="000000"/>
                          </a:solidFill>
                          <a:effectLst/>
                          <a:latin typeface="Calibri" panose="020F0502020204030204" pitchFamily="34" charset="0"/>
                        </a:rPr>
                        <a:t>Minerals</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Explosives Air &amp; Ground Vibration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434396616"/>
                  </a:ext>
                </a:extLst>
              </a:tr>
              <a:tr h="249873">
                <a:tc>
                  <a:txBody>
                    <a:bodyPr/>
                    <a:lstStyle/>
                    <a:p>
                      <a:pPr algn="ctr" fontAlgn="b"/>
                      <a:r>
                        <a:rPr lang="en-AU" sz="900" b="0" i="0" u="none" strike="noStrike">
                          <a:solidFill>
                            <a:srgbClr val="000000"/>
                          </a:solidFill>
                          <a:effectLst/>
                          <a:latin typeface="Calibri" panose="020F0502020204030204" pitchFamily="34" charset="0"/>
                        </a:rPr>
                        <a:t>Minerals</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Other  (Not Specified Above)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72185923"/>
                  </a:ext>
                </a:extLst>
              </a:tr>
              <a:tr h="249873">
                <a:tc>
                  <a:txBody>
                    <a:bodyPr/>
                    <a:lstStyle/>
                    <a:p>
                      <a:pPr algn="ctr" fontAlgn="b"/>
                      <a:r>
                        <a:rPr lang="en-AU" sz="900" b="0" i="0" u="none" strike="noStrike">
                          <a:solidFill>
                            <a:srgbClr val="000000"/>
                          </a:solidFill>
                          <a:effectLst/>
                          <a:latin typeface="Calibri" panose="020F0502020204030204" pitchFamily="34" charset="0"/>
                        </a:rPr>
                        <a:t>Minerals</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Underground Exploration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291082391"/>
                  </a:ext>
                </a:extLst>
              </a:tr>
              <a:tr h="249873">
                <a:tc>
                  <a:txBody>
                    <a:bodyPr/>
                    <a:lstStyle/>
                    <a:p>
                      <a:pPr algn="ctr" fontAlgn="b"/>
                      <a:r>
                        <a:rPr lang="en-AU" sz="900" b="0" i="0" u="none" strike="noStrike">
                          <a:solidFill>
                            <a:srgbClr val="000000"/>
                          </a:solidFill>
                          <a:effectLst/>
                          <a:latin typeface="Calibri" panose="020F0502020204030204" pitchFamily="34" charset="0"/>
                        </a:rPr>
                        <a:t>Minerals</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Environmental Incident Notification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889696173"/>
                  </a:ext>
                </a:extLst>
              </a:tr>
              <a:tr h="249873">
                <a:tc>
                  <a:txBody>
                    <a:bodyPr/>
                    <a:lstStyle/>
                    <a:p>
                      <a:pPr algn="ctr" fontAlgn="b"/>
                      <a:r>
                        <a:rPr lang="en-AU" sz="900" b="0" i="0" u="none" strike="noStrike">
                          <a:solidFill>
                            <a:srgbClr val="000000"/>
                          </a:solidFill>
                          <a:effectLst/>
                          <a:latin typeface="Calibri" panose="020F0502020204030204" pitchFamily="34" charset="0"/>
                        </a:rPr>
                        <a:t>Minerals</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Ground Disturbance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815359343"/>
                  </a:ext>
                </a:extLst>
              </a:tr>
              <a:tr h="233376">
                <a:tc>
                  <a:txBody>
                    <a:bodyPr/>
                    <a:lstStyle/>
                    <a:p>
                      <a:pPr algn="ctr" fontAlgn="b"/>
                      <a:r>
                        <a:rPr lang="en-AU" sz="900" b="1" i="0" u="none" strike="noStrike" dirty="0">
                          <a:solidFill>
                            <a:srgbClr val="000000"/>
                          </a:solidFill>
                          <a:effectLst/>
                          <a:latin typeface="Calibri" panose="020F0502020204030204" pitchFamily="34" charset="0"/>
                        </a:rPr>
                        <a:t>Total</a:t>
                      </a:r>
                    </a:p>
                  </a:txBody>
                  <a:tcPr marL="9525" marR="9525" marT="9525" marB="0" anchor="ctr"/>
                </a:tc>
                <a:tc>
                  <a:txBody>
                    <a:bodyPr/>
                    <a:lstStyle/>
                    <a:p>
                      <a:pPr algn="ctr" fontAlgn="b"/>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i="0" u="none" strike="noStrike">
                          <a:solidFill>
                            <a:srgbClr val="000000"/>
                          </a:solidFill>
                          <a:effectLst/>
                          <a:latin typeface="Calibri" panose="020F0502020204030204" pitchFamily="34" charset="0"/>
                        </a:rPr>
                        <a:t>142</a:t>
                      </a:r>
                    </a:p>
                  </a:txBody>
                  <a:tcPr marL="9525" marR="9525" marT="9525" marB="0" anchor="ctr"/>
                </a:tc>
                <a:tc>
                  <a:txBody>
                    <a:bodyPr/>
                    <a:lstStyle/>
                    <a:p>
                      <a:pPr algn="ctr" fontAlgn="b"/>
                      <a:r>
                        <a:rPr lang="en-AU" sz="900" b="1"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21</a:t>
                      </a:r>
                    </a:p>
                  </a:txBody>
                  <a:tcPr marL="9525" marR="9525" marT="9525" marB="0" anchor="ctr"/>
                </a:tc>
                <a:extLst>
                  <a:ext uri="{0D108BD9-81ED-4DB2-BD59-A6C34878D82A}">
                    <a16:rowId xmlns:a16="http://schemas.microsoft.com/office/drawing/2014/main" val="2728571060"/>
                  </a:ext>
                </a:extLst>
              </a:tr>
            </a:tbl>
          </a:graphicData>
        </a:graphic>
      </p:graphicFrame>
      <p:sp>
        <p:nvSpPr>
          <p:cNvPr id="3" name="Rectangle 2">
            <a:extLst>
              <a:ext uri="{FF2B5EF4-FFF2-40B4-BE49-F238E27FC236}">
                <a16:creationId xmlns:a16="http://schemas.microsoft.com/office/drawing/2014/main" id="{DC2D80AD-0935-4A79-BEBC-7F7F28637C49}"/>
              </a:ext>
            </a:extLst>
          </p:cNvPr>
          <p:cNvSpPr/>
          <p:nvPr/>
        </p:nvSpPr>
        <p:spPr>
          <a:xfrm>
            <a:off x="200469" y="4826792"/>
            <a:ext cx="3528392" cy="338554"/>
          </a:xfrm>
          <a:prstGeom prst="rect">
            <a:avLst/>
          </a:prstGeom>
        </p:spPr>
        <p:txBody>
          <a:bodyPr wrap="square">
            <a:spAutoFit/>
          </a:bodyPr>
          <a:lstStyle/>
          <a:p>
            <a:r>
              <a:rPr lang="en-AU" sz="800" b="1" dirty="0">
                <a:solidFill>
                  <a:schemeClr val="bg1">
                    <a:lumMod val="50000"/>
                  </a:schemeClr>
                </a:solidFill>
              </a:rPr>
              <a:t>* Median Days:</a:t>
            </a:r>
            <a:r>
              <a:rPr lang="en-AU" sz="800" dirty="0">
                <a:solidFill>
                  <a:schemeClr val="bg1">
                    <a:lumMod val="50000"/>
                  </a:schemeClr>
                </a:solidFill>
              </a:rPr>
              <a:t> Arranging the days to respond in order and then selecting the middle value . Median is used to minimise the impact of outliers.</a:t>
            </a:r>
          </a:p>
        </p:txBody>
      </p:sp>
      <p:graphicFrame>
        <p:nvGraphicFramePr>
          <p:cNvPr id="13" name="Table 12">
            <a:extLst>
              <a:ext uri="{FF2B5EF4-FFF2-40B4-BE49-F238E27FC236}">
                <a16:creationId xmlns:a16="http://schemas.microsoft.com/office/drawing/2014/main" id="{EBB46BC8-2818-4310-90E1-41FFEC7A5D4D}"/>
              </a:ext>
            </a:extLst>
          </p:cNvPr>
          <p:cNvGraphicFramePr>
            <a:graphicFrameLocks noGrp="1"/>
          </p:cNvGraphicFramePr>
          <p:nvPr>
            <p:extLst>
              <p:ext uri="{D42A27DB-BD31-4B8C-83A1-F6EECF244321}">
                <p14:modId xmlns:p14="http://schemas.microsoft.com/office/powerpoint/2010/main" val="4007445835"/>
              </p:ext>
            </p:extLst>
          </p:nvPr>
        </p:nvGraphicFramePr>
        <p:xfrm>
          <a:off x="200469" y="5445519"/>
          <a:ext cx="3528393" cy="1114977"/>
        </p:xfrm>
        <a:graphic>
          <a:graphicData uri="http://schemas.openxmlformats.org/drawingml/2006/table">
            <a:tbl>
              <a:tblPr firstRow="1" lastRow="1" bandRow="1">
                <a:tableStyleId>{7DF18680-E054-41AD-8BC1-D1AEF772440D}</a:tableStyleId>
              </a:tblPr>
              <a:tblGrid>
                <a:gridCol w="864525">
                  <a:extLst>
                    <a:ext uri="{9D8B030D-6E8A-4147-A177-3AD203B41FA5}">
                      <a16:colId xmlns:a16="http://schemas.microsoft.com/office/drawing/2014/main" val="3520152470"/>
                    </a:ext>
                  </a:extLst>
                </a:gridCol>
                <a:gridCol w="1955011">
                  <a:extLst>
                    <a:ext uri="{9D8B030D-6E8A-4147-A177-3AD203B41FA5}">
                      <a16:colId xmlns:a16="http://schemas.microsoft.com/office/drawing/2014/main" val="2443014287"/>
                    </a:ext>
                  </a:extLst>
                </a:gridCol>
                <a:gridCol w="708857">
                  <a:extLst>
                    <a:ext uri="{9D8B030D-6E8A-4147-A177-3AD203B41FA5}">
                      <a16:colId xmlns:a16="http://schemas.microsoft.com/office/drawing/2014/main" val="2632852575"/>
                    </a:ext>
                  </a:extLst>
                </a:gridCol>
              </a:tblGrid>
              <a:tr h="275731">
                <a:tc>
                  <a:txBody>
                    <a:bodyPr/>
                    <a:lstStyle/>
                    <a:p>
                      <a:pPr algn="ctr" fontAlgn="t"/>
                      <a:r>
                        <a:rPr lang="en-AU" sz="900" u="none" strike="noStrike" dirty="0">
                          <a:effectLst/>
                          <a:latin typeface="+mn-lt"/>
                        </a:rPr>
                        <a:t>Sector</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AU" sz="900" u="none" strike="noStrike" dirty="0">
                          <a:effectLst/>
                          <a:latin typeface="+mn-lt"/>
                        </a:rPr>
                        <a:t>Enforcement Codes</a:t>
                      </a:r>
                      <a:endParaRPr lang="en-AU" sz="900" b="1" i="0" u="none" strike="noStrike" dirty="0">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dirty="0">
                          <a:effectLst/>
                          <a:latin typeface="+mn-lt"/>
                        </a:rPr>
                        <a:t>Number of Complaints</a:t>
                      </a:r>
                      <a:endParaRPr lang="en-AU" sz="900" b="1" i="0" u="none" strike="noStrike" dirty="0">
                        <a:solidFill>
                          <a:schemeClr val="bg1"/>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2706680780"/>
                  </a:ext>
                </a:extLst>
              </a:tr>
              <a:tr h="211270">
                <a:tc>
                  <a:txBody>
                    <a:bodyPr/>
                    <a:lstStyle/>
                    <a:p>
                      <a:pPr algn="ctr" fontAlgn="b"/>
                      <a:r>
                        <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Extractive</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Explosives Air &amp; Ground Vibration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14</a:t>
                      </a:r>
                    </a:p>
                  </a:txBody>
                  <a:tcPr marL="9525" marR="9525" marT="9525" marB="0" anchor="ctr"/>
                </a:tc>
                <a:extLst>
                  <a:ext uri="{0D108BD9-81ED-4DB2-BD59-A6C34878D82A}">
                    <a16:rowId xmlns:a16="http://schemas.microsoft.com/office/drawing/2014/main" val="2847113499"/>
                  </a:ext>
                </a:extLst>
              </a:tr>
              <a:tr h="211270">
                <a:tc>
                  <a:txBody>
                    <a:bodyPr/>
                    <a:lstStyle/>
                    <a:p>
                      <a:pPr algn="ctr" fontAlgn="b"/>
                      <a:r>
                        <a:rPr kumimoji="0" lang="en-AU"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Extractive</a:t>
                      </a:r>
                      <a:endParaRPr lang="en-AU"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900" b="0" i="0" u="none" strike="noStrike">
                          <a:solidFill>
                            <a:srgbClr val="000000"/>
                          </a:solidFill>
                          <a:effectLst/>
                          <a:latin typeface="Calibri" panose="020F0502020204030204" pitchFamily="34" charset="0"/>
                        </a:rPr>
                        <a:t> Other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926610704"/>
                  </a:ext>
                </a:extLst>
              </a:tr>
              <a:tr h="211270">
                <a:tc>
                  <a:txBody>
                    <a:bodyPr/>
                    <a:lstStyle/>
                    <a:p>
                      <a:pPr algn="ctr" fontAlgn="b"/>
                      <a:r>
                        <a:rPr lang="en-AU" sz="900" b="0" i="0" u="none" strike="noStrike" dirty="0">
                          <a:solidFill>
                            <a:srgbClr val="000000"/>
                          </a:solidFill>
                          <a:effectLst/>
                          <a:latin typeface="Calibri" panose="020F0502020204030204" pitchFamily="34" charset="0"/>
                        </a:rPr>
                        <a:t>Extractive</a:t>
                      </a:r>
                    </a:p>
                  </a:txBody>
                  <a:tcPr marL="9525" marR="9525" marT="9525" marB="0" anchor="ctr"/>
                </a:tc>
                <a:tc>
                  <a:txBody>
                    <a:bodyPr/>
                    <a:lstStyle/>
                    <a:p>
                      <a:pPr algn="l" fontAlgn="b"/>
                      <a:r>
                        <a:rPr lang="en-AU" sz="900" b="0" i="0" u="none" strike="noStrike" dirty="0">
                          <a:solidFill>
                            <a:srgbClr val="000000"/>
                          </a:solidFill>
                          <a:effectLst/>
                          <a:latin typeface="Calibri" panose="020F0502020204030204" pitchFamily="34" charset="0"/>
                        </a:rPr>
                        <a:t> Work without Licence or Consents</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660002377"/>
                  </a:ext>
                </a:extLst>
              </a:tr>
              <a:tr h="197322">
                <a:tc>
                  <a:txBody>
                    <a:bodyPr/>
                    <a:lstStyle/>
                    <a:p>
                      <a:pPr algn="ctr" fontAlgn="b"/>
                      <a:r>
                        <a:rPr lang="en-AU" sz="900" b="1" i="0" u="none" strike="noStrike" dirty="0">
                          <a:solidFill>
                            <a:srgbClr val="000000"/>
                          </a:solidFill>
                          <a:effectLst/>
                          <a:latin typeface="Calibri" panose="020F0502020204030204" pitchFamily="34" charset="0"/>
                        </a:rPr>
                        <a:t>Total</a:t>
                      </a:r>
                    </a:p>
                  </a:txBody>
                  <a:tcPr marL="9525" marR="9525" marT="9525" marB="0" anchor="ctr"/>
                </a:tc>
                <a:tc>
                  <a:txBody>
                    <a:bodyPr/>
                    <a:lstStyle/>
                    <a:p>
                      <a:pPr algn="ctr" fontAlgn="b"/>
                      <a:endParaRPr lang="en-AU" sz="9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i="0" u="none" strike="noStrike" dirty="0">
                          <a:solidFill>
                            <a:srgbClr val="000000"/>
                          </a:solidFill>
                          <a:effectLst/>
                          <a:latin typeface="Calibri" panose="020F0502020204030204" pitchFamily="34" charset="0"/>
                        </a:rPr>
                        <a:t>16</a:t>
                      </a:r>
                    </a:p>
                  </a:txBody>
                  <a:tcPr marL="9525" marR="9525" marT="9525" marB="0" anchor="ctr"/>
                </a:tc>
                <a:extLst>
                  <a:ext uri="{0D108BD9-81ED-4DB2-BD59-A6C34878D82A}">
                    <a16:rowId xmlns:a16="http://schemas.microsoft.com/office/drawing/2014/main" val="2728571060"/>
                  </a:ext>
                </a:extLst>
              </a:tr>
            </a:tbl>
          </a:graphicData>
        </a:graphic>
      </p:graphicFrame>
      <p:sp>
        <p:nvSpPr>
          <p:cNvPr id="15" name="TextBox 14">
            <a:extLst>
              <a:ext uri="{FF2B5EF4-FFF2-40B4-BE49-F238E27FC236}">
                <a16:creationId xmlns:a16="http://schemas.microsoft.com/office/drawing/2014/main" id="{4BF5F8A4-DEE1-4EA3-BA0E-A7A8358D2723}"/>
              </a:ext>
            </a:extLst>
          </p:cNvPr>
          <p:cNvSpPr txBox="1"/>
          <p:nvPr/>
        </p:nvSpPr>
        <p:spPr>
          <a:xfrm>
            <a:off x="114204" y="5139933"/>
            <a:ext cx="3885143" cy="276999"/>
          </a:xfrm>
          <a:prstGeom prst="rect">
            <a:avLst/>
          </a:prstGeom>
          <a:noFill/>
        </p:spPr>
        <p:txBody>
          <a:bodyPr wrap="square" rtlCol="0">
            <a:spAutoFit/>
          </a:bodyPr>
          <a:lstStyle/>
          <a:p>
            <a:r>
              <a:rPr lang="en-AU" sz="1200" dirty="0"/>
              <a:t>Complaints yet to responded to in the quarter</a:t>
            </a:r>
          </a:p>
        </p:txBody>
      </p:sp>
    </p:spTree>
    <p:extLst>
      <p:ext uri="{BB962C8B-B14F-4D97-AF65-F5344CB8AC3E}">
        <p14:creationId xmlns:p14="http://schemas.microsoft.com/office/powerpoint/2010/main" val="232245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7CE36E-3F71-418B-9D74-06468777F49F}"/>
              </a:ext>
            </a:extLst>
          </p:cNvPr>
          <p:cNvSpPr>
            <a:spLocks noGrp="1"/>
          </p:cNvSpPr>
          <p:nvPr>
            <p:ph type="sldNum" sz="quarter" idx="4294967295"/>
          </p:nvPr>
        </p:nvSpPr>
        <p:spPr>
          <a:xfrm>
            <a:off x="8409384" y="260648"/>
            <a:ext cx="1152128" cy="274637"/>
          </a:xfrm>
        </p:spPr>
        <p:txBody>
          <a:bodyPr/>
          <a:lstStyle/>
          <a:p>
            <a:r>
              <a:rPr lang="en-AU" dirty="0"/>
              <a:t> Page    </a:t>
            </a:r>
            <a:fld id="{BE4ABD5F-D626-4461-ADC9-85806A61CF0E}" type="slidenum">
              <a:rPr lang="en-AU" smtClean="0"/>
              <a:pPr/>
              <a:t>16</a:t>
            </a:fld>
            <a:endParaRPr lang="en-AU" dirty="0"/>
          </a:p>
        </p:txBody>
      </p:sp>
      <p:sp>
        <p:nvSpPr>
          <p:cNvPr id="9" name="Footer Placeholder 7">
            <a:extLst>
              <a:ext uri="{FF2B5EF4-FFF2-40B4-BE49-F238E27FC236}">
                <a16:creationId xmlns:a16="http://schemas.microsoft.com/office/drawing/2014/main" id="{6362F36D-77DE-48FE-B2A9-37586BEC1AC5}"/>
              </a:ext>
            </a:extLst>
          </p:cNvPr>
          <p:cNvSpPr txBox="1">
            <a:spLocks/>
          </p:cNvSpPr>
          <p:nvPr/>
        </p:nvSpPr>
        <p:spPr>
          <a:xfrm>
            <a:off x="416496" y="6576448"/>
            <a:ext cx="4968552" cy="2666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900" dirty="0">
                <a:solidFill>
                  <a:schemeClr val="bg1">
                    <a:lumMod val="75000"/>
                  </a:schemeClr>
                </a:solidFill>
              </a:rPr>
              <a:t>Earth Resources Regulation Quarterly Performance Report 2020-21 Q1</a:t>
            </a:r>
          </a:p>
        </p:txBody>
      </p:sp>
      <p:sp>
        <p:nvSpPr>
          <p:cNvPr id="2" name="TextBox 1">
            <a:extLst>
              <a:ext uri="{FF2B5EF4-FFF2-40B4-BE49-F238E27FC236}">
                <a16:creationId xmlns:a16="http://schemas.microsoft.com/office/drawing/2014/main" id="{C51C24A6-9BAA-48AA-8084-3AB727A74CA7}"/>
              </a:ext>
            </a:extLst>
          </p:cNvPr>
          <p:cNvSpPr txBox="1"/>
          <p:nvPr/>
        </p:nvSpPr>
        <p:spPr>
          <a:xfrm>
            <a:off x="740532" y="908720"/>
            <a:ext cx="7236804" cy="2277547"/>
          </a:xfrm>
          <a:prstGeom prst="rect">
            <a:avLst/>
          </a:prstGeom>
          <a:noFill/>
        </p:spPr>
        <p:txBody>
          <a:bodyPr wrap="square" rtlCol="0">
            <a:spAutoFit/>
          </a:bodyPr>
          <a:lstStyle/>
          <a:p>
            <a:r>
              <a:rPr lang="en-AU" sz="1200" b="1" dirty="0">
                <a:solidFill>
                  <a:schemeClr val="bg1">
                    <a:lumMod val="50000"/>
                  </a:schemeClr>
                </a:solidFill>
                <a:latin typeface="Calibri" panose="020F0502020204030204" pitchFamily="34" charset="0"/>
                <a:cs typeface="Calibri" panose="020F0502020204030204" pitchFamily="34" charset="0"/>
              </a:rPr>
              <a:t>Department of Jobs, Precincts and Regions</a:t>
            </a:r>
          </a:p>
          <a:p>
            <a:r>
              <a:rPr lang="en-AU" sz="1000" dirty="0">
                <a:solidFill>
                  <a:schemeClr val="bg1">
                    <a:lumMod val="50000"/>
                  </a:schemeClr>
                </a:solidFill>
                <a:latin typeface="Calibri" panose="020F0502020204030204" pitchFamily="34" charset="0"/>
                <a:cs typeface="Calibri" panose="020F0502020204030204" pitchFamily="34" charset="0"/>
              </a:rPr>
              <a:t>Earth Resources Regulation</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1 Spring Street</a:t>
            </a:r>
          </a:p>
          <a:p>
            <a:r>
              <a:rPr lang="en-AU" sz="1000" dirty="0">
                <a:solidFill>
                  <a:schemeClr val="bg1">
                    <a:lumMod val="50000"/>
                  </a:schemeClr>
                </a:solidFill>
                <a:latin typeface="Calibri" panose="020F0502020204030204" pitchFamily="34" charset="0"/>
                <a:cs typeface="Calibri" panose="020F0502020204030204" pitchFamily="34" charset="0"/>
              </a:rPr>
              <a:t>Melbourne VIC 3000</a:t>
            </a:r>
          </a:p>
          <a:p>
            <a:r>
              <a:rPr lang="en-AU" sz="1000" dirty="0">
                <a:solidFill>
                  <a:schemeClr val="bg1">
                    <a:lumMod val="50000"/>
                  </a:schemeClr>
                </a:solidFill>
                <a:latin typeface="Calibri" panose="020F0502020204030204" pitchFamily="34" charset="0"/>
                <a:cs typeface="Calibri" panose="020F0502020204030204" pitchFamily="34" charset="0"/>
              </a:rPr>
              <a:t>Telephone: 1300 366 356</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 Copyright State of Victoria, Department of Jobs, Precincts and Regions 2020</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Except for any logos, emblems, trademarks, artwork and photography, this document is made available under the terms of the Creative Commons Attribution 3.0 Australia licence.</a:t>
            </a:r>
          </a:p>
          <a:p>
            <a:endParaRPr lang="en-AU" sz="1000" dirty="0">
              <a:solidFill>
                <a:schemeClr val="bg1">
                  <a:lumMod val="50000"/>
                </a:schemeClr>
              </a:solidFill>
              <a:latin typeface="Calibri" panose="020F0502020204030204" pitchFamily="34" charset="0"/>
              <a:cs typeface="Calibri" panose="020F0502020204030204" pitchFamily="34" charset="0"/>
            </a:endParaRPr>
          </a:p>
          <a:p>
            <a:r>
              <a:rPr lang="en-AU" sz="1000" dirty="0">
                <a:solidFill>
                  <a:schemeClr val="bg1">
                    <a:lumMod val="50000"/>
                  </a:schemeClr>
                </a:solidFill>
                <a:latin typeface="Calibri" panose="020F0502020204030204" pitchFamily="34" charset="0"/>
                <a:cs typeface="Calibri" panose="020F0502020204030204" pitchFamily="34" charset="0"/>
              </a:rPr>
              <a:t>This document is also available online at:</a:t>
            </a:r>
          </a:p>
          <a:p>
            <a:r>
              <a:rPr lang="en-AU" sz="1000" dirty="0">
                <a:hlinkClick r:id="rId2"/>
              </a:rPr>
              <a:t>https://earthresources.vic.gov.au/legislation-and-regulations/regulator-performance-reporting/quarterly-performance-reports</a:t>
            </a:r>
            <a:endParaRPr lang="en-AU" sz="1000" dirty="0">
              <a:solidFill>
                <a:schemeClr val="bg1">
                  <a:lumMod val="5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1FAA3BF-971C-4EF8-BE2C-0B6C1884D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44" y="3501008"/>
            <a:ext cx="1873739" cy="564724"/>
          </a:xfrm>
          <a:prstGeom prst="rect">
            <a:avLst/>
          </a:prstGeom>
        </p:spPr>
      </p:pic>
    </p:spTree>
    <p:extLst>
      <p:ext uri="{BB962C8B-B14F-4D97-AF65-F5344CB8AC3E}">
        <p14:creationId xmlns:p14="http://schemas.microsoft.com/office/powerpoint/2010/main" val="62434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895" y="764703"/>
            <a:ext cx="8516209" cy="3700225"/>
          </a:xfrm>
        </p:spPr>
        <p:txBody>
          <a:bodyPr>
            <a:noAutofit/>
          </a:bodyPr>
          <a:lstStyle/>
          <a:p>
            <a:pPr marL="0" indent="0">
              <a:buNone/>
            </a:pPr>
            <a:r>
              <a:rPr lang="en-AU" sz="900" b="1" dirty="0"/>
              <a:t>Summary</a:t>
            </a:r>
          </a:p>
          <a:p>
            <a:pPr marL="0" indent="0">
              <a:spcBef>
                <a:spcPts val="600"/>
              </a:spcBef>
              <a:spcAft>
                <a:spcPts val="600"/>
              </a:spcAft>
              <a:buNone/>
            </a:pPr>
            <a:r>
              <a:rPr lang="en-AU" sz="900" dirty="0"/>
              <a:t>This report provides a summary of the Earth Resources Regulator’s operating performance for the quarter one of financial year 2020-21 (1 July to 30 September 2020).</a:t>
            </a:r>
          </a:p>
          <a:p>
            <a:pPr indent="-160338">
              <a:spcBef>
                <a:spcPts val="0"/>
              </a:spcBef>
            </a:pPr>
            <a:endParaRPr lang="en-AU" sz="900" dirty="0"/>
          </a:p>
          <a:p>
            <a:pPr marL="0" indent="0">
              <a:spcBef>
                <a:spcPts val="0"/>
              </a:spcBef>
              <a:spcAft>
                <a:spcPts val="600"/>
              </a:spcAft>
              <a:buNone/>
            </a:pPr>
            <a:r>
              <a:rPr lang="en-AU" sz="900" b="1" dirty="0"/>
              <a:t>Performance indicators in 2020-21 Q1 : </a:t>
            </a:r>
            <a:endParaRPr lang="en-AU" sz="900" dirty="0"/>
          </a:p>
          <a:p>
            <a:pPr marL="271463" lvl="1" indent="0">
              <a:spcBef>
                <a:spcPts val="0"/>
              </a:spcBef>
              <a:spcAft>
                <a:spcPts val="600"/>
              </a:spcAft>
              <a:buNone/>
            </a:pPr>
            <a:r>
              <a:rPr lang="en-AU" sz="900" b="1" dirty="0"/>
              <a:t>KPI 1</a:t>
            </a:r>
            <a:r>
              <a:rPr lang="en-AU" sz="900" b="1" baseline="30000" dirty="0"/>
              <a:t>#</a:t>
            </a:r>
            <a:r>
              <a:rPr lang="en-AU" sz="900" b="1" dirty="0"/>
              <a:t> -</a:t>
            </a:r>
            <a:r>
              <a:rPr lang="en-AU" sz="900" dirty="0"/>
              <a:t> 100% of the work plan stages for 16 quarries were assessed within the statutory time frames.</a:t>
            </a:r>
          </a:p>
          <a:p>
            <a:pPr marL="271463" lvl="1" indent="0">
              <a:spcBef>
                <a:spcPts val="0"/>
              </a:spcBef>
              <a:spcAft>
                <a:spcPts val="600"/>
              </a:spcAft>
              <a:buNone/>
            </a:pPr>
            <a:r>
              <a:rPr lang="en-AU" sz="900" b="1" dirty="0"/>
              <a:t>KPI 2</a:t>
            </a:r>
            <a:r>
              <a:rPr lang="en-AU" sz="900" b="1" baseline="30000" dirty="0"/>
              <a:t>#</a:t>
            </a:r>
            <a:r>
              <a:rPr lang="en-AU" sz="900" b="1" dirty="0"/>
              <a:t> -</a:t>
            </a:r>
            <a:r>
              <a:rPr lang="en-AU" sz="900" dirty="0"/>
              <a:t> 48 operational compliance activities were undertaken. </a:t>
            </a:r>
          </a:p>
          <a:p>
            <a:pPr marL="271463" lvl="1" indent="0">
              <a:spcBef>
                <a:spcPts val="0"/>
              </a:spcBef>
              <a:spcAft>
                <a:spcPts val="600"/>
              </a:spcAft>
              <a:buNone/>
            </a:pPr>
            <a:r>
              <a:rPr lang="en-AU" sz="900" b="1" dirty="0"/>
              <a:t>KPI 3</a:t>
            </a:r>
            <a:r>
              <a:rPr lang="en-AU" sz="900" b="1" baseline="30000" dirty="0"/>
              <a:t>#</a:t>
            </a:r>
            <a:r>
              <a:rPr lang="en-AU" sz="900" b="1" dirty="0"/>
              <a:t> -</a:t>
            </a:r>
            <a:r>
              <a:rPr lang="en-AU" sz="900" dirty="0"/>
              <a:t> 88% of reportable incidents were responded to during this quarter. </a:t>
            </a:r>
          </a:p>
          <a:p>
            <a:pPr marL="271463" lvl="1" indent="0">
              <a:spcBef>
                <a:spcPts val="0"/>
              </a:spcBef>
              <a:spcAft>
                <a:spcPts val="600"/>
              </a:spcAft>
              <a:buNone/>
            </a:pPr>
            <a:r>
              <a:rPr lang="en-AU" sz="900" b="1" dirty="0"/>
              <a:t>KPI 4</a:t>
            </a:r>
            <a:r>
              <a:rPr lang="en-AU" sz="900" b="1" baseline="30000" dirty="0"/>
              <a:t>#</a:t>
            </a:r>
            <a:r>
              <a:rPr lang="en-AU" sz="900" b="1" dirty="0"/>
              <a:t> -</a:t>
            </a:r>
            <a:r>
              <a:rPr lang="en-AU" sz="900" dirty="0"/>
              <a:t> 100% participation in Environmental Review Committee meetings.</a:t>
            </a:r>
          </a:p>
          <a:p>
            <a:pPr marL="271463" lvl="1" indent="0">
              <a:spcBef>
                <a:spcPts val="0"/>
              </a:spcBef>
              <a:spcAft>
                <a:spcPts val="600"/>
              </a:spcAft>
              <a:buNone/>
            </a:pPr>
            <a:r>
              <a:rPr lang="en-AU" sz="900" b="1" dirty="0"/>
              <a:t>KPI 5</a:t>
            </a:r>
            <a:r>
              <a:rPr lang="en-AU" sz="900" b="1" baseline="30000" dirty="0"/>
              <a:t>#</a:t>
            </a:r>
            <a:r>
              <a:rPr lang="en-AU" sz="900" b="1" dirty="0"/>
              <a:t> </a:t>
            </a:r>
            <a:r>
              <a:rPr lang="en-AU" sz="900" dirty="0"/>
              <a:t>- The time to respond to complaints took on average 28 business days.</a:t>
            </a:r>
          </a:p>
          <a:p>
            <a:pPr marL="271463" lvl="1" indent="0">
              <a:spcBef>
                <a:spcPts val="0"/>
              </a:spcBef>
              <a:spcAft>
                <a:spcPts val="600"/>
              </a:spcAft>
              <a:buNone/>
            </a:pPr>
            <a:r>
              <a:rPr lang="en-AU" sz="900" baseline="30000" dirty="0"/>
              <a:t># - Explained in the next slide</a:t>
            </a:r>
          </a:p>
          <a:p>
            <a:pPr marL="0" indent="0">
              <a:spcBef>
                <a:spcPts val="0"/>
              </a:spcBef>
              <a:spcAft>
                <a:spcPts val="600"/>
              </a:spcAft>
              <a:buNone/>
            </a:pPr>
            <a:endParaRPr lang="en-AU" sz="900" b="1" dirty="0">
              <a:solidFill>
                <a:srgbClr val="FF0000"/>
              </a:solidFill>
            </a:endParaRPr>
          </a:p>
          <a:p>
            <a:pPr marL="0" indent="0">
              <a:spcBef>
                <a:spcPts val="0"/>
              </a:spcBef>
              <a:spcAft>
                <a:spcPts val="600"/>
              </a:spcAft>
              <a:buNone/>
            </a:pPr>
            <a:r>
              <a:rPr lang="en-AU" sz="900" b="1" dirty="0"/>
              <a:t>Administrative updates by notification</a:t>
            </a:r>
          </a:p>
          <a:p>
            <a:pPr marL="442913" lvl="1" indent="-171450">
              <a:spcBef>
                <a:spcPts val="0"/>
              </a:spcBef>
              <a:spcAft>
                <a:spcPts val="600"/>
              </a:spcAft>
              <a:buFont typeface="Arial" panose="020B0604020202020204" pitchFamily="34" charset="0"/>
              <a:buChar char="•"/>
            </a:pPr>
            <a:r>
              <a:rPr lang="en-AU" sz="900" dirty="0"/>
              <a:t>Four extractive and two mining industry administrative changes (notifications) were acknowledged during the period.</a:t>
            </a:r>
          </a:p>
          <a:p>
            <a:pPr marL="0" indent="0">
              <a:spcBef>
                <a:spcPts val="0"/>
              </a:spcBef>
              <a:spcAft>
                <a:spcPts val="600"/>
              </a:spcAft>
              <a:buNone/>
            </a:pPr>
            <a:endParaRPr lang="en-AU" sz="900" b="1" dirty="0">
              <a:solidFill>
                <a:srgbClr val="FF0000"/>
              </a:solidFill>
            </a:endParaRPr>
          </a:p>
          <a:p>
            <a:pPr marL="0" indent="0">
              <a:spcBef>
                <a:spcPts val="0"/>
              </a:spcBef>
              <a:spcAft>
                <a:spcPts val="600"/>
              </a:spcAft>
              <a:buNone/>
            </a:pPr>
            <a:r>
              <a:rPr lang="en-AU" sz="900" b="1" dirty="0"/>
              <a:t>Petroleum operation plans</a:t>
            </a:r>
          </a:p>
          <a:p>
            <a:pPr marL="442913" lvl="1" indent="-171450">
              <a:spcBef>
                <a:spcPts val="0"/>
              </a:spcBef>
              <a:spcAft>
                <a:spcPts val="600"/>
              </a:spcAft>
              <a:buFont typeface="Arial" panose="020B0604020202020204" pitchFamily="34" charset="0"/>
              <a:buChar char="•"/>
            </a:pPr>
            <a:r>
              <a:rPr lang="en-AU" sz="900" dirty="0"/>
              <a:t>Ten petroleum operation plan stages were assessed from ten unique operation plan submissions and four petroleum operation plans were accepted in the quarter. These submissions were for existing operations exempt from the moratorium on onshore conventional gas (e.g. underground storage). </a:t>
            </a:r>
          </a:p>
          <a:p>
            <a:pPr marL="0" indent="0">
              <a:buNone/>
            </a:pPr>
            <a:endParaRPr lang="en-AU" sz="900" dirty="0">
              <a:solidFill>
                <a:schemeClr val="bg1">
                  <a:lumMod val="50000"/>
                </a:schemeClr>
              </a:solidFill>
            </a:endParaRPr>
          </a:p>
        </p:txBody>
      </p:sp>
      <p:sp>
        <p:nvSpPr>
          <p:cNvPr id="4" name="Title 1"/>
          <p:cNvSpPr>
            <a:spLocks noGrp="1"/>
          </p:cNvSpPr>
          <p:nvPr>
            <p:ph type="title"/>
          </p:nvPr>
        </p:nvSpPr>
        <p:spPr>
          <a:xfrm>
            <a:off x="495300" y="231849"/>
            <a:ext cx="8915400" cy="274042"/>
          </a:xfrm>
        </p:spPr>
        <p:txBody>
          <a:bodyPr>
            <a:normAutofit fontScale="90000"/>
          </a:bodyPr>
          <a:lstStyle/>
          <a:p>
            <a:r>
              <a:rPr lang="en-AU" sz="1400" b="1" dirty="0">
                <a:solidFill>
                  <a:schemeClr val="bg1"/>
                </a:solidFill>
              </a:rPr>
              <a:t>Earth Resources Regulation KPI Summary 2020-21 Quarter 1</a:t>
            </a:r>
          </a:p>
        </p:txBody>
      </p:sp>
      <p:sp>
        <p:nvSpPr>
          <p:cNvPr id="6" name="Content Placeholder 2">
            <a:extLst>
              <a:ext uri="{FF2B5EF4-FFF2-40B4-BE49-F238E27FC236}">
                <a16:creationId xmlns:a16="http://schemas.microsoft.com/office/drawing/2014/main" id="{EA80FE8C-FAD4-473D-8C5F-65846D56D3F7}"/>
              </a:ext>
            </a:extLst>
          </p:cNvPr>
          <p:cNvSpPr txBox="1">
            <a:spLocks/>
          </p:cNvSpPr>
          <p:nvPr/>
        </p:nvSpPr>
        <p:spPr>
          <a:xfrm>
            <a:off x="694895" y="4864075"/>
            <a:ext cx="8453834"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900" b="1" dirty="0"/>
              <a:t>Key Performance Indicator Reporting</a:t>
            </a:r>
            <a:endParaRPr lang="en-AU" sz="900" dirty="0"/>
          </a:p>
          <a:p>
            <a:pPr marL="0" indent="0">
              <a:buNone/>
            </a:pPr>
            <a:r>
              <a:rPr lang="en-AU" sz="900" dirty="0"/>
              <a:t>Earth Resources Regulation is Victoria’s earth resources regulator – our role includes granting rights to access resources, assessing works and setting controls for the extraction of resources, conducting compliance operations to ensure that authority holders fulfil their regulatory obligations, engaging with communities and stakeholders, and ensuring that authority holders rehabilitate their sites. We are committed to being an effective regulator. </a:t>
            </a:r>
          </a:p>
          <a:p>
            <a:pPr marL="0" indent="0">
              <a:buNone/>
            </a:pPr>
            <a:endParaRPr lang="en-AU" sz="900" dirty="0"/>
          </a:p>
          <a:p>
            <a:pPr marL="0" indent="0">
              <a:buNone/>
            </a:pPr>
            <a:r>
              <a:rPr lang="en-AU" sz="900" dirty="0"/>
              <a:t>Earth Resources Regulation is a unit of the Department of Jobs, Precinct and Regions (DJPR). The unit is guided by the department’s compliance framework and policy. This whole-of-department policy requires regular performance measuring and reporting to demonstrate the effectiveness of Earth Resources Regulation’s compliance activities. Earth Resources Regulation uses a range of indicators to monitor its activities and performance and publishes key performance indicators on its website on a quarterly basis. Public reporting of the data allows</a:t>
            </a:r>
            <a:r>
              <a:rPr lang="en-AU" sz="900" dirty="0">
                <a:solidFill>
                  <a:srgbClr val="FF0000"/>
                </a:solidFill>
              </a:rPr>
              <a:t> </a:t>
            </a:r>
            <a:r>
              <a:rPr lang="en-AU" sz="900" dirty="0"/>
              <a:t>stakeholders to continue to monitor Earth Resources Regulation’s performance.</a:t>
            </a:r>
          </a:p>
        </p:txBody>
      </p:sp>
      <p:sp>
        <p:nvSpPr>
          <p:cNvPr id="2" name="Slide Number Placeholder 1">
            <a:extLst>
              <a:ext uri="{FF2B5EF4-FFF2-40B4-BE49-F238E27FC236}">
                <a16:creationId xmlns:a16="http://schemas.microsoft.com/office/drawing/2014/main" id="{B0FE60D5-7B08-406E-83D0-670FDD4281A3}"/>
              </a:ext>
            </a:extLst>
          </p:cNvPr>
          <p:cNvSpPr>
            <a:spLocks noGrp="1"/>
          </p:cNvSpPr>
          <p:nvPr>
            <p:ph type="sldNum" sz="quarter" idx="12"/>
          </p:nvPr>
        </p:nvSpPr>
        <p:spPr>
          <a:xfrm>
            <a:off x="8962036" y="195635"/>
            <a:ext cx="897328" cy="274042"/>
          </a:xfrm>
        </p:spPr>
        <p:txBody>
          <a:bodyPr/>
          <a:lstStyle/>
          <a:p>
            <a:r>
              <a:rPr lang="en-AU" dirty="0"/>
              <a:t> Page    </a:t>
            </a:r>
            <a:fld id="{BE4ABD5F-D626-4461-ADC9-85806A61CF0E}" type="slidenum">
              <a:rPr lang="en-AU" smtClean="0"/>
              <a:pPr/>
              <a:t>2</a:t>
            </a:fld>
            <a:endParaRPr lang="en-AU" dirty="0"/>
          </a:p>
        </p:txBody>
      </p:sp>
      <p:sp>
        <p:nvSpPr>
          <p:cNvPr id="5" name="Footer Placeholder 4"/>
          <p:cNvSpPr>
            <a:spLocks noGrp="1"/>
          </p:cNvSpPr>
          <p:nvPr>
            <p:ph type="ftr" sz="quarter" idx="11"/>
          </p:nvPr>
        </p:nvSpPr>
        <p:spPr/>
        <p:txBody>
          <a:bodyPr/>
          <a:lstStyle/>
          <a:p>
            <a:r>
              <a:rPr lang="en-AU" dirty="0"/>
              <a:t>Earth Resources Regulation Quarterly Performance Report 2020-21 Q1</a:t>
            </a:r>
          </a:p>
        </p:txBody>
      </p:sp>
    </p:spTree>
    <p:extLst>
      <p:ext uri="{BB962C8B-B14F-4D97-AF65-F5344CB8AC3E}">
        <p14:creationId xmlns:p14="http://schemas.microsoft.com/office/powerpoint/2010/main" val="377972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0488"/>
            <a:ext cx="8915400" cy="274042"/>
          </a:xfrm>
        </p:spPr>
        <p:txBody>
          <a:bodyPr>
            <a:normAutofit fontScale="90000"/>
          </a:bodyPr>
          <a:lstStyle/>
          <a:p>
            <a:r>
              <a:rPr lang="en-AU" sz="1400" b="1" dirty="0">
                <a:solidFill>
                  <a:schemeClr val="bg1"/>
                </a:solidFill>
              </a:rPr>
              <a:t>Key Performance Indicators 2020-21 Quarter 1</a:t>
            </a:r>
          </a:p>
        </p:txBody>
      </p:sp>
      <p:sp>
        <p:nvSpPr>
          <p:cNvPr id="5" name="Slide Number Placeholder 4">
            <a:extLst>
              <a:ext uri="{FF2B5EF4-FFF2-40B4-BE49-F238E27FC236}">
                <a16:creationId xmlns:a16="http://schemas.microsoft.com/office/drawing/2014/main" id="{7E9B8E99-705C-43BC-9460-BA38B3652E2E}"/>
              </a:ext>
            </a:extLst>
          </p:cNvPr>
          <p:cNvSpPr>
            <a:spLocks noGrp="1"/>
          </p:cNvSpPr>
          <p:nvPr>
            <p:ph type="sldNum" sz="quarter" idx="12"/>
          </p:nvPr>
        </p:nvSpPr>
        <p:spPr>
          <a:xfrm>
            <a:off x="8962036" y="210488"/>
            <a:ext cx="897328" cy="274042"/>
          </a:xfrm>
        </p:spPr>
        <p:txBody>
          <a:bodyPr/>
          <a:lstStyle/>
          <a:p>
            <a:r>
              <a:rPr lang="en-AU" dirty="0"/>
              <a:t> Page    </a:t>
            </a:r>
            <a:fld id="{BE4ABD5F-D626-4461-ADC9-85806A61CF0E}" type="slidenum">
              <a:rPr lang="en-AU" smtClean="0"/>
              <a:pPr/>
              <a:t>3</a:t>
            </a:fld>
            <a:endParaRPr lang="en-AU" dirty="0"/>
          </a:p>
        </p:txBody>
      </p:sp>
      <p:graphicFrame>
        <p:nvGraphicFramePr>
          <p:cNvPr id="8" name="Table 7">
            <a:extLst>
              <a:ext uri="{FF2B5EF4-FFF2-40B4-BE49-F238E27FC236}">
                <a16:creationId xmlns:a16="http://schemas.microsoft.com/office/drawing/2014/main" id="{37D76271-D84C-46FA-8274-6230695F1DD7}"/>
              </a:ext>
            </a:extLst>
          </p:cNvPr>
          <p:cNvGraphicFramePr>
            <a:graphicFrameLocks noGrp="1"/>
          </p:cNvGraphicFramePr>
          <p:nvPr>
            <p:extLst>
              <p:ext uri="{D42A27DB-BD31-4B8C-83A1-F6EECF244321}">
                <p14:modId xmlns:p14="http://schemas.microsoft.com/office/powerpoint/2010/main" val="3635358091"/>
              </p:ext>
            </p:extLst>
          </p:nvPr>
        </p:nvGraphicFramePr>
        <p:xfrm>
          <a:off x="388268" y="620688"/>
          <a:ext cx="9173243" cy="5668691"/>
        </p:xfrm>
        <a:graphic>
          <a:graphicData uri="http://schemas.openxmlformats.org/drawingml/2006/table">
            <a:tbl>
              <a:tblPr firstRow="1">
                <a:tableStyleId>{5C22544A-7EE6-4342-B048-85BDC9FD1C3A}</a:tableStyleId>
              </a:tblPr>
              <a:tblGrid>
                <a:gridCol w="1036340">
                  <a:extLst>
                    <a:ext uri="{9D8B030D-6E8A-4147-A177-3AD203B41FA5}">
                      <a16:colId xmlns:a16="http://schemas.microsoft.com/office/drawing/2014/main" val="1115663868"/>
                    </a:ext>
                  </a:extLst>
                </a:gridCol>
                <a:gridCol w="3600400">
                  <a:extLst>
                    <a:ext uri="{9D8B030D-6E8A-4147-A177-3AD203B41FA5}">
                      <a16:colId xmlns:a16="http://schemas.microsoft.com/office/drawing/2014/main" val="3483142574"/>
                    </a:ext>
                  </a:extLst>
                </a:gridCol>
                <a:gridCol w="720080">
                  <a:extLst>
                    <a:ext uri="{9D8B030D-6E8A-4147-A177-3AD203B41FA5}">
                      <a16:colId xmlns:a16="http://schemas.microsoft.com/office/drawing/2014/main" val="2528285322"/>
                    </a:ext>
                  </a:extLst>
                </a:gridCol>
                <a:gridCol w="504056">
                  <a:extLst>
                    <a:ext uri="{9D8B030D-6E8A-4147-A177-3AD203B41FA5}">
                      <a16:colId xmlns:a16="http://schemas.microsoft.com/office/drawing/2014/main" val="1428037984"/>
                    </a:ext>
                  </a:extLst>
                </a:gridCol>
                <a:gridCol w="792088">
                  <a:extLst>
                    <a:ext uri="{9D8B030D-6E8A-4147-A177-3AD203B41FA5}">
                      <a16:colId xmlns:a16="http://schemas.microsoft.com/office/drawing/2014/main" val="1656080331"/>
                    </a:ext>
                  </a:extLst>
                </a:gridCol>
                <a:gridCol w="648073">
                  <a:extLst>
                    <a:ext uri="{9D8B030D-6E8A-4147-A177-3AD203B41FA5}">
                      <a16:colId xmlns:a16="http://schemas.microsoft.com/office/drawing/2014/main" val="1745227769"/>
                    </a:ext>
                  </a:extLst>
                </a:gridCol>
                <a:gridCol w="648072">
                  <a:extLst>
                    <a:ext uri="{9D8B030D-6E8A-4147-A177-3AD203B41FA5}">
                      <a16:colId xmlns:a16="http://schemas.microsoft.com/office/drawing/2014/main" val="3673505360"/>
                    </a:ext>
                  </a:extLst>
                </a:gridCol>
                <a:gridCol w="1224134">
                  <a:extLst>
                    <a:ext uri="{9D8B030D-6E8A-4147-A177-3AD203B41FA5}">
                      <a16:colId xmlns:a16="http://schemas.microsoft.com/office/drawing/2014/main" val="3001774673"/>
                    </a:ext>
                  </a:extLst>
                </a:gridCol>
              </a:tblGrid>
              <a:tr h="643124">
                <a:tc>
                  <a:txBody>
                    <a:bodyPr/>
                    <a:lstStyle/>
                    <a:p>
                      <a:pPr algn="ctr" fontAlgn="ctr"/>
                      <a:r>
                        <a:rPr lang="en-AU" sz="900" b="1" i="0" u="none" strike="noStrike" dirty="0">
                          <a:solidFill>
                            <a:srgbClr val="FFFFFF"/>
                          </a:solidFill>
                          <a:effectLst/>
                          <a:latin typeface="Calibri" panose="020F0502020204030204" pitchFamily="34" charset="0"/>
                        </a:rPr>
                        <a:t>KPI</a:t>
                      </a:r>
                    </a:p>
                  </a:txBody>
                  <a:tcPr marL="7173" marR="7173" marT="7173" marB="0" anchor="ctr">
                    <a:solidFill>
                      <a:srgbClr val="002060"/>
                    </a:solidFill>
                  </a:tcPr>
                </a:tc>
                <a:tc>
                  <a:txBody>
                    <a:bodyPr/>
                    <a:lstStyle/>
                    <a:p>
                      <a:pPr algn="ctr" fontAlgn="ctr"/>
                      <a:r>
                        <a:rPr lang="en-AU" sz="900" u="none" strike="noStrike" dirty="0">
                          <a:effectLst/>
                        </a:rPr>
                        <a:t>High Level Indicators</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Measurement </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Target</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Target period</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dirty="0">
                          <a:effectLst/>
                        </a:rPr>
                        <a:t>Current Quarter</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b="1" i="0" u="none" strike="noStrike" dirty="0">
                          <a:solidFill>
                            <a:srgbClr val="FFFFFF"/>
                          </a:solidFill>
                          <a:effectLst/>
                          <a:latin typeface="Calibri" panose="020F0502020204030204" pitchFamily="34" charset="0"/>
                        </a:rPr>
                        <a:t>Previous Quarter</a:t>
                      </a:r>
                    </a:p>
                  </a:txBody>
                  <a:tcPr marL="7173" marR="7173" marT="7173" marB="0" anchor="ctr">
                    <a:solidFill>
                      <a:srgbClr val="002060"/>
                    </a:solidFill>
                  </a:tcPr>
                </a:tc>
                <a:tc>
                  <a:txBody>
                    <a:bodyPr/>
                    <a:lstStyle/>
                    <a:p>
                      <a:pPr algn="ctr" fontAlgn="ctr"/>
                      <a:r>
                        <a:rPr lang="en-AU" sz="900" u="none" strike="noStrike" dirty="0">
                          <a:effectLst/>
                        </a:rPr>
                        <a:t>DJPR's compliance policy framework</a:t>
                      </a:r>
                      <a:endParaRPr lang="en-AU" sz="900" b="1" i="0" u="none" strike="noStrike" dirty="0">
                        <a:solidFill>
                          <a:srgbClr val="FFFFFF"/>
                        </a:solidFill>
                        <a:effectLst/>
                        <a:latin typeface="Calibri" panose="020F0502020204030204" pitchFamily="34" charset="0"/>
                      </a:endParaRPr>
                    </a:p>
                  </a:txBody>
                  <a:tcPr marL="7173" marR="7173" marT="7173" marB="0" anchor="ctr">
                    <a:solidFill>
                      <a:srgbClr val="002060"/>
                    </a:solidFill>
                  </a:tcPr>
                </a:tc>
                <a:extLst>
                  <a:ext uri="{0D108BD9-81ED-4DB2-BD59-A6C34878D82A}">
                    <a16:rowId xmlns:a16="http://schemas.microsoft.com/office/drawing/2014/main" val="4163429644"/>
                  </a:ext>
                </a:extLst>
              </a:tr>
              <a:tr h="431738">
                <a:tc rowSpan="3">
                  <a:txBody>
                    <a:bodyPr/>
                    <a:lstStyle/>
                    <a:p>
                      <a:pPr algn="ctr" fontAlgn="ctr"/>
                      <a:r>
                        <a:rPr lang="en-AU" sz="900" b="1" u="none" strike="noStrike" dirty="0">
                          <a:effectLst/>
                          <a:latin typeface="+mn-lt"/>
                        </a:rPr>
                        <a:t>KPI 1 Efficient Approvals Process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Percentage of extractive work plan stages assessed within statutory time frames.</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855469477"/>
                  </a:ext>
                </a:extLst>
              </a:tr>
              <a:tr h="431738">
                <a:tc vMerge="1">
                  <a:txBody>
                    <a:bodyPr/>
                    <a:lstStyle/>
                    <a:p>
                      <a:pPr algn="ctr" fontAlgn="ct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endParaRPr lang="en-AU" sz="900" u="none" strike="noStrike" dirty="0">
                        <a:effectLst/>
                        <a:latin typeface="+mn-lt"/>
                      </a:endParaRPr>
                    </a:p>
                    <a:p>
                      <a:pPr algn="l" fontAlgn="ctr"/>
                      <a:r>
                        <a:rPr lang="en-AU" sz="900" u="none" strike="noStrike" kern="1200" dirty="0">
                          <a:solidFill>
                            <a:schemeClr val="dk1"/>
                          </a:solidFill>
                          <a:effectLst/>
                          <a:latin typeface="+mn-lt"/>
                          <a:ea typeface="+mn-ea"/>
                          <a:cs typeface="+mn-cs"/>
                        </a:rPr>
                        <a:t>Percentage</a:t>
                      </a:r>
                      <a:r>
                        <a:rPr lang="en-AU" sz="900" u="none" strike="noStrike" dirty="0">
                          <a:effectLst/>
                          <a:latin typeface="+mn-lt"/>
                        </a:rPr>
                        <a:t> of mineral licence applications and mineral work plan stages assessed within statutory time frames.</a:t>
                      </a:r>
                    </a:p>
                    <a:p>
                      <a:pPr algn="l" fontAlgn="ctr"/>
                      <a:endParaRPr lang="en-AU" sz="900" u="none" strike="noStrike" dirty="0">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74%</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62%</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68461678"/>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Percentage of tenement variations assessed within Client Service Standard time frames where a statutory time frame does not exist.</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83%</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76%</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057274180"/>
                  </a:ext>
                </a:extLst>
              </a:tr>
              <a:tr h="431738">
                <a:tc>
                  <a:txBody>
                    <a:bodyPr/>
                    <a:lstStyle/>
                    <a:p>
                      <a:pPr algn="ctr" fontAlgn="ctr"/>
                      <a:r>
                        <a:rPr lang="en-AU" sz="900" b="1" u="none" strike="noStrike" dirty="0">
                          <a:effectLst/>
                          <a:latin typeface="+mn-lt"/>
                        </a:rPr>
                        <a:t>KPI 2 Ensuring Compliance</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dirty="0">
                          <a:effectLst/>
                          <a:latin typeface="+mn-lt"/>
                        </a:rPr>
                        <a:t>Number of operational compliance activities undertaken per quarter.</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Number of activities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75</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dirty="0">
                          <a:solidFill>
                            <a:schemeClr val="tx1"/>
                          </a:solidFill>
                          <a:effectLst/>
                          <a:latin typeface="+mn-lt"/>
                        </a:rPr>
                        <a:t>48</a:t>
                      </a:r>
                    </a:p>
                  </a:txBody>
                  <a:tcPr marL="7173" marR="7173" marT="7173" marB="0" anchor="ctr">
                    <a:solidFill>
                      <a:schemeClr val="accent1">
                        <a:lumMod val="20000"/>
                        <a:lumOff val="80000"/>
                      </a:schemeClr>
                    </a:solidFill>
                  </a:tcPr>
                </a:tc>
                <a:tc>
                  <a:txBody>
                    <a:bodyPr/>
                    <a:lstStyle/>
                    <a:p>
                      <a:pPr algn="ctr" fontAlgn="ctr"/>
                      <a:r>
                        <a:rPr lang="en-AU" sz="900" b="0" i="0" u="none" strike="noStrike" dirty="0">
                          <a:solidFill>
                            <a:schemeClr val="tx1"/>
                          </a:solidFill>
                          <a:effectLst/>
                          <a:latin typeface="+mn-lt"/>
                        </a:rPr>
                        <a:t>55</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Inputs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3562303196"/>
                  </a:ext>
                </a:extLst>
              </a:tr>
              <a:tr h="634908">
                <a:tc>
                  <a:txBody>
                    <a:bodyPr/>
                    <a:lstStyle/>
                    <a:p>
                      <a:pPr algn="ctr" fontAlgn="ctr"/>
                      <a:r>
                        <a:rPr lang="en-AU" sz="900" b="1" u="none" strike="noStrike" dirty="0">
                          <a:effectLst/>
                          <a:latin typeface="+mn-lt"/>
                        </a:rPr>
                        <a:t>KPI 3 Effective Incident Management</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Percentage of reportable events that are responded to per quarter.</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100</a:t>
                      </a:r>
                      <a:endParaRPr lang="en-AU" sz="900" b="0" i="0" u="none" strike="noStrike" dirty="0">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rPr>
                        <a:t>88%</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Short-term &amp; long-term outcomes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648723649"/>
                  </a:ext>
                </a:extLst>
              </a:tr>
              <a:tr h="634908">
                <a:tc rowSpan="3">
                  <a:txBody>
                    <a:bodyPr/>
                    <a:lstStyle/>
                    <a:p>
                      <a:pPr algn="ctr" fontAlgn="ctr"/>
                      <a:r>
                        <a:rPr lang="en-AU" sz="900" b="1" u="none" strike="noStrike" dirty="0">
                          <a:effectLst/>
                          <a:latin typeface="+mn-lt"/>
                        </a:rPr>
                        <a:t>KPI 4 Facilitation of Stakeholder Engagement</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dirty="0">
                          <a:effectLst/>
                          <a:latin typeface="+mn-lt"/>
                        </a:rPr>
                        <a:t>Earth Resources Regulation attendance at Environmental Review Committee meetings.</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 </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100</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dirty="0">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b="0" i="0" u="none" strike="noStrike" dirty="0">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061355481"/>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Stakeholder Review Group meetings held by Earth Resources Regulation.</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Number of meetings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0" i="0" u="none" strike="noStrike" dirty="0">
                          <a:solidFill>
                            <a:schemeClr val="bg1">
                              <a:lumMod val="50000"/>
                            </a:schemeClr>
                          </a:solidFill>
                          <a:effectLst/>
                          <a:latin typeface="+mn-lt"/>
                        </a:rPr>
                        <a:t>4</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Annual</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1" i="0" u="none" strike="noStrike" dirty="0">
                          <a:solidFill>
                            <a:schemeClr val="tx1"/>
                          </a:solidFill>
                          <a:effectLst/>
                          <a:latin typeface="+mn-lt"/>
                        </a:rPr>
                        <a:t>1</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632773271"/>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Earth Resources Regulator Forums held by Earth Resources Regulation.</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Number of meetings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3</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Annual</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1" i="0" u="none" strike="noStrike" dirty="0">
                          <a:solidFill>
                            <a:schemeClr val="tx1"/>
                          </a:solidFill>
                          <a:effectLst/>
                          <a:latin typeface="+mn-lt"/>
                        </a:rPr>
                        <a:t>1</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833280592"/>
                  </a:ext>
                </a:extLst>
              </a:tr>
              <a:tr h="431738">
                <a:tc>
                  <a:txBody>
                    <a:bodyPr/>
                    <a:lstStyle/>
                    <a:p>
                      <a:pPr algn="ctr" fontAlgn="ctr"/>
                      <a:r>
                        <a:rPr lang="en-AU" sz="900" b="1" u="none" strike="noStrike" dirty="0">
                          <a:effectLst/>
                          <a:latin typeface="+mn-lt"/>
                        </a:rPr>
                        <a:t>KPI 5 Complaint Management</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dirty="0">
                          <a:effectLst/>
                          <a:latin typeface="+mn-lt"/>
                        </a:rPr>
                        <a:t>Average number of days to respond to complaints made by community against tenements.</a:t>
                      </a:r>
                      <a:endParaRPr lang="en-AU" sz="900" b="0" i="0" u="none" strike="noStrike" dirty="0">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dirty="0">
                          <a:effectLst/>
                          <a:latin typeface="+mn-lt"/>
                        </a:rPr>
                        <a:t>Business days</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3</a:t>
                      </a:r>
                      <a:endParaRPr lang="en-AU" sz="900" b="0" i="0" u="none" strike="noStrike" dirty="0">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Quarterly</a:t>
                      </a:r>
                      <a:endParaRPr lang="en-AU" sz="900" b="0" i="0" u="none" strike="noStrike" dirty="0">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dirty="0">
                          <a:solidFill>
                            <a:schemeClr val="tx1"/>
                          </a:solidFill>
                          <a:effectLst/>
                          <a:latin typeface="+mn-lt"/>
                          <a:cs typeface="Arial" panose="020B0604020202020204" pitchFamily="34" charset="0"/>
                        </a:rPr>
                        <a:t>28</a:t>
                      </a:r>
                    </a:p>
                  </a:txBody>
                  <a:tcPr marL="7173" marR="7173" marT="7173" marB="0" anchor="ctr">
                    <a:solidFill>
                      <a:schemeClr val="accent5">
                        <a:lumMod val="20000"/>
                        <a:lumOff val="80000"/>
                      </a:schemeClr>
                    </a:solidFill>
                  </a:tcPr>
                </a:tc>
                <a:tc>
                  <a:txBody>
                    <a:bodyPr/>
                    <a:lstStyle/>
                    <a:p>
                      <a:pPr algn="ctr" fontAlgn="ctr"/>
                      <a:r>
                        <a:rPr lang="en-AU" sz="900" b="0" i="0" u="none" strike="noStrike" dirty="0">
                          <a:solidFill>
                            <a:schemeClr val="tx1"/>
                          </a:solidFill>
                          <a:effectLst/>
                          <a:latin typeface="+mn-lt"/>
                          <a:cs typeface="Arial" panose="020B0604020202020204" pitchFamily="34" charset="0"/>
                        </a:rPr>
                        <a:t>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428886951"/>
                  </a:ext>
                </a:extLst>
              </a:tr>
            </a:tbl>
          </a:graphicData>
        </a:graphic>
      </p:graphicFrame>
      <p:sp>
        <p:nvSpPr>
          <p:cNvPr id="2" name="Footer Placeholder 1"/>
          <p:cNvSpPr>
            <a:spLocks noGrp="1"/>
          </p:cNvSpPr>
          <p:nvPr>
            <p:ph type="ftr" sz="quarter" idx="11"/>
          </p:nvPr>
        </p:nvSpPr>
        <p:spPr/>
        <p:txBody>
          <a:bodyPr/>
          <a:lstStyle/>
          <a:p>
            <a:r>
              <a:rPr lang="en-AU"/>
              <a:t>Earth Resources Regulation Quarterly Performance Report 2020-21 Q1</a:t>
            </a:r>
            <a:endParaRPr lang="en-AU" dirty="0"/>
          </a:p>
        </p:txBody>
      </p:sp>
    </p:spTree>
    <p:extLst>
      <p:ext uri="{BB962C8B-B14F-4D97-AF65-F5344CB8AC3E}">
        <p14:creationId xmlns:p14="http://schemas.microsoft.com/office/powerpoint/2010/main" val="325125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5227" y="221502"/>
            <a:ext cx="8915400" cy="274042"/>
          </a:xfrm>
        </p:spPr>
        <p:txBody>
          <a:bodyPr>
            <a:normAutofit fontScale="90000"/>
          </a:bodyPr>
          <a:lstStyle/>
          <a:p>
            <a:r>
              <a:rPr lang="en-AU" sz="1400" b="1" dirty="0">
                <a:solidFill>
                  <a:schemeClr val="bg1"/>
                </a:solidFill>
              </a:rPr>
              <a:t>KPI 1 Efficient Approvals Process – Extractive Work Plans</a:t>
            </a:r>
          </a:p>
        </p:txBody>
      </p:sp>
      <p:graphicFrame>
        <p:nvGraphicFramePr>
          <p:cNvPr id="5" name="Table 4"/>
          <p:cNvGraphicFramePr>
            <a:graphicFrameLocks noGrp="1"/>
          </p:cNvGraphicFramePr>
          <p:nvPr>
            <p:extLst>
              <p:ext uri="{D42A27DB-BD31-4B8C-83A1-F6EECF244321}">
                <p14:modId xmlns:p14="http://schemas.microsoft.com/office/powerpoint/2010/main" val="4193494406"/>
              </p:ext>
            </p:extLst>
          </p:nvPr>
        </p:nvGraphicFramePr>
        <p:xfrm>
          <a:off x="638380" y="1084802"/>
          <a:ext cx="7628337" cy="1247159"/>
        </p:xfrm>
        <a:graphic>
          <a:graphicData uri="http://schemas.openxmlformats.org/drawingml/2006/table">
            <a:tbl>
              <a:tblPr firstRow="1" bandRow="1">
                <a:tableStyleId>{7DF18680-E054-41AD-8BC1-D1AEF772440D}</a:tableStyleId>
              </a:tblPr>
              <a:tblGrid>
                <a:gridCol w="1058477">
                  <a:extLst>
                    <a:ext uri="{9D8B030D-6E8A-4147-A177-3AD203B41FA5}">
                      <a16:colId xmlns:a16="http://schemas.microsoft.com/office/drawing/2014/main" val="20000"/>
                    </a:ext>
                  </a:extLst>
                </a:gridCol>
                <a:gridCol w="1543616">
                  <a:extLst>
                    <a:ext uri="{9D8B030D-6E8A-4147-A177-3AD203B41FA5}">
                      <a16:colId xmlns:a16="http://schemas.microsoft.com/office/drawing/2014/main" val="20001"/>
                    </a:ext>
                  </a:extLst>
                </a:gridCol>
                <a:gridCol w="1046794">
                  <a:extLst>
                    <a:ext uri="{9D8B030D-6E8A-4147-A177-3AD203B41FA5}">
                      <a16:colId xmlns:a16="http://schemas.microsoft.com/office/drawing/2014/main" val="2161276873"/>
                    </a:ext>
                  </a:extLst>
                </a:gridCol>
                <a:gridCol w="1027121">
                  <a:extLst>
                    <a:ext uri="{9D8B030D-6E8A-4147-A177-3AD203B41FA5}">
                      <a16:colId xmlns:a16="http://schemas.microsoft.com/office/drawing/2014/main" val="20002"/>
                    </a:ext>
                  </a:extLst>
                </a:gridCol>
                <a:gridCol w="668282">
                  <a:extLst>
                    <a:ext uri="{9D8B030D-6E8A-4147-A177-3AD203B41FA5}">
                      <a16:colId xmlns:a16="http://schemas.microsoft.com/office/drawing/2014/main" val="20004"/>
                    </a:ext>
                  </a:extLst>
                </a:gridCol>
                <a:gridCol w="747398">
                  <a:extLst>
                    <a:ext uri="{9D8B030D-6E8A-4147-A177-3AD203B41FA5}">
                      <a16:colId xmlns:a16="http://schemas.microsoft.com/office/drawing/2014/main" val="20005"/>
                    </a:ext>
                  </a:extLst>
                </a:gridCol>
                <a:gridCol w="726840">
                  <a:extLst>
                    <a:ext uri="{9D8B030D-6E8A-4147-A177-3AD203B41FA5}">
                      <a16:colId xmlns:a16="http://schemas.microsoft.com/office/drawing/2014/main" val="20006"/>
                    </a:ext>
                  </a:extLst>
                </a:gridCol>
                <a:gridCol w="809809">
                  <a:extLst>
                    <a:ext uri="{9D8B030D-6E8A-4147-A177-3AD203B41FA5}">
                      <a16:colId xmlns:a16="http://schemas.microsoft.com/office/drawing/2014/main" val="20007"/>
                    </a:ext>
                  </a:extLst>
                </a:gridCol>
              </a:tblGrid>
              <a:tr h="584995">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Work Plan Type</a:t>
                      </a:r>
                    </a:p>
                  </a:txBody>
                  <a:tcPr marL="99060" marR="99060" anchor="ctr">
                    <a:solidFill>
                      <a:srgbClr val="002060"/>
                    </a:solidFill>
                  </a:tcPr>
                </a:tc>
                <a:tc>
                  <a:txBody>
                    <a:bodyPr/>
                    <a:lstStyle/>
                    <a:p>
                      <a:pPr algn="ctr"/>
                      <a:r>
                        <a:rPr lang="en-AU" sz="900" dirty="0">
                          <a:latin typeface="+mn-lt"/>
                        </a:rPr>
                        <a:t>Unique WP </a:t>
                      </a:r>
                    </a:p>
                    <a:p>
                      <a:pPr algn="ctr"/>
                      <a:r>
                        <a:rPr lang="en-AU" sz="900" dirty="0">
                          <a:latin typeface="+mn-lt"/>
                        </a:rPr>
                        <a:t>under assessment</a:t>
                      </a:r>
                    </a:p>
                  </a:txBody>
                  <a:tcPr marL="99060" marR="99060" anchor="ctr">
                    <a:solidFill>
                      <a:srgbClr val="002060"/>
                    </a:solidFill>
                  </a:tcPr>
                </a:tc>
                <a:tc>
                  <a:txBody>
                    <a:bodyPr/>
                    <a:lstStyle/>
                    <a:p>
                      <a:pPr algn="ctr"/>
                      <a:r>
                        <a:rPr lang="en-AU" sz="900" dirty="0">
                          <a:latin typeface="+mn-lt"/>
                        </a:rPr>
                        <a:t>Stage STF</a:t>
                      </a:r>
                    </a:p>
                    <a:p>
                      <a:pPr algn="ctr"/>
                      <a:r>
                        <a:rPr lang="en-AU" sz="900" dirty="0">
                          <a:latin typeface="+mn-lt"/>
                        </a:rPr>
                        <a:t>(Target Days)</a:t>
                      </a:r>
                    </a:p>
                  </a:txBody>
                  <a:tcPr marL="99060" marR="99060" anchor="ctr">
                    <a:solidFill>
                      <a:srgbClr val="002060"/>
                    </a:solidFill>
                  </a:tcPr>
                </a:tc>
                <a:tc>
                  <a:txBody>
                    <a:bodyPr/>
                    <a:lstStyle/>
                    <a:p>
                      <a:pPr algn="ctr"/>
                      <a:r>
                        <a:rPr lang="en-AU" sz="900" dirty="0">
                          <a:latin typeface="+mn-lt"/>
                        </a:rPr>
                        <a:t>Stages</a:t>
                      </a:r>
                      <a:r>
                        <a:rPr lang="en-AU" sz="900" baseline="0" dirty="0">
                          <a:latin typeface="+mn-lt"/>
                        </a:rPr>
                        <a:t> </a:t>
                      </a:r>
                      <a:r>
                        <a:rPr lang="en-AU" sz="900" dirty="0">
                          <a:latin typeface="+mn-lt"/>
                        </a:rPr>
                        <a:t>Over </a:t>
                      </a:r>
                    </a:p>
                    <a:p>
                      <a:pPr algn="ctr"/>
                      <a:r>
                        <a:rPr lang="en-AU" sz="900" dirty="0">
                          <a:latin typeface="+mn-lt"/>
                        </a:rPr>
                        <a:t>STF</a:t>
                      </a:r>
                    </a:p>
                  </a:txBody>
                  <a:tcPr marL="99060" marR="99060" anchor="ctr">
                    <a:solidFill>
                      <a:srgbClr val="002060"/>
                    </a:solidFill>
                  </a:tcPr>
                </a:tc>
                <a:tc>
                  <a:txBody>
                    <a:bodyPr/>
                    <a:lstStyle/>
                    <a:p>
                      <a:pPr algn="ctr"/>
                      <a:r>
                        <a:rPr lang="en-AU" sz="900" dirty="0">
                          <a:latin typeface="+mn-lt"/>
                        </a:rPr>
                        <a:t>Stages Within</a:t>
                      </a:r>
                    </a:p>
                    <a:p>
                      <a:pPr algn="ctr"/>
                      <a:r>
                        <a:rPr lang="en-AU" sz="900" dirty="0">
                          <a:latin typeface="+mn-lt"/>
                        </a:rPr>
                        <a:t>STF</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latin typeface="+mn-lt"/>
                        </a:rPr>
                        <a:t>Total stages</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latin typeface="+mn-lt"/>
                        </a:rPr>
                        <a:t>%</a:t>
                      </a:r>
                    </a:p>
                    <a:p>
                      <a:pPr algn="ctr"/>
                      <a:r>
                        <a:rPr lang="en-AU" sz="900" dirty="0">
                          <a:latin typeface="+mn-lt"/>
                        </a:rPr>
                        <a:t>(Within STF/Total)</a:t>
                      </a:r>
                      <a:endParaRPr lang="en-AU" sz="900" dirty="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2020-21 Q1</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16</a:t>
                      </a:r>
                    </a:p>
                  </a:txBody>
                  <a:tcPr marL="7620" marR="7620" marT="7620" marB="0" anchor="ctr"/>
                </a:tc>
                <a:tc>
                  <a:txBody>
                    <a:bodyPr/>
                    <a:lstStyle/>
                    <a:p>
                      <a:pPr algn="ctr" rtl="0" fontAlgn="ctr"/>
                      <a:r>
                        <a:rPr lang="en-AU" sz="900" b="0" i="0" u="none" strike="noStrike" dirty="0">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27</a:t>
                      </a:r>
                    </a:p>
                  </a:txBody>
                  <a:tcPr marL="9525" marR="9525" marT="9525" marB="0" anchor="ctr"/>
                </a:tc>
                <a:tc>
                  <a:txBody>
                    <a:bodyPr/>
                    <a:lstStyle/>
                    <a:p>
                      <a:pPr algn="ctr" fontAlgn="b"/>
                      <a:r>
                        <a:rPr lang="en-AU" sz="900" b="0" i="0" u="none" strike="noStrike" dirty="0">
                          <a:solidFill>
                            <a:srgbClr val="000000"/>
                          </a:solidFill>
                          <a:effectLst/>
                          <a:latin typeface="+mn-lt"/>
                        </a:rPr>
                        <a:t>27</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2202581273"/>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2019-20 Q4</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27</a:t>
                      </a:r>
                    </a:p>
                  </a:txBody>
                  <a:tcPr marL="7620" marR="7620" marT="7620" marB="0" anchor="ctr"/>
                </a:tc>
                <a:tc>
                  <a:txBody>
                    <a:bodyPr/>
                    <a:lstStyle/>
                    <a:p>
                      <a:pPr algn="ctr" rtl="0" fontAlgn="ctr"/>
                      <a:r>
                        <a:rPr lang="en-AU" sz="900" b="0" i="0" u="none" strike="noStrike" dirty="0">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tc>
                  <a:txBody>
                    <a:bodyPr/>
                    <a:lstStyle/>
                    <a:p>
                      <a:pPr algn="ctr" fontAlgn="b"/>
                      <a:r>
                        <a:rPr lang="en-AU" sz="900" b="0" i="0" u="none" strike="noStrike" dirty="0">
                          <a:solidFill>
                            <a:srgbClr val="000000"/>
                          </a:solidFill>
                          <a:effectLst/>
                          <a:latin typeface="+mn-lt"/>
                        </a:rPr>
                        <a:t>39</a:t>
                      </a:r>
                    </a:p>
                  </a:txBody>
                  <a:tcPr marL="9525" marR="9525" marT="9525" marB="0" anchor="ctr"/>
                </a:tc>
                <a:tc>
                  <a:txBody>
                    <a:bodyPr/>
                    <a:lstStyle/>
                    <a:p>
                      <a:pPr algn="ctr" fontAlgn="b"/>
                      <a:r>
                        <a:rPr lang="en-AU" sz="900" b="0" i="0" u="none" strike="noStrike" dirty="0">
                          <a:solidFill>
                            <a:srgbClr val="000000"/>
                          </a:solidFill>
                          <a:effectLst/>
                          <a:latin typeface="+mn-lt"/>
                        </a:rPr>
                        <a:t>41</a:t>
                      </a:r>
                    </a:p>
                  </a:txBody>
                  <a:tcPr marL="9525" marR="9525" marT="9525" marB="0" anchor="ctr"/>
                </a:tc>
                <a:tc>
                  <a:txBody>
                    <a:bodyPr/>
                    <a:lstStyle/>
                    <a:p>
                      <a:pPr algn="ctr" fontAlgn="b"/>
                      <a:r>
                        <a:rPr lang="en-AU" sz="900" b="0" i="0" u="none" strike="noStrike" dirty="0">
                          <a:solidFill>
                            <a:srgbClr val="000000"/>
                          </a:solidFill>
                          <a:effectLst/>
                          <a:latin typeface="+mn-lt"/>
                        </a:rPr>
                        <a:t>95%</a:t>
                      </a:r>
                    </a:p>
                  </a:txBody>
                  <a:tcPr marL="7620" marR="7620" marT="7620" marB="0" anchor="ctr"/>
                </a:tc>
                <a:extLst>
                  <a:ext uri="{0D108BD9-81ED-4DB2-BD59-A6C34878D82A}">
                    <a16:rowId xmlns:a16="http://schemas.microsoft.com/office/drawing/2014/main" val="10003"/>
                  </a:ext>
                </a:extLst>
              </a:tr>
            </a:tbl>
          </a:graphicData>
        </a:graphic>
      </p:graphicFrame>
      <p:sp>
        <p:nvSpPr>
          <p:cNvPr id="6" name="TextBox 5"/>
          <p:cNvSpPr txBox="1"/>
          <p:nvPr/>
        </p:nvSpPr>
        <p:spPr>
          <a:xfrm>
            <a:off x="628120" y="812823"/>
            <a:ext cx="5256584" cy="276999"/>
          </a:xfrm>
          <a:prstGeom prst="rect">
            <a:avLst/>
          </a:prstGeom>
          <a:noFill/>
        </p:spPr>
        <p:txBody>
          <a:bodyPr wrap="square" rtlCol="0">
            <a:spAutoFit/>
          </a:bodyPr>
          <a:lstStyle/>
          <a:p>
            <a:r>
              <a:rPr lang="en-AU" sz="1200" dirty="0"/>
              <a:t>Extractive work plan stages* assessed within statutory time frame (STF)</a:t>
            </a:r>
          </a:p>
        </p:txBody>
      </p:sp>
      <p:sp>
        <p:nvSpPr>
          <p:cNvPr id="8" name="TextBox 7">
            <a:extLst>
              <a:ext uri="{FF2B5EF4-FFF2-40B4-BE49-F238E27FC236}">
                <a16:creationId xmlns:a16="http://schemas.microsoft.com/office/drawing/2014/main" id="{DB8832FC-FFFC-424F-9FC3-27AB79C292BE}"/>
              </a:ext>
            </a:extLst>
          </p:cNvPr>
          <p:cNvSpPr txBox="1"/>
          <p:nvPr/>
        </p:nvSpPr>
        <p:spPr>
          <a:xfrm>
            <a:off x="5445766" y="2812461"/>
            <a:ext cx="3781089" cy="1985159"/>
          </a:xfrm>
          <a:prstGeom prst="rect">
            <a:avLst/>
          </a:prstGeom>
          <a:noFill/>
        </p:spPr>
        <p:txBody>
          <a:bodyPr wrap="square" rtlCol="0">
            <a:spAutoFit/>
          </a:bodyPr>
          <a:lstStyle/>
          <a:p>
            <a:r>
              <a:rPr lang="en-AU" sz="900" b="1" dirty="0"/>
              <a:t>Explanation for the result: </a:t>
            </a:r>
          </a:p>
          <a:p>
            <a:endParaRPr lang="en-AU" sz="900" dirty="0"/>
          </a:p>
          <a:p>
            <a:pPr>
              <a:spcAft>
                <a:spcPts val="600"/>
              </a:spcAft>
            </a:pPr>
            <a:r>
              <a:rPr lang="en-AU" sz="900" dirty="0"/>
              <a:t>This performance indicator for extractive industry work authority work plans measures whether the work plan stages were assessed within the statutory time frames.</a:t>
            </a:r>
          </a:p>
          <a:p>
            <a:pPr>
              <a:spcAft>
                <a:spcPts val="600"/>
              </a:spcAft>
            </a:pPr>
            <a:br>
              <a:rPr lang="en-AU" sz="900" dirty="0">
                <a:solidFill>
                  <a:srgbClr val="C00000"/>
                </a:solidFill>
              </a:rPr>
            </a:br>
            <a:r>
              <a:rPr lang="en-AU" sz="900" dirty="0"/>
              <a:t>In Q1 27 extractive work plan stages were assessed for 16 unique work plans, of which 100% were assessed within the statutory time frame. </a:t>
            </a:r>
          </a:p>
          <a:p>
            <a:pPr>
              <a:spcAft>
                <a:spcPts val="600"/>
              </a:spcAft>
            </a:pPr>
            <a:r>
              <a:rPr lang="en-AU" sz="900" dirty="0"/>
              <a:t>Two work plans were approved in the quarter. Two work plans were statutorily endorsed and returned to client to proceed with planning approval.</a:t>
            </a:r>
          </a:p>
          <a:p>
            <a:pPr>
              <a:spcAft>
                <a:spcPts val="600"/>
              </a:spcAft>
            </a:pPr>
            <a:r>
              <a:rPr lang="en-AU" sz="900" dirty="0"/>
              <a:t>Two work authorities were granted in Q1.</a:t>
            </a:r>
          </a:p>
        </p:txBody>
      </p:sp>
      <p:sp>
        <p:nvSpPr>
          <p:cNvPr id="10" name="TextBox 9">
            <a:extLst>
              <a:ext uri="{FF2B5EF4-FFF2-40B4-BE49-F238E27FC236}">
                <a16:creationId xmlns:a16="http://schemas.microsoft.com/office/drawing/2014/main" id="{C741BD5D-99F0-4DC8-880A-2BBA7BF38E71}"/>
              </a:ext>
            </a:extLst>
          </p:cNvPr>
          <p:cNvSpPr txBox="1"/>
          <p:nvPr/>
        </p:nvSpPr>
        <p:spPr>
          <a:xfrm>
            <a:off x="5445766" y="5121847"/>
            <a:ext cx="3781088" cy="923330"/>
          </a:xfrm>
          <a:prstGeom prst="rect">
            <a:avLst/>
          </a:prstGeom>
          <a:noFill/>
        </p:spPr>
        <p:txBody>
          <a:bodyPr wrap="square" rtlCol="0">
            <a:spAutoFit/>
          </a:bodyPr>
          <a:lstStyle/>
          <a:p>
            <a:r>
              <a:rPr lang="en-AU" sz="900" b="1" dirty="0"/>
              <a:t>Why are these measures important?</a:t>
            </a:r>
          </a:p>
          <a:p>
            <a:endParaRPr lang="en-AU" sz="900" dirty="0">
              <a:solidFill>
                <a:schemeClr val="bg1">
                  <a:lumMod val="50000"/>
                </a:schemeClr>
              </a:solidFill>
            </a:endParaRPr>
          </a:p>
          <a:p>
            <a:r>
              <a:rPr lang="en-AU" sz="900" dirty="0">
                <a:solidFill>
                  <a:schemeClr val="bg1">
                    <a:lumMod val="50000"/>
                  </a:schemeClr>
                </a:solidFill>
              </a:rPr>
              <a:t>Earth Resources Regulation strives for a consistent and transparent approvals process, balancing efficiency but maintaining the rigour required for comprehensive assessment, consistent with the legislation.</a:t>
            </a:r>
          </a:p>
          <a:p>
            <a:r>
              <a:rPr lang="en-AU" sz="900" dirty="0"/>
              <a:t> </a:t>
            </a: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9002109" y="218717"/>
            <a:ext cx="897328" cy="274042"/>
          </a:xfrm>
        </p:spPr>
        <p:txBody>
          <a:bodyPr/>
          <a:lstStyle/>
          <a:p>
            <a:r>
              <a:rPr lang="en-AU" dirty="0"/>
              <a:t> Page    </a:t>
            </a:r>
            <a:fld id="{BE4ABD5F-D626-4461-ADC9-85806A61CF0E}" type="slidenum">
              <a:rPr lang="en-AU" smtClean="0"/>
              <a:pPr/>
              <a:t>4</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2020-21 Q1</a:t>
            </a:r>
            <a:endParaRPr lang="en-AU" dirty="0"/>
          </a:p>
        </p:txBody>
      </p:sp>
      <p:graphicFrame>
        <p:nvGraphicFramePr>
          <p:cNvPr id="11" name="Table 10">
            <a:extLst>
              <a:ext uri="{FF2B5EF4-FFF2-40B4-BE49-F238E27FC236}">
                <a16:creationId xmlns:a16="http://schemas.microsoft.com/office/drawing/2014/main" id="{7C649430-4EE8-472D-97D5-DA2CFDD751FF}"/>
              </a:ext>
            </a:extLst>
          </p:cNvPr>
          <p:cNvGraphicFramePr>
            <a:graphicFrameLocks noGrp="1"/>
          </p:cNvGraphicFramePr>
          <p:nvPr>
            <p:extLst>
              <p:ext uri="{D42A27DB-BD31-4B8C-83A1-F6EECF244321}">
                <p14:modId xmlns:p14="http://schemas.microsoft.com/office/powerpoint/2010/main" val="4172566520"/>
              </p:ext>
            </p:extLst>
          </p:nvPr>
        </p:nvGraphicFramePr>
        <p:xfrm>
          <a:off x="628120" y="4838300"/>
          <a:ext cx="4509487" cy="1066597"/>
        </p:xfrm>
        <a:graphic>
          <a:graphicData uri="http://schemas.openxmlformats.org/drawingml/2006/table">
            <a:tbl>
              <a:tblPr firstRow="1" bandRow="1">
                <a:tableStyleId>{7DF18680-E054-41AD-8BC1-D1AEF772440D}</a:tableStyleId>
              </a:tblPr>
              <a:tblGrid>
                <a:gridCol w="1110381">
                  <a:extLst>
                    <a:ext uri="{9D8B030D-6E8A-4147-A177-3AD203B41FA5}">
                      <a16:colId xmlns:a16="http://schemas.microsoft.com/office/drawing/2014/main" val="20000"/>
                    </a:ext>
                  </a:extLst>
                </a:gridCol>
                <a:gridCol w="2167597">
                  <a:extLst>
                    <a:ext uri="{9D8B030D-6E8A-4147-A177-3AD203B41FA5}">
                      <a16:colId xmlns:a16="http://schemas.microsoft.com/office/drawing/2014/main" val="20001"/>
                    </a:ext>
                  </a:extLst>
                </a:gridCol>
                <a:gridCol w="1231509">
                  <a:extLst>
                    <a:ext uri="{9D8B030D-6E8A-4147-A177-3AD203B41FA5}">
                      <a16:colId xmlns:a16="http://schemas.microsoft.com/office/drawing/2014/main" val="20002"/>
                    </a:ext>
                  </a:extLst>
                </a:gridCol>
              </a:tblGrid>
              <a:tr h="388911">
                <a:tc>
                  <a:txBody>
                    <a:bodyPr/>
                    <a:lstStyle/>
                    <a:p>
                      <a:pPr algn="ctr"/>
                      <a:r>
                        <a:rPr lang="en-AU" sz="900" dirty="0"/>
                        <a:t>Quarter</a:t>
                      </a:r>
                      <a:endParaRPr lang="en-AU" sz="900" dirty="0">
                        <a:latin typeface="+mn-lt"/>
                      </a:endParaRPr>
                    </a:p>
                  </a:txBody>
                  <a:tcPr marL="99060" marR="99060" anchor="ctr">
                    <a:solidFill>
                      <a:srgbClr val="002060"/>
                    </a:solidFill>
                  </a:tcPr>
                </a:tc>
                <a:tc>
                  <a:txBody>
                    <a:bodyPr/>
                    <a:lstStyle/>
                    <a:p>
                      <a:pPr algn="ctr"/>
                      <a:r>
                        <a:rPr lang="en-AU" sz="900" dirty="0"/>
                        <a:t>Licence Type</a:t>
                      </a:r>
                      <a:endParaRPr lang="en-AU" sz="900" dirty="0">
                        <a:latin typeface="+mn-lt"/>
                      </a:endParaRPr>
                    </a:p>
                  </a:txBody>
                  <a:tcPr marL="99060" marR="99060" anchor="ctr">
                    <a:solidFill>
                      <a:srgbClr val="002060"/>
                    </a:solidFill>
                  </a:tcPr>
                </a:tc>
                <a:tc>
                  <a:txBody>
                    <a:bodyPr/>
                    <a:lstStyle/>
                    <a:p>
                      <a:pPr algn="ctr"/>
                      <a:r>
                        <a:rPr lang="en-AU" sz="900" dirty="0"/>
                        <a:t>Granted</a:t>
                      </a:r>
                      <a:endParaRPr lang="en-AU" sz="900" dirty="0">
                        <a:latin typeface="+mn-lt"/>
                      </a:endParaRPr>
                    </a:p>
                  </a:txBody>
                  <a:tcPr marL="99060" marR="99060" anchor="ctr">
                    <a:solidFill>
                      <a:srgbClr val="002060"/>
                    </a:solidFill>
                  </a:tcPr>
                </a:tc>
                <a:extLst>
                  <a:ext uri="{0D108BD9-81ED-4DB2-BD59-A6C34878D82A}">
                    <a16:rowId xmlns:a16="http://schemas.microsoft.com/office/drawing/2014/main" val="10000"/>
                  </a:ext>
                </a:extLst>
              </a:tr>
              <a:tr h="338843">
                <a:tc>
                  <a:txBody>
                    <a:bodyPr/>
                    <a:lstStyle/>
                    <a:p>
                      <a:pPr algn="ctr" rtl="0" fontAlgn="ctr"/>
                      <a:r>
                        <a:rPr lang="en-AU" sz="900" u="none" strike="noStrike" dirty="0">
                          <a:effectLst/>
                        </a:rPr>
                        <a:t>FY 2020-21 Q1</a:t>
                      </a:r>
                      <a:endParaRPr lang="en-AU" sz="900" b="0" i="0" u="none" strike="noStrike" dirty="0">
                        <a:solidFill>
                          <a:schemeClr val="tx1"/>
                        </a:solidFill>
                        <a:effectLst/>
                        <a:latin typeface="+mn-lt"/>
                      </a:endParaRPr>
                    </a:p>
                  </a:txBody>
                  <a:tcPr marL="90000" marR="90000" marT="9525" marB="0" anchor="ctr"/>
                </a:tc>
                <a:tc>
                  <a:txBody>
                    <a:bodyPr/>
                    <a:lstStyle/>
                    <a:p>
                      <a:pPr algn="ctr" fontAlgn="b"/>
                      <a:r>
                        <a:rPr lang="en-AU" sz="900" u="none" strike="noStrike" dirty="0">
                          <a:effectLst/>
                        </a:rPr>
                        <a:t>Work Authority</a:t>
                      </a:r>
                      <a:endParaRPr lang="en-AU" sz="900" b="0" i="0" u="none" strike="noStrike" dirty="0">
                        <a:solidFill>
                          <a:srgbClr val="000000"/>
                        </a:solidFill>
                        <a:effectLst/>
                        <a:latin typeface="+mn-lt"/>
                      </a:endParaRPr>
                    </a:p>
                  </a:txBody>
                  <a:tcPr marL="90000" marR="90000"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1904456443"/>
                  </a:ext>
                </a:extLst>
              </a:tr>
              <a:tr h="338843">
                <a:tc>
                  <a:txBody>
                    <a:bodyPr/>
                    <a:lstStyle/>
                    <a:p>
                      <a:pPr algn="ctr" rtl="0" fontAlgn="ctr"/>
                      <a:r>
                        <a:rPr lang="en-AU" sz="900" u="none" strike="noStrike" dirty="0">
                          <a:effectLst/>
                        </a:rPr>
                        <a:t>FY 2019-20 Q4</a:t>
                      </a:r>
                      <a:endParaRPr lang="en-AU" sz="900" b="0" i="0" u="none" strike="noStrike" dirty="0">
                        <a:solidFill>
                          <a:schemeClr val="tx1"/>
                        </a:solidFill>
                        <a:effectLst/>
                        <a:latin typeface="+mn-lt"/>
                      </a:endParaRPr>
                    </a:p>
                  </a:txBody>
                  <a:tcPr marL="90000" marR="90000" marT="9525" marB="0" anchor="ctr"/>
                </a:tc>
                <a:tc>
                  <a:txBody>
                    <a:bodyPr/>
                    <a:lstStyle/>
                    <a:p>
                      <a:pPr algn="ctr" fontAlgn="b"/>
                      <a:r>
                        <a:rPr lang="en-AU" sz="900" u="none" strike="noStrike" dirty="0">
                          <a:effectLst/>
                        </a:rPr>
                        <a:t>Work Authority</a:t>
                      </a:r>
                      <a:endParaRPr lang="en-AU" sz="900" b="0" i="0" u="none" strike="noStrike" dirty="0">
                        <a:solidFill>
                          <a:srgbClr val="000000"/>
                        </a:solidFill>
                        <a:effectLst/>
                        <a:latin typeface="+mn-lt"/>
                      </a:endParaRPr>
                    </a:p>
                  </a:txBody>
                  <a:tcPr marL="90000" marR="90000"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236717772"/>
                  </a:ext>
                </a:extLst>
              </a:tr>
            </a:tbl>
          </a:graphicData>
        </a:graphic>
      </p:graphicFrame>
      <p:sp>
        <p:nvSpPr>
          <p:cNvPr id="13" name="TextBox 12">
            <a:extLst>
              <a:ext uri="{FF2B5EF4-FFF2-40B4-BE49-F238E27FC236}">
                <a16:creationId xmlns:a16="http://schemas.microsoft.com/office/drawing/2014/main" id="{88DF10AE-5792-4424-B9F8-7059809E7E49}"/>
              </a:ext>
            </a:extLst>
          </p:cNvPr>
          <p:cNvSpPr txBox="1"/>
          <p:nvPr/>
        </p:nvSpPr>
        <p:spPr>
          <a:xfrm>
            <a:off x="632520" y="4520153"/>
            <a:ext cx="3634748" cy="276999"/>
          </a:xfrm>
          <a:prstGeom prst="rect">
            <a:avLst/>
          </a:prstGeom>
          <a:noFill/>
        </p:spPr>
        <p:txBody>
          <a:bodyPr wrap="square" rtlCol="0">
            <a:spAutoFit/>
          </a:bodyPr>
          <a:lstStyle/>
          <a:p>
            <a:r>
              <a:rPr lang="en-AU" sz="1200" dirty="0"/>
              <a:t>Work authority granted in the quarter</a:t>
            </a:r>
          </a:p>
        </p:txBody>
      </p:sp>
      <p:graphicFrame>
        <p:nvGraphicFramePr>
          <p:cNvPr id="14" name="Table 13">
            <a:extLst>
              <a:ext uri="{FF2B5EF4-FFF2-40B4-BE49-F238E27FC236}">
                <a16:creationId xmlns:a16="http://schemas.microsoft.com/office/drawing/2014/main" id="{5317416D-20A6-45C3-B448-FEE7105EC300}"/>
              </a:ext>
            </a:extLst>
          </p:cNvPr>
          <p:cNvGraphicFramePr>
            <a:graphicFrameLocks noGrp="1"/>
          </p:cNvGraphicFramePr>
          <p:nvPr>
            <p:extLst>
              <p:ext uri="{D42A27DB-BD31-4B8C-83A1-F6EECF244321}">
                <p14:modId xmlns:p14="http://schemas.microsoft.com/office/powerpoint/2010/main" val="1478905845"/>
              </p:ext>
            </p:extLst>
          </p:nvPr>
        </p:nvGraphicFramePr>
        <p:xfrm>
          <a:off x="648640" y="3197389"/>
          <a:ext cx="4488968" cy="1072055"/>
        </p:xfrm>
        <a:graphic>
          <a:graphicData uri="http://schemas.openxmlformats.org/drawingml/2006/table">
            <a:tbl>
              <a:tblPr firstRow="1" bandRow="1">
                <a:tableStyleId>{7DF18680-E054-41AD-8BC1-D1AEF772440D}</a:tableStyleId>
              </a:tblPr>
              <a:tblGrid>
                <a:gridCol w="885447">
                  <a:extLst>
                    <a:ext uri="{9D8B030D-6E8A-4147-A177-3AD203B41FA5}">
                      <a16:colId xmlns:a16="http://schemas.microsoft.com/office/drawing/2014/main" val="20000"/>
                    </a:ext>
                  </a:extLst>
                </a:gridCol>
                <a:gridCol w="1728371">
                  <a:extLst>
                    <a:ext uri="{9D8B030D-6E8A-4147-A177-3AD203B41FA5}">
                      <a16:colId xmlns:a16="http://schemas.microsoft.com/office/drawing/2014/main" val="20001"/>
                    </a:ext>
                  </a:extLst>
                </a:gridCol>
                <a:gridCol w="937575">
                  <a:extLst>
                    <a:ext uri="{9D8B030D-6E8A-4147-A177-3AD203B41FA5}">
                      <a16:colId xmlns:a16="http://schemas.microsoft.com/office/drawing/2014/main" val="3513522298"/>
                    </a:ext>
                  </a:extLst>
                </a:gridCol>
                <a:gridCol w="937575">
                  <a:extLst>
                    <a:ext uri="{9D8B030D-6E8A-4147-A177-3AD203B41FA5}">
                      <a16:colId xmlns:a16="http://schemas.microsoft.com/office/drawing/2014/main" val="2951049663"/>
                    </a:ext>
                  </a:extLst>
                </a:gridCol>
              </a:tblGrid>
              <a:tr h="366945">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Work Plan Type</a:t>
                      </a:r>
                    </a:p>
                  </a:txBody>
                  <a:tcPr marL="99060" marR="99060" anchor="ctr">
                    <a:solidFill>
                      <a:srgbClr val="002060"/>
                    </a:solidFill>
                  </a:tcPr>
                </a:tc>
                <a:tc>
                  <a:txBody>
                    <a:bodyPr/>
                    <a:lstStyle/>
                    <a:p>
                      <a:pPr algn="ctr"/>
                      <a:r>
                        <a:rPr lang="en-AU" sz="900" dirty="0">
                          <a:latin typeface="+mn-lt"/>
                        </a:rPr>
                        <a:t>Endorsed</a:t>
                      </a:r>
                    </a:p>
                  </a:txBody>
                  <a:tcPr marL="99060" marR="99060" anchor="ctr">
                    <a:solidFill>
                      <a:srgbClr val="002060"/>
                    </a:solidFill>
                  </a:tcPr>
                </a:tc>
                <a:tc>
                  <a:txBody>
                    <a:bodyPr/>
                    <a:lstStyle/>
                    <a:p>
                      <a:pPr algn="ctr"/>
                      <a:r>
                        <a:rPr lang="en-AU" sz="900" dirty="0">
                          <a:latin typeface="+mn-lt"/>
                        </a:rPr>
                        <a:t>Approved</a:t>
                      </a:r>
                    </a:p>
                  </a:txBody>
                  <a:tcPr marL="99060" marR="99060" anchor="ctr">
                    <a:solidFill>
                      <a:srgbClr val="002060"/>
                    </a:solidFill>
                  </a:tcPr>
                </a:tc>
                <a:extLst>
                  <a:ext uri="{0D108BD9-81ED-4DB2-BD59-A6C34878D82A}">
                    <a16:rowId xmlns:a16="http://schemas.microsoft.com/office/drawing/2014/main" val="10000"/>
                  </a:ext>
                </a:extLst>
              </a:tr>
              <a:tr h="352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2020-21 Q1</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2</a:t>
                      </a:r>
                    </a:p>
                  </a:txBody>
                  <a:tcPr marL="7620" marR="7620" marT="7620" marB="0" anchor="ctr"/>
                </a:tc>
                <a:tc>
                  <a:txBody>
                    <a:bodyPr/>
                    <a:lstStyle/>
                    <a:p>
                      <a:pPr algn="ctr" fontAlgn="b"/>
                      <a:r>
                        <a:rPr lang="en-AU" sz="900" b="0" i="0" u="none" strike="noStrike" dirty="0">
                          <a:solidFill>
                            <a:srgbClr val="000000"/>
                          </a:solidFill>
                          <a:effectLst/>
                          <a:latin typeface="+mn-lt"/>
                        </a:rPr>
                        <a:t>2</a:t>
                      </a:r>
                    </a:p>
                  </a:txBody>
                  <a:tcPr marL="7620" marR="7620" marT="7620" marB="0" anchor="ctr"/>
                </a:tc>
                <a:extLst>
                  <a:ext uri="{0D108BD9-81ED-4DB2-BD59-A6C34878D82A}">
                    <a16:rowId xmlns:a16="http://schemas.microsoft.com/office/drawing/2014/main" val="1418607786"/>
                  </a:ext>
                </a:extLst>
              </a:tr>
              <a:tr h="352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2019-20 Q4</a:t>
                      </a:r>
                      <a:endParaRPr lang="en-AU" sz="900" b="1" i="0" u="none" strike="noStrike" dirty="0">
                        <a:solidFill>
                          <a:srgbClr val="000000"/>
                        </a:solidFill>
                        <a:effectLst/>
                        <a:latin typeface="+mn-lt"/>
                      </a:endParaRPr>
                    </a:p>
                  </a:txBody>
                  <a:tcPr anchor="ctr"/>
                </a:tc>
                <a:tc>
                  <a:txBody>
                    <a:bodyPr/>
                    <a:lstStyle/>
                    <a:p>
                      <a:pPr algn="ctr" rtl="0" fontAlgn="ctr"/>
                      <a:r>
                        <a:rPr lang="en-AU" sz="900" u="none" strike="noStrike" dirty="0">
                          <a:effectLst/>
                          <a:latin typeface="+mn-lt"/>
                        </a:rPr>
                        <a:t>Work Plan (WA)</a:t>
                      </a:r>
                      <a:endParaRPr lang="en-AU" sz="900" b="0" i="0" u="none" strike="noStrike" dirty="0">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6</a:t>
                      </a:r>
                    </a:p>
                  </a:txBody>
                  <a:tcPr marL="7620" marR="7620" marT="7620" marB="0" anchor="ctr"/>
                </a:tc>
                <a:tc>
                  <a:txBody>
                    <a:bodyPr/>
                    <a:lstStyle/>
                    <a:p>
                      <a:pPr algn="ctr" fontAlgn="b"/>
                      <a:r>
                        <a:rPr lang="en-AU" sz="900" b="0" i="0" u="none" strike="noStrike" dirty="0">
                          <a:solidFill>
                            <a:srgbClr val="000000"/>
                          </a:solidFill>
                          <a:effectLst/>
                          <a:latin typeface="+mn-lt"/>
                        </a:rPr>
                        <a:t>9</a:t>
                      </a:r>
                    </a:p>
                  </a:txBody>
                  <a:tcPr marL="7620" marR="7620" marT="7620" marB="0" anchor="ctr"/>
                </a:tc>
                <a:extLst>
                  <a:ext uri="{0D108BD9-81ED-4DB2-BD59-A6C34878D82A}">
                    <a16:rowId xmlns:a16="http://schemas.microsoft.com/office/drawing/2014/main" val="10003"/>
                  </a:ext>
                </a:extLst>
              </a:tr>
            </a:tbl>
          </a:graphicData>
        </a:graphic>
      </p:graphicFrame>
      <p:sp>
        <p:nvSpPr>
          <p:cNvPr id="15" name="TextBox 14">
            <a:extLst>
              <a:ext uri="{FF2B5EF4-FFF2-40B4-BE49-F238E27FC236}">
                <a16:creationId xmlns:a16="http://schemas.microsoft.com/office/drawing/2014/main" id="{D46DED54-381B-4081-90F7-94803DC08B37}"/>
              </a:ext>
            </a:extLst>
          </p:cNvPr>
          <p:cNvSpPr txBox="1"/>
          <p:nvPr/>
        </p:nvSpPr>
        <p:spPr>
          <a:xfrm>
            <a:off x="632519" y="2903704"/>
            <a:ext cx="3981795" cy="276999"/>
          </a:xfrm>
          <a:prstGeom prst="rect">
            <a:avLst/>
          </a:prstGeom>
          <a:noFill/>
        </p:spPr>
        <p:txBody>
          <a:bodyPr wrap="square" rtlCol="0">
            <a:spAutoFit/>
          </a:bodyPr>
          <a:lstStyle/>
          <a:p>
            <a:r>
              <a:rPr lang="en-AU" sz="1200" dirty="0"/>
              <a:t>Extractive work plans endorsed or approved in the quarter</a:t>
            </a:r>
          </a:p>
        </p:txBody>
      </p:sp>
      <p:sp>
        <p:nvSpPr>
          <p:cNvPr id="16" name="TextBox 15">
            <a:extLst>
              <a:ext uri="{FF2B5EF4-FFF2-40B4-BE49-F238E27FC236}">
                <a16:creationId xmlns:a16="http://schemas.microsoft.com/office/drawing/2014/main" id="{850F063D-DFC2-480E-83C6-C9A1FB7BD6B1}"/>
              </a:ext>
            </a:extLst>
          </p:cNvPr>
          <p:cNvSpPr txBox="1"/>
          <p:nvPr/>
        </p:nvSpPr>
        <p:spPr>
          <a:xfrm>
            <a:off x="782452" y="2334509"/>
            <a:ext cx="3672408" cy="230832"/>
          </a:xfrm>
          <a:prstGeom prst="rect">
            <a:avLst/>
          </a:prstGeom>
          <a:noFill/>
        </p:spPr>
        <p:txBody>
          <a:bodyPr wrap="square" rtlCol="0">
            <a:spAutoFit/>
          </a:bodyPr>
          <a:lstStyle/>
          <a:p>
            <a:r>
              <a:rPr lang="en-AU" sz="900" dirty="0">
                <a:solidFill>
                  <a:schemeClr val="bg1">
                    <a:lumMod val="50000"/>
                  </a:schemeClr>
                </a:solidFill>
              </a:rPr>
              <a:t>* A work plan stage represents a statutory decision point</a:t>
            </a:r>
          </a:p>
        </p:txBody>
      </p:sp>
    </p:spTree>
    <p:extLst>
      <p:ext uri="{BB962C8B-B14F-4D97-AF65-F5344CB8AC3E}">
        <p14:creationId xmlns:p14="http://schemas.microsoft.com/office/powerpoint/2010/main" val="399705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5998"/>
            <a:ext cx="8915400" cy="274042"/>
          </a:xfrm>
        </p:spPr>
        <p:txBody>
          <a:bodyPr>
            <a:normAutofit fontScale="90000"/>
          </a:bodyPr>
          <a:lstStyle/>
          <a:p>
            <a:r>
              <a:rPr lang="en-AU" sz="1400" b="1" dirty="0">
                <a:solidFill>
                  <a:schemeClr val="bg1"/>
                </a:solidFill>
              </a:rPr>
              <a:t>KPI 1 Efficient Approvals Process – Mineral Licences and Work Plans</a:t>
            </a:r>
          </a:p>
        </p:txBody>
      </p:sp>
      <p:graphicFrame>
        <p:nvGraphicFramePr>
          <p:cNvPr id="4" name="Table 3"/>
          <p:cNvGraphicFramePr>
            <a:graphicFrameLocks noGrp="1"/>
          </p:cNvGraphicFramePr>
          <p:nvPr>
            <p:extLst>
              <p:ext uri="{D42A27DB-BD31-4B8C-83A1-F6EECF244321}">
                <p14:modId xmlns:p14="http://schemas.microsoft.com/office/powerpoint/2010/main" val="1224386934"/>
              </p:ext>
            </p:extLst>
          </p:nvPr>
        </p:nvGraphicFramePr>
        <p:xfrm>
          <a:off x="313590" y="2672423"/>
          <a:ext cx="6364405" cy="1835776"/>
        </p:xfrm>
        <a:graphic>
          <a:graphicData uri="http://schemas.openxmlformats.org/drawingml/2006/table">
            <a:tbl>
              <a:tblPr firstRow="1" bandRow="1">
                <a:tableStyleId>{7DF18680-E054-41AD-8BC1-D1AEF772440D}</a:tableStyleId>
              </a:tblPr>
              <a:tblGrid>
                <a:gridCol w="696226">
                  <a:extLst>
                    <a:ext uri="{9D8B030D-6E8A-4147-A177-3AD203B41FA5}">
                      <a16:colId xmlns:a16="http://schemas.microsoft.com/office/drawing/2014/main" val="20000"/>
                    </a:ext>
                  </a:extLst>
                </a:gridCol>
                <a:gridCol w="1897259">
                  <a:extLst>
                    <a:ext uri="{9D8B030D-6E8A-4147-A177-3AD203B41FA5}">
                      <a16:colId xmlns:a16="http://schemas.microsoft.com/office/drawing/2014/main" val="20001"/>
                    </a:ext>
                  </a:extLst>
                </a:gridCol>
                <a:gridCol w="798376">
                  <a:extLst>
                    <a:ext uri="{9D8B030D-6E8A-4147-A177-3AD203B41FA5}">
                      <a16:colId xmlns:a16="http://schemas.microsoft.com/office/drawing/2014/main" val="20002"/>
                    </a:ext>
                  </a:extLst>
                </a:gridCol>
                <a:gridCol w="602620">
                  <a:extLst>
                    <a:ext uri="{9D8B030D-6E8A-4147-A177-3AD203B41FA5}">
                      <a16:colId xmlns:a16="http://schemas.microsoft.com/office/drawing/2014/main" val="20003"/>
                    </a:ext>
                  </a:extLst>
                </a:gridCol>
                <a:gridCol w="580637">
                  <a:extLst>
                    <a:ext uri="{9D8B030D-6E8A-4147-A177-3AD203B41FA5}">
                      <a16:colId xmlns:a16="http://schemas.microsoft.com/office/drawing/2014/main" val="20004"/>
                    </a:ext>
                  </a:extLst>
                </a:gridCol>
                <a:gridCol w="1066712">
                  <a:extLst>
                    <a:ext uri="{9D8B030D-6E8A-4147-A177-3AD203B41FA5}">
                      <a16:colId xmlns:a16="http://schemas.microsoft.com/office/drawing/2014/main" val="3153229094"/>
                    </a:ext>
                  </a:extLst>
                </a:gridCol>
                <a:gridCol w="722575">
                  <a:extLst>
                    <a:ext uri="{9D8B030D-6E8A-4147-A177-3AD203B41FA5}">
                      <a16:colId xmlns:a16="http://schemas.microsoft.com/office/drawing/2014/main" val="20005"/>
                    </a:ext>
                  </a:extLst>
                </a:gridCol>
              </a:tblGrid>
              <a:tr h="307384">
                <a:tc>
                  <a:txBody>
                    <a:bodyPr/>
                    <a:lstStyle/>
                    <a:p>
                      <a:pPr algn="ctr"/>
                      <a:r>
                        <a:rPr lang="en-AU" sz="900" dirty="0"/>
                        <a:t>Quarter</a:t>
                      </a:r>
                    </a:p>
                  </a:txBody>
                  <a:tcPr marL="99060" marR="99060" anchor="ctr">
                    <a:solidFill>
                      <a:srgbClr val="0070C0"/>
                    </a:solidFill>
                  </a:tcPr>
                </a:tc>
                <a:tc>
                  <a:txBody>
                    <a:bodyPr/>
                    <a:lstStyle/>
                    <a:p>
                      <a:pPr algn="ctr"/>
                      <a:r>
                        <a:rPr lang="en-AU" sz="900" dirty="0"/>
                        <a:t>Licence Type</a:t>
                      </a:r>
                    </a:p>
                  </a:txBody>
                  <a:tcPr marL="99060" marR="99060" anchor="ctr">
                    <a:solidFill>
                      <a:srgbClr val="0070C0"/>
                    </a:solidFill>
                  </a:tcPr>
                </a:tc>
                <a:tc>
                  <a:txBody>
                    <a:bodyPr/>
                    <a:lstStyle/>
                    <a:p>
                      <a:pPr algn="ctr"/>
                      <a:r>
                        <a:rPr lang="en-AU" sz="900" dirty="0"/>
                        <a:t>STF</a:t>
                      </a:r>
                    </a:p>
                    <a:p>
                      <a:pPr algn="ctr"/>
                      <a:r>
                        <a:rPr lang="en-AU" sz="800" dirty="0"/>
                        <a:t>(Target Days)</a:t>
                      </a:r>
                    </a:p>
                  </a:txBody>
                  <a:tcPr marL="99060" marR="99060" anchor="ctr">
                    <a:solidFill>
                      <a:srgbClr val="0070C0"/>
                    </a:solidFill>
                  </a:tcPr>
                </a:tc>
                <a:tc>
                  <a:txBody>
                    <a:bodyPr/>
                    <a:lstStyle/>
                    <a:p>
                      <a:pPr algn="ctr"/>
                      <a:r>
                        <a:rPr lang="en-AU" sz="900" dirty="0"/>
                        <a:t>Over</a:t>
                      </a:r>
                    </a:p>
                    <a:p>
                      <a:pPr algn="ctr"/>
                      <a:r>
                        <a:rPr lang="en-AU" sz="900" dirty="0"/>
                        <a:t> STF</a:t>
                      </a:r>
                    </a:p>
                  </a:txBody>
                  <a:tcPr marL="99060" marR="99060" anchor="ctr">
                    <a:solidFill>
                      <a:srgbClr val="0070C0"/>
                    </a:solidFill>
                  </a:tcPr>
                </a:tc>
                <a:tc>
                  <a:txBody>
                    <a:bodyPr/>
                    <a:lstStyle/>
                    <a:p>
                      <a:pPr algn="ctr"/>
                      <a:r>
                        <a:rPr lang="en-AU" sz="900" dirty="0"/>
                        <a:t>Within </a:t>
                      </a:r>
                    </a:p>
                    <a:p>
                      <a:pPr algn="ctr"/>
                      <a:r>
                        <a:rPr lang="en-AU" sz="900" dirty="0"/>
                        <a:t>STF</a:t>
                      </a:r>
                    </a:p>
                  </a:txBody>
                  <a:tcPr marL="99060" marR="99060" anchor="ctr">
                    <a:solidFill>
                      <a:srgbClr val="0070C0"/>
                    </a:solidFill>
                  </a:tcPr>
                </a:tc>
                <a:tc>
                  <a:txBody>
                    <a:bodyPr/>
                    <a:lstStyle/>
                    <a:p>
                      <a:pPr algn="ctr"/>
                      <a:r>
                        <a:rPr lang="en-AU" sz="900" dirty="0"/>
                        <a:t>Total</a:t>
                      </a:r>
                    </a:p>
                    <a:p>
                      <a:pPr algn="ctr"/>
                      <a:r>
                        <a:rPr lang="en-AU" sz="800" dirty="0"/>
                        <a:t>(Over + Within</a:t>
                      </a:r>
                      <a:r>
                        <a:rPr lang="en-AU" sz="800" baseline="0" dirty="0"/>
                        <a:t> </a:t>
                      </a:r>
                      <a:r>
                        <a:rPr lang="en-AU" sz="800" dirty="0"/>
                        <a:t>STF)</a:t>
                      </a:r>
                    </a:p>
                  </a:txBody>
                  <a:tcPr marL="99060" marR="99060" anchor="ctr">
                    <a:solidFill>
                      <a:srgbClr val="0070C0"/>
                    </a:solidFill>
                  </a:tcPr>
                </a:tc>
                <a:tc>
                  <a:txBody>
                    <a:bodyPr/>
                    <a:lstStyle/>
                    <a:p>
                      <a:pPr algn="ctr"/>
                      <a:r>
                        <a:rPr lang="en-AU" sz="900" dirty="0"/>
                        <a:t>% Within </a:t>
                      </a:r>
                      <a:r>
                        <a:rPr lang="en-AU" sz="800" dirty="0"/>
                        <a:t>STF/Total</a:t>
                      </a:r>
                      <a:endParaRPr lang="en-AU" sz="800" dirty="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3752">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dirty="0">
                          <a:solidFill>
                            <a:schemeClr val="tx1"/>
                          </a:solidFill>
                          <a:effectLst/>
                        </a:rPr>
                        <a:t>FY 2020-21 Q1</a:t>
                      </a:r>
                    </a:p>
                  </a:txBody>
                  <a:tcPr marL="9525" marR="9525" marT="9525" marB="0" anchor="ctr">
                    <a:solidFill>
                      <a:schemeClr val="accent5"/>
                    </a:solidFill>
                  </a:tcPr>
                </a:tc>
                <a:tc>
                  <a:txBody>
                    <a:bodyPr/>
                    <a:lstStyle/>
                    <a:p>
                      <a:pPr algn="l" fontAlgn="b"/>
                      <a:r>
                        <a:rPr lang="en-AU" sz="900" u="none" strike="noStrike" kern="1200" dirty="0">
                          <a:solidFill>
                            <a:schemeClr val="dk1"/>
                          </a:solidFill>
                          <a:effectLst/>
                          <a:latin typeface="+mn-lt"/>
                          <a:ea typeface="+mn-ea"/>
                          <a:cs typeface="+mn-cs"/>
                        </a:rPr>
                        <a:t>Exploration Licence</a:t>
                      </a:r>
                    </a:p>
                  </a:txBody>
                  <a:tcPr marL="90000" marR="9525" marT="9525" marB="0" anchor="ctr"/>
                </a:tc>
                <a:tc>
                  <a:txBody>
                    <a:bodyPr/>
                    <a:lstStyle/>
                    <a:p>
                      <a:pPr algn="ctr" fontAlgn="b"/>
                      <a:r>
                        <a:rPr lang="en-AU" sz="900" u="none" strike="noStrike" dirty="0">
                          <a:solidFill>
                            <a:schemeClr val="bg2">
                              <a:lumMod val="50000"/>
                            </a:schemeClr>
                          </a:solidFill>
                          <a:effectLst/>
                        </a:rPr>
                        <a:t>90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64%</a:t>
                      </a:r>
                    </a:p>
                  </a:txBody>
                  <a:tcPr marL="9525" marR="9525" marT="9525" marB="0" anchor="ctr"/>
                </a:tc>
                <a:extLst>
                  <a:ext uri="{0D108BD9-81ED-4DB2-BD59-A6C34878D82A}">
                    <a16:rowId xmlns:a16="http://schemas.microsoft.com/office/drawing/2014/main" val="4021152763"/>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kern="1200" dirty="0">
                          <a:solidFill>
                            <a:schemeClr val="dk1"/>
                          </a:solidFill>
                          <a:effectLst/>
                          <a:latin typeface="+mn-lt"/>
                          <a:ea typeface="+mn-ea"/>
                          <a:cs typeface="+mn-cs"/>
                        </a:rPr>
                        <a:t>Prospecting Licence</a:t>
                      </a:r>
                    </a:p>
                  </a:txBody>
                  <a:tcPr marL="90000" marR="9525" marT="9525" marB="0" anchor="ctr"/>
                </a:tc>
                <a:tc>
                  <a:txBody>
                    <a:bodyPr/>
                    <a:lstStyle/>
                    <a:p>
                      <a:pPr algn="ctr" fontAlgn="b"/>
                      <a:r>
                        <a:rPr lang="en-AU" sz="900" u="none" strike="noStrike" dirty="0">
                          <a:solidFill>
                            <a:schemeClr val="bg2">
                              <a:lumMod val="50000"/>
                            </a:schemeClr>
                          </a:solidFill>
                          <a:effectLst/>
                        </a:rPr>
                        <a:t>90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2247423790"/>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kern="1200" dirty="0">
                          <a:solidFill>
                            <a:schemeClr val="dk1"/>
                          </a:solidFill>
                          <a:effectLst/>
                          <a:latin typeface="+mn-lt"/>
                          <a:ea typeface="+mn-ea"/>
                          <a:cs typeface="+mn-cs"/>
                        </a:rPr>
                        <a:t>Retention Licence</a:t>
                      </a:r>
                    </a:p>
                  </a:txBody>
                  <a:tcPr marL="90000" marR="9525" marT="9525" marB="0" anchor="ctr"/>
                </a:tc>
                <a:tc>
                  <a:txBody>
                    <a:bodyPr/>
                    <a:lstStyle/>
                    <a:p>
                      <a:pPr algn="ctr" fontAlgn="b"/>
                      <a:r>
                        <a:rPr lang="en-AU" sz="900" u="none" strike="noStrike" dirty="0">
                          <a:solidFill>
                            <a:schemeClr val="bg2">
                              <a:lumMod val="50000"/>
                            </a:schemeClr>
                          </a:solidFill>
                          <a:effectLst/>
                        </a:rPr>
                        <a:t>120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n-AU" sz="9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2870009018"/>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dirty="0">
                          <a:ln>
                            <a:noFill/>
                          </a:ln>
                          <a:effectLst/>
                          <a:uLnTx/>
                          <a:uFillTx/>
                        </a:rPr>
                        <a:t>Total</a:t>
                      </a:r>
                      <a:endParaRPr kumimoji="0" lang="en-AU" sz="9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9</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15</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24</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63%</a:t>
                      </a:r>
                    </a:p>
                  </a:txBody>
                  <a:tcPr marL="9525" marR="9525" marT="9525" marB="0" anchor="ctr">
                    <a:solidFill>
                      <a:schemeClr val="accent5"/>
                    </a:solidFill>
                  </a:tcPr>
                </a:tc>
                <a:extLst>
                  <a:ext uri="{0D108BD9-81ED-4DB2-BD59-A6C34878D82A}">
                    <a16:rowId xmlns:a16="http://schemas.microsoft.com/office/drawing/2014/main" val="2192612681"/>
                  </a:ext>
                </a:extLst>
              </a:tr>
              <a:tr h="183752">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dirty="0">
                          <a:solidFill>
                            <a:schemeClr val="tx1"/>
                          </a:solidFill>
                          <a:effectLst/>
                        </a:rPr>
                        <a:t>FY 2019-20 Q4</a:t>
                      </a:r>
                    </a:p>
                  </a:txBody>
                  <a:tcPr marL="9525" marR="9525" marT="9525" marB="0" anchor="ctr">
                    <a:solidFill>
                      <a:schemeClr val="accent5"/>
                    </a:solidFill>
                  </a:tcPr>
                </a:tc>
                <a:tc>
                  <a:txBody>
                    <a:bodyPr/>
                    <a:lstStyle/>
                    <a:p>
                      <a:pPr algn="l" fontAlgn="b"/>
                      <a:r>
                        <a:rPr lang="en-AU" sz="900" u="none" strike="noStrike" kern="1200" dirty="0">
                          <a:solidFill>
                            <a:schemeClr val="dk1"/>
                          </a:solidFill>
                          <a:effectLst/>
                          <a:latin typeface="+mn-lt"/>
                          <a:ea typeface="+mn-ea"/>
                          <a:cs typeface="+mn-cs"/>
                        </a:rPr>
                        <a:t>Exploration Licence</a:t>
                      </a:r>
                    </a:p>
                  </a:txBody>
                  <a:tcPr marL="90000" marR="9525" marT="9525" marB="0" anchor="ctr">
                    <a:solidFill>
                      <a:schemeClr val="accent1">
                        <a:lumMod val="20000"/>
                        <a:lumOff val="80000"/>
                      </a:schemeClr>
                    </a:solidFill>
                  </a:tcPr>
                </a:tc>
                <a:tc>
                  <a:txBody>
                    <a:bodyPr/>
                    <a:lstStyle/>
                    <a:p>
                      <a:pPr algn="ctr" fontAlgn="b"/>
                      <a:r>
                        <a:rPr lang="en-AU" sz="900" u="none" strike="noStrike" dirty="0">
                          <a:solidFill>
                            <a:schemeClr val="bg2">
                              <a:lumMod val="50000"/>
                            </a:schemeClr>
                          </a:solidFill>
                          <a:effectLst/>
                        </a:rPr>
                        <a:t>90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7</a:t>
                      </a:r>
                    </a:p>
                  </a:txBody>
                  <a:tcPr marL="9525" marR="9525" marT="9525" marB="0" anchor="ctr">
                    <a:solidFill>
                      <a:schemeClr val="accent1">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solidFill>
                      <a:schemeClr val="accent1">
                        <a:lumMod val="20000"/>
                        <a:lumOff val="80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9</a:t>
                      </a:r>
                    </a:p>
                  </a:txBody>
                  <a:tcPr marL="9525" marR="9525" marT="9525" marB="0" anchor="ctr">
                    <a:solidFill>
                      <a:schemeClr val="accent1">
                        <a:lumMod val="20000"/>
                        <a:lumOff val="80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22%</a:t>
                      </a:r>
                    </a:p>
                  </a:txBody>
                  <a:tcPr marL="9525" marR="9525" marT="9525" marB="0" anchor="ctr">
                    <a:solidFill>
                      <a:schemeClr val="accent1">
                        <a:lumMod val="20000"/>
                        <a:lumOff val="80000"/>
                      </a:schemeClr>
                    </a:solidFill>
                  </a:tcPr>
                </a:tc>
                <a:extLst>
                  <a:ext uri="{0D108BD9-81ED-4DB2-BD59-A6C34878D82A}">
                    <a16:rowId xmlns:a16="http://schemas.microsoft.com/office/drawing/2014/main" val="2131900899"/>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solidFill>
                  </a:tcPr>
                </a:tc>
                <a:tc>
                  <a:txBody>
                    <a:bodyPr/>
                    <a:lstStyle/>
                    <a:p>
                      <a:pPr algn="l" fontAlgn="b"/>
                      <a:r>
                        <a:rPr lang="en-AU" sz="900" u="none" strike="noStrike" kern="1200" dirty="0">
                          <a:solidFill>
                            <a:schemeClr val="dk1"/>
                          </a:solidFill>
                          <a:effectLst/>
                          <a:latin typeface="+mn-lt"/>
                          <a:ea typeface="+mn-ea"/>
                          <a:cs typeface="+mn-cs"/>
                        </a:rPr>
                        <a:t>Prospecting Licence</a:t>
                      </a:r>
                    </a:p>
                  </a:txBody>
                  <a:tcPr marL="90000" marR="9525" marT="9525" marB="0" anchor="ctr">
                    <a:solidFill>
                      <a:schemeClr val="accent5">
                        <a:lumMod val="20000"/>
                        <a:lumOff val="80000"/>
                      </a:schemeClr>
                    </a:solidFill>
                  </a:tcPr>
                </a:tc>
                <a:tc>
                  <a:txBody>
                    <a:bodyPr/>
                    <a:lstStyle/>
                    <a:p>
                      <a:pPr algn="ctr" fontAlgn="b"/>
                      <a:r>
                        <a:rPr lang="en-AU" sz="900" u="none" strike="noStrike" dirty="0">
                          <a:solidFill>
                            <a:schemeClr val="bg2">
                              <a:lumMod val="50000"/>
                            </a:schemeClr>
                          </a:solidFill>
                          <a:effectLst/>
                        </a:rPr>
                        <a:t>90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2</a:t>
                      </a: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0</a:t>
                      </a:r>
                    </a:p>
                  </a:txBody>
                  <a:tcPr marL="9525" marR="9525" marT="9525" marB="0" anchor="ctr">
                    <a:solidFill>
                      <a:schemeClr val="accent5">
                        <a:lumMod val="20000"/>
                        <a:lumOff val="80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2</a:t>
                      </a:r>
                    </a:p>
                  </a:txBody>
                  <a:tcPr marL="9525" marR="9525" marT="9525" marB="0" anchor="ctr">
                    <a:solidFill>
                      <a:schemeClr val="accent5">
                        <a:lumMod val="20000"/>
                        <a:lumOff val="80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4043402162"/>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tc>
                <a:tc>
                  <a:txBody>
                    <a:bodyPr/>
                    <a:lstStyle/>
                    <a:p>
                      <a:pPr algn="l" fontAlgn="b"/>
                      <a:r>
                        <a:rPr lang="en-AU" sz="900" u="none" strike="noStrike" kern="1200" dirty="0">
                          <a:solidFill>
                            <a:schemeClr val="dk1"/>
                          </a:solidFill>
                          <a:effectLst/>
                          <a:latin typeface="+mn-lt"/>
                          <a:ea typeface="+mn-ea"/>
                          <a:cs typeface="+mn-cs"/>
                        </a:rPr>
                        <a:t>Retention Licence</a:t>
                      </a:r>
                    </a:p>
                  </a:txBody>
                  <a:tcPr marL="90000" marR="9525" marT="9525" marB="0" anchor="ctr">
                    <a:solidFill>
                      <a:schemeClr val="accent5">
                        <a:lumMod val="20000"/>
                        <a:lumOff val="80000"/>
                      </a:schemeClr>
                    </a:solidFill>
                  </a:tcPr>
                </a:tc>
                <a:tc>
                  <a:txBody>
                    <a:bodyPr/>
                    <a:lstStyle/>
                    <a:p>
                      <a:pPr algn="ctr" fontAlgn="b"/>
                      <a:r>
                        <a:rPr lang="en-AU" sz="900" u="none" strike="noStrike" dirty="0">
                          <a:solidFill>
                            <a:schemeClr val="bg2">
                              <a:lumMod val="50000"/>
                            </a:schemeClr>
                          </a:solidFill>
                          <a:effectLst/>
                        </a:rPr>
                        <a:t>120</a:t>
                      </a:r>
                      <a:endParaRPr lang="en-AU" sz="900" b="0" i="0" u="none" strike="noStrike" dirty="0">
                        <a:solidFill>
                          <a:schemeClr val="bg2">
                            <a:lumMod val="50000"/>
                          </a:schemeClr>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solidFill>
                      <a:schemeClr val="accent5">
                        <a:lumMod val="20000"/>
                        <a:lumOff val="80000"/>
                      </a:schemeClr>
                    </a:solidFill>
                  </a:tcPr>
                </a:tc>
                <a:tc>
                  <a:txBody>
                    <a:bodyPr/>
                    <a:lstStyle/>
                    <a:p>
                      <a:pPr algn="ctr" fontAlgn="b"/>
                      <a:r>
                        <a:rPr lang="en-AU" sz="900" b="0" i="0" u="none" strike="noStrike" dirty="0">
                          <a:solidFill>
                            <a:srgbClr val="000000"/>
                          </a:solidFill>
                          <a:effectLst/>
                          <a:latin typeface="Calibri" panose="020F0502020204030204" pitchFamily="34" charset="0"/>
                        </a:rPr>
                        <a:t>1</a:t>
                      </a:r>
                    </a:p>
                  </a:txBody>
                  <a:tcPr marL="9525" marR="9525" marT="9525" marB="0" anchor="ctr">
                    <a:solidFill>
                      <a:schemeClr val="accent5">
                        <a:lumMod val="20000"/>
                        <a:lumOff val="80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4</a:t>
                      </a:r>
                    </a:p>
                  </a:txBody>
                  <a:tcPr marL="9525" marR="9525" marT="9525" marB="0" anchor="ctr">
                    <a:solidFill>
                      <a:schemeClr val="accent5">
                        <a:lumMod val="20000"/>
                        <a:lumOff val="80000"/>
                      </a:schemeClr>
                    </a:solidFill>
                  </a:tcPr>
                </a:tc>
                <a:tc>
                  <a:txBody>
                    <a:bodyPr/>
                    <a:lstStyle/>
                    <a:p>
                      <a:pPr algn="ctr" rtl="0" fontAlgn="ctr"/>
                      <a:r>
                        <a:rPr lang="en-AU" sz="900" b="0" i="0" u="none" strike="noStrike" dirty="0">
                          <a:solidFill>
                            <a:srgbClr val="000000"/>
                          </a:solidFill>
                          <a:effectLst/>
                          <a:latin typeface="Calibri" panose="020F0502020204030204" pitchFamily="34" charset="0"/>
                        </a:rPr>
                        <a:t>25%</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959662367"/>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dirty="0">
                          <a:ln>
                            <a:noFill/>
                          </a:ln>
                          <a:effectLst/>
                          <a:uLnTx/>
                          <a:uFillTx/>
                        </a:rPr>
                        <a:t>Total</a:t>
                      </a:r>
                      <a:endParaRPr kumimoji="0" lang="en-AU" sz="900" b="1"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12</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15</a:t>
                      </a:r>
                    </a:p>
                  </a:txBody>
                  <a:tcPr marL="9525" marR="9525" marT="9525" marB="0" anchor="ctr">
                    <a:solidFill>
                      <a:schemeClr val="accent5"/>
                    </a:solidFill>
                  </a:tcPr>
                </a:tc>
                <a:tc>
                  <a:txBody>
                    <a:bodyPr/>
                    <a:lstStyle/>
                    <a:p>
                      <a:pPr algn="ctr" rtl="0" fontAlgn="ctr"/>
                      <a:r>
                        <a:rPr lang="en-AU" sz="900" b="0" i="0" u="none" strike="noStrike" dirty="0">
                          <a:solidFill>
                            <a:srgbClr val="000000"/>
                          </a:solidFill>
                          <a:effectLst/>
                          <a:latin typeface="Calibri" panose="020F0502020204030204" pitchFamily="34" charset="0"/>
                        </a:rPr>
                        <a:t>20%</a:t>
                      </a:r>
                    </a:p>
                  </a:txBody>
                  <a:tcPr marL="9525" marR="9525" marT="9525" marB="0" anchor="ctr">
                    <a:solidFill>
                      <a:schemeClr val="accent5"/>
                    </a:solidFill>
                  </a:tcPr>
                </a:tc>
                <a:extLst>
                  <a:ext uri="{0D108BD9-81ED-4DB2-BD59-A6C34878D82A}">
                    <a16:rowId xmlns:a16="http://schemas.microsoft.com/office/drawing/2014/main" val="3853053020"/>
                  </a:ext>
                </a:extLst>
              </a:tr>
            </a:tbl>
          </a:graphicData>
        </a:graphic>
      </p:graphicFrame>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8999728" y="194821"/>
            <a:ext cx="897328" cy="274042"/>
          </a:xfrm>
        </p:spPr>
        <p:txBody>
          <a:bodyPr/>
          <a:lstStyle/>
          <a:p>
            <a:r>
              <a:rPr lang="en-AU" dirty="0"/>
              <a:t> Page    </a:t>
            </a:r>
            <a:fld id="{BE4ABD5F-D626-4461-ADC9-85806A61CF0E}" type="slidenum">
              <a:rPr lang="en-AU" smtClean="0"/>
              <a:pPr/>
              <a:t>5</a:t>
            </a:fld>
            <a:endParaRPr lang="en-AU" dirty="0"/>
          </a:p>
        </p:txBody>
      </p:sp>
      <p:sp>
        <p:nvSpPr>
          <p:cNvPr id="11" name="TextBox 10">
            <a:extLst>
              <a:ext uri="{FF2B5EF4-FFF2-40B4-BE49-F238E27FC236}">
                <a16:creationId xmlns:a16="http://schemas.microsoft.com/office/drawing/2014/main" id="{10EFA746-6F27-473A-9214-3DDCCEA36DDF}"/>
              </a:ext>
            </a:extLst>
          </p:cNvPr>
          <p:cNvSpPr txBox="1"/>
          <p:nvPr/>
        </p:nvSpPr>
        <p:spPr>
          <a:xfrm>
            <a:off x="6809066" y="2581821"/>
            <a:ext cx="2707370" cy="1200329"/>
          </a:xfrm>
          <a:prstGeom prst="rect">
            <a:avLst/>
          </a:prstGeom>
          <a:noFill/>
        </p:spPr>
        <p:txBody>
          <a:bodyPr wrap="square" rtlCol="0" anchor="t">
            <a:spAutoFit/>
          </a:bodyPr>
          <a:lstStyle/>
          <a:p>
            <a:r>
              <a:rPr lang="en-AU" sz="900" b="1" dirty="0"/>
              <a:t>Explanation for the result: </a:t>
            </a:r>
            <a:endParaRPr lang="en-AU" sz="900" dirty="0"/>
          </a:p>
          <a:p>
            <a:endParaRPr lang="en-AU" sz="900" dirty="0"/>
          </a:p>
          <a:p>
            <a:r>
              <a:rPr lang="en-AU" sz="900" dirty="0"/>
              <a:t>This table is an expanded subset of the Table 1 above and it details performance of the regulator in assessing mineral licence applications.</a:t>
            </a:r>
          </a:p>
          <a:p>
            <a:endParaRPr lang="en-AU" sz="900" dirty="0"/>
          </a:p>
          <a:p>
            <a:pPr>
              <a:spcAft>
                <a:spcPts val="600"/>
              </a:spcAft>
            </a:pPr>
            <a:r>
              <a:rPr lang="en-AU" sz="900" dirty="0"/>
              <a:t>In Q1 63% (15 out of 24) applications were granted within the statutory time frame</a:t>
            </a:r>
            <a:r>
              <a:rPr lang="en-AU" sz="900" dirty="0">
                <a:solidFill>
                  <a:srgbClr val="FF0000"/>
                </a:solidFill>
              </a:rPr>
              <a:t>. </a:t>
            </a:r>
            <a:endParaRPr lang="en-AU" sz="900" dirty="0">
              <a:solidFill>
                <a:srgbClr val="000000"/>
              </a:solidFill>
              <a:cs typeface="Calibri"/>
            </a:endParaRPr>
          </a:p>
        </p:txBody>
      </p:sp>
      <p:sp>
        <p:nvSpPr>
          <p:cNvPr id="7" name="Footer Placeholder 6"/>
          <p:cNvSpPr>
            <a:spLocks noGrp="1"/>
          </p:cNvSpPr>
          <p:nvPr>
            <p:ph type="ftr" sz="quarter" idx="11"/>
          </p:nvPr>
        </p:nvSpPr>
        <p:spPr/>
        <p:txBody>
          <a:bodyPr/>
          <a:lstStyle/>
          <a:p>
            <a:r>
              <a:rPr lang="en-AU"/>
              <a:t>Earth Resources Regulation Quarterly Performance Report 2020-21 Q1</a:t>
            </a:r>
            <a:endParaRPr lang="en-AU" dirty="0"/>
          </a:p>
        </p:txBody>
      </p:sp>
      <p:sp>
        <p:nvSpPr>
          <p:cNvPr id="14" name="TextBox 13">
            <a:extLst>
              <a:ext uri="{FF2B5EF4-FFF2-40B4-BE49-F238E27FC236}">
                <a16:creationId xmlns:a16="http://schemas.microsoft.com/office/drawing/2014/main" id="{5A8C7C47-0C57-4234-AD06-664168DA85FB}"/>
              </a:ext>
            </a:extLst>
          </p:cNvPr>
          <p:cNvSpPr txBox="1"/>
          <p:nvPr/>
        </p:nvSpPr>
        <p:spPr>
          <a:xfrm>
            <a:off x="632519" y="2397719"/>
            <a:ext cx="5775080" cy="276999"/>
          </a:xfrm>
          <a:prstGeom prst="rect">
            <a:avLst/>
          </a:prstGeom>
          <a:noFill/>
        </p:spPr>
        <p:txBody>
          <a:bodyPr wrap="square" rtlCol="0">
            <a:spAutoFit/>
          </a:bodyPr>
          <a:lstStyle/>
          <a:p>
            <a:r>
              <a:rPr lang="en-AU" sz="1200" dirty="0"/>
              <a:t>(Table A) Mineral licence applications assessed within statutory time frame (STF)</a:t>
            </a:r>
          </a:p>
        </p:txBody>
      </p:sp>
      <p:graphicFrame>
        <p:nvGraphicFramePr>
          <p:cNvPr id="9" name="Table 8">
            <a:extLst>
              <a:ext uri="{FF2B5EF4-FFF2-40B4-BE49-F238E27FC236}">
                <a16:creationId xmlns:a16="http://schemas.microsoft.com/office/drawing/2014/main" id="{1964B561-153F-4B6E-B713-9C516D8B9173}"/>
              </a:ext>
            </a:extLst>
          </p:cNvPr>
          <p:cNvGraphicFramePr>
            <a:graphicFrameLocks noGrp="1"/>
          </p:cNvGraphicFramePr>
          <p:nvPr>
            <p:extLst>
              <p:ext uri="{D42A27DB-BD31-4B8C-83A1-F6EECF244321}">
                <p14:modId xmlns:p14="http://schemas.microsoft.com/office/powerpoint/2010/main" val="3586286247"/>
              </p:ext>
            </p:extLst>
          </p:nvPr>
        </p:nvGraphicFramePr>
        <p:xfrm>
          <a:off x="318052" y="4773221"/>
          <a:ext cx="6359943" cy="1747038"/>
        </p:xfrm>
        <a:graphic>
          <a:graphicData uri="http://schemas.openxmlformats.org/drawingml/2006/table">
            <a:tbl>
              <a:tblPr firstRow="1" bandRow="1">
                <a:tableStyleId>{7DF18680-E054-41AD-8BC1-D1AEF772440D}</a:tableStyleId>
              </a:tblPr>
              <a:tblGrid>
                <a:gridCol w="711633">
                  <a:extLst>
                    <a:ext uri="{9D8B030D-6E8A-4147-A177-3AD203B41FA5}">
                      <a16:colId xmlns:a16="http://schemas.microsoft.com/office/drawing/2014/main" val="20000"/>
                    </a:ext>
                  </a:extLst>
                </a:gridCol>
                <a:gridCol w="1232698">
                  <a:extLst>
                    <a:ext uri="{9D8B030D-6E8A-4147-A177-3AD203B41FA5}">
                      <a16:colId xmlns:a16="http://schemas.microsoft.com/office/drawing/2014/main" val="20001"/>
                    </a:ext>
                  </a:extLst>
                </a:gridCol>
                <a:gridCol w="716648">
                  <a:extLst>
                    <a:ext uri="{9D8B030D-6E8A-4147-A177-3AD203B41FA5}">
                      <a16:colId xmlns:a16="http://schemas.microsoft.com/office/drawing/2014/main" val="2951049663"/>
                    </a:ext>
                  </a:extLst>
                </a:gridCol>
                <a:gridCol w="755223">
                  <a:extLst>
                    <a:ext uri="{9D8B030D-6E8A-4147-A177-3AD203B41FA5}">
                      <a16:colId xmlns:a16="http://schemas.microsoft.com/office/drawing/2014/main" val="2161276873"/>
                    </a:ext>
                  </a:extLst>
                </a:gridCol>
                <a:gridCol w="606461">
                  <a:extLst>
                    <a:ext uri="{9D8B030D-6E8A-4147-A177-3AD203B41FA5}">
                      <a16:colId xmlns:a16="http://schemas.microsoft.com/office/drawing/2014/main" val="20002"/>
                    </a:ext>
                  </a:extLst>
                </a:gridCol>
                <a:gridCol w="571036">
                  <a:extLst>
                    <a:ext uri="{9D8B030D-6E8A-4147-A177-3AD203B41FA5}">
                      <a16:colId xmlns:a16="http://schemas.microsoft.com/office/drawing/2014/main" val="20004"/>
                    </a:ext>
                  </a:extLst>
                </a:gridCol>
                <a:gridCol w="588748">
                  <a:extLst>
                    <a:ext uri="{9D8B030D-6E8A-4147-A177-3AD203B41FA5}">
                      <a16:colId xmlns:a16="http://schemas.microsoft.com/office/drawing/2014/main" val="20005"/>
                    </a:ext>
                  </a:extLst>
                </a:gridCol>
                <a:gridCol w="575941">
                  <a:extLst>
                    <a:ext uri="{9D8B030D-6E8A-4147-A177-3AD203B41FA5}">
                      <a16:colId xmlns:a16="http://schemas.microsoft.com/office/drawing/2014/main" val="20006"/>
                    </a:ext>
                  </a:extLst>
                </a:gridCol>
                <a:gridCol w="601555">
                  <a:extLst>
                    <a:ext uri="{9D8B030D-6E8A-4147-A177-3AD203B41FA5}">
                      <a16:colId xmlns:a16="http://schemas.microsoft.com/office/drawing/2014/main" val="20007"/>
                    </a:ext>
                  </a:extLst>
                </a:gridCol>
              </a:tblGrid>
              <a:tr h="532354">
                <a:tc>
                  <a:txBody>
                    <a:bodyPr/>
                    <a:lstStyle/>
                    <a:p>
                      <a:pPr algn="ctr"/>
                      <a:r>
                        <a:rPr lang="en-AU" sz="900" dirty="0"/>
                        <a:t>Quarter</a:t>
                      </a:r>
                    </a:p>
                  </a:txBody>
                  <a:tcPr marL="99060" marR="99060" anchor="ctr">
                    <a:solidFill>
                      <a:srgbClr val="0070C0"/>
                    </a:solidFill>
                  </a:tcPr>
                </a:tc>
                <a:tc>
                  <a:txBody>
                    <a:bodyPr/>
                    <a:lstStyle/>
                    <a:p>
                      <a:pPr algn="ctr"/>
                      <a:r>
                        <a:rPr lang="en-AU" sz="900" dirty="0"/>
                        <a:t>Work Plan Type</a:t>
                      </a:r>
                    </a:p>
                  </a:txBody>
                  <a:tcPr marL="99060" marR="99060" anchor="ctr">
                    <a:solidFill>
                      <a:srgbClr val="0070C0"/>
                    </a:solidFill>
                  </a:tcPr>
                </a:tc>
                <a:tc>
                  <a:txBody>
                    <a:bodyPr/>
                    <a:lstStyle/>
                    <a:p>
                      <a:pPr algn="ctr"/>
                      <a:r>
                        <a:rPr lang="en-AU" sz="900" dirty="0"/>
                        <a:t>WP</a:t>
                      </a:r>
                    </a:p>
                    <a:p>
                      <a:pPr algn="ctr"/>
                      <a:r>
                        <a:rPr lang="en-AU" sz="900" dirty="0"/>
                        <a:t>Approved</a:t>
                      </a:r>
                    </a:p>
                  </a:txBody>
                  <a:tcPr marL="99060" marR="99060" anchor="ctr">
                    <a:solidFill>
                      <a:srgbClr val="0070C0"/>
                    </a:solidFill>
                  </a:tcPr>
                </a:tc>
                <a:tc>
                  <a:txBody>
                    <a:bodyPr/>
                    <a:lstStyle/>
                    <a:p>
                      <a:pPr algn="ctr"/>
                      <a:r>
                        <a:rPr lang="en-AU" sz="900" dirty="0"/>
                        <a:t>Unique WP </a:t>
                      </a:r>
                    </a:p>
                    <a:p>
                      <a:pPr algn="ctr"/>
                      <a:r>
                        <a:rPr lang="en-AU" sz="800" dirty="0"/>
                        <a:t>under assessment</a:t>
                      </a:r>
                    </a:p>
                  </a:txBody>
                  <a:tcPr marL="99060" marR="99060" anchor="ctr">
                    <a:solidFill>
                      <a:srgbClr val="0070C0"/>
                    </a:solidFill>
                  </a:tcPr>
                </a:tc>
                <a:tc>
                  <a:txBody>
                    <a:bodyPr/>
                    <a:lstStyle/>
                    <a:p>
                      <a:pPr algn="ctr"/>
                      <a:r>
                        <a:rPr lang="en-AU" sz="900" dirty="0"/>
                        <a:t>Stage STF</a:t>
                      </a:r>
                    </a:p>
                    <a:p>
                      <a:pPr algn="ctr"/>
                      <a:r>
                        <a:rPr lang="en-AU" sz="800" dirty="0"/>
                        <a:t>(Target Days)</a:t>
                      </a:r>
                    </a:p>
                  </a:txBody>
                  <a:tcPr marL="99060" marR="99060" anchor="ctr">
                    <a:solidFill>
                      <a:srgbClr val="0070C0"/>
                    </a:solidFill>
                  </a:tcPr>
                </a:tc>
                <a:tc>
                  <a:txBody>
                    <a:bodyPr/>
                    <a:lstStyle/>
                    <a:p>
                      <a:pPr algn="ctr"/>
                      <a:r>
                        <a:rPr lang="en-AU" sz="900" dirty="0"/>
                        <a:t>Stages</a:t>
                      </a:r>
                      <a:r>
                        <a:rPr lang="en-AU" sz="900" baseline="0" dirty="0"/>
                        <a:t> </a:t>
                      </a:r>
                      <a:r>
                        <a:rPr lang="en-AU" sz="900" dirty="0"/>
                        <a:t>Over </a:t>
                      </a:r>
                    </a:p>
                    <a:p>
                      <a:pPr algn="ctr"/>
                      <a:r>
                        <a:rPr lang="en-AU" sz="900" dirty="0"/>
                        <a:t>STF</a:t>
                      </a:r>
                    </a:p>
                  </a:txBody>
                  <a:tcPr marL="99060" marR="99060" anchor="ctr">
                    <a:solidFill>
                      <a:srgbClr val="0070C0"/>
                    </a:solidFill>
                  </a:tcPr>
                </a:tc>
                <a:tc>
                  <a:txBody>
                    <a:bodyPr/>
                    <a:lstStyle/>
                    <a:p>
                      <a:pPr algn="ctr"/>
                      <a:r>
                        <a:rPr lang="en-AU" sz="900" dirty="0"/>
                        <a:t>Stages Within</a:t>
                      </a:r>
                    </a:p>
                    <a:p>
                      <a:pPr algn="ctr"/>
                      <a:r>
                        <a:rPr lang="en-AU" sz="900" dirty="0"/>
                        <a:t>STF</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Total Stages</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a:t>
                      </a:r>
                    </a:p>
                    <a:p>
                      <a:pPr algn="ctr"/>
                      <a:r>
                        <a:rPr lang="en-AU" sz="900" dirty="0"/>
                        <a:t>(Within STF/</a:t>
                      </a:r>
                    </a:p>
                    <a:p>
                      <a:pPr algn="ctr"/>
                      <a:r>
                        <a:rPr lang="en-AU" sz="900" dirty="0"/>
                        <a:t>Total)</a:t>
                      </a:r>
                      <a:endParaRPr lang="en-AU" sz="900" dirty="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44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FY 2020-21 Q1</a:t>
                      </a:r>
                      <a:endParaRPr kumimoji="0" lang="en-AU" sz="9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solidFill>
                      <a:schemeClr val="accent5"/>
                    </a:solidFill>
                  </a:tcPr>
                </a:tc>
                <a:tc>
                  <a:txBody>
                    <a:bodyPr/>
                    <a:lstStyle/>
                    <a:p>
                      <a:pPr algn="l" rtl="0" fontAlgn="ctr"/>
                      <a:r>
                        <a:rPr lang="en-AU" sz="900" u="none" strike="noStrike" dirty="0">
                          <a:effectLst/>
                        </a:rPr>
                        <a:t>Work Plan (Exploration)</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chemeClr val="tx1"/>
                          </a:solidFill>
                          <a:effectLst/>
                          <a:latin typeface="+mn-lt"/>
                        </a:rPr>
                        <a:t>1</a:t>
                      </a:r>
                    </a:p>
                  </a:txBody>
                  <a:tcPr marL="7620" marR="7620" marT="7620" marB="0" anchor="ctr"/>
                </a:tc>
                <a:tc>
                  <a:txBody>
                    <a:bodyPr/>
                    <a:lstStyle/>
                    <a:p>
                      <a:pPr algn="ctr" fontAlgn="b"/>
                      <a:r>
                        <a:rPr lang="en-AU" sz="900" b="0" i="0" u="none" strike="noStrike" dirty="0">
                          <a:solidFill>
                            <a:srgbClr val="000000"/>
                          </a:solidFill>
                          <a:effectLst/>
                          <a:latin typeface="+mn-lt"/>
                        </a:rPr>
                        <a:t>3</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1060572616"/>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dirty="0">
                          <a:effectLst/>
                        </a:rPr>
                        <a:t>Work Plan (Minerals)</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chemeClr val="tx1"/>
                          </a:solidFill>
                          <a:effectLst/>
                          <a:latin typeface="+mn-lt"/>
                        </a:rPr>
                        <a:t>1</a:t>
                      </a:r>
                    </a:p>
                  </a:txBody>
                  <a:tcPr marL="7620" marR="7620" marT="7620" marB="0" anchor="ctr"/>
                </a:tc>
                <a:tc>
                  <a:txBody>
                    <a:bodyPr/>
                    <a:lstStyle/>
                    <a:p>
                      <a:pPr algn="ctr" fontAlgn="b"/>
                      <a:r>
                        <a:rPr lang="en-AU" sz="900" b="0" i="0" u="none" strike="noStrike" dirty="0">
                          <a:solidFill>
                            <a:srgbClr val="000000"/>
                          </a:solidFill>
                          <a:effectLst/>
                          <a:latin typeface="+mn-lt"/>
                        </a:rPr>
                        <a:t>12</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AU" sz="900" b="0" i="0" u="none" strike="noStrike" dirty="0">
                          <a:solidFill>
                            <a:srgbClr val="000000"/>
                          </a:solidFill>
                          <a:effectLst/>
                          <a:latin typeface="+mn-lt"/>
                        </a:rPr>
                        <a:t>92%</a:t>
                      </a:r>
                    </a:p>
                  </a:txBody>
                  <a:tcPr marL="7620" marR="7620" marT="7620" marB="0" anchor="ctr"/>
                </a:tc>
                <a:extLst>
                  <a:ext uri="{0D108BD9-81ED-4DB2-BD59-A6C34878D82A}">
                    <a16:rowId xmlns:a16="http://schemas.microsoft.com/office/drawing/2014/main" val="3869016314"/>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Total</a:t>
                      </a:r>
                      <a:endParaRPr lang="en-AU" sz="900" b="1" i="0" u="none" strike="noStrike" dirty="0">
                        <a:solidFill>
                          <a:srgbClr val="000000"/>
                        </a:solidFill>
                        <a:effectLst/>
                        <a:latin typeface="Calibri" panose="020F0502020204030204" pitchFamily="34" charset="0"/>
                      </a:endParaRPr>
                    </a:p>
                  </a:txBody>
                  <a:tcPr marL="85725" marR="9525" marT="9525" marB="0" anchor="ctr">
                    <a:solidFill>
                      <a:schemeClr val="accent5"/>
                    </a:solidFill>
                  </a:tcPr>
                </a:tc>
                <a:tc>
                  <a:txBody>
                    <a:bodyPr/>
                    <a:lstStyle/>
                    <a:p>
                      <a:pPr algn="ctr" fontAlgn="b"/>
                      <a:r>
                        <a:rPr lang="en-AU" sz="900" b="0" i="0" u="none" strike="noStrike" dirty="0">
                          <a:solidFill>
                            <a:schemeClr val="tx1"/>
                          </a:solidFill>
                          <a:effectLst/>
                          <a:latin typeface="+mn-lt"/>
                        </a:rPr>
                        <a:t>2</a:t>
                      </a:r>
                    </a:p>
                  </a:txBody>
                  <a:tcPr marL="7620" marR="7620" marT="7620" marB="0" anchor="ctr">
                    <a:solidFill>
                      <a:schemeClr val="accent5"/>
                    </a:solidFill>
                  </a:tcPr>
                </a:tc>
                <a:tc>
                  <a:txBody>
                    <a:bodyPr/>
                    <a:lstStyle/>
                    <a:p>
                      <a:pPr algn="ctr" fontAlgn="b"/>
                      <a:r>
                        <a:rPr lang="en-AU" sz="900" b="0" i="0" u="none" strike="noStrike" dirty="0">
                          <a:solidFill>
                            <a:srgbClr val="000000"/>
                          </a:solidFill>
                          <a:effectLst/>
                          <a:latin typeface="+mn-lt"/>
                        </a:rPr>
                        <a:t>15</a:t>
                      </a:r>
                    </a:p>
                  </a:txBody>
                  <a:tcPr marL="7620" marR="7620" marT="7620" marB="0" anchor="ctr">
                    <a:solidFill>
                      <a:schemeClr val="accent5"/>
                    </a:solidFill>
                  </a:tcPr>
                </a:tc>
                <a:tc>
                  <a:txBody>
                    <a:bodyPr/>
                    <a:lstStyle/>
                    <a:p>
                      <a:pPr algn="ctr" rtl="0" fontAlgn="ctr"/>
                      <a:endParaRPr lang="en-AU" sz="900" b="0" i="0" u="none" strike="noStrike" dirty="0">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14</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15</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mn-lt"/>
                        </a:rPr>
                        <a:t>93%</a:t>
                      </a:r>
                    </a:p>
                  </a:txBody>
                  <a:tcPr marL="7620" marR="7620" marT="7620" marB="0" anchor="ctr">
                    <a:solidFill>
                      <a:schemeClr val="accent5"/>
                    </a:solidFill>
                  </a:tcPr>
                </a:tc>
                <a:extLst>
                  <a:ext uri="{0D108BD9-81ED-4DB2-BD59-A6C34878D82A}">
                    <a16:rowId xmlns:a16="http://schemas.microsoft.com/office/drawing/2014/main" val="1914190967"/>
                  </a:ext>
                </a:extLst>
              </a:tr>
              <a:tr h="1844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dirty="0">
                          <a:ln>
                            <a:noFill/>
                          </a:ln>
                          <a:solidFill>
                            <a:schemeClr val="tx1"/>
                          </a:solidFill>
                          <a:effectLst/>
                          <a:uLnTx/>
                          <a:uFillTx/>
                          <a:latin typeface="+mn-lt"/>
                          <a:ea typeface="+mn-ea"/>
                          <a:cs typeface="+mn-cs"/>
                        </a:rPr>
                        <a:t>FY 2019-20 Q4</a:t>
                      </a:r>
                      <a:endParaRPr kumimoji="0" lang="en-AU" sz="9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txBody>
                  <a:tcPr marL="9525" marR="9525" marT="9525" marB="0" anchor="ctr">
                    <a:solidFill>
                      <a:schemeClr val="accent5"/>
                    </a:solidFill>
                  </a:tcPr>
                </a:tc>
                <a:tc>
                  <a:txBody>
                    <a:bodyPr/>
                    <a:lstStyle/>
                    <a:p>
                      <a:pPr algn="l" rtl="0" fontAlgn="ctr"/>
                      <a:r>
                        <a:rPr lang="en-AU" sz="900" u="none" strike="noStrike" dirty="0">
                          <a:effectLst/>
                        </a:rPr>
                        <a:t>Work Plan (Exploration)</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chemeClr val="tx1"/>
                          </a:solidFill>
                          <a:effectLst/>
                          <a:latin typeface="+mn-lt"/>
                        </a:rPr>
                        <a:t>1</a:t>
                      </a:r>
                    </a:p>
                  </a:txBody>
                  <a:tcPr marL="7620" marR="7620" marT="7620" marB="0" anchor="ctr"/>
                </a:tc>
                <a:tc>
                  <a:txBody>
                    <a:bodyPr/>
                    <a:lstStyle/>
                    <a:p>
                      <a:pPr algn="ctr" fontAlgn="b"/>
                      <a:r>
                        <a:rPr lang="en-AU" sz="900" b="0" i="0" u="none" strike="noStrike" dirty="0">
                          <a:solidFill>
                            <a:srgbClr val="000000"/>
                          </a:solidFill>
                          <a:effectLst/>
                          <a:latin typeface="+mn-lt"/>
                        </a:rPr>
                        <a:t>4</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10001"/>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dirty="0">
                          <a:effectLst/>
                        </a:rPr>
                        <a:t>Work Plan (Minerals)</a:t>
                      </a:r>
                      <a:endParaRPr lang="en-AU" sz="900" b="0"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dirty="0">
                          <a:solidFill>
                            <a:schemeClr val="tx1"/>
                          </a:solidFill>
                          <a:effectLst/>
                          <a:latin typeface="+mn-lt"/>
                        </a:rPr>
                        <a:t>2</a:t>
                      </a:r>
                    </a:p>
                  </a:txBody>
                  <a:tcPr marL="7620" marR="7620" marT="7620" marB="0" anchor="ctr"/>
                </a:tc>
                <a:tc>
                  <a:txBody>
                    <a:bodyPr/>
                    <a:lstStyle/>
                    <a:p>
                      <a:pPr algn="ctr" fontAlgn="b"/>
                      <a:r>
                        <a:rPr lang="en-AU" sz="900" b="0" i="0" u="none" strike="noStrike" dirty="0">
                          <a:solidFill>
                            <a:srgbClr val="000000"/>
                          </a:solidFill>
                          <a:effectLst/>
                          <a:latin typeface="+mn-lt"/>
                        </a:rPr>
                        <a:t>8</a:t>
                      </a:r>
                    </a:p>
                  </a:txBody>
                  <a:tcPr marL="7620" marR="7620" marT="7620" marB="0" anchor="ctr"/>
                </a:tc>
                <a:tc>
                  <a:txBody>
                    <a:bodyPr/>
                    <a:lstStyle/>
                    <a:p>
                      <a:pPr algn="ctr" rtl="0" fontAlgn="ctr"/>
                      <a:r>
                        <a:rPr lang="en-AU" sz="900" u="none" strike="noStrike" dirty="0">
                          <a:solidFill>
                            <a:schemeClr val="bg1">
                              <a:lumMod val="50000"/>
                            </a:schemeClr>
                          </a:solidFill>
                          <a:effectLst/>
                        </a:rPr>
                        <a:t>28</a:t>
                      </a:r>
                      <a:endParaRPr lang="en-AU" sz="900" b="0" i="0" u="none" strike="noStrike" dirty="0">
                        <a:solidFill>
                          <a:schemeClr val="bg1">
                            <a:lumMod val="50000"/>
                          </a:schemeClr>
                        </a:solidFill>
                        <a:effectLst/>
                        <a:latin typeface="+mn-lt"/>
                      </a:endParaRP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fontAlgn="b"/>
                      <a:r>
                        <a:rPr lang="en-AU" sz="900" b="0" i="0" u="none" strike="noStrike" dirty="0">
                          <a:solidFill>
                            <a:srgbClr val="000000"/>
                          </a:solidFill>
                          <a:effectLst/>
                          <a:latin typeface="+mn-lt"/>
                        </a:rPr>
                        <a:t>100%</a:t>
                      </a:r>
                    </a:p>
                  </a:txBody>
                  <a:tcPr marL="7620" marR="7620" marT="7620" marB="0" anchor="ctr"/>
                </a:tc>
                <a:extLst>
                  <a:ext uri="{0D108BD9-81ED-4DB2-BD59-A6C34878D82A}">
                    <a16:rowId xmlns:a16="http://schemas.microsoft.com/office/drawing/2014/main" val="10002"/>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Total</a:t>
                      </a:r>
                      <a:endParaRPr lang="en-AU" sz="900" b="1" i="0" u="none" strike="noStrike" dirty="0">
                        <a:solidFill>
                          <a:srgbClr val="000000"/>
                        </a:solidFill>
                        <a:effectLst/>
                        <a:latin typeface="Calibri" panose="020F0502020204030204" pitchFamily="34" charset="0"/>
                      </a:endParaRPr>
                    </a:p>
                  </a:txBody>
                  <a:tcPr marL="85725" marR="9525" marT="9525" marB="0" anchor="ctr">
                    <a:solidFill>
                      <a:schemeClr val="accent5"/>
                    </a:solidFill>
                  </a:tcPr>
                </a:tc>
                <a:tc>
                  <a:txBody>
                    <a:bodyPr/>
                    <a:lstStyle/>
                    <a:p>
                      <a:pPr algn="ctr" fontAlgn="b"/>
                      <a:r>
                        <a:rPr lang="en-AU" sz="900" b="0" i="0" u="none" strike="noStrike" dirty="0">
                          <a:solidFill>
                            <a:schemeClr val="tx1"/>
                          </a:solidFill>
                          <a:effectLst/>
                          <a:latin typeface="+mn-lt"/>
                        </a:rPr>
                        <a:t>3</a:t>
                      </a:r>
                    </a:p>
                  </a:txBody>
                  <a:tcPr marL="7620" marR="7620" marT="7620" marB="0" anchor="ctr">
                    <a:solidFill>
                      <a:schemeClr val="accent5"/>
                    </a:solidFill>
                  </a:tcPr>
                </a:tc>
                <a:tc>
                  <a:txBody>
                    <a:bodyPr/>
                    <a:lstStyle/>
                    <a:p>
                      <a:pPr algn="ctr" fontAlgn="b"/>
                      <a:r>
                        <a:rPr lang="en-AU" sz="900" b="0" i="0" u="none" strike="noStrike" dirty="0">
                          <a:solidFill>
                            <a:srgbClr val="000000"/>
                          </a:solidFill>
                          <a:effectLst/>
                          <a:latin typeface="+mn-lt"/>
                        </a:rPr>
                        <a:t>12</a:t>
                      </a:r>
                    </a:p>
                  </a:txBody>
                  <a:tcPr marL="7620" marR="7620" marT="7620" marB="0" anchor="ctr">
                    <a:solidFill>
                      <a:schemeClr val="accent5"/>
                    </a:solidFill>
                  </a:tcPr>
                </a:tc>
                <a:tc>
                  <a:txBody>
                    <a:bodyPr/>
                    <a:lstStyle/>
                    <a:p>
                      <a:pPr algn="ctr" rtl="0" fontAlgn="ctr"/>
                      <a:endParaRPr lang="en-AU" sz="900" b="0" i="0" u="none" strike="noStrike" dirty="0">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16</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Calibri" panose="020F0502020204030204" pitchFamily="34" charset="0"/>
                        </a:rPr>
                        <a:t>16</a:t>
                      </a:r>
                    </a:p>
                  </a:txBody>
                  <a:tcPr marL="9525" marR="9525" marT="9525" marB="0" anchor="ctr">
                    <a:solidFill>
                      <a:schemeClr val="accent5"/>
                    </a:solidFill>
                  </a:tcPr>
                </a:tc>
                <a:tc>
                  <a:txBody>
                    <a:bodyPr/>
                    <a:lstStyle/>
                    <a:p>
                      <a:pPr algn="ctr" fontAlgn="b"/>
                      <a:r>
                        <a:rPr lang="en-AU" sz="900" b="0" i="0" u="none" strike="noStrike" dirty="0">
                          <a:solidFill>
                            <a:srgbClr val="000000"/>
                          </a:solidFill>
                          <a:effectLst/>
                          <a:latin typeface="+mn-lt"/>
                        </a:rPr>
                        <a:t>100%</a:t>
                      </a:r>
                    </a:p>
                  </a:txBody>
                  <a:tcPr marL="7620" marR="7620" marT="7620" marB="0" anchor="ctr">
                    <a:solidFill>
                      <a:schemeClr val="accent5"/>
                    </a:solidFill>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1282DADC-E296-4690-98CA-E68772FAD663}"/>
              </a:ext>
            </a:extLst>
          </p:cNvPr>
          <p:cNvSpPr txBox="1"/>
          <p:nvPr/>
        </p:nvSpPr>
        <p:spPr>
          <a:xfrm>
            <a:off x="637555" y="4455416"/>
            <a:ext cx="5775080" cy="276999"/>
          </a:xfrm>
          <a:prstGeom prst="rect">
            <a:avLst/>
          </a:prstGeom>
          <a:noFill/>
        </p:spPr>
        <p:txBody>
          <a:bodyPr wrap="square" rtlCol="0">
            <a:spAutoFit/>
          </a:bodyPr>
          <a:lstStyle/>
          <a:p>
            <a:r>
              <a:rPr lang="en-AU" sz="1200" dirty="0"/>
              <a:t>(Table B) Mineral work plan stages* assessed within statutory time frame (STF)</a:t>
            </a:r>
          </a:p>
        </p:txBody>
      </p:sp>
      <p:sp>
        <p:nvSpPr>
          <p:cNvPr id="15" name="TextBox 14">
            <a:extLst>
              <a:ext uri="{FF2B5EF4-FFF2-40B4-BE49-F238E27FC236}">
                <a16:creationId xmlns:a16="http://schemas.microsoft.com/office/drawing/2014/main" id="{FA074F70-0F6B-4577-93A2-E85EAC69DF12}"/>
              </a:ext>
            </a:extLst>
          </p:cNvPr>
          <p:cNvSpPr txBox="1"/>
          <p:nvPr/>
        </p:nvSpPr>
        <p:spPr>
          <a:xfrm>
            <a:off x="6809066" y="4732415"/>
            <a:ext cx="2809293" cy="1415772"/>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This table is an expanded subset of the Table 1 above and it details performance of the regulator in assessing mineral work plan application stages.</a:t>
            </a:r>
          </a:p>
          <a:p>
            <a:pPr>
              <a:spcAft>
                <a:spcPts val="600"/>
              </a:spcAft>
            </a:pPr>
            <a:r>
              <a:rPr lang="en-AU" sz="900" dirty="0"/>
              <a:t>In Q1 15 exploration and mining work plan stages were assessed from 15 unique work plans, of which 93% were assessed within the statutory time frame. Two work plans were approved in the quarter.</a:t>
            </a:r>
          </a:p>
        </p:txBody>
      </p:sp>
      <p:graphicFrame>
        <p:nvGraphicFramePr>
          <p:cNvPr id="16" name="Table 15">
            <a:extLst>
              <a:ext uri="{FF2B5EF4-FFF2-40B4-BE49-F238E27FC236}">
                <a16:creationId xmlns:a16="http://schemas.microsoft.com/office/drawing/2014/main" id="{218BAD2E-81B5-473D-B401-D71AC22D72EE}"/>
              </a:ext>
            </a:extLst>
          </p:cNvPr>
          <p:cNvGraphicFramePr>
            <a:graphicFrameLocks noGrp="1"/>
          </p:cNvGraphicFramePr>
          <p:nvPr>
            <p:extLst>
              <p:ext uri="{D42A27DB-BD31-4B8C-83A1-F6EECF244321}">
                <p14:modId xmlns:p14="http://schemas.microsoft.com/office/powerpoint/2010/main" val="3785916126"/>
              </p:ext>
            </p:extLst>
          </p:nvPr>
        </p:nvGraphicFramePr>
        <p:xfrm>
          <a:off x="325188" y="822542"/>
          <a:ext cx="6352808" cy="1512466"/>
        </p:xfrm>
        <a:graphic>
          <a:graphicData uri="http://schemas.openxmlformats.org/drawingml/2006/table">
            <a:tbl>
              <a:tblPr firstRow="1" bandRow="1">
                <a:tableStyleId>{7DF18680-E054-41AD-8BC1-D1AEF772440D}</a:tableStyleId>
              </a:tblPr>
              <a:tblGrid>
                <a:gridCol w="732335">
                  <a:extLst>
                    <a:ext uri="{9D8B030D-6E8A-4147-A177-3AD203B41FA5}">
                      <a16:colId xmlns:a16="http://schemas.microsoft.com/office/drawing/2014/main" val="20000"/>
                    </a:ext>
                  </a:extLst>
                </a:gridCol>
                <a:gridCol w="2128913">
                  <a:extLst>
                    <a:ext uri="{9D8B030D-6E8A-4147-A177-3AD203B41FA5}">
                      <a16:colId xmlns:a16="http://schemas.microsoft.com/office/drawing/2014/main" val="20001"/>
                    </a:ext>
                  </a:extLst>
                </a:gridCol>
                <a:gridCol w="752042">
                  <a:extLst>
                    <a:ext uri="{9D8B030D-6E8A-4147-A177-3AD203B41FA5}">
                      <a16:colId xmlns:a16="http://schemas.microsoft.com/office/drawing/2014/main" val="20003"/>
                    </a:ext>
                  </a:extLst>
                </a:gridCol>
                <a:gridCol w="719003">
                  <a:extLst>
                    <a:ext uri="{9D8B030D-6E8A-4147-A177-3AD203B41FA5}">
                      <a16:colId xmlns:a16="http://schemas.microsoft.com/office/drawing/2014/main" val="20004"/>
                    </a:ext>
                  </a:extLst>
                </a:gridCol>
                <a:gridCol w="1027197">
                  <a:extLst>
                    <a:ext uri="{9D8B030D-6E8A-4147-A177-3AD203B41FA5}">
                      <a16:colId xmlns:a16="http://schemas.microsoft.com/office/drawing/2014/main" val="3153229094"/>
                    </a:ext>
                  </a:extLst>
                </a:gridCol>
                <a:gridCol w="993318">
                  <a:extLst>
                    <a:ext uri="{9D8B030D-6E8A-4147-A177-3AD203B41FA5}">
                      <a16:colId xmlns:a16="http://schemas.microsoft.com/office/drawing/2014/main" val="20005"/>
                    </a:ext>
                  </a:extLst>
                </a:gridCol>
              </a:tblGrid>
              <a:tr h="396562">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Licence and Work Plan Stages</a:t>
                      </a:r>
                    </a:p>
                  </a:txBody>
                  <a:tcPr marL="99060" marR="99060" anchor="ctr">
                    <a:solidFill>
                      <a:srgbClr val="002060"/>
                    </a:solidFill>
                  </a:tcPr>
                </a:tc>
                <a:tc>
                  <a:txBody>
                    <a:bodyPr/>
                    <a:lstStyle/>
                    <a:p>
                      <a:pPr algn="ctr"/>
                      <a:r>
                        <a:rPr lang="en-AU" sz="900" dirty="0">
                          <a:latin typeface="+mn-lt"/>
                        </a:rPr>
                        <a:t>Over</a:t>
                      </a:r>
                    </a:p>
                    <a:p>
                      <a:pPr algn="ctr"/>
                      <a:r>
                        <a:rPr lang="en-AU" sz="900" dirty="0">
                          <a:latin typeface="+mn-lt"/>
                        </a:rPr>
                        <a:t> STF</a:t>
                      </a:r>
                    </a:p>
                  </a:txBody>
                  <a:tcPr marL="99060" marR="99060" anchor="ctr">
                    <a:solidFill>
                      <a:srgbClr val="002060"/>
                    </a:solidFill>
                  </a:tcPr>
                </a:tc>
                <a:tc>
                  <a:txBody>
                    <a:bodyPr/>
                    <a:lstStyle/>
                    <a:p>
                      <a:pPr algn="ctr"/>
                      <a:r>
                        <a:rPr lang="en-AU" sz="900" dirty="0">
                          <a:latin typeface="+mn-lt"/>
                        </a:rPr>
                        <a:t>Within </a:t>
                      </a:r>
                    </a:p>
                    <a:p>
                      <a:pPr algn="ctr"/>
                      <a:r>
                        <a:rPr lang="en-AU" sz="900" dirty="0">
                          <a:latin typeface="+mn-lt"/>
                        </a:rPr>
                        <a:t>STF</a:t>
                      </a:r>
                    </a:p>
                  </a:txBody>
                  <a:tcPr marL="99060" marR="99060" anchor="ctr">
                    <a:solidFill>
                      <a:srgbClr val="002060"/>
                    </a:solidFill>
                  </a:tcPr>
                </a:tc>
                <a:tc>
                  <a:txBody>
                    <a:bodyPr/>
                    <a:lstStyle/>
                    <a:p>
                      <a:pPr algn="ctr"/>
                      <a:r>
                        <a:rPr lang="en-AU" sz="900" dirty="0">
                          <a:latin typeface="+mn-lt"/>
                        </a:rPr>
                        <a:t>Total</a:t>
                      </a:r>
                    </a:p>
                    <a:p>
                      <a:pPr algn="ctr"/>
                      <a:r>
                        <a:rPr lang="en-AU" sz="800" dirty="0">
                          <a:latin typeface="+mn-lt"/>
                        </a:rPr>
                        <a:t>(Over + Within</a:t>
                      </a:r>
                      <a:r>
                        <a:rPr lang="en-AU" sz="800" baseline="0" dirty="0">
                          <a:latin typeface="+mn-lt"/>
                        </a:rPr>
                        <a:t> </a:t>
                      </a:r>
                      <a:r>
                        <a:rPr lang="en-AU" sz="800" dirty="0">
                          <a:latin typeface="+mn-lt"/>
                        </a:rPr>
                        <a:t>STF)</a:t>
                      </a:r>
                    </a:p>
                  </a:txBody>
                  <a:tcPr marL="99060" marR="99060" anchor="ctr">
                    <a:solidFill>
                      <a:srgbClr val="002060"/>
                    </a:solidFill>
                  </a:tcPr>
                </a:tc>
                <a:tc>
                  <a:txBody>
                    <a:bodyPr/>
                    <a:lstStyle/>
                    <a:p>
                      <a:pPr algn="ctr"/>
                      <a:r>
                        <a:rPr lang="en-AU" sz="900" dirty="0">
                          <a:latin typeface="+mn-lt"/>
                        </a:rPr>
                        <a:t>% </a:t>
                      </a:r>
                      <a:r>
                        <a:rPr lang="en-AU" sz="800" dirty="0">
                          <a:latin typeface="+mn-lt"/>
                        </a:rPr>
                        <a:t>Within</a:t>
                      </a:r>
                    </a:p>
                    <a:p>
                      <a:pPr algn="ctr"/>
                      <a:r>
                        <a:rPr lang="en-AU" sz="800" dirty="0">
                          <a:latin typeface="+mn-lt"/>
                        </a:rPr>
                        <a:t>STF/Total</a:t>
                      </a:r>
                      <a:endParaRPr lang="en-AU" sz="800" dirty="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dirty="0">
                          <a:solidFill>
                            <a:schemeClr val="tx1"/>
                          </a:solidFill>
                          <a:effectLst/>
                          <a:latin typeface="+mn-lt"/>
                        </a:rPr>
                        <a:t>FY 2020-21 Q1</a:t>
                      </a:r>
                      <a:endParaRPr lang="en-AU" sz="900" b="0" i="0" u="none" strike="noStrike" dirty="0">
                        <a:solidFill>
                          <a:schemeClr val="tx1"/>
                        </a:solidFill>
                        <a:effectLst/>
                        <a:latin typeface="+mn-lt"/>
                      </a:endParaRPr>
                    </a:p>
                  </a:txBody>
                  <a:tcPr marL="9525" marR="9525" marT="9525" marB="0" anchor="ctr">
                    <a:solidFill>
                      <a:srgbClr val="0070C0"/>
                    </a:solidFill>
                  </a:tcPr>
                </a:tc>
                <a:tc>
                  <a:txBody>
                    <a:bodyPr/>
                    <a:lstStyle/>
                    <a:p>
                      <a:pPr algn="l" fontAlgn="b"/>
                      <a:r>
                        <a:rPr lang="en-AU" sz="900" b="0" i="0" u="none" strike="noStrike" dirty="0">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dirty="0">
                          <a:solidFill>
                            <a:srgbClr val="000000"/>
                          </a:solidFill>
                          <a:effectLst/>
                          <a:latin typeface="+mn-lt"/>
                        </a:rPr>
                        <a:t>9</a:t>
                      </a:r>
                    </a:p>
                  </a:txBody>
                  <a:tcPr marL="9525" marR="9525" marT="9525" marB="0" anchor="ctr"/>
                </a:tc>
                <a:tc>
                  <a:txBody>
                    <a:bodyPr/>
                    <a:lstStyle/>
                    <a:p>
                      <a:pPr algn="ctr" fontAlgn="b"/>
                      <a:r>
                        <a:rPr lang="en-AU" sz="900" b="0" i="0" u="none" strike="noStrike" dirty="0">
                          <a:solidFill>
                            <a:srgbClr val="000000"/>
                          </a:solidFill>
                          <a:effectLst/>
                          <a:latin typeface="+mn-lt"/>
                        </a:rPr>
                        <a:t>15</a:t>
                      </a:r>
                    </a:p>
                  </a:txBody>
                  <a:tcPr marL="9525" marR="9525" marT="9525" marB="0" anchor="ctr"/>
                </a:tc>
                <a:tc>
                  <a:txBody>
                    <a:bodyPr/>
                    <a:lstStyle/>
                    <a:p>
                      <a:pPr algn="ctr" rtl="0" fontAlgn="ctr"/>
                      <a:r>
                        <a:rPr lang="en-AU" sz="900" b="0" i="0" u="none" strike="noStrike" dirty="0">
                          <a:solidFill>
                            <a:srgbClr val="000000"/>
                          </a:solidFill>
                          <a:effectLst/>
                          <a:latin typeface="+mn-lt"/>
                        </a:rPr>
                        <a:t>24</a:t>
                      </a:r>
                    </a:p>
                  </a:txBody>
                  <a:tcPr marL="9525" marR="9525" marT="9525" marB="0" anchor="ctr"/>
                </a:tc>
                <a:tc>
                  <a:txBody>
                    <a:bodyPr/>
                    <a:lstStyle/>
                    <a:p>
                      <a:pPr algn="ctr" rtl="0" fontAlgn="ctr"/>
                      <a:r>
                        <a:rPr lang="en-AU" sz="900" b="1" i="0" u="none" strike="noStrike" dirty="0">
                          <a:solidFill>
                            <a:srgbClr val="000000"/>
                          </a:solidFill>
                          <a:effectLst/>
                          <a:latin typeface="+mn-lt"/>
                        </a:rPr>
                        <a:t>63%</a:t>
                      </a:r>
                    </a:p>
                  </a:txBody>
                  <a:tcPr marL="9525" marR="9525" marT="9525" marB="0" anchor="ctr"/>
                </a:tc>
                <a:extLst>
                  <a:ext uri="{0D108BD9-81ED-4DB2-BD59-A6C34878D82A}">
                    <a16:rowId xmlns:a16="http://schemas.microsoft.com/office/drawing/2014/main" val="179474654"/>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l" fontAlgn="b"/>
                      <a:r>
                        <a:rPr lang="en-AU" sz="900" b="0" i="0" u="none" strike="noStrike" dirty="0">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14</a:t>
                      </a:r>
                    </a:p>
                  </a:txBody>
                  <a:tcPr marL="9525" marR="9525" marT="9525" marB="0" anchor="ctr"/>
                </a:tc>
                <a:tc>
                  <a:txBody>
                    <a:bodyPr/>
                    <a:lstStyle/>
                    <a:p>
                      <a:pPr algn="ctr" rtl="0" fontAlgn="ctr"/>
                      <a:r>
                        <a:rPr lang="en-AU" sz="900" b="0" i="0" u="none" strike="noStrike" dirty="0">
                          <a:solidFill>
                            <a:srgbClr val="000000"/>
                          </a:solidFill>
                          <a:effectLst/>
                          <a:latin typeface="+mn-lt"/>
                        </a:rPr>
                        <a:t>15</a:t>
                      </a:r>
                    </a:p>
                  </a:txBody>
                  <a:tcPr marL="9525" marR="9525" marT="9525" marB="0" anchor="ctr"/>
                </a:tc>
                <a:tc>
                  <a:txBody>
                    <a:bodyPr/>
                    <a:lstStyle/>
                    <a:p>
                      <a:pPr algn="ctr" rtl="0" fontAlgn="ctr"/>
                      <a:r>
                        <a:rPr lang="en-AU" sz="900" b="1" i="0" u="none" strike="noStrike" dirty="0">
                          <a:solidFill>
                            <a:srgbClr val="000000"/>
                          </a:solidFill>
                          <a:effectLst/>
                          <a:latin typeface="+mn-lt"/>
                        </a:rPr>
                        <a:t>93%</a:t>
                      </a:r>
                    </a:p>
                  </a:txBody>
                  <a:tcPr marL="9525" marR="9525" marT="9525" marB="0" anchor="ctr"/>
                </a:tc>
                <a:extLst>
                  <a:ext uri="{0D108BD9-81ED-4DB2-BD59-A6C34878D82A}">
                    <a16:rowId xmlns:a16="http://schemas.microsoft.com/office/drawing/2014/main" val="933885637"/>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prstClr val="white"/>
                          </a:solidFill>
                          <a:effectLst/>
                          <a:uLnTx/>
                          <a:uFillTx/>
                          <a:latin typeface="+mn-lt"/>
                          <a:ea typeface="+mn-ea"/>
                          <a:cs typeface="+mn-cs"/>
                        </a:rPr>
                        <a:t>Total</a:t>
                      </a:r>
                    </a:p>
                  </a:txBody>
                  <a:tcPr marL="90000" marR="9525" marT="9525" marB="0" anchor="ctr">
                    <a:solidFill>
                      <a:srgbClr val="0070C0"/>
                    </a:solidFill>
                  </a:tcPr>
                </a:tc>
                <a:tc>
                  <a:txBody>
                    <a:bodyPr/>
                    <a:lstStyle/>
                    <a:p>
                      <a:pPr algn="ctr" fontAlgn="b"/>
                      <a:r>
                        <a:rPr lang="en-AU" sz="900" b="0" i="0" u="none" strike="noStrike" dirty="0">
                          <a:solidFill>
                            <a:schemeClr val="bg1"/>
                          </a:solidFill>
                          <a:effectLst/>
                          <a:latin typeface="+mn-lt"/>
                        </a:rPr>
                        <a:t>10</a:t>
                      </a:r>
                    </a:p>
                  </a:txBody>
                  <a:tcPr marL="9525" marR="9525" marT="9525" marB="0" anchor="ctr">
                    <a:solidFill>
                      <a:srgbClr val="0070C0"/>
                    </a:solidFill>
                  </a:tcPr>
                </a:tc>
                <a:tc>
                  <a:txBody>
                    <a:bodyPr/>
                    <a:lstStyle/>
                    <a:p>
                      <a:pPr algn="ctr" fontAlgn="b"/>
                      <a:r>
                        <a:rPr lang="en-AU" sz="900" b="0" i="0" u="none" strike="noStrike" dirty="0">
                          <a:solidFill>
                            <a:schemeClr val="bg1"/>
                          </a:solidFill>
                          <a:effectLst/>
                          <a:latin typeface="+mn-lt"/>
                        </a:rPr>
                        <a:t>29</a:t>
                      </a:r>
                    </a:p>
                  </a:txBody>
                  <a:tcPr marL="9525" marR="9525" marT="9525" marB="0" anchor="ctr">
                    <a:solidFill>
                      <a:srgbClr val="0070C0"/>
                    </a:solidFill>
                  </a:tcPr>
                </a:tc>
                <a:tc>
                  <a:txBody>
                    <a:bodyPr/>
                    <a:lstStyle/>
                    <a:p>
                      <a:pPr algn="ctr" rtl="0" fontAlgn="ctr"/>
                      <a:r>
                        <a:rPr lang="en-AU" sz="900" b="0" i="0" u="none" strike="noStrike" dirty="0">
                          <a:solidFill>
                            <a:schemeClr val="bg1"/>
                          </a:solidFill>
                          <a:effectLst/>
                          <a:latin typeface="+mn-lt"/>
                        </a:rPr>
                        <a:t>39</a:t>
                      </a:r>
                    </a:p>
                  </a:txBody>
                  <a:tcPr marL="9525" marR="9525" marT="9525" marB="0" anchor="ctr">
                    <a:solidFill>
                      <a:srgbClr val="0070C0"/>
                    </a:solidFill>
                  </a:tcPr>
                </a:tc>
                <a:tc>
                  <a:txBody>
                    <a:bodyPr/>
                    <a:lstStyle/>
                    <a:p>
                      <a:pPr algn="ctr" rtl="0" fontAlgn="ctr"/>
                      <a:r>
                        <a:rPr lang="en-AU" sz="900" b="1" i="0" u="none" strike="noStrike" dirty="0">
                          <a:solidFill>
                            <a:schemeClr val="bg1"/>
                          </a:solidFill>
                          <a:effectLst/>
                          <a:latin typeface="+mn-lt"/>
                        </a:rPr>
                        <a:t>74%</a:t>
                      </a:r>
                    </a:p>
                  </a:txBody>
                  <a:tcPr marL="9525" marR="9525" marT="9525" marB="0" anchor="ctr">
                    <a:solidFill>
                      <a:srgbClr val="0070C0"/>
                    </a:solidFill>
                  </a:tcPr>
                </a:tc>
                <a:extLst>
                  <a:ext uri="{0D108BD9-81ED-4DB2-BD59-A6C34878D82A}">
                    <a16:rowId xmlns:a16="http://schemas.microsoft.com/office/drawing/2014/main" val="3390685726"/>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dirty="0">
                          <a:solidFill>
                            <a:schemeClr val="tx1"/>
                          </a:solidFill>
                          <a:effectLst/>
                          <a:latin typeface="+mn-lt"/>
                        </a:rPr>
                        <a:t>FY 2019-20 Q4</a:t>
                      </a:r>
                      <a:endParaRPr lang="en-AU" sz="900" b="0" i="0" u="none" strike="noStrike" dirty="0">
                        <a:solidFill>
                          <a:schemeClr val="tx1"/>
                        </a:solidFill>
                        <a:effectLst/>
                        <a:latin typeface="+mn-lt"/>
                      </a:endParaRPr>
                    </a:p>
                  </a:txBody>
                  <a:tcPr marL="9525" marR="9525" marT="9525" marB="0" anchor="ctr">
                    <a:solidFill>
                      <a:srgbClr val="0070C0"/>
                    </a:solidFill>
                  </a:tcPr>
                </a:tc>
                <a:tc>
                  <a:txBody>
                    <a:bodyPr/>
                    <a:lstStyle/>
                    <a:p>
                      <a:pPr algn="l" fontAlgn="b"/>
                      <a:r>
                        <a:rPr lang="en-AU" sz="900" b="0" i="0" u="none" strike="noStrike" dirty="0">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dirty="0">
                          <a:solidFill>
                            <a:srgbClr val="000000"/>
                          </a:solidFill>
                          <a:effectLst/>
                          <a:latin typeface="+mn-lt"/>
                        </a:rPr>
                        <a:t>12</a:t>
                      </a:r>
                    </a:p>
                  </a:txBody>
                  <a:tcPr marL="9525" marR="9525" marT="9525" marB="0" anchor="ctr"/>
                </a:tc>
                <a:tc>
                  <a:txBody>
                    <a:bodyPr/>
                    <a:lstStyle/>
                    <a:p>
                      <a:pPr algn="ctr" fontAlgn="b"/>
                      <a:r>
                        <a:rPr lang="en-AU" sz="900" b="0" i="0" u="none" strike="noStrike" dirty="0">
                          <a:solidFill>
                            <a:srgbClr val="000000"/>
                          </a:solidFill>
                          <a:effectLst/>
                          <a:latin typeface="+mn-lt"/>
                        </a:rPr>
                        <a:t>3</a:t>
                      </a:r>
                    </a:p>
                  </a:txBody>
                  <a:tcPr marL="9525" marR="9525" marT="9525" marB="0" anchor="ctr"/>
                </a:tc>
                <a:tc>
                  <a:txBody>
                    <a:bodyPr/>
                    <a:lstStyle/>
                    <a:p>
                      <a:pPr algn="ctr" rtl="0" fontAlgn="ctr"/>
                      <a:r>
                        <a:rPr lang="en-AU" sz="900" b="0" i="0" u="none" strike="noStrike" dirty="0">
                          <a:solidFill>
                            <a:srgbClr val="000000"/>
                          </a:solidFill>
                          <a:effectLst/>
                          <a:latin typeface="+mn-lt"/>
                        </a:rPr>
                        <a:t>15</a:t>
                      </a:r>
                    </a:p>
                  </a:txBody>
                  <a:tcPr marL="9525" marR="9525" marT="9525" marB="0" anchor="ctr"/>
                </a:tc>
                <a:tc>
                  <a:txBody>
                    <a:bodyPr/>
                    <a:lstStyle/>
                    <a:p>
                      <a:pPr algn="ctr" rtl="0" fontAlgn="ctr"/>
                      <a:r>
                        <a:rPr lang="en-AU" sz="900" b="1" i="0" u="none" strike="noStrike" dirty="0">
                          <a:solidFill>
                            <a:srgbClr val="000000"/>
                          </a:solidFill>
                          <a:effectLst/>
                          <a:latin typeface="+mn-lt"/>
                        </a:rPr>
                        <a:t>20%</a:t>
                      </a:r>
                    </a:p>
                  </a:txBody>
                  <a:tcPr marL="9525" marR="9525" marT="9525" marB="0" anchor="ctr"/>
                </a:tc>
                <a:extLst>
                  <a:ext uri="{0D108BD9-81ED-4DB2-BD59-A6C34878D82A}">
                    <a16:rowId xmlns:a16="http://schemas.microsoft.com/office/drawing/2014/main" val="4021152763"/>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16</a:t>
                      </a:r>
                    </a:p>
                  </a:txBody>
                  <a:tcPr marL="9525" marR="9525" marT="9525" marB="0" anchor="ctr"/>
                </a:tc>
                <a:tc>
                  <a:txBody>
                    <a:bodyPr/>
                    <a:lstStyle/>
                    <a:p>
                      <a:pPr algn="ctr" rtl="0" fontAlgn="ctr"/>
                      <a:r>
                        <a:rPr lang="en-AU" sz="900" b="0" i="0" u="none" strike="noStrike" dirty="0">
                          <a:solidFill>
                            <a:srgbClr val="000000"/>
                          </a:solidFill>
                          <a:effectLst/>
                          <a:latin typeface="+mn-lt"/>
                        </a:rPr>
                        <a:t>16</a:t>
                      </a:r>
                    </a:p>
                  </a:txBody>
                  <a:tcPr marL="9525" marR="9525" marT="9525" marB="0" anchor="ctr"/>
                </a:tc>
                <a:tc>
                  <a:txBody>
                    <a:bodyPr/>
                    <a:lstStyle/>
                    <a:p>
                      <a:pPr algn="ctr" rtl="0" fontAlgn="ctr"/>
                      <a:r>
                        <a:rPr lang="en-AU" sz="900" b="1" i="0" u="none" strike="noStrike" dirty="0">
                          <a:solidFill>
                            <a:srgbClr val="000000"/>
                          </a:solidFill>
                          <a:effectLst/>
                          <a:latin typeface="+mn-lt"/>
                        </a:rPr>
                        <a:t>100%</a:t>
                      </a:r>
                    </a:p>
                  </a:txBody>
                  <a:tcPr marL="9525" marR="9525" marT="9525" marB="0" anchor="ctr"/>
                </a:tc>
                <a:extLst>
                  <a:ext uri="{0D108BD9-81ED-4DB2-BD59-A6C34878D82A}">
                    <a16:rowId xmlns:a16="http://schemas.microsoft.com/office/drawing/2014/main" val="2247423790"/>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prstClr val="white"/>
                          </a:solidFill>
                          <a:effectLst/>
                          <a:uLnTx/>
                          <a:uFillTx/>
                          <a:latin typeface="+mn-lt"/>
                          <a:ea typeface="+mn-ea"/>
                          <a:cs typeface="+mn-cs"/>
                        </a:rPr>
                        <a:t>Total</a:t>
                      </a:r>
                    </a:p>
                  </a:txBody>
                  <a:tcPr marL="90000" marR="9525" marT="9525" marB="0" anchor="ctr">
                    <a:solidFill>
                      <a:srgbClr val="0070C0"/>
                    </a:solidFill>
                  </a:tcPr>
                </a:tc>
                <a:tc>
                  <a:txBody>
                    <a:bodyPr/>
                    <a:lstStyle/>
                    <a:p>
                      <a:pPr algn="ctr" fontAlgn="b"/>
                      <a:r>
                        <a:rPr lang="en-AU" sz="900" b="0" i="0" u="none" strike="noStrike" dirty="0">
                          <a:solidFill>
                            <a:schemeClr val="bg1"/>
                          </a:solidFill>
                          <a:effectLst/>
                          <a:latin typeface="+mn-lt"/>
                        </a:rPr>
                        <a:t>12</a:t>
                      </a:r>
                    </a:p>
                  </a:txBody>
                  <a:tcPr marL="9525" marR="9525" marT="9525" marB="0" anchor="ctr">
                    <a:solidFill>
                      <a:srgbClr val="0070C0"/>
                    </a:solidFill>
                  </a:tcPr>
                </a:tc>
                <a:tc>
                  <a:txBody>
                    <a:bodyPr/>
                    <a:lstStyle/>
                    <a:p>
                      <a:pPr algn="ctr" fontAlgn="b"/>
                      <a:r>
                        <a:rPr lang="en-AU" sz="900" b="0" i="0" u="none" strike="noStrike" dirty="0">
                          <a:solidFill>
                            <a:schemeClr val="bg1"/>
                          </a:solidFill>
                          <a:effectLst/>
                          <a:latin typeface="+mn-lt"/>
                        </a:rPr>
                        <a:t>19</a:t>
                      </a:r>
                    </a:p>
                  </a:txBody>
                  <a:tcPr marL="9525" marR="9525" marT="9525" marB="0" anchor="ctr">
                    <a:solidFill>
                      <a:srgbClr val="0070C0"/>
                    </a:solidFill>
                  </a:tcPr>
                </a:tc>
                <a:tc>
                  <a:txBody>
                    <a:bodyPr/>
                    <a:lstStyle/>
                    <a:p>
                      <a:pPr algn="ctr" rtl="0" fontAlgn="ctr"/>
                      <a:r>
                        <a:rPr lang="en-AU" sz="900" b="0" i="0" u="none" strike="noStrike" dirty="0">
                          <a:solidFill>
                            <a:schemeClr val="bg1"/>
                          </a:solidFill>
                          <a:effectLst/>
                          <a:latin typeface="+mn-lt"/>
                        </a:rPr>
                        <a:t>31</a:t>
                      </a:r>
                    </a:p>
                  </a:txBody>
                  <a:tcPr marL="9525" marR="9525" marT="9525" marB="0" anchor="ctr">
                    <a:solidFill>
                      <a:srgbClr val="0070C0"/>
                    </a:solidFill>
                  </a:tcPr>
                </a:tc>
                <a:tc>
                  <a:txBody>
                    <a:bodyPr/>
                    <a:lstStyle/>
                    <a:p>
                      <a:pPr algn="ctr" rtl="0" fontAlgn="ctr"/>
                      <a:r>
                        <a:rPr lang="en-AU" sz="900" b="1" i="0" u="none" strike="noStrike" dirty="0">
                          <a:solidFill>
                            <a:schemeClr val="bg1"/>
                          </a:solidFill>
                          <a:effectLst/>
                          <a:latin typeface="+mn-lt"/>
                        </a:rPr>
                        <a:t>62%</a:t>
                      </a:r>
                    </a:p>
                  </a:txBody>
                  <a:tcPr marL="9525" marR="9525" marT="9525" marB="0" anchor="ctr">
                    <a:solidFill>
                      <a:srgbClr val="0070C0"/>
                    </a:solidFill>
                  </a:tcPr>
                </a:tc>
                <a:extLst>
                  <a:ext uri="{0D108BD9-81ED-4DB2-BD59-A6C34878D82A}">
                    <a16:rowId xmlns:a16="http://schemas.microsoft.com/office/drawing/2014/main" val="2192612681"/>
                  </a:ext>
                </a:extLst>
              </a:tr>
            </a:tbl>
          </a:graphicData>
        </a:graphic>
      </p:graphicFrame>
      <p:sp>
        <p:nvSpPr>
          <p:cNvPr id="17" name="TextBox 16">
            <a:extLst>
              <a:ext uri="{FF2B5EF4-FFF2-40B4-BE49-F238E27FC236}">
                <a16:creationId xmlns:a16="http://schemas.microsoft.com/office/drawing/2014/main" id="{F56141A7-7584-4593-9693-15213C366E44}"/>
              </a:ext>
            </a:extLst>
          </p:cNvPr>
          <p:cNvSpPr txBox="1"/>
          <p:nvPr/>
        </p:nvSpPr>
        <p:spPr>
          <a:xfrm>
            <a:off x="313590" y="550305"/>
            <a:ext cx="5975892" cy="276999"/>
          </a:xfrm>
          <a:prstGeom prst="rect">
            <a:avLst/>
          </a:prstGeom>
          <a:noFill/>
        </p:spPr>
        <p:txBody>
          <a:bodyPr wrap="square" rtlCol="0">
            <a:spAutoFit/>
          </a:bodyPr>
          <a:lstStyle/>
          <a:p>
            <a:r>
              <a:rPr lang="en-AU" sz="1200" dirty="0"/>
              <a:t>(Table 1) Mineral licences and work plan stages assessed within statutory time frame (STF)</a:t>
            </a:r>
          </a:p>
        </p:txBody>
      </p:sp>
      <p:sp>
        <p:nvSpPr>
          <p:cNvPr id="18" name="TextBox 17">
            <a:extLst>
              <a:ext uri="{FF2B5EF4-FFF2-40B4-BE49-F238E27FC236}">
                <a16:creationId xmlns:a16="http://schemas.microsoft.com/office/drawing/2014/main" id="{D479F330-45C1-4486-945C-66DD021E7202}"/>
              </a:ext>
            </a:extLst>
          </p:cNvPr>
          <p:cNvSpPr txBox="1"/>
          <p:nvPr/>
        </p:nvSpPr>
        <p:spPr>
          <a:xfrm>
            <a:off x="6809067" y="732389"/>
            <a:ext cx="2707369" cy="1692771"/>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This performance indicator combines mining licence applications, exploration licence applications and mineral industry work plan stages and measures whether they were assessed within the statutory time frames.</a:t>
            </a:r>
          </a:p>
          <a:p>
            <a:pPr>
              <a:spcAft>
                <a:spcPts val="600"/>
              </a:spcAft>
            </a:pPr>
            <a:r>
              <a:rPr lang="en-AU" sz="900" dirty="0"/>
              <a:t>In Q1 there were 39 (15 mineral work plans stages assessed and 24 mineral licence applications approved) of which 74% were assessed within the statutory time frames. </a:t>
            </a:r>
          </a:p>
        </p:txBody>
      </p:sp>
      <p:sp>
        <p:nvSpPr>
          <p:cNvPr id="19" name="TextBox 18">
            <a:extLst>
              <a:ext uri="{FF2B5EF4-FFF2-40B4-BE49-F238E27FC236}">
                <a16:creationId xmlns:a16="http://schemas.microsoft.com/office/drawing/2014/main" id="{DCC9032A-CB90-4FC8-A982-B0C19E043723}"/>
              </a:ext>
            </a:extLst>
          </p:cNvPr>
          <p:cNvSpPr txBox="1"/>
          <p:nvPr/>
        </p:nvSpPr>
        <p:spPr>
          <a:xfrm>
            <a:off x="3980892" y="6496831"/>
            <a:ext cx="3672408" cy="230832"/>
          </a:xfrm>
          <a:prstGeom prst="rect">
            <a:avLst/>
          </a:prstGeom>
          <a:noFill/>
        </p:spPr>
        <p:txBody>
          <a:bodyPr wrap="square" rtlCol="0">
            <a:spAutoFit/>
          </a:bodyPr>
          <a:lstStyle/>
          <a:p>
            <a:r>
              <a:rPr lang="en-AU" sz="900" dirty="0">
                <a:solidFill>
                  <a:schemeClr val="bg1">
                    <a:lumMod val="50000"/>
                  </a:schemeClr>
                </a:solidFill>
              </a:rPr>
              <a:t>* A work plan stage represents a statutory decision point</a:t>
            </a:r>
          </a:p>
        </p:txBody>
      </p:sp>
    </p:spTree>
    <p:extLst>
      <p:ext uri="{BB962C8B-B14F-4D97-AF65-F5344CB8AC3E}">
        <p14:creationId xmlns:p14="http://schemas.microsoft.com/office/powerpoint/2010/main" val="98113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2946"/>
            <a:ext cx="8915400" cy="274042"/>
          </a:xfrm>
        </p:spPr>
        <p:txBody>
          <a:bodyPr>
            <a:normAutofit fontScale="90000"/>
          </a:bodyPr>
          <a:lstStyle/>
          <a:p>
            <a:r>
              <a:rPr lang="en-AU" sz="1400" b="1" dirty="0">
                <a:solidFill>
                  <a:schemeClr val="bg1"/>
                </a:solidFill>
              </a:rPr>
              <a:t>KPI 1 Efficient Approvals Process – Tenement Variations</a:t>
            </a:r>
          </a:p>
        </p:txBody>
      </p:sp>
      <p:graphicFrame>
        <p:nvGraphicFramePr>
          <p:cNvPr id="8" name="Table 7">
            <a:extLst>
              <a:ext uri="{FF2B5EF4-FFF2-40B4-BE49-F238E27FC236}">
                <a16:creationId xmlns:a16="http://schemas.microsoft.com/office/drawing/2014/main" id="{80C0D5FD-03A3-4BB0-BDB5-56EBEDEBF398}"/>
              </a:ext>
            </a:extLst>
          </p:cNvPr>
          <p:cNvGraphicFramePr>
            <a:graphicFrameLocks noGrp="1"/>
          </p:cNvGraphicFramePr>
          <p:nvPr>
            <p:extLst>
              <p:ext uri="{D42A27DB-BD31-4B8C-83A1-F6EECF244321}">
                <p14:modId xmlns:p14="http://schemas.microsoft.com/office/powerpoint/2010/main" val="1124414899"/>
              </p:ext>
            </p:extLst>
          </p:nvPr>
        </p:nvGraphicFramePr>
        <p:xfrm>
          <a:off x="344488" y="897495"/>
          <a:ext cx="5904657" cy="3139116"/>
        </p:xfrm>
        <a:graphic>
          <a:graphicData uri="http://schemas.openxmlformats.org/drawingml/2006/table">
            <a:tbl>
              <a:tblPr firstRow="1" bandRow="1">
                <a:tableStyleId>{7DF18680-E054-41AD-8BC1-D1AEF772440D}</a:tableStyleId>
              </a:tblPr>
              <a:tblGrid>
                <a:gridCol w="664274">
                  <a:extLst>
                    <a:ext uri="{9D8B030D-6E8A-4147-A177-3AD203B41FA5}">
                      <a16:colId xmlns:a16="http://schemas.microsoft.com/office/drawing/2014/main" val="20000"/>
                    </a:ext>
                  </a:extLst>
                </a:gridCol>
                <a:gridCol w="1645399">
                  <a:extLst>
                    <a:ext uri="{9D8B030D-6E8A-4147-A177-3AD203B41FA5}">
                      <a16:colId xmlns:a16="http://schemas.microsoft.com/office/drawing/2014/main" val="20001"/>
                    </a:ext>
                  </a:extLst>
                </a:gridCol>
                <a:gridCol w="690264">
                  <a:extLst>
                    <a:ext uri="{9D8B030D-6E8A-4147-A177-3AD203B41FA5}">
                      <a16:colId xmlns:a16="http://schemas.microsoft.com/office/drawing/2014/main" val="20002"/>
                    </a:ext>
                  </a:extLst>
                </a:gridCol>
                <a:gridCol w="690264">
                  <a:extLst>
                    <a:ext uri="{9D8B030D-6E8A-4147-A177-3AD203B41FA5}">
                      <a16:colId xmlns:a16="http://schemas.microsoft.com/office/drawing/2014/main" val="20003"/>
                    </a:ext>
                  </a:extLst>
                </a:gridCol>
                <a:gridCol w="690264">
                  <a:extLst>
                    <a:ext uri="{9D8B030D-6E8A-4147-A177-3AD203B41FA5}">
                      <a16:colId xmlns:a16="http://schemas.microsoft.com/office/drawing/2014/main" val="20004"/>
                    </a:ext>
                  </a:extLst>
                </a:gridCol>
                <a:gridCol w="739967">
                  <a:extLst>
                    <a:ext uri="{9D8B030D-6E8A-4147-A177-3AD203B41FA5}">
                      <a16:colId xmlns:a16="http://schemas.microsoft.com/office/drawing/2014/main" val="1226618478"/>
                    </a:ext>
                  </a:extLst>
                </a:gridCol>
                <a:gridCol w="784225">
                  <a:extLst>
                    <a:ext uri="{9D8B030D-6E8A-4147-A177-3AD203B41FA5}">
                      <a16:colId xmlns:a16="http://schemas.microsoft.com/office/drawing/2014/main" val="1921623172"/>
                    </a:ext>
                  </a:extLst>
                </a:gridCol>
              </a:tblGrid>
              <a:tr h="624535">
                <a:tc>
                  <a:txBody>
                    <a:bodyPr/>
                    <a:lstStyle/>
                    <a:p>
                      <a:pPr algn="ctr"/>
                      <a:r>
                        <a:rPr lang="en-AU" sz="900" dirty="0"/>
                        <a:t>Quarter</a:t>
                      </a:r>
                      <a:endParaRPr lang="en-AU" sz="900" dirty="0">
                        <a:latin typeface="+mn-lt"/>
                      </a:endParaRPr>
                    </a:p>
                  </a:txBody>
                  <a:tcPr marL="99060" marR="99060" anchor="ctr">
                    <a:solidFill>
                      <a:srgbClr val="002060"/>
                    </a:solidFill>
                  </a:tcPr>
                </a:tc>
                <a:tc>
                  <a:txBody>
                    <a:bodyPr/>
                    <a:lstStyle/>
                    <a:p>
                      <a:pPr algn="ctr"/>
                      <a:r>
                        <a:rPr lang="en-AU" sz="900" dirty="0"/>
                        <a:t>Licence Type</a:t>
                      </a:r>
                      <a:endParaRPr lang="en-AU" sz="900" dirty="0">
                        <a:latin typeface="+mn-lt"/>
                      </a:endParaRPr>
                    </a:p>
                  </a:txBody>
                  <a:tcPr marL="99060" marR="99060" anchor="ctr">
                    <a:solidFill>
                      <a:srgbClr val="002060"/>
                    </a:solidFill>
                  </a:tcPr>
                </a:tc>
                <a:tc>
                  <a:txBody>
                    <a:bodyPr/>
                    <a:lstStyle/>
                    <a:p>
                      <a:pPr algn="ctr"/>
                      <a:r>
                        <a:rPr lang="en-AU" sz="900" dirty="0"/>
                        <a:t>CSS</a:t>
                      </a:r>
                    </a:p>
                    <a:p>
                      <a:pPr algn="ctr"/>
                      <a:r>
                        <a:rPr lang="en-AU" sz="900" dirty="0"/>
                        <a:t>(Target Days)</a:t>
                      </a:r>
                      <a:endParaRPr lang="en-AU" sz="900" dirty="0">
                        <a:latin typeface="+mn-lt"/>
                      </a:endParaRPr>
                    </a:p>
                  </a:txBody>
                  <a:tcPr marL="99060" marR="99060" anchor="ctr">
                    <a:solidFill>
                      <a:srgbClr val="002060"/>
                    </a:solidFill>
                  </a:tcPr>
                </a:tc>
                <a:tc>
                  <a:txBody>
                    <a:bodyPr/>
                    <a:lstStyle/>
                    <a:p>
                      <a:pPr algn="ctr"/>
                      <a:r>
                        <a:rPr lang="en-AU" sz="900" dirty="0"/>
                        <a:t>Over</a:t>
                      </a:r>
                    </a:p>
                    <a:p>
                      <a:pPr algn="ctr"/>
                      <a:r>
                        <a:rPr lang="en-AU" sz="900" dirty="0"/>
                        <a:t>CSS</a:t>
                      </a:r>
                      <a:endParaRPr lang="en-AU" sz="900" dirty="0">
                        <a:latin typeface="+mn-lt"/>
                      </a:endParaRPr>
                    </a:p>
                  </a:txBody>
                  <a:tcPr marL="99060" marR="99060" anchor="ctr">
                    <a:solidFill>
                      <a:srgbClr val="002060"/>
                    </a:solidFill>
                  </a:tcPr>
                </a:tc>
                <a:tc>
                  <a:txBody>
                    <a:bodyPr/>
                    <a:lstStyle/>
                    <a:p>
                      <a:pPr algn="ctr"/>
                      <a:r>
                        <a:rPr lang="en-AU" sz="900" dirty="0"/>
                        <a:t>Within </a:t>
                      </a:r>
                    </a:p>
                    <a:p>
                      <a:pPr algn="ctr"/>
                      <a:r>
                        <a:rPr lang="en-AU" sz="900" dirty="0"/>
                        <a:t>CSS</a:t>
                      </a:r>
                      <a:endParaRPr lang="en-AU" sz="900" dirty="0">
                        <a:latin typeface="+mn-lt"/>
                      </a:endParaRPr>
                    </a:p>
                  </a:txBody>
                  <a:tcPr marL="99060" marR="99060" anchor="ctr">
                    <a:solidFill>
                      <a:srgbClr val="002060"/>
                    </a:solidFill>
                  </a:tcPr>
                </a:tc>
                <a:tc>
                  <a:txBody>
                    <a:bodyPr/>
                    <a:lstStyle/>
                    <a:p>
                      <a:pPr algn="ctr"/>
                      <a:r>
                        <a:rPr lang="en-AU" sz="900" dirty="0"/>
                        <a:t>Total</a:t>
                      </a:r>
                    </a:p>
                    <a:p>
                      <a:pPr algn="ctr"/>
                      <a:r>
                        <a:rPr lang="en-AU" sz="900" dirty="0"/>
                        <a:t>(Over + Within</a:t>
                      </a:r>
                      <a:r>
                        <a:rPr lang="en-AU" sz="900" baseline="0" dirty="0"/>
                        <a:t> CSS)</a:t>
                      </a:r>
                      <a:endParaRPr lang="en-AU" sz="900" dirty="0">
                        <a:latin typeface="+mn-lt"/>
                      </a:endParaRPr>
                    </a:p>
                  </a:txBody>
                  <a:tcPr marL="99060" marR="99060" anchor="ctr">
                    <a:solidFill>
                      <a:srgbClr val="002060"/>
                    </a:solidFill>
                  </a:tcPr>
                </a:tc>
                <a:tc>
                  <a:txBody>
                    <a:bodyPr/>
                    <a:lstStyle/>
                    <a:p>
                      <a:pPr algn="ctr"/>
                      <a:r>
                        <a:rPr lang="en-AU" sz="900" dirty="0"/>
                        <a:t>%</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Within CSS/</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dirty="0"/>
                        <a:t> Total</a:t>
                      </a:r>
                      <a:endParaRPr lang="en-AU" sz="900" dirty="0">
                        <a:solidFill>
                          <a:schemeClr val="bg1"/>
                        </a:solidFill>
                      </a:endParaRPr>
                    </a:p>
                  </a:txBody>
                  <a:tcPr marL="99060" marR="99060" anchor="ctr">
                    <a:solidFill>
                      <a:srgbClr val="002060"/>
                    </a:solidFill>
                  </a:tcPr>
                </a:tc>
                <a:extLst>
                  <a:ext uri="{0D108BD9-81ED-4DB2-BD59-A6C34878D82A}">
                    <a16:rowId xmlns:a16="http://schemas.microsoft.com/office/drawing/2014/main" val="10000"/>
                  </a:ext>
                </a:extLst>
              </a:tr>
              <a:tr h="208253">
                <a:tc rowSpan="6">
                  <a:txBody>
                    <a:bodyPr/>
                    <a:lstStyle/>
                    <a:p>
                      <a:pPr algn="ctr" rtl="0" fontAlgn="ctr"/>
                      <a:r>
                        <a:rPr lang="en-AU" sz="900" b="0" u="none" strike="noStrike" dirty="0">
                          <a:effectLst/>
                        </a:rPr>
                        <a:t>FY 2020-21 Q1</a:t>
                      </a:r>
                      <a:endParaRPr lang="en-AU"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35</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40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88%</a:t>
                      </a:r>
                    </a:p>
                  </a:txBody>
                  <a:tcPr marL="9525" marR="9525" marT="9525" marB="0" anchor="ctr"/>
                </a:tc>
                <a:extLst>
                  <a:ext uri="{0D108BD9-81ED-4DB2-BD59-A6C34878D82A}">
                    <a16:rowId xmlns:a16="http://schemas.microsoft.com/office/drawing/2014/main" val="10001"/>
                  </a:ext>
                </a:extLst>
              </a:tr>
              <a:tr h="208253">
                <a:tc vMerge="1">
                  <a:txBody>
                    <a:bodyPr/>
                    <a:lstStyle/>
                    <a:p>
                      <a:endParaRPr lang="en-AU"/>
                    </a:p>
                  </a:txBody>
                  <a:tcPr/>
                </a:tc>
                <a:tc>
                  <a:txBody>
                    <a:bodyPr/>
                    <a:lstStyle/>
                    <a:p>
                      <a:pPr algn="l" fontAlgn="b"/>
                      <a:r>
                        <a:rPr lang="en-AU" sz="900" u="none" strike="noStrike" dirty="0">
                          <a:effectLst/>
                        </a:rPr>
                        <a:t>Mining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25%</a:t>
                      </a:r>
                    </a:p>
                  </a:txBody>
                  <a:tcPr marL="9525" marR="9525" marT="9525" marB="0" anchor="ctr"/>
                </a:tc>
                <a:extLst>
                  <a:ext uri="{0D108BD9-81ED-4DB2-BD59-A6C34878D82A}">
                    <a16:rowId xmlns:a16="http://schemas.microsoft.com/office/drawing/2014/main" val="10002"/>
                  </a:ext>
                </a:extLst>
              </a:tr>
              <a:tr h="208253">
                <a:tc vMerge="1">
                  <a:txBody>
                    <a:bodyPr/>
                    <a:lstStyle/>
                    <a:p>
                      <a:endParaRPr lang="en-AU"/>
                    </a:p>
                  </a:txBody>
                  <a:tcP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3"/>
                  </a:ext>
                </a:extLst>
              </a:tr>
              <a:tr h="208253">
                <a:tc vMerge="1">
                  <a:txBody>
                    <a:bodyPr/>
                    <a:lstStyle/>
                    <a:p>
                      <a:endParaRPr lang="en-AU"/>
                    </a:p>
                  </a:txBody>
                  <a:tcPr/>
                </a:tc>
                <a:tc>
                  <a:txBody>
                    <a:bodyPr/>
                    <a:lstStyle/>
                    <a:p>
                      <a:pPr algn="l" fontAlgn="b"/>
                      <a:r>
                        <a:rPr lang="en-AU" sz="900" u="none" strike="noStrike" dirty="0">
                          <a:effectLst/>
                        </a:rPr>
                        <a:t>Retention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10004"/>
                  </a:ext>
                </a:extLst>
              </a:tr>
              <a:tr h="208253">
                <a:tc vMerge="1">
                  <a:txBody>
                    <a:bodyPr/>
                    <a:lstStyle/>
                    <a:p>
                      <a:endParaRPr lang="en-AU"/>
                    </a:p>
                  </a:txBody>
                  <a:tcPr/>
                </a:tc>
                <a:tc>
                  <a:txBody>
                    <a:bodyPr/>
                    <a:lstStyle/>
                    <a:p>
                      <a:pPr algn="l" fontAlgn="b"/>
                      <a:r>
                        <a:rPr lang="en-AU" sz="900" u="none" strike="noStrike" dirty="0">
                          <a:effectLst/>
                        </a:rPr>
                        <a:t>Work Authority</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30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908936987"/>
                  </a:ext>
                </a:extLst>
              </a:tr>
              <a:tr h="208253">
                <a:tc vMerge="1">
                  <a:txBody>
                    <a:bodyPr/>
                    <a:lstStyle/>
                    <a:p>
                      <a:endParaRPr lang="en-AU"/>
                    </a:p>
                  </a:txBody>
                  <a:tcPr/>
                </a:tc>
                <a:tc gridSpan="2">
                  <a:txBody>
                    <a:bodyPr/>
                    <a:lstStyle/>
                    <a:p>
                      <a:pPr algn="ctr" rtl="0" fontAlgn="ctr"/>
                      <a:r>
                        <a:rPr lang="en-AU" sz="900" b="1"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dirty="0">
                          <a:solidFill>
                            <a:schemeClr val="tx1"/>
                          </a:solidFill>
                          <a:effectLst/>
                          <a:latin typeface="Calibri" panose="020F0502020204030204" pitchFamily="34" charset="0"/>
                        </a:rPr>
                        <a:t>9</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43</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52</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83%</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09"/>
                  </a:ext>
                </a:extLst>
              </a:tr>
              <a:tr h="208253">
                <a:tc rowSpan="6">
                  <a:txBody>
                    <a:bodyPr/>
                    <a:lstStyle/>
                    <a:p>
                      <a:pPr algn="ctr" rtl="0" fontAlgn="ctr"/>
                      <a:r>
                        <a:rPr lang="en-AU" sz="900" b="0" u="none" strike="noStrike" dirty="0">
                          <a:effectLst/>
                        </a:rPr>
                        <a:t>FY 2019-20 Q4</a:t>
                      </a:r>
                      <a:endParaRPr lang="en-AU" sz="900" b="0"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dirty="0">
                          <a:effectLst/>
                        </a:rPr>
                        <a:t>Exploration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27</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90%</a:t>
                      </a:r>
                    </a:p>
                  </a:txBody>
                  <a:tcPr marL="9525" marR="9525" marT="9525" marB="0" anchor="ctr"/>
                </a:tc>
                <a:extLst>
                  <a:ext uri="{0D108BD9-81ED-4DB2-BD59-A6C34878D82A}">
                    <a16:rowId xmlns:a16="http://schemas.microsoft.com/office/drawing/2014/main" val="10010"/>
                  </a:ext>
                </a:extLst>
              </a:tr>
              <a:tr h="208253">
                <a:tc vMerge="1">
                  <a:txBody>
                    <a:bodyPr/>
                    <a:lstStyle/>
                    <a:p>
                      <a:endParaRPr lang="en-AU"/>
                    </a:p>
                  </a:txBody>
                  <a:tcPr/>
                </a:tc>
                <a:tc>
                  <a:txBody>
                    <a:bodyPr/>
                    <a:lstStyle/>
                    <a:p>
                      <a:pPr algn="l" fontAlgn="b"/>
                      <a:r>
                        <a:rPr lang="en-AU" sz="900" u="none" strike="noStrike" dirty="0">
                          <a:effectLst/>
                        </a:rPr>
                        <a:t>Mining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25%</a:t>
                      </a:r>
                    </a:p>
                  </a:txBody>
                  <a:tcPr marL="9525" marR="9525" marT="9525" marB="0" anchor="ctr"/>
                </a:tc>
                <a:extLst>
                  <a:ext uri="{0D108BD9-81ED-4DB2-BD59-A6C34878D82A}">
                    <a16:rowId xmlns:a16="http://schemas.microsoft.com/office/drawing/2014/main" val="830201349"/>
                  </a:ext>
                </a:extLst>
              </a:tr>
              <a:tr h="208253">
                <a:tc vMerge="1">
                  <a:txBody>
                    <a:bodyPr/>
                    <a:lstStyle/>
                    <a:p>
                      <a:endParaRPr lang="en-AU"/>
                    </a:p>
                  </a:txBody>
                  <a:tcPr/>
                </a:tc>
                <a:tc>
                  <a:txBody>
                    <a:bodyPr/>
                    <a:lstStyle/>
                    <a:p>
                      <a:pPr algn="l" fontAlgn="b"/>
                      <a:r>
                        <a:rPr lang="en-AU" sz="900" u="none" strike="noStrike" dirty="0">
                          <a:effectLst/>
                        </a:rPr>
                        <a:t>Prospecting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90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11"/>
                  </a:ext>
                </a:extLst>
              </a:tr>
              <a:tr h="208253">
                <a:tc vMerge="1">
                  <a:txBody>
                    <a:bodyPr/>
                    <a:lstStyle/>
                    <a:p>
                      <a:endParaRPr lang="en-AU"/>
                    </a:p>
                  </a:txBody>
                  <a:tcPr/>
                </a:tc>
                <a:tc>
                  <a:txBody>
                    <a:bodyPr/>
                    <a:lstStyle/>
                    <a:p>
                      <a:pPr algn="l" fontAlgn="b"/>
                      <a:r>
                        <a:rPr lang="en-AU" sz="900" u="none" strike="noStrike" dirty="0">
                          <a:effectLst/>
                        </a:rPr>
                        <a:t>Retention Licence</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120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012"/>
                  </a:ext>
                </a:extLst>
              </a:tr>
              <a:tr h="208253">
                <a:tc vMerge="1">
                  <a:txBody>
                    <a:bodyPr/>
                    <a:lstStyle/>
                    <a:p>
                      <a:endParaRPr lang="en-AU"/>
                    </a:p>
                  </a:txBody>
                  <a:tcPr/>
                </a:tc>
                <a:tc>
                  <a:txBody>
                    <a:bodyPr/>
                    <a:lstStyle/>
                    <a:p>
                      <a:pPr algn="l" fontAlgn="b"/>
                      <a:r>
                        <a:rPr lang="en-AU" sz="900" u="none" strike="noStrike" dirty="0">
                          <a:effectLst/>
                        </a:rPr>
                        <a:t>Work Authority</a:t>
                      </a:r>
                      <a:endParaRPr lang="en-AU" sz="900" b="0" i="0" u="none" strike="noStrike" dirty="0">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dirty="0">
                          <a:solidFill>
                            <a:schemeClr val="bg1">
                              <a:lumMod val="50000"/>
                            </a:schemeClr>
                          </a:solidFill>
                          <a:effectLst/>
                        </a:rPr>
                        <a:t>30</a:t>
                      </a:r>
                      <a:endParaRPr lang="en-AU" sz="900" b="0" i="0" u="none" strike="noStrike" dirty="0">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dirty="0">
                          <a:solidFill>
                            <a:schemeClr val="tx1"/>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dirty="0">
                          <a:solidFill>
                            <a:schemeClr val="tx1"/>
                          </a:solidFill>
                          <a:effectLst/>
                          <a:latin typeface="Calibri" panose="020F0502020204030204" pitchFamily="34" charset="0"/>
                        </a:rPr>
                        <a:t>13</a:t>
                      </a:r>
                    </a:p>
                  </a:txBody>
                  <a:tcPr marL="9525" marR="9525" marT="9525" marB="0" anchor="ctr"/>
                </a:tc>
                <a:tc>
                  <a:txBody>
                    <a:bodyPr/>
                    <a:lstStyle/>
                    <a:p>
                      <a:pPr algn="ctr" fontAlgn="b"/>
                      <a:r>
                        <a:rPr lang="en-AU" sz="900" b="0" i="0" u="none" strike="noStrike" dirty="0">
                          <a:solidFill>
                            <a:srgbClr val="000000"/>
                          </a:solidFill>
                          <a:effectLst/>
                          <a:latin typeface="Calibri" panose="020F0502020204030204" pitchFamily="34" charset="0"/>
                        </a:rPr>
                        <a:t>62%</a:t>
                      </a:r>
                    </a:p>
                  </a:txBody>
                  <a:tcPr marL="9525" marR="9525" marT="9525" marB="0" anchor="ctr"/>
                </a:tc>
                <a:extLst>
                  <a:ext uri="{0D108BD9-81ED-4DB2-BD59-A6C34878D82A}">
                    <a16:rowId xmlns:a16="http://schemas.microsoft.com/office/drawing/2014/main" val="10014"/>
                  </a:ext>
                </a:extLst>
              </a:tr>
              <a:tr h="208253">
                <a:tc vMerge="1">
                  <a:txBody>
                    <a:bodyPr/>
                    <a:lstStyle/>
                    <a:p>
                      <a:endParaRPr lang="en-AU"/>
                    </a:p>
                  </a:txBody>
                  <a:tcPr/>
                </a:tc>
                <a:tc gridSpan="2">
                  <a:txBody>
                    <a:bodyPr/>
                    <a:lstStyle/>
                    <a:p>
                      <a:pPr algn="ctr" rtl="0" fontAlgn="ctr"/>
                      <a:r>
                        <a:rPr lang="en-AU" sz="900" b="1" u="none" strike="noStrike" dirty="0">
                          <a:effectLst/>
                        </a:rPr>
                        <a:t>Total</a:t>
                      </a:r>
                      <a:endParaRPr lang="en-AU" sz="900" b="1" i="0" u="none" strike="noStrike" dirty="0">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dirty="0">
                          <a:solidFill>
                            <a:schemeClr val="tx1"/>
                          </a:solidFill>
                          <a:effectLst/>
                          <a:latin typeface="Calibri" panose="020F0502020204030204" pitchFamily="34" charset="0"/>
                        </a:rPr>
                        <a:t>12</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39</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chemeClr val="tx1"/>
                          </a:solidFill>
                          <a:effectLst/>
                          <a:latin typeface="Calibri" panose="020F0502020204030204" pitchFamily="34" charset="0"/>
                        </a:rPr>
                        <a:t>51</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76%</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15"/>
                  </a:ext>
                </a:extLst>
              </a:tr>
            </a:tbl>
          </a:graphicData>
        </a:graphic>
      </p:graphicFrame>
      <p:sp>
        <p:nvSpPr>
          <p:cNvPr id="9" name="TextBox 8">
            <a:extLst>
              <a:ext uri="{FF2B5EF4-FFF2-40B4-BE49-F238E27FC236}">
                <a16:creationId xmlns:a16="http://schemas.microsoft.com/office/drawing/2014/main" id="{85D26BA2-E83D-486A-843E-97354980C66D}"/>
              </a:ext>
            </a:extLst>
          </p:cNvPr>
          <p:cNvSpPr txBox="1"/>
          <p:nvPr/>
        </p:nvSpPr>
        <p:spPr>
          <a:xfrm>
            <a:off x="344488" y="562965"/>
            <a:ext cx="4752529" cy="276999"/>
          </a:xfrm>
          <a:prstGeom prst="rect">
            <a:avLst/>
          </a:prstGeom>
          <a:noFill/>
        </p:spPr>
        <p:txBody>
          <a:bodyPr wrap="square" rtlCol="0">
            <a:spAutoFit/>
          </a:bodyPr>
          <a:lstStyle/>
          <a:p>
            <a:r>
              <a:rPr lang="en-AU" sz="1200" dirty="0"/>
              <a:t>Tenement variations approved within client service standard (CSS)</a:t>
            </a:r>
          </a:p>
        </p:txBody>
      </p:sp>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9008672" y="200719"/>
            <a:ext cx="897328" cy="274042"/>
          </a:xfrm>
        </p:spPr>
        <p:txBody>
          <a:bodyPr/>
          <a:lstStyle/>
          <a:p>
            <a:r>
              <a:rPr lang="en-AU" dirty="0"/>
              <a:t> Page    </a:t>
            </a:r>
            <a:fld id="{BE4ABD5F-D626-4461-ADC9-85806A61CF0E}" type="slidenum">
              <a:rPr lang="en-AU" smtClean="0"/>
              <a:pPr/>
              <a:t>6</a:t>
            </a:fld>
            <a:endParaRPr lang="en-AU" dirty="0"/>
          </a:p>
        </p:txBody>
      </p:sp>
      <p:sp>
        <p:nvSpPr>
          <p:cNvPr id="11" name="TextBox 10">
            <a:extLst>
              <a:ext uri="{FF2B5EF4-FFF2-40B4-BE49-F238E27FC236}">
                <a16:creationId xmlns:a16="http://schemas.microsoft.com/office/drawing/2014/main" id="{10EFA746-6F27-473A-9214-3DDCCEA36DDF}"/>
              </a:ext>
            </a:extLst>
          </p:cNvPr>
          <p:cNvSpPr txBox="1"/>
          <p:nvPr/>
        </p:nvSpPr>
        <p:spPr>
          <a:xfrm>
            <a:off x="6393160" y="980728"/>
            <a:ext cx="3437964" cy="2400657"/>
          </a:xfrm>
          <a:prstGeom prst="rect">
            <a:avLst/>
          </a:prstGeom>
          <a:noFill/>
        </p:spPr>
        <p:txBody>
          <a:bodyPr wrap="square" rtlCol="0" anchor="t">
            <a:spAutoFit/>
          </a:bodyPr>
          <a:lstStyle/>
          <a:p>
            <a:r>
              <a:rPr lang="en-AU" sz="900" b="1" dirty="0"/>
              <a:t>Explanation for the result: </a:t>
            </a:r>
          </a:p>
          <a:p>
            <a:endParaRPr lang="en-AU" sz="900" b="1" dirty="0"/>
          </a:p>
          <a:p>
            <a:r>
              <a:rPr lang="en-AU" sz="900" dirty="0"/>
              <a:t>Client Service Standard (CSS) is the percentage of licence variations assessed within departmental agreed timeframes where a statutory timeframe does not exists.</a:t>
            </a:r>
          </a:p>
          <a:p>
            <a:r>
              <a:rPr lang="en-AU" sz="900" dirty="0"/>
              <a:t> </a:t>
            </a:r>
          </a:p>
          <a:p>
            <a:pPr>
              <a:spcAft>
                <a:spcPts val="600"/>
              </a:spcAft>
            </a:pPr>
            <a:r>
              <a:rPr lang="en-AU" sz="900" dirty="0"/>
              <a:t>In Q1 83% of the licence variations were completed within the client service standard. </a:t>
            </a:r>
          </a:p>
          <a:p>
            <a:pPr>
              <a:spcAft>
                <a:spcPts val="600"/>
              </a:spcAft>
            </a:pPr>
            <a:endParaRPr lang="en-AU" sz="900" b="1" dirty="0"/>
          </a:p>
          <a:p>
            <a:pPr>
              <a:spcAft>
                <a:spcPts val="600"/>
              </a:spcAft>
            </a:pPr>
            <a:r>
              <a:rPr lang="en-AU" sz="900" b="1" dirty="0"/>
              <a:t>Why are these measures important?</a:t>
            </a:r>
          </a:p>
          <a:p>
            <a:endParaRPr lang="en-AU" sz="900" dirty="0">
              <a:solidFill>
                <a:schemeClr val="bg1">
                  <a:lumMod val="50000"/>
                </a:schemeClr>
              </a:solidFill>
            </a:endParaRPr>
          </a:p>
          <a:p>
            <a:r>
              <a:rPr lang="en-AU" sz="900" dirty="0">
                <a:solidFill>
                  <a:schemeClr val="bg1">
                    <a:lumMod val="50000"/>
                  </a:schemeClr>
                </a:solidFill>
              </a:rPr>
              <a:t>Earth Resources Regulation began reporting on the client service standard in July 2017. This indicator measures how well the department meets its client service standard when processing licence variation approvals. </a:t>
            </a:r>
          </a:p>
        </p:txBody>
      </p:sp>
      <p:sp>
        <p:nvSpPr>
          <p:cNvPr id="7" name="Footer Placeholder 6"/>
          <p:cNvSpPr>
            <a:spLocks noGrp="1"/>
          </p:cNvSpPr>
          <p:nvPr>
            <p:ph type="ftr" sz="quarter" idx="11"/>
          </p:nvPr>
        </p:nvSpPr>
        <p:spPr/>
        <p:txBody>
          <a:bodyPr/>
          <a:lstStyle/>
          <a:p>
            <a:r>
              <a:rPr lang="en-AU"/>
              <a:t>Earth Resources Regulation Quarterly Performance Report 2020-21 Q1</a:t>
            </a:r>
            <a:endParaRPr lang="en-AU" dirty="0"/>
          </a:p>
        </p:txBody>
      </p:sp>
      <p:graphicFrame>
        <p:nvGraphicFramePr>
          <p:cNvPr id="12" name="Chart 11">
            <a:extLst>
              <a:ext uri="{FF2B5EF4-FFF2-40B4-BE49-F238E27FC236}">
                <a16:creationId xmlns:a16="http://schemas.microsoft.com/office/drawing/2014/main" id="{EEB944B9-F5E8-45E3-8379-87A0C0F815E8}"/>
              </a:ext>
            </a:extLst>
          </p:cNvPr>
          <p:cNvGraphicFramePr/>
          <p:nvPr>
            <p:extLst>
              <p:ext uri="{D42A27DB-BD31-4B8C-83A1-F6EECF244321}">
                <p14:modId xmlns:p14="http://schemas.microsoft.com/office/powerpoint/2010/main" val="2941582945"/>
              </p:ext>
            </p:extLst>
          </p:nvPr>
        </p:nvGraphicFramePr>
        <p:xfrm>
          <a:off x="316313" y="4221087"/>
          <a:ext cx="9066212" cy="22991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841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dirty="0">
                <a:solidFill>
                  <a:schemeClr val="bg1"/>
                </a:solidFill>
              </a:rPr>
              <a:t>KPI 1 Efficient Approvals Process – Non MRSDA Licence Variations</a:t>
            </a:r>
          </a:p>
        </p:txBody>
      </p:sp>
      <p:sp>
        <p:nvSpPr>
          <p:cNvPr id="6" name="TextBox 5"/>
          <p:cNvSpPr txBox="1"/>
          <p:nvPr/>
        </p:nvSpPr>
        <p:spPr>
          <a:xfrm>
            <a:off x="344488" y="552104"/>
            <a:ext cx="4505800" cy="276999"/>
          </a:xfrm>
          <a:prstGeom prst="rect">
            <a:avLst/>
          </a:prstGeom>
          <a:noFill/>
        </p:spPr>
        <p:txBody>
          <a:bodyPr wrap="square" rtlCol="0">
            <a:spAutoFit/>
          </a:bodyPr>
          <a:lstStyle/>
          <a:p>
            <a:r>
              <a:rPr lang="en-AU" sz="1200" dirty="0"/>
              <a:t>Non MRSDA licence variations </a:t>
            </a:r>
          </a:p>
        </p:txBody>
      </p:sp>
      <p:sp>
        <p:nvSpPr>
          <p:cNvPr id="8" name="TextBox 7">
            <a:extLst>
              <a:ext uri="{FF2B5EF4-FFF2-40B4-BE49-F238E27FC236}">
                <a16:creationId xmlns:a16="http://schemas.microsoft.com/office/drawing/2014/main" id="{DB8832FC-FFFC-424F-9FC3-27AB79C292BE}"/>
              </a:ext>
            </a:extLst>
          </p:cNvPr>
          <p:cNvSpPr txBox="1"/>
          <p:nvPr/>
        </p:nvSpPr>
        <p:spPr>
          <a:xfrm>
            <a:off x="7503737" y="845926"/>
            <a:ext cx="2176976" cy="1277273"/>
          </a:xfrm>
          <a:prstGeom prst="rect">
            <a:avLst/>
          </a:prstGeom>
          <a:noFill/>
        </p:spPr>
        <p:txBody>
          <a:bodyPr wrap="square" rtlCol="0" anchor="t">
            <a:spAutoFit/>
          </a:bodyPr>
          <a:lstStyle/>
          <a:p>
            <a:r>
              <a:rPr lang="en-AU" sz="900" b="1" dirty="0"/>
              <a:t>Explanation for the result: </a:t>
            </a:r>
            <a:endParaRPr lang="en-AU" sz="900" dirty="0"/>
          </a:p>
          <a:p>
            <a:pPr>
              <a:spcAft>
                <a:spcPts val="600"/>
              </a:spcAft>
            </a:pPr>
            <a:br>
              <a:rPr lang="en-AU" sz="900" dirty="0">
                <a:solidFill>
                  <a:srgbClr val="FF0000"/>
                </a:solidFill>
              </a:rPr>
            </a:br>
            <a:r>
              <a:rPr lang="en-AU" sz="900" dirty="0"/>
              <a:t>In Q1 there were nine petroleum licence variations approved.</a:t>
            </a:r>
            <a:r>
              <a:rPr lang="en-AU" sz="900" dirty="0">
                <a:solidFill>
                  <a:srgbClr val="000000"/>
                </a:solidFill>
                <a:cs typeface="Calibri"/>
              </a:rPr>
              <a:t> </a:t>
            </a:r>
          </a:p>
          <a:p>
            <a:pPr>
              <a:spcAft>
                <a:spcPts val="600"/>
              </a:spcAft>
            </a:pPr>
            <a:r>
              <a:rPr lang="en-AU" sz="900" dirty="0">
                <a:cs typeface="Calibri"/>
              </a:rPr>
              <a:t>There has been extensive work undertaken in Q1 in preparation for the orderly restart of onshore petroleum on 1 July 2021.</a:t>
            </a: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962036" y="222331"/>
            <a:ext cx="897328" cy="274042"/>
          </a:xfrm>
        </p:spPr>
        <p:txBody>
          <a:bodyPr/>
          <a:lstStyle/>
          <a:p>
            <a:r>
              <a:rPr lang="en-AU" dirty="0"/>
              <a:t> Page    </a:t>
            </a:r>
            <a:fld id="{BE4ABD5F-D626-4461-ADC9-85806A61CF0E}" type="slidenum">
              <a:rPr lang="en-AU" smtClean="0"/>
              <a:pPr/>
              <a:t>7</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2020-21 Q1</a:t>
            </a:r>
            <a:endParaRPr lang="en-AU" dirty="0"/>
          </a:p>
        </p:txBody>
      </p:sp>
      <p:graphicFrame>
        <p:nvGraphicFramePr>
          <p:cNvPr id="7" name="Table 6">
            <a:extLst>
              <a:ext uri="{FF2B5EF4-FFF2-40B4-BE49-F238E27FC236}">
                <a16:creationId xmlns:a16="http://schemas.microsoft.com/office/drawing/2014/main" id="{64E25F87-6A28-450C-8CDE-91B8E86AD864}"/>
              </a:ext>
            </a:extLst>
          </p:cNvPr>
          <p:cNvGraphicFramePr>
            <a:graphicFrameLocks noGrp="1"/>
          </p:cNvGraphicFramePr>
          <p:nvPr>
            <p:extLst>
              <p:ext uri="{D42A27DB-BD31-4B8C-83A1-F6EECF244321}">
                <p14:modId xmlns:p14="http://schemas.microsoft.com/office/powerpoint/2010/main" val="2504012967"/>
              </p:ext>
            </p:extLst>
          </p:nvPr>
        </p:nvGraphicFramePr>
        <p:xfrm>
          <a:off x="344487" y="806222"/>
          <a:ext cx="6900530" cy="2833962"/>
        </p:xfrm>
        <a:graphic>
          <a:graphicData uri="http://schemas.openxmlformats.org/drawingml/2006/table">
            <a:tbl>
              <a:tblPr firstRow="1" bandRow="1">
                <a:tableStyleId>{7DF18680-E054-41AD-8BC1-D1AEF772440D}</a:tableStyleId>
              </a:tblPr>
              <a:tblGrid>
                <a:gridCol w="844773">
                  <a:extLst>
                    <a:ext uri="{9D8B030D-6E8A-4147-A177-3AD203B41FA5}">
                      <a16:colId xmlns:a16="http://schemas.microsoft.com/office/drawing/2014/main" val="2376388484"/>
                    </a:ext>
                  </a:extLst>
                </a:gridCol>
                <a:gridCol w="2399181">
                  <a:extLst>
                    <a:ext uri="{9D8B030D-6E8A-4147-A177-3AD203B41FA5}">
                      <a16:colId xmlns:a16="http://schemas.microsoft.com/office/drawing/2014/main" val="4200533478"/>
                    </a:ext>
                  </a:extLst>
                </a:gridCol>
                <a:gridCol w="910733">
                  <a:extLst>
                    <a:ext uri="{9D8B030D-6E8A-4147-A177-3AD203B41FA5}">
                      <a16:colId xmlns:a16="http://schemas.microsoft.com/office/drawing/2014/main" val="348086284"/>
                    </a:ext>
                  </a:extLst>
                </a:gridCol>
                <a:gridCol w="788976">
                  <a:extLst>
                    <a:ext uri="{9D8B030D-6E8A-4147-A177-3AD203B41FA5}">
                      <a16:colId xmlns:a16="http://schemas.microsoft.com/office/drawing/2014/main" val="3480227115"/>
                    </a:ext>
                  </a:extLst>
                </a:gridCol>
                <a:gridCol w="1032490">
                  <a:extLst>
                    <a:ext uri="{9D8B030D-6E8A-4147-A177-3AD203B41FA5}">
                      <a16:colId xmlns:a16="http://schemas.microsoft.com/office/drawing/2014/main" val="42043633"/>
                    </a:ext>
                  </a:extLst>
                </a:gridCol>
                <a:gridCol w="924377">
                  <a:extLst>
                    <a:ext uri="{9D8B030D-6E8A-4147-A177-3AD203B41FA5}">
                      <a16:colId xmlns:a16="http://schemas.microsoft.com/office/drawing/2014/main" val="2323367504"/>
                    </a:ext>
                  </a:extLst>
                </a:gridCol>
              </a:tblGrid>
              <a:tr h="421289">
                <a:tc>
                  <a:txBody>
                    <a:bodyPr/>
                    <a:lstStyle/>
                    <a:p>
                      <a:pPr algn="ctr"/>
                      <a:r>
                        <a:rPr lang="en-AU" sz="900" dirty="0">
                          <a:latin typeface="+mn-lt"/>
                        </a:rPr>
                        <a:t>Quarter</a:t>
                      </a:r>
                    </a:p>
                  </a:txBody>
                  <a:tcPr marL="99060" marR="99060" anchor="ctr">
                    <a:solidFill>
                      <a:srgbClr val="002060"/>
                    </a:solidFill>
                  </a:tcPr>
                </a:tc>
                <a:tc>
                  <a:txBody>
                    <a:bodyPr/>
                    <a:lstStyle/>
                    <a:p>
                      <a:pPr algn="ctr"/>
                      <a:r>
                        <a:rPr lang="en-AU" sz="900" dirty="0">
                          <a:latin typeface="+mn-lt"/>
                        </a:rPr>
                        <a:t>Licence Type</a:t>
                      </a:r>
                    </a:p>
                  </a:txBody>
                  <a:tcPr marL="99060" marR="99060" anchor="ctr">
                    <a:solidFill>
                      <a:srgbClr val="002060"/>
                    </a:solidFill>
                  </a:tcPr>
                </a:tc>
                <a:tc>
                  <a:txBody>
                    <a:bodyPr/>
                    <a:lstStyle/>
                    <a:p>
                      <a:pPr marL="0" algn="ctr" defTabSz="914400" rtl="0" eaLnBrk="1" fontAlgn="b" latinLnBrk="0" hangingPunct="1"/>
                      <a:r>
                        <a:rPr lang="en-AU" sz="900" b="1" u="none" strike="noStrike" kern="1200" dirty="0">
                          <a:solidFill>
                            <a:schemeClr val="lt1"/>
                          </a:solidFill>
                          <a:effectLst/>
                          <a:latin typeface="+mn-lt"/>
                          <a:ea typeface="+mn-ea"/>
                          <a:cs typeface="+mn-cs"/>
                        </a:rPr>
                        <a:t>Registration of Dealing</a:t>
                      </a:r>
                    </a:p>
                  </a:txBody>
                  <a:tcPr marL="9525" marR="9525" marT="9525" marB="0" anchor="ctr">
                    <a:solidFill>
                      <a:srgbClr val="002060"/>
                    </a:solidFill>
                  </a:tcPr>
                </a:tc>
                <a:tc>
                  <a:txBody>
                    <a:bodyPr/>
                    <a:lstStyle/>
                    <a:p>
                      <a:pPr marL="0" algn="ctr" defTabSz="914400" rtl="0" eaLnBrk="1" fontAlgn="b" latinLnBrk="0" hangingPunct="1"/>
                      <a:r>
                        <a:rPr lang="en-AU" sz="900" b="1" u="none" strike="noStrike" kern="1200" dirty="0">
                          <a:solidFill>
                            <a:schemeClr val="lt1"/>
                          </a:solidFill>
                          <a:effectLst/>
                          <a:latin typeface="+mn-lt"/>
                          <a:ea typeface="+mn-ea"/>
                          <a:cs typeface="+mn-cs"/>
                        </a:rPr>
                        <a:t>Renewal</a:t>
                      </a:r>
                    </a:p>
                  </a:txBody>
                  <a:tcPr marL="9525" marR="9525" marT="9525" marB="0" anchor="ctr">
                    <a:solidFill>
                      <a:srgbClr val="002060"/>
                    </a:solidFill>
                  </a:tcPr>
                </a:tc>
                <a:tc>
                  <a:txBody>
                    <a:bodyPr/>
                    <a:lstStyle/>
                    <a:p>
                      <a:pPr marL="0" algn="ctr" defTabSz="914400" rtl="0" eaLnBrk="1" fontAlgn="b" latinLnBrk="0" hangingPunct="1"/>
                      <a:r>
                        <a:rPr lang="en-AU" sz="900" b="1" u="none" strike="noStrike" kern="1200" dirty="0">
                          <a:solidFill>
                            <a:schemeClr val="lt1"/>
                          </a:solidFill>
                          <a:effectLst/>
                          <a:latin typeface="+mn-lt"/>
                          <a:ea typeface="+mn-ea"/>
                          <a:cs typeface="+mn-cs"/>
                        </a:rPr>
                        <a:t>Suspension and Extension</a:t>
                      </a:r>
                    </a:p>
                  </a:txBody>
                  <a:tcPr marL="9525" marR="9525" marT="9525" marB="0" anchor="ctr">
                    <a:solidFill>
                      <a:srgbClr val="002060"/>
                    </a:solidFill>
                  </a:tcPr>
                </a:tc>
                <a:tc>
                  <a:txBody>
                    <a:bodyPr/>
                    <a:lstStyle/>
                    <a:p>
                      <a:pPr marL="0" algn="ctr" defTabSz="914400" rtl="0" eaLnBrk="1" fontAlgn="b" latinLnBrk="0" hangingPunct="1"/>
                      <a:r>
                        <a:rPr lang="en-AU" sz="900" b="1" u="none" strike="noStrike" kern="1200" dirty="0">
                          <a:solidFill>
                            <a:schemeClr val="lt1"/>
                          </a:solidFill>
                          <a:effectLst/>
                          <a:latin typeface="+mn-lt"/>
                          <a:ea typeface="+mn-ea"/>
                          <a:cs typeface="+mn-cs"/>
                        </a:rPr>
                        <a:t>Total</a:t>
                      </a:r>
                    </a:p>
                  </a:txBody>
                  <a:tcPr marL="9525" marR="9525" marT="9525" marB="0" anchor="ctr">
                    <a:solidFill>
                      <a:srgbClr val="002060"/>
                    </a:solidFill>
                  </a:tcPr>
                </a:tc>
                <a:extLst>
                  <a:ext uri="{0D108BD9-81ED-4DB2-BD59-A6C34878D82A}">
                    <a16:rowId xmlns:a16="http://schemas.microsoft.com/office/drawing/2014/main" val="3127611711"/>
                  </a:ext>
                </a:extLst>
              </a:tr>
              <a:tr h="341833">
                <a:tc rowSpan="6">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dirty="0">
                          <a:effectLst/>
                          <a:latin typeface="+mn-lt"/>
                        </a:rPr>
                        <a:t>FY 2020-21 Q1</a:t>
                      </a:r>
                      <a:endParaRPr lang="en-AU" sz="900" b="1" i="0" u="none" strike="noStrike" dirty="0">
                        <a:solidFill>
                          <a:srgbClr val="000000"/>
                        </a:solidFill>
                        <a:effectLst/>
                        <a:latin typeface="+mn-lt"/>
                      </a:endParaRPr>
                    </a:p>
                    <a:p>
                      <a:pPr algn="ctr" fontAlgn="b"/>
                      <a:endParaRPr lang="en-AU" sz="900" b="1" i="0" u="none" strike="noStrike" dirty="0">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mn-lt"/>
                        </a:rPr>
                        <a:t>Offshore Greenhouse Gas Assessment Permit</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46048052"/>
                  </a:ext>
                </a:extLst>
              </a:tr>
              <a:tr h="284036">
                <a:tc vMerge="1">
                  <a:txBody>
                    <a:bodyPr/>
                    <a:lstStyle/>
                    <a:p>
                      <a:endParaRPr lang="en-AU"/>
                    </a:p>
                  </a:txBody>
                  <a:tcPr/>
                </a:tc>
                <a:tc>
                  <a:txBody>
                    <a:bodyPr/>
                    <a:lstStyle/>
                    <a:p>
                      <a:pPr algn="l" fontAlgn="b"/>
                      <a:r>
                        <a:rPr lang="en-AU" sz="900" b="0" i="0" u="none" strike="noStrike">
                          <a:solidFill>
                            <a:srgbClr val="000000"/>
                          </a:solidFill>
                          <a:effectLst/>
                          <a:latin typeface="+mn-lt"/>
                        </a:rPr>
                        <a:t>Offshore Petroleum Exploration Permit</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4</a:t>
                      </a:r>
                    </a:p>
                  </a:txBody>
                  <a:tcPr marL="9525" marR="9525" marT="9525" marB="0" anchor="ctr"/>
                </a:tc>
                <a:tc>
                  <a:txBody>
                    <a:bodyPr/>
                    <a:lstStyle/>
                    <a:p>
                      <a:pPr algn="ctr" fontAlgn="b"/>
                      <a:r>
                        <a:rPr lang="en-AU" sz="900" b="0" i="0" u="none" strike="noStrike" dirty="0">
                          <a:solidFill>
                            <a:srgbClr val="000000"/>
                          </a:solidFill>
                          <a:effectLst/>
                          <a:latin typeface="+mn-lt"/>
                        </a:rPr>
                        <a:t>4</a:t>
                      </a:r>
                    </a:p>
                  </a:txBody>
                  <a:tcPr marL="9525" marR="9525" marT="9525" marB="0" anchor="ctr"/>
                </a:tc>
                <a:extLst>
                  <a:ext uri="{0D108BD9-81ED-4DB2-BD59-A6C34878D82A}">
                    <a16:rowId xmlns:a16="http://schemas.microsoft.com/office/drawing/2014/main" val="3228531571"/>
                  </a:ext>
                </a:extLst>
              </a:tr>
              <a:tr h="284036">
                <a:tc vMerge="1">
                  <a:txBody>
                    <a:bodyPr/>
                    <a:lstStyle/>
                    <a:p>
                      <a:endParaRPr lang="en-AU"/>
                    </a:p>
                  </a:txBody>
                  <a:tcPr/>
                </a:tc>
                <a:tc>
                  <a:txBody>
                    <a:bodyPr/>
                    <a:lstStyle/>
                    <a:p>
                      <a:pPr algn="l" fontAlgn="b"/>
                      <a:r>
                        <a:rPr lang="en-AU" sz="900" b="0" i="0" u="none" strike="noStrike">
                          <a:solidFill>
                            <a:srgbClr val="000000"/>
                          </a:solidFill>
                          <a:effectLst/>
                          <a:latin typeface="+mn-lt"/>
                        </a:rPr>
                        <a:t>Offshore Pipeline Licence</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3028513171"/>
                  </a:ext>
                </a:extLst>
              </a:tr>
              <a:tr h="284036">
                <a:tc vMerge="1">
                  <a:txBody>
                    <a:bodyPr/>
                    <a:lstStyle/>
                    <a:p>
                      <a:endParaRPr lang="en-AU"/>
                    </a:p>
                  </a:txBody>
                  <a:tcPr/>
                </a:tc>
                <a:tc>
                  <a:txBody>
                    <a:bodyPr/>
                    <a:lstStyle/>
                    <a:p>
                      <a:pPr algn="l" fontAlgn="b"/>
                      <a:r>
                        <a:rPr lang="en-AU" sz="900" b="0" i="0" u="none" strike="noStrike">
                          <a:solidFill>
                            <a:srgbClr val="000000"/>
                          </a:solidFill>
                          <a:effectLst/>
                          <a:latin typeface="+mn-lt"/>
                        </a:rPr>
                        <a:t>Onshore Petroleum Exploration Permit</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3917970676"/>
                  </a:ext>
                </a:extLst>
              </a:tr>
              <a:tr h="284036">
                <a:tc vMerge="1">
                  <a:txBody>
                    <a:bodyPr/>
                    <a:lstStyle/>
                    <a:p>
                      <a:endParaRPr lang="en-AU"/>
                    </a:p>
                  </a:txBody>
                  <a:tcPr/>
                </a:tc>
                <a:tc>
                  <a:txBody>
                    <a:bodyPr/>
                    <a:lstStyle/>
                    <a:p>
                      <a:pPr algn="l" fontAlgn="b"/>
                      <a:r>
                        <a:rPr lang="en-AU" sz="900" b="0" i="0" u="none" strike="noStrike">
                          <a:solidFill>
                            <a:srgbClr val="000000"/>
                          </a:solidFill>
                          <a:effectLst/>
                          <a:latin typeface="+mn-lt"/>
                        </a:rPr>
                        <a:t>Onshore Petroleum Production Licence</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3837565835"/>
                  </a:ext>
                </a:extLst>
              </a:tr>
              <a:tr h="190986">
                <a:tc vMerge="1">
                  <a:txBody>
                    <a:bodyPr/>
                    <a:lstStyle/>
                    <a:p>
                      <a:pPr algn="ctr" fontAlgn="b"/>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endParaRPr lang="en-AU" sz="900" b="1"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4</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0</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5</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9</a:t>
                      </a:r>
                    </a:p>
                  </a:txBody>
                  <a:tcPr marL="9525" marR="9525" marT="9525" marB="0" anchor="ctr">
                    <a:solidFill>
                      <a:schemeClr val="accent5">
                        <a:lumMod val="60000"/>
                        <a:lumOff val="40000"/>
                      </a:schemeClr>
                    </a:solidFill>
                  </a:tcPr>
                </a:tc>
                <a:extLst>
                  <a:ext uri="{0D108BD9-81ED-4DB2-BD59-A6C34878D82A}">
                    <a16:rowId xmlns:a16="http://schemas.microsoft.com/office/drawing/2014/main" val="3179417053"/>
                  </a:ext>
                </a:extLst>
              </a:tr>
              <a:tr h="284036">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dirty="0">
                          <a:effectLst/>
                          <a:latin typeface="+mn-lt"/>
                        </a:rPr>
                        <a:t>FY 2019-20 Q4</a:t>
                      </a:r>
                      <a:endParaRPr lang="en-AU" sz="900" b="1" i="0" u="none" strike="noStrike" dirty="0">
                        <a:solidFill>
                          <a:srgbClr val="000000"/>
                        </a:solidFill>
                        <a:effectLst/>
                        <a:latin typeface="+mn-lt"/>
                      </a:endParaRPr>
                    </a:p>
                    <a:p>
                      <a:endParaRPr lang="en-AU" sz="900" dirty="0">
                        <a:latin typeface="+mn-lt"/>
                      </a:endParaRPr>
                    </a:p>
                  </a:txBody>
                  <a:tcPr marL="7200" marR="7200" marT="720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mn-lt"/>
                        </a:rPr>
                        <a:t>Offshore Petroleum Retention Lease</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889997605"/>
                  </a:ext>
                </a:extLst>
              </a:tr>
              <a:tr h="284036">
                <a:tc vMerge="1">
                  <a:txBody>
                    <a:bodyPr/>
                    <a:lstStyle/>
                    <a:p>
                      <a:endParaRPr lang="en-AU"/>
                    </a:p>
                  </a:txBody>
                  <a:tcPr/>
                </a:tc>
                <a:tc>
                  <a:txBody>
                    <a:bodyPr/>
                    <a:lstStyle/>
                    <a:p>
                      <a:pPr algn="l" fontAlgn="b"/>
                      <a:r>
                        <a:rPr lang="en-AU" sz="900" b="0" i="0" u="none" strike="noStrike">
                          <a:solidFill>
                            <a:srgbClr val="000000"/>
                          </a:solidFill>
                          <a:effectLst/>
                          <a:latin typeface="+mn-lt"/>
                        </a:rPr>
                        <a:t>Onshore Petroleum Exploration Permit</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tc>
                  <a:txBody>
                    <a:bodyPr/>
                    <a:lstStyle/>
                    <a:p>
                      <a:pPr algn="ctr" fontAlgn="b"/>
                      <a:r>
                        <a:rPr lang="en-AU" sz="900" b="0" i="0" u="none" strike="noStrike" dirty="0">
                          <a:solidFill>
                            <a:srgbClr val="000000"/>
                          </a:solidFill>
                          <a:effectLst/>
                          <a:latin typeface="+mn-lt"/>
                        </a:rPr>
                        <a:t>3</a:t>
                      </a:r>
                    </a:p>
                  </a:txBody>
                  <a:tcPr marL="9525" marR="9525" marT="9525" marB="0" anchor="ctr"/>
                </a:tc>
                <a:extLst>
                  <a:ext uri="{0D108BD9-81ED-4DB2-BD59-A6C34878D82A}">
                    <a16:rowId xmlns:a16="http://schemas.microsoft.com/office/drawing/2014/main" val="3674609359"/>
                  </a:ext>
                </a:extLst>
              </a:tr>
              <a:tr h="175638">
                <a:tc vMerge="1">
                  <a:txBody>
                    <a:bodyPr/>
                    <a:lstStyle/>
                    <a:p>
                      <a:pPr algn="ctr" fontAlgn="b"/>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endParaRPr lang="en-AU" sz="900" b="1"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3</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mn-lt"/>
                        </a:rPr>
                        <a:t>5</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377557656"/>
                  </a:ext>
                </a:extLst>
              </a:tr>
            </a:tbl>
          </a:graphicData>
        </a:graphic>
      </p:graphicFrame>
      <p:graphicFrame>
        <p:nvGraphicFramePr>
          <p:cNvPr id="14" name="Chart 13">
            <a:extLst>
              <a:ext uri="{FF2B5EF4-FFF2-40B4-BE49-F238E27FC236}">
                <a16:creationId xmlns:a16="http://schemas.microsoft.com/office/drawing/2014/main" id="{EE203E80-6FBD-40D5-90F2-E06A5257F8CB}"/>
              </a:ext>
            </a:extLst>
          </p:cNvPr>
          <p:cNvGraphicFramePr/>
          <p:nvPr>
            <p:extLst>
              <p:ext uri="{D42A27DB-BD31-4B8C-83A1-F6EECF244321}">
                <p14:modId xmlns:p14="http://schemas.microsoft.com/office/powerpoint/2010/main" val="2685514301"/>
              </p:ext>
            </p:extLst>
          </p:nvPr>
        </p:nvGraphicFramePr>
        <p:xfrm>
          <a:off x="344487" y="3989737"/>
          <a:ext cx="8915400" cy="25347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631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dirty="0">
                <a:solidFill>
                  <a:schemeClr val="bg1"/>
                </a:solidFill>
              </a:rPr>
              <a:t>KPI 1 Efficient Approvals Process – Petroleum Operation Plans</a:t>
            </a:r>
          </a:p>
        </p:txBody>
      </p:sp>
      <p:graphicFrame>
        <p:nvGraphicFramePr>
          <p:cNvPr id="5" name="Table 4"/>
          <p:cNvGraphicFramePr>
            <a:graphicFrameLocks noGrp="1"/>
          </p:cNvGraphicFramePr>
          <p:nvPr>
            <p:extLst>
              <p:ext uri="{D42A27DB-BD31-4B8C-83A1-F6EECF244321}">
                <p14:modId xmlns:p14="http://schemas.microsoft.com/office/powerpoint/2010/main" val="2674347337"/>
              </p:ext>
            </p:extLst>
          </p:nvPr>
        </p:nvGraphicFramePr>
        <p:xfrm>
          <a:off x="344486" y="849038"/>
          <a:ext cx="7056786" cy="3329095"/>
        </p:xfrm>
        <a:graphic>
          <a:graphicData uri="http://schemas.openxmlformats.org/drawingml/2006/table">
            <a:tbl>
              <a:tblPr firstRow="1" bandRow="1">
                <a:tableStyleId>{7DF18680-E054-41AD-8BC1-D1AEF772440D}</a:tableStyleId>
              </a:tblPr>
              <a:tblGrid>
                <a:gridCol w="648074">
                  <a:extLst>
                    <a:ext uri="{9D8B030D-6E8A-4147-A177-3AD203B41FA5}">
                      <a16:colId xmlns:a16="http://schemas.microsoft.com/office/drawing/2014/main" val="20000"/>
                    </a:ext>
                  </a:extLst>
                </a:gridCol>
                <a:gridCol w="2174422">
                  <a:extLst>
                    <a:ext uri="{9D8B030D-6E8A-4147-A177-3AD203B41FA5}">
                      <a16:colId xmlns:a16="http://schemas.microsoft.com/office/drawing/2014/main" val="20001"/>
                    </a:ext>
                  </a:extLst>
                </a:gridCol>
                <a:gridCol w="874359">
                  <a:extLst>
                    <a:ext uri="{9D8B030D-6E8A-4147-A177-3AD203B41FA5}">
                      <a16:colId xmlns:a16="http://schemas.microsoft.com/office/drawing/2014/main" val="2951049663"/>
                    </a:ext>
                  </a:extLst>
                </a:gridCol>
                <a:gridCol w="945709">
                  <a:extLst>
                    <a:ext uri="{9D8B030D-6E8A-4147-A177-3AD203B41FA5}">
                      <a16:colId xmlns:a16="http://schemas.microsoft.com/office/drawing/2014/main" val="2161276873"/>
                    </a:ext>
                  </a:extLst>
                </a:gridCol>
                <a:gridCol w="767707">
                  <a:extLst>
                    <a:ext uri="{9D8B030D-6E8A-4147-A177-3AD203B41FA5}">
                      <a16:colId xmlns:a16="http://schemas.microsoft.com/office/drawing/2014/main" val="20004"/>
                    </a:ext>
                  </a:extLst>
                </a:gridCol>
                <a:gridCol w="814023">
                  <a:extLst>
                    <a:ext uri="{9D8B030D-6E8A-4147-A177-3AD203B41FA5}">
                      <a16:colId xmlns:a16="http://schemas.microsoft.com/office/drawing/2014/main" val="666057389"/>
                    </a:ext>
                  </a:extLst>
                </a:gridCol>
                <a:gridCol w="832492">
                  <a:extLst>
                    <a:ext uri="{9D8B030D-6E8A-4147-A177-3AD203B41FA5}">
                      <a16:colId xmlns:a16="http://schemas.microsoft.com/office/drawing/2014/main" val="20005"/>
                    </a:ext>
                  </a:extLst>
                </a:gridCol>
              </a:tblGrid>
              <a:tr h="620610">
                <a:tc>
                  <a:txBody>
                    <a:bodyPr/>
                    <a:lstStyle/>
                    <a:p>
                      <a:pPr algn="ctr"/>
                      <a:r>
                        <a:rPr lang="en-AU" sz="900" dirty="0"/>
                        <a:t>Quarter</a:t>
                      </a:r>
                    </a:p>
                  </a:txBody>
                  <a:tcPr marL="99060" marR="99060" anchor="ctr">
                    <a:solidFill>
                      <a:srgbClr val="002060"/>
                    </a:solidFill>
                  </a:tcPr>
                </a:tc>
                <a:tc>
                  <a:txBody>
                    <a:bodyPr/>
                    <a:lstStyle/>
                    <a:p>
                      <a:pPr algn="ctr"/>
                      <a:r>
                        <a:rPr lang="en-AU" sz="900" dirty="0"/>
                        <a:t>Licence Type</a:t>
                      </a:r>
                    </a:p>
                  </a:txBody>
                  <a:tcPr marL="99060" marR="99060" anchor="ctr">
                    <a:solidFill>
                      <a:srgbClr val="002060"/>
                    </a:solidFill>
                  </a:tcPr>
                </a:tc>
                <a:tc>
                  <a:txBody>
                    <a:bodyPr/>
                    <a:lstStyle/>
                    <a:p>
                      <a:pPr algn="ctr"/>
                      <a:r>
                        <a:rPr lang="en-AU" sz="900" dirty="0"/>
                        <a:t>Plans</a:t>
                      </a:r>
                    </a:p>
                    <a:p>
                      <a:pPr algn="ctr"/>
                      <a:r>
                        <a:rPr lang="en-AU" sz="900" dirty="0"/>
                        <a:t>Accepted</a:t>
                      </a:r>
                    </a:p>
                  </a:txBody>
                  <a:tcPr marL="99060" marR="99060" anchor="ctr">
                    <a:solidFill>
                      <a:srgbClr val="002060"/>
                    </a:solidFill>
                  </a:tcPr>
                </a:tc>
                <a:tc>
                  <a:txBody>
                    <a:bodyPr/>
                    <a:lstStyle/>
                    <a:p>
                      <a:pPr algn="ctr"/>
                      <a:r>
                        <a:rPr lang="en-AU" sz="900" dirty="0"/>
                        <a:t>Unique Plans under assessment</a:t>
                      </a:r>
                    </a:p>
                  </a:txBody>
                  <a:tcPr marL="99060" marR="99060" anchor="ctr">
                    <a:solidFill>
                      <a:srgbClr val="002060"/>
                    </a:solidFill>
                  </a:tcPr>
                </a:tc>
                <a:tc>
                  <a:txBody>
                    <a:bodyPr/>
                    <a:lstStyle/>
                    <a:p>
                      <a:pPr algn="ctr" fontAlgn="b"/>
                      <a:r>
                        <a:rPr lang="en-AU" sz="900" b="1" i="0" u="none" strike="noStrike">
                          <a:solidFill>
                            <a:schemeClr val="bg1"/>
                          </a:solidFill>
                          <a:effectLst/>
                          <a:latin typeface="+mn-lt"/>
                        </a:rPr>
                        <a:t>Environment </a:t>
                      </a:r>
                      <a:r>
                        <a:rPr lang="en-AU" sz="900" u="none" strike="noStrike">
                          <a:effectLst/>
                        </a:rPr>
                        <a:t>Plan </a:t>
                      </a:r>
                      <a:r>
                        <a:rPr lang="en-AU" sz="900" u="none" strike="noStrike" dirty="0">
                          <a:effectLst/>
                        </a:rPr>
                        <a:t>Stages</a:t>
                      </a:r>
                      <a:endParaRPr lang="en-AU" sz="900" b="1" i="0" u="none" strike="noStrike" dirty="0">
                        <a:solidFill>
                          <a:schemeClr val="bg1"/>
                        </a:solidFill>
                        <a:effectLst/>
                        <a:latin typeface="+mn-lt"/>
                      </a:endParaRPr>
                    </a:p>
                  </a:txBody>
                  <a:tcPr marL="9525" marR="9525" marT="9525" marB="0" anchor="ctr">
                    <a:solidFill>
                      <a:srgbClr val="0070C0"/>
                    </a:solidFill>
                  </a:tcPr>
                </a:tc>
                <a:tc>
                  <a:txBody>
                    <a:bodyPr/>
                    <a:lstStyle/>
                    <a:p>
                      <a:pPr algn="ctr" fontAlgn="b"/>
                      <a:r>
                        <a:rPr lang="en-AU" sz="900" u="none" strike="noStrike" dirty="0">
                          <a:effectLst/>
                        </a:rPr>
                        <a:t>Operation </a:t>
                      </a:r>
                      <a:r>
                        <a:rPr lang="en-AU" sz="900" b="1" i="0" u="none" strike="noStrike" dirty="0">
                          <a:solidFill>
                            <a:schemeClr val="bg1"/>
                          </a:solidFill>
                          <a:effectLst/>
                          <a:latin typeface="+mn-lt"/>
                        </a:rPr>
                        <a:t>Plan Stages</a:t>
                      </a:r>
                    </a:p>
                  </a:txBody>
                  <a:tcPr marL="9525" marR="9525" marT="9525" marB="0" anchor="ctr">
                    <a:solidFill>
                      <a:srgbClr val="0070C0"/>
                    </a:solidFill>
                  </a:tcPr>
                </a:tc>
                <a:tc>
                  <a:txBody>
                    <a:bodyPr/>
                    <a:lstStyle/>
                    <a:p>
                      <a:pPr algn="ctr" fontAlgn="b"/>
                      <a:r>
                        <a:rPr lang="en-AU" sz="900" u="none" strike="noStrike" dirty="0">
                          <a:effectLst/>
                        </a:rPr>
                        <a:t>Total Stage Assessed</a:t>
                      </a:r>
                      <a:endParaRPr lang="en-AU" sz="900" b="1" i="0" u="none" strike="noStrike" dirty="0">
                        <a:solidFill>
                          <a:schemeClr val="bg1"/>
                        </a:solidFill>
                        <a:effectLst/>
                        <a:latin typeface="+mn-lt"/>
                      </a:endParaRPr>
                    </a:p>
                  </a:txBody>
                  <a:tcPr marL="9525" marR="9525" marT="9525" marB="0" anchor="ctr">
                    <a:solidFill>
                      <a:srgbClr val="0070C0"/>
                    </a:solidFill>
                  </a:tcPr>
                </a:tc>
                <a:extLst>
                  <a:ext uri="{0D108BD9-81ED-4DB2-BD59-A6C34878D82A}">
                    <a16:rowId xmlns:a16="http://schemas.microsoft.com/office/drawing/2014/main" val="10000"/>
                  </a:ext>
                </a:extLst>
              </a:tr>
              <a:tr h="278263">
                <a:tc row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FY 2020-21 Q1</a:t>
                      </a:r>
                    </a:p>
                  </a:txBody>
                  <a:tcPr marL="10800" marR="10800" marT="10800"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Calibri" panose="020F0502020204030204" pitchFamily="34" charset="0"/>
                        </a:rPr>
                        <a:t>Onshore Petroleum Production Licence</a:t>
                      </a:r>
                    </a:p>
                  </a:txBody>
                  <a:tcPr marL="85725" marR="9525" marT="9525" marB="0" anchor="ctr"/>
                </a:tc>
                <a:tc>
                  <a:txBody>
                    <a:bodyPr/>
                    <a:lstStyle/>
                    <a:p>
                      <a:pPr algn="ctr" fontAlgn="b"/>
                      <a:r>
                        <a:rPr lang="en-AU" sz="900" b="0" i="0" u="none" strike="noStrike" dirty="0">
                          <a:solidFill>
                            <a:schemeClr val="tx1"/>
                          </a:solidFill>
                          <a:effectLst/>
                          <a:latin typeface="+mn-lt"/>
                        </a:rPr>
                        <a:t>3</a:t>
                      </a:r>
                    </a:p>
                  </a:txBody>
                  <a:tcPr marL="9525" marR="9525" marT="9525" marB="0" anchor="ctr"/>
                </a:tc>
                <a:tc>
                  <a:txBody>
                    <a:bodyPr/>
                    <a:lstStyle/>
                    <a:p>
                      <a:pPr algn="ctr" fontAlgn="b"/>
                      <a:r>
                        <a:rPr lang="en-AU" sz="900" b="0" i="0" u="none" strike="noStrike" dirty="0">
                          <a:solidFill>
                            <a:schemeClr val="tx1"/>
                          </a:solidFill>
                          <a:effectLst/>
                          <a:latin typeface="+mn-lt"/>
                        </a:rPr>
                        <a:t>7</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7</a:t>
                      </a:r>
                    </a:p>
                  </a:txBody>
                  <a:tcPr marL="9525" marR="9525" marT="9525" marB="0" anchor="ctr"/>
                </a:tc>
                <a:tc>
                  <a:txBody>
                    <a:bodyPr/>
                    <a:lstStyle/>
                    <a:p>
                      <a:pPr algn="ctr" fontAlgn="b"/>
                      <a:r>
                        <a:rPr lang="en-AU" sz="900" b="1" i="0" u="none" strike="noStrike" dirty="0">
                          <a:solidFill>
                            <a:srgbClr val="000000"/>
                          </a:solidFill>
                          <a:effectLst/>
                          <a:latin typeface="+mn-lt"/>
                        </a:rPr>
                        <a:t>7</a:t>
                      </a:r>
                    </a:p>
                  </a:txBody>
                  <a:tcPr marL="9525" marR="9525" marT="9525" marB="0" anchor="ctr"/>
                </a:tc>
                <a:extLst>
                  <a:ext uri="{0D108BD9-81ED-4DB2-BD59-A6C34878D82A}">
                    <a16:rowId xmlns:a16="http://schemas.microsoft.com/office/drawing/2014/main" val="1164846065"/>
                  </a:ext>
                </a:extLst>
              </a:tr>
              <a:tr h="278263">
                <a:tc vMerge="1">
                  <a:txBody>
                    <a:bodyPr/>
                    <a:lstStyle/>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Calibri" panose="020F0502020204030204" pitchFamily="34" charset="0"/>
                        </a:rPr>
                        <a:t>Onshore Petroleum Retention Lease</a:t>
                      </a:r>
                    </a:p>
                  </a:txBody>
                  <a:tcPr marL="85725" marR="9525" marT="9525" marB="0" anchor="ctr"/>
                </a:tc>
                <a:tc>
                  <a:txBody>
                    <a:bodyPr/>
                    <a:lstStyle/>
                    <a:p>
                      <a:pPr algn="ctr" fontAlgn="b"/>
                      <a:r>
                        <a:rPr lang="en-AU" sz="900" b="0" i="0" u="none" strike="noStrike" dirty="0">
                          <a:solidFill>
                            <a:schemeClr val="tx1"/>
                          </a:solidFill>
                          <a:effectLst/>
                          <a:latin typeface="+mn-lt"/>
                        </a:rPr>
                        <a:t>0</a:t>
                      </a:r>
                    </a:p>
                  </a:txBody>
                  <a:tcPr marL="95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1"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4258630955"/>
                  </a:ext>
                </a:extLst>
              </a:tr>
              <a:tr h="278263">
                <a:tc vMerge="1">
                  <a:txBody>
                    <a:bodyPr/>
                    <a:lstStyle/>
                    <a:p>
                      <a:endParaRPr lang="en-AU"/>
                    </a:p>
                  </a:txBody>
                  <a:tcPr/>
                </a:tc>
                <a:tc>
                  <a:txBody>
                    <a:bodyPr/>
                    <a:lstStyle/>
                    <a:p>
                      <a:pPr algn="l" fontAlgn="b"/>
                      <a:r>
                        <a:rPr lang="en-AU" sz="900" b="0" i="0" u="none" strike="noStrike" dirty="0">
                          <a:solidFill>
                            <a:srgbClr val="000000"/>
                          </a:solidFill>
                          <a:effectLst/>
                          <a:latin typeface="Calibri" panose="020F0502020204030204" pitchFamily="34" charset="0"/>
                        </a:rPr>
                        <a:t>Onshore Petroleum Special Access Authorisation</a:t>
                      </a:r>
                    </a:p>
                  </a:txBody>
                  <a:tcPr marL="857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chemeClr val="tx1"/>
                          </a:solidFill>
                          <a:effectLst/>
                          <a:latin typeface="+mn-lt"/>
                        </a:rPr>
                        <a:t>2</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tc>
                  <a:txBody>
                    <a:bodyPr/>
                    <a:lstStyle/>
                    <a:p>
                      <a:pPr algn="ctr" fontAlgn="b"/>
                      <a:r>
                        <a:rPr lang="en-AU" sz="900" b="1"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3311940600"/>
                  </a:ext>
                </a:extLst>
              </a:tr>
              <a:tr h="278263">
                <a:tc vMerge="1">
                  <a:txBody>
                    <a:bodyPr/>
                    <a:lstStyle/>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dirty="0">
                          <a:effectLst/>
                          <a:latin typeface="+mn-lt"/>
                        </a:rPr>
                        <a:t>Total</a:t>
                      </a:r>
                      <a:endParaRPr lang="en-AU" sz="900" b="1" u="none" strike="noStrike" kern="1200" dirty="0">
                        <a:solidFill>
                          <a:schemeClr val="dk1"/>
                        </a:solidFill>
                        <a:effectLst/>
                        <a:latin typeface="+mn-lt"/>
                        <a:ea typeface="+mn-ea"/>
                        <a:cs typeface="+mn-cs"/>
                      </a:endParaRPr>
                    </a:p>
                  </a:txBody>
                  <a:tcPr marL="857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4</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10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10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10</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637742250"/>
                  </a:ext>
                </a:extLst>
              </a:tr>
              <a:tr h="278263">
                <a:tc row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dirty="0">
                          <a:effectLst/>
                        </a:rPr>
                        <a:t>FY 2019-20 Q4</a:t>
                      </a:r>
                    </a:p>
                  </a:txBody>
                  <a:tcPr marL="10800" marR="10800" marT="10800"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Calibri" panose="020F0502020204030204" pitchFamily="34" charset="0"/>
                        </a:rPr>
                        <a:t>Offshore Petroleum Exploration Permit</a:t>
                      </a:r>
                    </a:p>
                  </a:txBody>
                  <a:tcPr marL="857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1"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160980535"/>
                  </a:ext>
                </a:extLst>
              </a:tr>
              <a:tr h="275727">
                <a:tc vMerge="1">
                  <a:txBody>
                    <a:bodyPr/>
                    <a:lstStyle/>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algn="l" fontAlgn="b"/>
                      <a:r>
                        <a:rPr lang="en-AU" sz="900" b="0" i="0" u="none" strike="noStrike" dirty="0">
                          <a:solidFill>
                            <a:srgbClr val="000000"/>
                          </a:solidFill>
                          <a:effectLst/>
                          <a:latin typeface="Calibri" panose="020F0502020204030204" pitchFamily="34" charset="0"/>
                        </a:rPr>
                        <a:t>Offshore Petroleum Production Licence</a:t>
                      </a:r>
                    </a:p>
                  </a:txBody>
                  <a:tcPr marL="857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1"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2792750016"/>
                  </a:ext>
                </a:extLst>
              </a:tr>
              <a:tr h="275727">
                <a:tc vMerge="1">
                  <a:txBody>
                    <a:bodyPr/>
                    <a:lstStyle/>
                    <a:p>
                      <a:endParaRPr lang="en-AU"/>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rgbClr val="000000"/>
                          </a:solidFill>
                          <a:effectLst/>
                          <a:latin typeface="Calibri" panose="020F0502020204030204" pitchFamily="34" charset="0"/>
                        </a:rPr>
                        <a:t>Onshore Petroleum Production Licence</a:t>
                      </a:r>
                    </a:p>
                  </a:txBody>
                  <a:tcPr marL="85725" marR="9525" marT="9525" marB="0" anchor="ctr"/>
                </a:tc>
                <a:tc>
                  <a:txBody>
                    <a:bodyPr/>
                    <a:lstStyle/>
                    <a:p>
                      <a:pPr algn="ctr" fontAlgn="b"/>
                      <a:r>
                        <a:rPr lang="en-AU" sz="900" b="0" i="0" u="none" strike="noStrike" dirty="0">
                          <a:solidFill>
                            <a:schemeClr val="tx1"/>
                          </a:solidFill>
                          <a:effectLst/>
                          <a:latin typeface="+mn-lt"/>
                        </a:rPr>
                        <a:t>0</a:t>
                      </a:r>
                    </a:p>
                  </a:txBody>
                  <a:tcPr marL="9525" marR="9525" marT="9525" marB="0" anchor="ctr"/>
                </a:tc>
                <a:tc>
                  <a:txBody>
                    <a:bodyPr/>
                    <a:lstStyle/>
                    <a:p>
                      <a:pPr algn="ctr" fontAlgn="b"/>
                      <a:r>
                        <a:rPr lang="en-AU" sz="900" b="0" i="0" u="none" strike="noStrike" dirty="0">
                          <a:solidFill>
                            <a:schemeClr val="tx1"/>
                          </a:solidFill>
                          <a:effectLst/>
                          <a:latin typeface="+mn-lt"/>
                        </a:rPr>
                        <a:t>3</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4</a:t>
                      </a:r>
                    </a:p>
                  </a:txBody>
                  <a:tcPr marL="9525" marR="9525" marT="9525" marB="0" anchor="ctr"/>
                </a:tc>
                <a:tc>
                  <a:txBody>
                    <a:bodyPr/>
                    <a:lstStyle/>
                    <a:p>
                      <a:pPr algn="ctr" fontAlgn="b"/>
                      <a:r>
                        <a:rPr lang="en-AU" sz="900" b="1" i="0" u="none" strike="noStrike" dirty="0">
                          <a:solidFill>
                            <a:srgbClr val="000000"/>
                          </a:solidFill>
                          <a:effectLst/>
                          <a:latin typeface="+mn-lt"/>
                        </a:rPr>
                        <a:t>4</a:t>
                      </a:r>
                    </a:p>
                  </a:txBody>
                  <a:tcPr marL="9525" marR="9525" marT="9525" marB="0" anchor="ctr"/>
                </a:tc>
                <a:extLst>
                  <a:ext uri="{0D108BD9-81ED-4DB2-BD59-A6C34878D82A}">
                    <a16:rowId xmlns:a16="http://schemas.microsoft.com/office/drawing/2014/main" val="2523549087"/>
                  </a:ext>
                </a:extLst>
              </a:tr>
              <a:tr h="275727">
                <a:tc vMerge="1">
                  <a:txBody>
                    <a:bodyPr/>
                    <a:lstStyle/>
                    <a:p>
                      <a:endParaRPr lang="en-AU"/>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rgbClr val="000000"/>
                          </a:solidFill>
                          <a:effectLst/>
                          <a:latin typeface="Calibri" panose="020F0502020204030204" pitchFamily="34" charset="0"/>
                        </a:rPr>
                        <a:t>Onshore Petroleum Special Access Authorisation</a:t>
                      </a:r>
                    </a:p>
                  </a:txBody>
                  <a:tcPr marL="85725" marR="9525" marT="9525" marB="0" anchor="ctr"/>
                </a:tc>
                <a:tc>
                  <a:txBody>
                    <a:bodyPr/>
                    <a:lstStyle/>
                    <a:p>
                      <a:pPr algn="ctr" fontAlgn="b"/>
                      <a:r>
                        <a:rPr lang="en-AU" sz="900" b="0" i="0" u="none" strike="noStrike" dirty="0">
                          <a:solidFill>
                            <a:schemeClr val="tx1"/>
                          </a:solidFill>
                          <a:effectLst/>
                          <a:latin typeface="+mn-lt"/>
                        </a:rPr>
                        <a:t>0</a:t>
                      </a:r>
                    </a:p>
                  </a:txBody>
                  <a:tcPr marL="95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1</a:t>
                      </a:r>
                    </a:p>
                  </a:txBody>
                  <a:tcPr marL="9525" marR="9525" marT="9525" marB="0" anchor="ctr"/>
                </a:tc>
                <a:tc>
                  <a:txBody>
                    <a:bodyPr/>
                    <a:lstStyle/>
                    <a:p>
                      <a:pPr algn="ctr" fontAlgn="b"/>
                      <a:r>
                        <a:rPr lang="en-AU" sz="900" b="1"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3931459257"/>
                  </a:ext>
                </a:extLst>
              </a:tr>
              <a:tr h="275727">
                <a:tc vMerge="1">
                  <a:txBody>
                    <a:bodyPr/>
                    <a:lstStyle/>
                    <a:p>
                      <a:endParaRPr lang="en-AU"/>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b="0" i="0" u="none" strike="noStrike" dirty="0">
                          <a:solidFill>
                            <a:srgbClr val="000000"/>
                          </a:solidFill>
                          <a:effectLst/>
                          <a:latin typeface="Calibri" panose="020F0502020204030204" pitchFamily="34" charset="0"/>
                        </a:rPr>
                        <a:t>Onshore Petroleum Special Drilling Authorisation</a:t>
                      </a:r>
                    </a:p>
                  </a:txBody>
                  <a:tcPr marL="857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chemeClr val="tx1"/>
                          </a:solidFill>
                          <a:effectLst/>
                          <a:latin typeface="+mn-lt"/>
                        </a:rPr>
                        <a:t>1</a:t>
                      </a:r>
                    </a:p>
                  </a:txBody>
                  <a:tcPr marL="9525" marR="9525" marT="9525" marB="0" anchor="ctr"/>
                </a:tc>
                <a:tc>
                  <a:txBody>
                    <a:bodyPr/>
                    <a:lstStyle/>
                    <a:p>
                      <a:pPr algn="ctr" fontAlgn="b"/>
                      <a:r>
                        <a:rPr lang="en-AU" sz="900" b="0" i="0" u="none" strike="noStrike" dirty="0">
                          <a:solidFill>
                            <a:srgbClr val="000000"/>
                          </a:solidFill>
                          <a:effectLst/>
                          <a:latin typeface="+mn-lt"/>
                        </a:rPr>
                        <a:t>0</a:t>
                      </a:r>
                    </a:p>
                  </a:txBody>
                  <a:tcPr marL="9525" marR="9525" marT="9525" marB="0" anchor="ctr"/>
                </a:tc>
                <a:tc>
                  <a:txBody>
                    <a:bodyPr/>
                    <a:lstStyle/>
                    <a:p>
                      <a:pPr algn="ctr" fontAlgn="b"/>
                      <a:r>
                        <a:rPr lang="en-AU" sz="900" b="0" i="0" u="none" strike="noStrike" dirty="0">
                          <a:solidFill>
                            <a:srgbClr val="000000"/>
                          </a:solidFill>
                          <a:effectLst/>
                          <a:latin typeface="+mn-lt"/>
                        </a:rPr>
                        <a:t>2</a:t>
                      </a:r>
                    </a:p>
                  </a:txBody>
                  <a:tcPr marL="9525" marR="9525" marT="9525" marB="0" anchor="ctr"/>
                </a:tc>
                <a:tc>
                  <a:txBody>
                    <a:bodyPr/>
                    <a:lstStyle/>
                    <a:p>
                      <a:pPr algn="ctr" fontAlgn="b"/>
                      <a:r>
                        <a:rPr lang="en-AU" sz="900" b="1"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1356332481"/>
                  </a:ext>
                </a:extLst>
              </a:tr>
              <a:tr h="192444">
                <a:tc vMerge="1">
                  <a:txBody>
                    <a:bodyPr/>
                    <a:lstStyle/>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dirty="0">
                          <a:effectLst/>
                          <a:latin typeface="+mn-lt"/>
                        </a:rPr>
                        <a:t>Total</a:t>
                      </a:r>
                      <a:endParaRPr lang="en-AU" sz="900" b="1" u="none" strike="noStrike" kern="1200" dirty="0">
                        <a:solidFill>
                          <a:schemeClr val="dk1"/>
                        </a:solidFill>
                        <a:effectLst/>
                        <a:latin typeface="+mn-lt"/>
                        <a:ea typeface="+mn-ea"/>
                        <a:cs typeface="+mn-cs"/>
                      </a:endParaRPr>
                    </a:p>
                  </a:txBody>
                  <a:tcPr marL="857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3</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7</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2</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7</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dirty="0">
                          <a:solidFill>
                            <a:schemeClr val="dk1"/>
                          </a:solidFill>
                          <a:effectLst/>
                          <a:latin typeface="+mn-lt"/>
                          <a:ea typeface="+mn-ea"/>
                          <a:cs typeface="+mn-cs"/>
                        </a:rPr>
                        <a:t>9</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544453860"/>
                  </a:ext>
                </a:extLst>
              </a:tr>
            </a:tbl>
          </a:graphicData>
        </a:graphic>
      </p:graphicFrame>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962036" y="222331"/>
            <a:ext cx="897328" cy="274042"/>
          </a:xfrm>
        </p:spPr>
        <p:txBody>
          <a:bodyPr/>
          <a:lstStyle/>
          <a:p>
            <a:r>
              <a:rPr lang="en-AU" dirty="0"/>
              <a:t> Page    </a:t>
            </a:r>
            <a:fld id="{BE4ABD5F-D626-4461-ADC9-85806A61CF0E}" type="slidenum">
              <a:rPr lang="en-AU" smtClean="0"/>
              <a:pPr/>
              <a:t>8</a:t>
            </a:fld>
            <a:endParaRPr lang="en-AU" dirty="0"/>
          </a:p>
        </p:txBody>
      </p:sp>
      <p:sp>
        <p:nvSpPr>
          <p:cNvPr id="3" name="Footer Placeholder 2"/>
          <p:cNvSpPr>
            <a:spLocks noGrp="1"/>
          </p:cNvSpPr>
          <p:nvPr>
            <p:ph type="ftr" sz="quarter" idx="11"/>
          </p:nvPr>
        </p:nvSpPr>
        <p:spPr/>
        <p:txBody>
          <a:bodyPr/>
          <a:lstStyle/>
          <a:p>
            <a:r>
              <a:rPr lang="en-AU"/>
              <a:t>Earth Resources Regulation Quarterly Performance Report 2020-21 Q1</a:t>
            </a:r>
            <a:endParaRPr lang="en-AU" dirty="0"/>
          </a:p>
        </p:txBody>
      </p:sp>
      <p:sp>
        <p:nvSpPr>
          <p:cNvPr id="11" name="TextBox 10">
            <a:extLst>
              <a:ext uri="{FF2B5EF4-FFF2-40B4-BE49-F238E27FC236}">
                <a16:creationId xmlns:a16="http://schemas.microsoft.com/office/drawing/2014/main" id="{B7C3E93D-7348-49A9-A61D-C1D6293B9E1D}"/>
              </a:ext>
            </a:extLst>
          </p:cNvPr>
          <p:cNvSpPr txBox="1"/>
          <p:nvPr/>
        </p:nvSpPr>
        <p:spPr>
          <a:xfrm>
            <a:off x="361565" y="534206"/>
            <a:ext cx="4505800" cy="276999"/>
          </a:xfrm>
          <a:prstGeom prst="rect">
            <a:avLst/>
          </a:prstGeom>
          <a:noFill/>
        </p:spPr>
        <p:txBody>
          <a:bodyPr wrap="square" rtlCol="0">
            <a:spAutoFit/>
          </a:bodyPr>
          <a:lstStyle/>
          <a:p>
            <a:r>
              <a:rPr lang="en-AU" sz="1200" dirty="0"/>
              <a:t>Petroleum – Operation plans</a:t>
            </a:r>
          </a:p>
        </p:txBody>
      </p:sp>
      <p:sp>
        <p:nvSpPr>
          <p:cNvPr id="12" name="TextBox 11">
            <a:extLst>
              <a:ext uri="{FF2B5EF4-FFF2-40B4-BE49-F238E27FC236}">
                <a16:creationId xmlns:a16="http://schemas.microsoft.com/office/drawing/2014/main" id="{9835EBA3-41C1-44C9-9EB8-AA20F912D5CA}"/>
              </a:ext>
            </a:extLst>
          </p:cNvPr>
          <p:cNvSpPr txBox="1"/>
          <p:nvPr/>
        </p:nvSpPr>
        <p:spPr>
          <a:xfrm>
            <a:off x="7545288" y="849038"/>
            <a:ext cx="2232248" cy="2600712"/>
          </a:xfrm>
          <a:prstGeom prst="rect">
            <a:avLst/>
          </a:prstGeom>
          <a:noFill/>
        </p:spPr>
        <p:txBody>
          <a:bodyPr wrap="square" rtlCol="0">
            <a:spAutoFit/>
          </a:bodyPr>
          <a:lstStyle/>
          <a:p>
            <a:r>
              <a:rPr lang="en-AU" sz="900" b="1" dirty="0"/>
              <a:t>Explanation for the result: </a:t>
            </a:r>
            <a:endParaRPr lang="en-AU" sz="900" dirty="0"/>
          </a:p>
          <a:p>
            <a:pPr>
              <a:spcAft>
                <a:spcPts val="600"/>
              </a:spcAft>
            </a:pPr>
            <a:br>
              <a:rPr lang="en-AU" sz="900" dirty="0"/>
            </a:br>
            <a:r>
              <a:rPr lang="en-AU" sz="900" dirty="0"/>
              <a:t>In Q1 ten petroleum operation plan stages were assessed from ten unique plans </a:t>
            </a:r>
            <a:r>
              <a:rPr lang="en-AU" sz="900"/>
              <a:t>and four </a:t>
            </a:r>
            <a:r>
              <a:rPr lang="en-AU" sz="900" dirty="0"/>
              <a:t>petroleum operation plans were accepted in the quarter. </a:t>
            </a:r>
          </a:p>
          <a:p>
            <a:pPr>
              <a:spcAft>
                <a:spcPts val="600"/>
              </a:spcAft>
            </a:pPr>
            <a:r>
              <a:rPr lang="en-AU" sz="900" dirty="0"/>
              <a:t>These submissions were from existing operations exempt from the moratorium on onshore conventional gas (e.g. underground storage). Assessments related to existing production and storage facilities and proposed exploration drilling operations. </a:t>
            </a:r>
          </a:p>
          <a:p>
            <a:r>
              <a:rPr lang="en-AU" sz="900" dirty="0"/>
              <a:t>Note: </a:t>
            </a:r>
          </a:p>
          <a:p>
            <a:r>
              <a:rPr lang="en-AU" sz="900" dirty="0"/>
              <a:t>Hydraulic fracturing and coal seam gas exploration and extraction are banned in Victoria.</a:t>
            </a:r>
          </a:p>
        </p:txBody>
      </p:sp>
      <p:graphicFrame>
        <p:nvGraphicFramePr>
          <p:cNvPr id="14" name="Chart 13">
            <a:extLst>
              <a:ext uri="{FF2B5EF4-FFF2-40B4-BE49-F238E27FC236}">
                <a16:creationId xmlns:a16="http://schemas.microsoft.com/office/drawing/2014/main" id="{B8B37FB4-FCA2-4FA8-8681-A6836BEDA439}"/>
              </a:ext>
            </a:extLst>
          </p:cNvPr>
          <p:cNvGraphicFramePr/>
          <p:nvPr>
            <p:extLst>
              <p:ext uri="{D42A27DB-BD31-4B8C-83A1-F6EECF244321}">
                <p14:modId xmlns:p14="http://schemas.microsoft.com/office/powerpoint/2010/main" val="211084240"/>
              </p:ext>
            </p:extLst>
          </p:nvPr>
        </p:nvGraphicFramePr>
        <p:xfrm>
          <a:off x="341054" y="4501043"/>
          <a:ext cx="9052621" cy="20192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303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CB7160-89C1-499D-AE9D-023FA2EE9CC4}"/>
              </a:ext>
            </a:extLst>
          </p:cNvPr>
          <p:cNvGraphicFramePr>
            <a:graphicFrameLocks noGrp="1"/>
          </p:cNvGraphicFramePr>
          <p:nvPr>
            <p:ph idx="1"/>
            <p:extLst>
              <p:ext uri="{D42A27DB-BD31-4B8C-83A1-F6EECF244321}">
                <p14:modId xmlns:p14="http://schemas.microsoft.com/office/powerpoint/2010/main" val="180826273"/>
              </p:ext>
            </p:extLst>
          </p:nvPr>
        </p:nvGraphicFramePr>
        <p:xfrm>
          <a:off x="456206" y="638307"/>
          <a:ext cx="8954493" cy="1153094"/>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25308">
                  <a:extLst>
                    <a:ext uri="{9D8B030D-6E8A-4147-A177-3AD203B41FA5}">
                      <a16:colId xmlns:a16="http://schemas.microsoft.com/office/drawing/2014/main" val="2389065643"/>
                    </a:ext>
                  </a:extLst>
                </a:gridCol>
                <a:gridCol w="1478907">
                  <a:extLst>
                    <a:ext uri="{9D8B030D-6E8A-4147-A177-3AD203B41FA5}">
                      <a16:colId xmlns:a16="http://schemas.microsoft.com/office/drawing/2014/main" val="1379497888"/>
                    </a:ext>
                  </a:extLst>
                </a:gridCol>
                <a:gridCol w="1478907">
                  <a:extLst>
                    <a:ext uri="{9D8B030D-6E8A-4147-A177-3AD203B41FA5}">
                      <a16:colId xmlns:a16="http://schemas.microsoft.com/office/drawing/2014/main" val="4115191129"/>
                    </a:ext>
                  </a:extLst>
                </a:gridCol>
                <a:gridCol w="1478907">
                  <a:extLst>
                    <a:ext uri="{9D8B030D-6E8A-4147-A177-3AD203B41FA5}">
                      <a16:colId xmlns:a16="http://schemas.microsoft.com/office/drawing/2014/main" val="1480359423"/>
                    </a:ext>
                  </a:extLst>
                </a:gridCol>
                <a:gridCol w="1273734">
                  <a:extLst>
                    <a:ext uri="{9D8B030D-6E8A-4147-A177-3AD203B41FA5}">
                      <a16:colId xmlns:a16="http://schemas.microsoft.com/office/drawing/2014/main" val="2974822121"/>
                    </a:ext>
                  </a:extLst>
                </a:gridCol>
              </a:tblGrid>
              <a:tr h="237866">
                <a:tc>
                  <a:txBody>
                    <a:bodyPr/>
                    <a:lstStyle/>
                    <a:p>
                      <a:pPr algn="ctr"/>
                      <a:r>
                        <a:rPr lang="en-AU" sz="900" dirty="0"/>
                        <a:t>Mining</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 FY 2019-20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2019-20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2019-20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2020-21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t>Total</a:t>
                      </a:r>
                    </a:p>
                  </a:txBody>
                  <a:tcPr anchor="ctr">
                    <a:solidFill>
                      <a:srgbClr val="002060"/>
                    </a:solidFill>
                  </a:tcPr>
                </a:tc>
                <a:extLst>
                  <a:ext uri="{0D108BD9-81ED-4DB2-BD59-A6C34878D82A}">
                    <a16:rowId xmlns:a16="http://schemas.microsoft.com/office/drawing/2014/main" val="1307410339"/>
                  </a:ext>
                </a:extLst>
              </a:tr>
              <a:tr h="305076">
                <a:tc>
                  <a:txBody>
                    <a:bodyPr/>
                    <a:lstStyle/>
                    <a:p>
                      <a:pPr algn="l"/>
                      <a:r>
                        <a:rPr lang="en-AU" sz="900" dirty="0"/>
                        <a:t>Notifications Received </a:t>
                      </a:r>
                    </a:p>
                  </a:txBody>
                  <a:tcPr anchor="ctr">
                    <a:solidFill>
                      <a:srgbClr val="0070C0"/>
                    </a:solidFill>
                  </a:tcPr>
                </a:tc>
                <a:tc>
                  <a:txBody>
                    <a:bodyPr/>
                    <a:lstStyle/>
                    <a:p>
                      <a:pPr algn="ctr"/>
                      <a:r>
                        <a:rPr lang="en-AU" sz="900" dirty="0"/>
                        <a:t>3</a:t>
                      </a:r>
                    </a:p>
                  </a:txBody>
                  <a:tcPr anchor="ctr">
                    <a:solidFill>
                      <a:srgbClr val="0070C0"/>
                    </a:solidFill>
                  </a:tcPr>
                </a:tc>
                <a:tc>
                  <a:txBody>
                    <a:bodyPr/>
                    <a:lstStyle/>
                    <a:p>
                      <a:pPr algn="ctr"/>
                      <a:r>
                        <a:rPr lang="en-AU" sz="900" dirty="0"/>
                        <a:t>2</a:t>
                      </a:r>
                    </a:p>
                  </a:txBody>
                  <a:tcPr anchor="ctr">
                    <a:solidFill>
                      <a:srgbClr val="0070C0"/>
                    </a:solidFill>
                  </a:tcPr>
                </a:tc>
                <a:tc>
                  <a:txBody>
                    <a:bodyPr/>
                    <a:lstStyle/>
                    <a:p>
                      <a:pPr algn="ctr"/>
                      <a:r>
                        <a:rPr lang="en-AU" sz="900" dirty="0"/>
                        <a:t>2</a:t>
                      </a:r>
                    </a:p>
                  </a:txBody>
                  <a:tcPr anchor="ctr">
                    <a:solidFill>
                      <a:srgbClr val="0070C0"/>
                    </a:solidFill>
                  </a:tcPr>
                </a:tc>
                <a:tc>
                  <a:txBody>
                    <a:bodyPr/>
                    <a:lstStyle/>
                    <a:p>
                      <a:pPr algn="ctr"/>
                      <a:r>
                        <a:rPr lang="en-AU" sz="900" dirty="0"/>
                        <a:t>2</a:t>
                      </a:r>
                    </a:p>
                  </a:txBody>
                  <a:tcPr anchor="ctr">
                    <a:solidFill>
                      <a:srgbClr val="0070C0"/>
                    </a:solidFill>
                  </a:tcPr>
                </a:tc>
                <a:tc>
                  <a:txBody>
                    <a:bodyPr/>
                    <a:lstStyle/>
                    <a:p>
                      <a:pPr algn="ctr"/>
                      <a:r>
                        <a:rPr lang="en-AU" sz="900" b="1" dirty="0"/>
                        <a:t>9</a:t>
                      </a:r>
                    </a:p>
                  </a:txBody>
                  <a:tcPr anchor="ctr">
                    <a:solidFill>
                      <a:srgbClr val="0070C0"/>
                    </a:solidFill>
                  </a:tcPr>
                </a:tc>
                <a:extLst>
                  <a:ext uri="{0D108BD9-81ED-4DB2-BD59-A6C34878D82A}">
                    <a16:rowId xmlns:a16="http://schemas.microsoft.com/office/drawing/2014/main" val="2832516542"/>
                  </a:ext>
                </a:extLst>
              </a:tr>
              <a:tr h="305076">
                <a:tc>
                  <a:txBody>
                    <a:bodyPr/>
                    <a:lstStyle/>
                    <a:p>
                      <a:pPr algn="l"/>
                      <a:r>
                        <a:rPr lang="en-AU" sz="900" dirty="0"/>
                        <a:t>Notifications Acknowledged</a:t>
                      </a:r>
                    </a:p>
                  </a:txBody>
                  <a:tcPr anchor="ctr">
                    <a:solidFill>
                      <a:schemeClr val="accent5">
                        <a:lumMod val="40000"/>
                        <a:lumOff val="60000"/>
                      </a:schemeClr>
                    </a:solidFill>
                  </a:tcPr>
                </a:tc>
                <a:tc>
                  <a:txBody>
                    <a:bodyPr/>
                    <a:lstStyle/>
                    <a:p>
                      <a:pPr algn="ctr"/>
                      <a:r>
                        <a:rPr lang="en-AU" sz="900" dirty="0"/>
                        <a:t>3</a:t>
                      </a:r>
                    </a:p>
                  </a:txBody>
                  <a:tcPr anchor="ctr">
                    <a:solidFill>
                      <a:schemeClr val="accent5">
                        <a:lumMod val="40000"/>
                        <a:lumOff val="60000"/>
                      </a:schemeClr>
                    </a:solidFill>
                  </a:tcPr>
                </a:tc>
                <a:tc>
                  <a:txBody>
                    <a:bodyPr/>
                    <a:lstStyle/>
                    <a:p>
                      <a:pPr algn="ctr"/>
                      <a:r>
                        <a:rPr lang="en-AU" sz="900" dirty="0"/>
                        <a:t>2</a:t>
                      </a:r>
                    </a:p>
                  </a:txBody>
                  <a:tcPr anchor="ctr">
                    <a:solidFill>
                      <a:schemeClr val="accent5">
                        <a:lumMod val="40000"/>
                        <a:lumOff val="60000"/>
                      </a:schemeClr>
                    </a:solidFill>
                  </a:tcPr>
                </a:tc>
                <a:tc>
                  <a:txBody>
                    <a:bodyPr/>
                    <a:lstStyle/>
                    <a:p>
                      <a:pPr algn="ctr"/>
                      <a:r>
                        <a:rPr lang="en-AU" sz="900" dirty="0"/>
                        <a:t>1</a:t>
                      </a:r>
                    </a:p>
                  </a:txBody>
                  <a:tcPr anchor="ctr">
                    <a:solidFill>
                      <a:schemeClr val="accent5">
                        <a:lumMod val="40000"/>
                        <a:lumOff val="60000"/>
                      </a:schemeClr>
                    </a:solidFill>
                  </a:tcPr>
                </a:tc>
                <a:tc>
                  <a:txBody>
                    <a:bodyPr/>
                    <a:lstStyle/>
                    <a:p>
                      <a:pPr algn="ctr"/>
                      <a:r>
                        <a:rPr lang="en-AU" sz="900" dirty="0"/>
                        <a:t>2</a:t>
                      </a:r>
                    </a:p>
                  </a:txBody>
                  <a:tcPr anchor="ctr">
                    <a:solidFill>
                      <a:schemeClr val="accent5">
                        <a:lumMod val="40000"/>
                        <a:lumOff val="60000"/>
                      </a:schemeClr>
                    </a:solidFill>
                  </a:tcPr>
                </a:tc>
                <a:tc>
                  <a:txBody>
                    <a:bodyPr/>
                    <a:lstStyle/>
                    <a:p>
                      <a:pPr algn="ctr"/>
                      <a:r>
                        <a:rPr lang="en-AU" sz="900" b="1" dirty="0"/>
                        <a:t>8</a:t>
                      </a:r>
                    </a:p>
                  </a:txBody>
                  <a:tcPr anchor="ctr">
                    <a:solidFill>
                      <a:schemeClr val="accent5">
                        <a:lumMod val="40000"/>
                        <a:lumOff val="60000"/>
                      </a:schemeClr>
                    </a:solidFill>
                  </a:tcPr>
                </a:tc>
                <a:extLst>
                  <a:ext uri="{0D108BD9-81ED-4DB2-BD59-A6C34878D82A}">
                    <a16:rowId xmlns:a16="http://schemas.microsoft.com/office/drawing/2014/main" val="4214412118"/>
                  </a:ext>
                </a:extLst>
              </a:tr>
              <a:tr h="305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t>Notification Refused</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b="1" dirty="0"/>
                        <a:t>0</a:t>
                      </a:r>
                    </a:p>
                  </a:txBody>
                  <a:tcPr anchor="ctr">
                    <a:solidFill>
                      <a:schemeClr val="bg1">
                        <a:lumMod val="85000"/>
                      </a:schemeClr>
                    </a:solidFill>
                  </a:tcPr>
                </a:tc>
                <a:extLst>
                  <a:ext uri="{0D108BD9-81ED-4DB2-BD59-A6C34878D82A}">
                    <a16:rowId xmlns:a16="http://schemas.microsoft.com/office/drawing/2014/main" val="1313062300"/>
                  </a:ext>
                </a:extLst>
              </a:tr>
            </a:tbl>
          </a:graphicData>
        </a:graphic>
      </p:graphicFrame>
      <p:sp>
        <p:nvSpPr>
          <p:cNvPr id="4" name="Footer Placeholder 3">
            <a:extLst>
              <a:ext uri="{FF2B5EF4-FFF2-40B4-BE49-F238E27FC236}">
                <a16:creationId xmlns:a16="http://schemas.microsoft.com/office/drawing/2014/main" id="{15B53A04-AAEA-4D11-85DC-FBB07F729FA6}"/>
              </a:ext>
            </a:extLst>
          </p:cNvPr>
          <p:cNvSpPr>
            <a:spLocks noGrp="1"/>
          </p:cNvSpPr>
          <p:nvPr>
            <p:ph type="ftr" sz="quarter" idx="11"/>
          </p:nvPr>
        </p:nvSpPr>
        <p:spPr/>
        <p:txBody>
          <a:bodyPr/>
          <a:lstStyle/>
          <a:p>
            <a:r>
              <a:rPr lang="en-AU"/>
              <a:t>Earth Resources Regulation Quarterly Performance Report 2020-21 Q1</a:t>
            </a:r>
            <a:endParaRPr lang="en-AU" dirty="0"/>
          </a:p>
        </p:txBody>
      </p:sp>
      <p:sp>
        <p:nvSpPr>
          <p:cNvPr id="5" name="Slide Number Placeholder 4">
            <a:extLst>
              <a:ext uri="{FF2B5EF4-FFF2-40B4-BE49-F238E27FC236}">
                <a16:creationId xmlns:a16="http://schemas.microsoft.com/office/drawing/2014/main" id="{F236AB54-0B2E-4525-8367-F1646F1471A5}"/>
              </a:ext>
            </a:extLst>
          </p:cNvPr>
          <p:cNvSpPr>
            <a:spLocks noGrp="1"/>
          </p:cNvSpPr>
          <p:nvPr>
            <p:ph type="sldNum" sz="quarter" idx="12"/>
          </p:nvPr>
        </p:nvSpPr>
        <p:spPr>
          <a:xfrm>
            <a:off x="8926031" y="212412"/>
            <a:ext cx="969336" cy="274043"/>
          </a:xfrm>
        </p:spPr>
        <p:txBody>
          <a:bodyPr/>
          <a:lstStyle/>
          <a:p>
            <a:r>
              <a:rPr lang="en-AU" dirty="0"/>
              <a:t> Page    </a:t>
            </a:r>
            <a:fld id="{BE4ABD5F-D626-4461-ADC9-85806A61CF0E}" type="slidenum">
              <a:rPr lang="en-AU" smtClean="0"/>
              <a:pPr/>
              <a:t>9</a:t>
            </a:fld>
            <a:endParaRPr lang="en-AU" dirty="0"/>
          </a:p>
        </p:txBody>
      </p:sp>
      <p:graphicFrame>
        <p:nvGraphicFramePr>
          <p:cNvPr id="7" name="Content Placeholder 5">
            <a:extLst>
              <a:ext uri="{FF2B5EF4-FFF2-40B4-BE49-F238E27FC236}">
                <a16:creationId xmlns:a16="http://schemas.microsoft.com/office/drawing/2014/main" id="{0C817DE1-12B3-45F1-9A18-868B11EF611A}"/>
              </a:ext>
            </a:extLst>
          </p:cNvPr>
          <p:cNvGraphicFramePr>
            <a:graphicFrameLocks/>
          </p:cNvGraphicFramePr>
          <p:nvPr>
            <p:extLst>
              <p:ext uri="{D42A27DB-BD31-4B8C-83A1-F6EECF244321}">
                <p14:modId xmlns:p14="http://schemas.microsoft.com/office/powerpoint/2010/main" val="3489856607"/>
              </p:ext>
            </p:extLst>
          </p:nvPr>
        </p:nvGraphicFramePr>
        <p:xfrm>
          <a:off x="456206" y="1973963"/>
          <a:ext cx="8954494" cy="1174310"/>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32116">
                  <a:extLst>
                    <a:ext uri="{9D8B030D-6E8A-4147-A177-3AD203B41FA5}">
                      <a16:colId xmlns:a16="http://schemas.microsoft.com/office/drawing/2014/main" val="2389065643"/>
                    </a:ext>
                  </a:extLst>
                </a:gridCol>
                <a:gridCol w="1482637">
                  <a:extLst>
                    <a:ext uri="{9D8B030D-6E8A-4147-A177-3AD203B41FA5}">
                      <a16:colId xmlns:a16="http://schemas.microsoft.com/office/drawing/2014/main" val="1379497888"/>
                    </a:ext>
                  </a:extLst>
                </a:gridCol>
                <a:gridCol w="1482637">
                  <a:extLst>
                    <a:ext uri="{9D8B030D-6E8A-4147-A177-3AD203B41FA5}">
                      <a16:colId xmlns:a16="http://schemas.microsoft.com/office/drawing/2014/main" val="4115191129"/>
                    </a:ext>
                  </a:extLst>
                </a:gridCol>
                <a:gridCol w="1482637">
                  <a:extLst>
                    <a:ext uri="{9D8B030D-6E8A-4147-A177-3AD203B41FA5}">
                      <a16:colId xmlns:a16="http://schemas.microsoft.com/office/drawing/2014/main" val="1480359423"/>
                    </a:ext>
                  </a:extLst>
                </a:gridCol>
                <a:gridCol w="1255737">
                  <a:extLst>
                    <a:ext uri="{9D8B030D-6E8A-4147-A177-3AD203B41FA5}">
                      <a16:colId xmlns:a16="http://schemas.microsoft.com/office/drawing/2014/main" val="2754888554"/>
                    </a:ext>
                  </a:extLst>
                </a:gridCol>
              </a:tblGrid>
              <a:tr h="242243">
                <a:tc>
                  <a:txBody>
                    <a:bodyPr/>
                    <a:lstStyle/>
                    <a:p>
                      <a:pPr algn="ctr"/>
                      <a:r>
                        <a:rPr lang="en-AU" sz="900" dirty="0"/>
                        <a:t>Extractives</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2019-20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2019-20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2019-20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dirty="0"/>
                        <a:t>FY 2020-21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t>Total</a:t>
                      </a:r>
                    </a:p>
                  </a:txBody>
                  <a:tcPr anchor="ctr">
                    <a:solidFill>
                      <a:srgbClr val="002060"/>
                    </a:solidFill>
                  </a:tcPr>
                </a:tc>
                <a:extLst>
                  <a:ext uri="{0D108BD9-81ED-4DB2-BD59-A6C34878D82A}">
                    <a16:rowId xmlns:a16="http://schemas.microsoft.com/office/drawing/2014/main" val="1307410339"/>
                  </a:ext>
                </a:extLst>
              </a:tr>
              <a:tr h="310689">
                <a:tc>
                  <a:txBody>
                    <a:bodyPr/>
                    <a:lstStyle/>
                    <a:p>
                      <a:pPr algn="l"/>
                      <a:r>
                        <a:rPr lang="en-AU" sz="900" dirty="0"/>
                        <a:t>Notifications Received </a:t>
                      </a:r>
                    </a:p>
                  </a:txBody>
                  <a:tcPr anchor="ctr">
                    <a:solidFill>
                      <a:srgbClr val="0070C0"/>
                    </a:solidFill>
                  </a:tcPr>
                </a:tc>
                <a:tc>
                  <a:txBody>
                    <a:bodyPr/>
                    <a:lstStyle/>
                    <a:p>
                      <a:pPr algn="ctr"/>
                      <a:r>
                        <a:rPr lang="en-AU" sz="900" dirty="0"/>
                        <a:t>5</a:t>
                      </a:r>
                    </a:p>
                  </a:txBody>
                  <a:tcPr anchor="ctr">
                    <a:solidFill>
                      <a:srgbClr val="0070C0"/>
                    </a:solidFill>
                  </a:tcPr>
                </a:tc>
                <a:tc>
                  <a:txBody>
                    <a:bodyPr/>
                    <a:lstStyle/>
                    <a:p>
                      <a:pPr algn="ctr"/>
                      <a:r>
                        <a:rPr lang="en-AU" sz="900" dirty="0"/>
                        <a:t>4</a:t>
                      </a:r>
                    </a:p>
                  </a:txBody>
                  <a:tcPr anchor="ctr">
                    <a:solidFill>
                      <a:srgbClr val="0070C0"/>
                    </a:solidFill>
                  </a:tcPr>
                </a:tc>
                <a:tc>
                  <a:txBody>
                    <a:bodyPr/>
                    <a:lstStyle/>
                    <a:p>
                      <a:pPr algn="ctr"/>
                      <a:r>
                        <a:rPr lang="en-AU" sz="900" dirty="0"/>
                        <a:t>7</a:t>
                      </a:r>
                    </a:p>
                  </a:txBody>
                  <a:tcPr anchor="ctr">
                    <a:solidFill>
                      <a:srgbClr val="0070C0"/>
                    </a:solidFill>
                  </a:tcPr>
                </a:tc>
                <a:tc>
                  <a:txBody>
                    <a:bodyPr/>
                    <a:lstStyle/>
                    <a:p>
                      <a:pPr algn="ctr"/>
                      <a:r>
                        <a:rPr lang="en-AU" sz="900" dirty="0"/>
                        <a:t>2</a:t>
                      </a:r>
                    </a:p>
                  </a:txBody>
                  <a:tcPr anchor="ctr">
                    <a:solidFill>
                      <a:srgbClr val="0070C0"/>
                    </a:solidFill>
                  </a:tcPr>
                </a:tc>
                <a:tc>
                  <a:txBody>
                    <a:bodyPr/>
                    <a:lstStyle/>
                    <a:p>
                      <a:pPr algn="ctr"/>
                      <a:r>
                        <a:rPr lang="en-AU" sz="900" b="1" dirty="0"/>
                        <a:t>18</a:t>
                      </a:r>
                    </a:p>
                  </a:txBody>
                  <a:tcPr anchor="ctr">
                    <a:solidFill>
                      <a:srgbClr val="0070C0"/>
                    </a:solidFill>
                  </a:tcPr>
                </a:tc>
                <a:extLst>
                  <a:ext uri="{0D108BD9-81ED-4DB2-BD59-A6C34878D82A}">
                    <a16:rowId xmlns:a16="http://schemas.microsoft.com/office/drawing/2014/main" val="573602674"/>
                  </a:ext>
                </a:extLst>
              </a:tr>
              <a:tr h="310689">
                <a:tc>
                  <a:txBody>
                    <a:bodyPr/>
                    <a:lstStyle/>
                    <a:p>
                      <a:pPr algn="l"/>
                      <a:r>
                        <a:rPr lang="en-AU" sz="900" dirty="0"/>
                        <a:t>Notifications Acknowledged</a:t>
                      </a:r>
                    </a:p>
                  </a:txBody>
                  <a:tcPr anchor="ctr">
                    <a:solidFill>
                      <a:schemeClr val="accent5">
                        <a:lumMod val="40000"/>
                        <a:lumOff val="60000"/>
                      </a:schemeClr>
                    </a:solidFill>
                  </a:tcPr>
                </a:tc>
                <a:tc>
                  <a:txBody>
                    <a:bodyPr/>
                    <a:lstStyle/>
                    <a:p>
                      <a:pPr algn="ctr"/>
                      <a:r>
                        <a:rPr lang="en-AU" sz="900" dirty="0"/>
                        <a:t>7</a:t>
                      </a:r>
                    </a:p>
                  </a:txBody>
                  <a:tcPr anchor="ctr">
                    <a:solidFill>
                      <a:schemeClr val="accent5">
                        <a:lumMod val="40000"/>
                        <a:lumOff val="60000"/>
                      </a:schemeClr>
                    </a:solidFill>
                  </a:tcPr>
                </a:tc>
                <a:tc>
                  <a:txBody>
                    <a:bodyPr/>
                    <a:lstStyle/>
                    <a:p>
                      <a:pPr algn="ctr"/>
                      <a:r>
                        <a:rPr lang="en-AU" sz="900" dirty="0"/>
                        <a:t>3</a:t>
                      </a:r>
                    </a:p>
                  </a:txBody>
                  <a:tcPr anchor="ctr">
                    <a:solidFill>
                      <a:schemeClr val="accent5">
                        <a:lumMod val="40000"/>
                        <a:lumOff val="60000"/>
                      </a:schemeClr>
                    </a:solidFill>
                  </a:tcPr>
                </a:tc>
                <a:tc>
                  <a:txBody>
                    <a:bodyPr/>
                    <a:lstStyle/>
                    <a:p>
                      <a:pPr algn="ctr"/>
                      <a:r>
                        <a:rPr lang="en-AU" sz="900" dirty="0"/>
                        <a:t>4</a:t>
                      </a:r>
                    </a:p>
                  </a:txBody>
                  <a:tcPr anchor="ctr">
                    <a:solidFill>
                      <a:schemeClr val="accent5">
                        <a:lumMod val="40000"/>
                        <a:lumOff val="60000"/>
                      </a:schemeClr>
                    </a:solidFill>
                  </a:tcPr>
                </a:tc>
                <a:tc>
                  <a:txBody>
                    <a:bodyPr/>
                    <a:lstStyle/>
                    <a:p>
                      <a:pPr algn="ctr"/>
                      <a:r>
                        <a:rPr lang="en-AU" sz="900" dirty="0"/>
                        <a:t>4</a:t>
                      </a:r>
                    </a:p>
                  </a:txBody>
                  <a:tcPr anchor="ctr">
                    <a:solidFill>
                      <a:schemeClr val="accent5">
                        <a:lumMod val="40000"/>
                        <a:lumOff val="60000"/>
                      </a:schemeClr>
                    </a:solidFill>
                  </a:tcPr>
                </a:tc>
                <a:tc>
                  <a:txBody>
                    <a:bodyPr/>
                    <a:lstStyle/>
                    <a:p>
                      <a:pPr algn="ctr"/>
                      <a:r>
                        <a:rPr lang="en-AU" sz="900" b="1" dirty="0"/>
                        <a:t>18</a:t>
                      </a:r>
                    </a:p>
                  </a:txBody>
                  <a:tcPr anchor="ctr">
                    <a:solidFill>
                      <a:schemeClr val="accent5">
                        <a:lumMod val="40000"/>
                        <a:lumOff val="60000"/>
                      </a:schemeClr>
                    </a:solidFill>
                  </a:tcPr>
                </a:tc>
                <a:extLst>
                  <a:ext uri="{0D108BD9-81ED-4DB2-BD59-A6C34878D82A}">
                    <a16:rowId xmlns:a16="http://schemas.microsoft.com/office/drawing/2014/main" val="2976216672"/>
                  </a:ext>
                </a:extLst>
              </a:tr>
              <a:tr h="310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t>Notifications Refused</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1</a:t>
                      </a:r>
                    </a:p>
                  </a:txBody>
                  <a:tcPr anchor="ctr">
                    <a:solidFill>
                      <a:schemeClr val="bg1">
                        <a:lumMod val="85000"/>
                      </a:schemeClr>
                    </a:solidFill>
                  </a:tcPr>
                </a:tc>
                <a:tc>
                  <a:txBody>
                    <a:bodyPr/>
                    <a:lstStyle/>
                    <a:p>
                      <a:pPr algn="ctr"/>
                      <a:r>
                        <a:rPr lang="en-AU" sz="900" dirty="0"/>
                        <a:t>0</a:t>
                      </a:r>
                    </a:p>
                  </a:txBody>
                  <a:tcPr anchor="ctr">
                    <a:solidFill>
                      <a:schemeClr val="bg1">
                        <a:lumMod val="85000"/>
                      </a:schemeClr>
                    </a:solidFill>
                  </a:tcPr>
                </a:tc>
                <a:tc>
                  <a:txBody>
                    <a:bodyPr/>
                    <a:lstStyle/>
                    <a:p>
                      <a:pPr algn="ctr"/>
                      <a:r>
                        <a:rPr lang="en-AU" sz="900" dirty="0"/>
                        <a:t>1</a:t>
                      </a:r>
                    </a:p>
                  </a:txBody>
                  <a:tcPr anchor="ctr">
                    <a:solidFill>
                      <a:schemeClr val="bg1">
                        <a:lumMod val="85000"/>
                      </a:schemeClr>
                    </a:solidFill>
                  </a:tcPr>
                </a:tc>
                <a:tc>
                  <a:txBody>
                    <a:bodyPr/>
                    <a:lstStyle/>
                    <a:p>
                      <a:pPr algn="ctr"/>
                      <a:r>
                        <a:rPr lang="en-AU" sz="900" b="1" dirty="0"/>
                        <a:t>2</a:t>
                      </a:r>
                    </a:p>
                  </a:txBody>
                  <a:tcPr anchor="ctr">
                    <a:solidFill>
                      <a:schemeClr val="bg1">
                        <a:lumMod val="85000"/>
                      </a:schemeClr>
                    </a:solidFill>
                  </a:tcPr>
                </a:tc>
                <a:extLst>
                  <a:ext uri="{0D108BD9-81ED-4DB2-BD59-A6C34878D82A}">
                    <a16:rowId xmlns:a16="http://schemas.microsoft.com/office/drawing/2014/main" val="1487140011"/>
                  </a:ext>
                </a:extLst>
              </a:tr>
            </a:tbl>
          </a:graphicData>
        </a:graphic>
      </p:graphicFrame>
      <p:graphicFrame>
        <p:nvGraphicFramePr>
          <p:cNvPr id="13" name="Chart 12">
            <a:extLst>
              <a:ext uri="{FF2B5EF4-FFF2-40B4-BE49-F238E27FC236}">
                <a16:creationId xmlns:a16="http://schemas.microsoft.com/office/drawing/2014/main" id="{99B84E08-D31E-4443-9A4F-11144C6C1448}"/>
              </a:ext>
            </a:extLst>
          </p:cNvPr>
          <p:cNvGraphicFramePr/>
          <p:nvPr>
            <p:extLst>
              <p:ext uri="{D42A27DB-BD31-4B8C-83A1-F6EECF244321}">
                <p14:modId xmlns:p14="http://schemas.microsoft.com/office/powerpoint/2010/main" val="2834166080"/>
              </p:ext>
            </p:extLst>
          </p:nvPr>
        </p:nvGraphicFramePr>
        <p:xfrm>
          <a:off x="253612" y="3443021"/>
          <a:ext cx="6192688" cy="3202567"/>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
            <a:extLst>
              <a:ext uri="{FF2B5EF4-FFF2-40B4-BE49-F238E27FC236}">
                <a16:creationId xmlns:a16="http://schemas.microsoft.com/office/drawing/2014/main" id="{F665144C-C6D0-43C1-A84C-D2EA352DA9F0}"/>
              </a:ext>
            </a:extLst>
          </p:cNvPr>
          <p:cNvSpPr>
            <a:spLocks noGrp="1"/>
          </p:cNvSpPr>
          <p:nvPr>
            <p:ph type="title"/>
          </p:nvPr>
        </p:nvSpPr>
        <p:spPr>
          <a:xfrm>
            <a:off x="495300" y="212412"/>
            <a:ext cx="8915400" cy="274042"/>
          </a:xfrm>
        </p:spPr>
        <p:txBody>
          <a:bodyPr>
            <a:normAutofit fontScale="90000"/>
          </a:bodyPr>
          <a:lstStyle/>
          <a:p>
            <a:r>
              <a:rPr lang="en-AU" sz="1400" b="1" dirty="0">
                <a:solidFill>
                  <a:schemeClr val="bg1"/>
                </a:solidFill>
              </a:rPr>
              <a:t>KPI 1 Work Plan  - Administrative Updates by Notifications</a:t>
            </a:r>
          </a:p>
        </p:txBody>
      </p:sp>
      <p:sp>
        <p:nvSpPr>
          <p:cNvPr id="8" name="TextBox 7">
            <a:extLst>
              <a:ext uri="{FF2B5EF4-FFF2-40B4-BE49-F238E27FC236}">
                <a16:creationId xmlns:a16="http://schemas.microsoft.com/office/drawing/2014/main" id="{BBE0F69E-E2C5-4844-A920-CDC3E6AB89A7}"/>
              </a:ext>
            </a:extLst>
          </p:cNvPr>
          <p:cNvSpPr txBox="1"/>
          <p:nvPr/>
        </p:nvSpPr>
        <p:spPr>
          <a:xfrm>
            <a:off x="6744749" y="3349885"/>
            <a:ext cx="2665950" cy="646331"/>
          </a:xfrm>
          <a:prstGeom prst="rect">
            <a:avLst/>
          </a:prstGeom>
          <a:noFill/>
        </p:spPr>
        <p:txBody>
          <a:bodyPr wrap="square" rtlCol="0">
            <a:spAutoFit/>
          </a:bodyPr>
          <a:lstStyle/>
          <a:p>
            <a:r>
              <a:rPr lang="en-AU" sz="900" b="1" dirty="0"/>
              <a:t>Explanation for the result: </a:t>
            </a:r>
          </a:p>
          <a:p>
            <a:endParaRPr lang="en-AU" sz="900" dirty="0"/>
          </a:p>
          <a:p>
            <a:pPr>
              <a:spcAft>
                <a:spcPts val="600"/>
              </a:spcAft>
            </a:pPr>
            <a:r>
              <a:rPr lang="en-AU" sz="900" dirty="0"/>
              <a:t>In Q1 there were two mining and four extractive industry administrative changes acknowledged. </a:t>
            </a:r>
          </a:p>
        </p:txBody>
      </p:sp>
      <p:sp>
        <p:nvSpPr>
          <p:cNvPr id="10" name="TextBox 9">
            <a:extLst>
              <a:ext uri="{FF2B5EF4-FFF2-40B4-BE49-F238E27FC236}">
                <a16:creationId xmlns:a16="http://schemas.microsoft.com/office/drawing/2014/main" id="{DF70F962-60F2-43DC-8420-31E2962D09D8}"/>
              </a:ext>
            </a:extLst>
          </p:cNvPr>
          <p:cNvSpPr txBox="1"/>
          <p:nvPr/>
        </p:nvSpPr>
        <p:spPr>
          <a:xfrm>
            <a:off x="6744750" y="4065884"/>
            <a:ext cx="2810311" cy="2523768"/>
          </a:xfrm>
          <a:prstGeom prst="rect">
            <a:avLst/>
          </a:prstGeom>
          <a:noFill/>
        </p:spPr>
        <p:txBody>
          <a:bodyPr wrap="square" rtlCol="0">
            <a:spAutoFit/>
          </a:bodyPr>
          <a:lstStyle/>
          <a:p>
            <a:r>
              <a:rPr lang="en-AU" sz="900" b="1" dirty="0"/>
              <a:t>Administrative updates by notifications:</a:t>
            </a:r>
          </a:p>
          <a:p>
            <a:endParaRPr lang="en-AU" sz="900" b="1" dirty="0"/>
          </a:p>
          <a:p>
            <a:r>
              <a:rPr lang="en-GB" sz="900" dirty="0">
                <a:solidFill>
                  <a:schemeClr val="bg1">
                    <a:lumMod val="50000"/>
                  </a:schemeClr>
                </a:solidFill>
              </a:rPr>
              <a:t>New or changing work on existing work plans where it satisfies the below conditions:</a:t>
            </a:r>
            <a:endParaRPr lang="en-AU" sz="900" dirty="0">
              <a:solidFill>
                <a:schemeClr val="bg1">
                  <a:lumMod val="50000"/>
                </a:schemeClr>
              </a:solidFill>
            </a:endParaRPr>
          </a:p>
          <a:p>
            <a:endParaRPr lang="en-AU" sz="900" dirty="0">
              <a:solidFill>
                <a:schemeClr val="bg1">
                  <a:lumMod val="50000"/>
                </a:schemeClr>
              </a:solidFill>
            </a:endParaRPr>
          </a:p>
          <a:p>
            <a:pPr marL="171450" lvl="0" indent="-171450">
              <a:buFont typeface="Arial" panose="020B0604020202020204" pitchFamily="34" charset="0"/>
              <a:buChar char="•"/>
            </a:pPr>
            <a:r>
              <a:rPr lang="en-GB" sz="900" dirty="0">
                <a:solidFill>
                  <a:schemeClr val="bg1">
                    <a:lumMod val="50000"/>
                  </a:schemeClr>
                </a:solidFill>
              </a:rPr>
              <a:t>There is no significant increase in risk arising from the new or changing work </a:t>
            </a:r>
            <a:endParaRPr lang="en-AU" sz="900" dirty="0">
              <a:solidFill>
                <a:schemeClr val="bg1">
                  <a:lumMod val="50000"/>
                </a:schemeClr>
              </a:solidFill>
            </a:endParaRPr>
          </a:p>
          <a:p>
            <a:pPr marL="171450" lvl="0" indent="-171450">
              <a:buFont typeface="Arial" panose="020B0604020202020204" pitchFamily="34" charset="0"/>
              <a:buChar char="•"/>
            </a:pPr>
            <a:r>
              <a:rPr lang="en-GB" sz="900" dirty="0">
                <a:solidFill>
                  <a:schemeClr val="bg1">
                    <a:lumMod val="50000"/>
                  </a:schemeClr>
                </a:solidFill>
              </a:rPr>
              <a:t>Council has been consulted and confirms in writing that the new or changing work does not require an amendment to the planning permit</a:t>
            </a:r>
            <a:endParaRPr lang="en-AU" sz="900" dirty="0">
              <a:solidFill>
                <a:schemeClr val="bg1">
                  <a:lumMod val="50000"/>
                </a:schemeClr>
              </a:solidFill>
            </a:endParaRPr>
          </a:p>
          <a:p>
            <a:pPr marL="171450" lvl="0" indent="-171450">
              <a:buFont typeface="Arial" panose="020B0604020202020204" pitchFamily="34" charset="0"/>
              <a:buChar char="•"/>
            </a:pPr>
            <a:r>
              <a:rPr lang="en-GB" sz="900" dirty="0">
                <a:solidFill>
                  <a:schemeClr val="bg1">
                    <a:lumMod val="50000"/>
                  </a:schemeClr>
                </a:solidFill>
              </a:rPr>
              <a:t>Relevant referral agencies have been consulted and confirmed that the new or changing work raises no concerns.</a:t>
            </a:r>
            <a:endParaRPr lang="en-AU" sz="900" dirty="0">
              <a:solidFill>
                <a:schemeClr val="bg1">
                  <a:lumMod val="50000"/>
                </a:schemeClr>
              </a:solidFill>
            </a:endParaRPr>
          </a:p>
          <a:p>
            <a:pPr>
              <a:spcAft>
                <a:spcPts val="600"/>
              </a:spcAft>
            </a:pPr>
            <a:r>
              <a:rPr lang="en-AU" sz="900" dirty="0">
                <a:solidFill>
                  <a:schemeClr val="bg1">
                    <a:lumMod val="50000"/>
                  </a:schemeClr>
                </a:solidFill>
              </a:rPr>
              <a:t>More information is available on the website:</a:t>
            </a:r>
          </a:p>
          <a:p>
            <a:pPr>
              <a:spcAft>
                <a:spcPts val="600"/>
              </a:spcAft>
            </a:pPr>
            <a:r>
              <a:rPr lang="en-AU" sz="900" dirty="0">
                <a:hlinkClick r:id="rId3"/>
              </a:rPr>
              <a:t>https://earthresources.vic.gov.au/legislation-and-regulations/guidelines-and-codes-of-practice/extractive-industry-work-plan-guideline</a:t>
            </a:r>
            <a:endParaRPr lang="en-AU" sz="900" dirty="0"/>
          </a:p>
        </p:txBody>
      </p:sp>
    </p:spTree>
    <p:extLst>
      <p:ext uri="{BB962C8B-B14F-4D97-AF65-F5344CB8AC3E}">
        <p14:creationId xmlns:p14="http://schemas.microsoft.com/office/powerpoint/2010/main" val="760562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DJTR">
  <a:themeElements>
    <a:clrScheme name="Custom 11">
      <a:dk1>
        <a:srgbClr val="201547"/>
      </a:dk1>
      <a:lt1>
        <a:srgbClr val="FFFFFF"/>
      </a:lt1>
      <a:dk2>
        <a:srgbClr val="201547"/>
      </a:dk2>
      <a:lt2>
        <a:srgbClr val="D9D9D6"/>
      </a:lt2>
      <a:accent1>
        <a:srgbClr val="0072CE"/>
      </a:accent1>
      <a:accent2>
        <a:srgbClr val="0090DA"/>
      </a:accent2>
      <a:accent3>
        <a:srgbClr val="00A9E0"/>
      </a:accent3>
      <a:accent4>
        <a:srgbClr val="71C5E8"/>
      </a:accent4>
      <a:accent5>
        <a:srgbClr val="009CA6"/>
      </a:accent5>
      <a:accent6>
        <a:srgbClr val="201547"/>
      </a:accent6>
      <a:hlink>
        <a:srgbClr val="00B7BD"/>
      </a:hlink>
      <a:folHlink>
        <a:srgbClr val="88DB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JTR" id="{F744B7B5-D993-2648-91B0-8DC16C5D2F35}" vid="{9130C73F-B62B-FF43-A705-E93D102975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cae176ec3a54dbeadeeec1b38baec58 xmlns="1970f3ff-c7c3-4b73-8f0c-0bc260d159f3">
      <Terms xmlns="http://schemas.microsoft.com/office/infopath/2007/PartnerControls"/>
    </hcae176ec3a54dbeadeeec1b38baec58>
    <p31afe295eb448f092f13ab8c2af2c33 xmlns="1970f3ff-c7c3-4b73-8f0c-0bc260d159f3">
      <Terms xmlns="http://schemas.microsoft.com/office/infopath/2007/PartnerControls"/>
    </p31afe295eb448f092f13ab8c2af2c33>
    <lf5681727d5b4cc1a5c417fcf66e2a7b xmlns="1970f3ff-c7c3-4b73-8f0c-0bc260d159f3">
      <Terms xmlns="http://schemas.microsoft.com/office/infopath/2007/PartnerControls"/>
    </lf5681727d5b4cc1a5c417fcf66e2a7b>
    <TaxCatchAll xmlns="d95fa365-6051-4755-a57a-b1b515a65ccf"/>
    <b4605c5f9d584382a57fb8476d85f713 xmlns="1970f3ff-c7c3-4b73-8f0c-0bc260d159f3">
      <Terms xmlns="http://schemas.microsoft.com/office/infopath/2007/PartnerControls"/>
    </b4605c5f9d584382a57fb8476d85f713>
    <g46a9f61d38540a784cfecbd3da27bca xmlns="1970f3ff-c7c3-4b73-8f0c-0bc260d159f3">
      <Terms xmlns="http://schemas.microsoft.com/office/infopath/2007/PartnerControls"/>
    </g46a9f61d38540a784cfecbd3da27bca>
    <_Flow_SignoffStatus xmlns="d8656102-7c7b-4021-94e7-299bfa2f7616" xsi:nil="true"/>
    <SharedWithUsers xmlns="d95fa365-6051-4755-a57a-b1b515a65ccf">
      <UserInfo>
        <DisplayName>David Ly (DJPR)</DisplayName>
        <AccountId>187</AccountId>
        <AccountType/>
      </UserInfo>
    </SharedWithUsers>
    <ed8l xmlns="d8656102-7c7b-4021-94e7-299bfa2f7616">
      <UserInfo>
        <DisplayName/>
        <AccountId xsi:nil="true"/>
        <AccountType/>
      </UserInfo>
    </ed8l>
  </documentManagement>
</p:properties>
</file>

<file path=customXml/item3.xml><?xml version="1.0" encoding="utf-8"?>
<ct:contentTypeSchema xmlns:ct="http://schemas.microsoft.com/office/2006/metadata/contentType" xmlns:ma="http://schemas.microsoft.com/office/2006/metadata/properties/metaAttributes" ct:_="" ma:_="" ma:contentTypeName="DEDJTR Document" ma:contentTypeID="0x010100611F6414DFB111E7BA88F9DF1743E31700D648DBF4B231EC48B14A8BD0F4974AA7" ma:contentTypeVersion="27" ma:contentTypeDescription="DEDJTR Document" ma:contentTypeScope="" ma:versionID="45ff83c42ebfce0020937be91367eb13">
  <xsd:schema xmlns:xsd="http://www.w3.org/2001/XMLSchema" xmlns:xs="http://www.w3.org/2001/XMLSchema" xmlns:p="http://schemas.microsoft.com/office/2006/metadata/properties" xmlns:ns2="1970f3ff-c7c3-4b73-8f0c-0bc260d159f3" xmlns:ns3="d95fa365-6051-4755-a57a-b1b515a65ccf" xmlns:ns4="d8656102-7c7b-4021-94e7-299bfa2f7616" targetNamespace="http://schemas.microsoft.com/office/2006/metadata/properties" ma:root="true" ma:fieldsID="93b7c5fd5c6455fda0dff516db4970cb" ns2:_="" ns3:_="" ns4:_="">
    <xsd:import namespace="1970f3ff-c7c3-4b73-8f0c-0bc260d159f3"/>
    <xsd:import namespace="d95fa365-6051-4755-a57a-b1b515a65ccf"/>
    <xsd:import namespace="d8656102-7c7b-4021-94e7-299bfa2f7616"/>
    <xsd:element name="properties">
      <xsd:complexType>
        <xsd:sequence>
          <xsd:element name="documentManagement">
            <xsd:complexType>
              <xsd:all>
                <xsd:element ref="ns2:g46a9f61d38540a784cfecbd3da27bca" minOccurs="0"/>
                <xsd:element ref="ns3:TaxCatchAll" minOccurs="0"/>
                <xsd:element ref="ns3:TaxCatchAllLabel" minOccurs="0"/>
                <xsd:element ref="ns2:b4605c5f9d584382a57fb8476d85f713" minOccurs="0"/>
                <xsd:element ref="ns2:p31afe295eb448f092f13ab8c2af2c33" minOccurs="0"/>
                <xsd:element ref="ns2:hcae176ec3a54dbeadeeec1b38baec58" minOccurs="0"/>
                <xsd:element ref="ns2:lf5681727d5b4cc1a5c417fcf66e2a7b"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3:SharedWithUsers" minOccurs="0"/>
                <xsd:element ref="ns3:SharedWithDetails" minOccurs="0"/>
                <xsd:element ref="ns4:MediaServiceLocation" minOccurs="0"/>
                <xsd:element ref="ns4:MediaServiceAutoKeyPoints" minOccurs="0"/>
                <xsd:element ref="ns4:MediaServiceKeyPoints" minOccurs="0"/>
                <xsd:element ref="ns4:_Flow_SignoffStatus" minOccurs="0"/>
                <xsd:element ref="ns4:ed8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0f3ff-c7c3-4b73-8f0c-0bc260d159f3" elementFormDefault="qualified">
    <xsd:import namespace="http://schemas.microsoft.com/office/2006/documentManagement/types"/>
    <xsd:import namespace="http://schemas.microsoft.com/office/infopath/2007/PartnerControls"/>
    <xsd:element name="g46a9f61d38540a784cfecbd3da27bca" ma:index="8" nillable="true" ma:taxonomy="true" ma:internalName="g46a9f61d38540a784cfecbd3da27bca" ma:taxonomyFieldName="DEDJTRGroup" ma:displayName="Group" ma:fieldId="{046a9f61-d385-40a7-84cf-ecbd3da27bca}"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b4605c5f9d584382a57fb8476d85f713" ma:index="12" nillable="true" ma:taxonomy="true" ma:internalName="b4605c5f9d584382a57fb8476d85f713" ma:taxonomyFieldName="DEDJTRDivision" ma:displayName="Division" ma:fieldId="{b4605c5f-9d58-4382-a57f-b8476d85f71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p31afe295eb448f092f13ab8c2af2c33" ma:index="14" nillable="true" ma:taxonomy="true" ma:internalName="p31afe295eb448f092f13ab8c2af2c33" ma:taxonomyFieldName="DEDJTRBranch" ma:displayName="Branch" ma:fieldId="{931afe29-5eb4-48f0-92f1-3ab8c2af2c3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hcae176ec3a54dbeadeeec1b38baec58" ma:index="16" nillable="true" ma:taxonomy="true" ma:internalName="hcae176ec3a54dbeadeeec1b38baec58" ma:taxonomyFieldName="DEDJTRSection" ma:displayName="Section" ma:fieldId="{1cae176e-c3a5-4dbe-adee-ec1b38baec58}"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lf5681727d5b4cc1a5c417fcf66e2a7b" ma:index="18" nillable="true" ma:taxonomy="true" ma:internalName="lf5681727d5b4cc1a5c417fcf66e2a7b" ma:taxonomyFieldName="DEDJTRSecurityClassification" ma:displayName="Security Classification" ma:fieldId="{5f568172-7d5b-4cc1-a5c4-17fcf66e2a7b}" ma:sspId="9292314e-c97d-49c1-8ae7-4cb6e1c4f97c" ma:termSetId="e639de15-6b57-4d67-aed9-4113af6bf4b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5fa365-6051-4755-a57a-b1b515a65ccf"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34efb335-bfc8-46fc-b6db-d0eed2a1e544}" ma:internalName="TaxCatchAll" ma:showField="CatchAllData"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4efb335-bfc8-46fc-b6db-d0eed2a1e544}" ma:internalName="TaxCatchAllLabel" ma:readOnly="true" ma:showField="CatchAllDataLabel"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656102-7c7b-4021-94e7-299bfa2f7616"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DateTaken" ma:index="26" nillable="true" ma:displayName="MediaServiceDateTaken" ma:hidden="true" ma:internalName="MediaServiceDateTaken" ma:readOnly="true">
      <xsd:simpleType>
        <xsd:restriction base="dms:Text"/>
      </xsd:simpleType>
    </xsd:element>
    <xsd:element name="MediaServiceLocation" ma:index="29" nillable="true" ma:displayName="Location" ma:internalName="MediaServiceLocation"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_Flow_SignoffStatus" ma:index="32" nillable="true" ma:displayName="Sign-off status" ma:internalName="Sign_x002d_off_x0020_status">
      <xsd:simpleType>
        <xsd:restriction base="dms:Text"/>
      </xsd:simpleType>
    </xsd:element>
    <xsd:element name="ed8l" ma:index="33" nillable="true" ma:displayName="Reviewed" ma:list="UserInfo" ma:internalName="ed8l">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E38F58-FB45-4744-943C-C226E607ADF6}">
  <ds:schemaRefs>
    <ds:schemaRef ds:uri="http://schemas.microsoft.com/sharepoint/v3/contenttype/forms"/>
  </ds:schemaRefs>
</ds:datastoreItem>
</file>

<file path=customXml/itemProps2.xml><?xml version="1.0" encoding="utf-8"?>
<ds:datastoreItem xmlns:ds="http://schemas.openxmlformats.org/officeDocument/2006/customXml" ds:itemID="{9365805D-7D35-4036-8EC7-50E692B418BA}">
  <ds:schemaRefs>
    <ds:schemaRef ds:uri="1970f3ff-c7c3-4b73-8f0c-0bc260d159f3"/>
    <ds:schemaRef ds:uri="http://purl.org/dc/elements/1.1/"/>
    <ds:schemaRef ds:uri="d95fa365-6051-4755-a57a-b1b515a65ccf"/>
    <ds:schemaRef ds:uri="http://schemas.openxmlformats.org/package/2006/metadata/core-properties"/>
    <ds:schemaRef ds:uri="http://schemas.microsoft.com/office/infopath/2007/PartnerControls"/>
    <ds:schemaRef ds:uri="http://purl.org/dc/terms/"/>
    <ds:schemaRef ds:uri="d8656102-7c7b-4021-94e7-299bfa2f7616"/>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FAF6D73A-8094-4D39-BF6A-1558C70053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70f3ff-c7c3-4b73-8f0c-0bc260d159f3"/>
    <ds:schemaRef ds:uri="d95fa365-6051-4755-a57a-b1b515a65ccf"/>
    <ds:schemaRef ds:uri="d8656102-7c7b-4021-94e7-299bfa2f76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3239</TotalTime>
  <Words>4420</Words>
  <Application>Microsoft Office PowerPoint</Application>
  <PresentationFormat>A4 Paper (210x297 mm)</PresentationFormat>
  <Paragraphs>1199</Paragraphs>
  <Slides>16</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DEDJTR</vt:lpstr>
      <vt:lpstr>Earth Resources Regulation</vt:lpstr>
      <vt:lpstr>Earth Resources Regulation KPI Summary 2020-21 Quarter 1</vt:lpstr>
      <vt:lpstr>Key Performance Indicators 2020-21 Quarter 1</vt:lpstr>
      <vt:lpstr>KPI 1 Efficient Approvals Process – Extractive Work Plans</vt:lpstr>
      <vt:lpstr>KPI 1 Efficient Approvals Process – Mineral Licences and Work Plans</vt:lpstr>
      <vt:lpstr>KPI 1 Efficient Approvals Process – Tenement Variations</vt:lpstr>
      <vt:lpstr>KPI 1 Efficient Approvals Process – Non MRSDA Licence Variations</vt:lpstr>
      <vt:lpstr>KPI 1 Efficient Approvals Process – Petroleum Operation Plans</vt:lpstr>
      <vt:lpstr>KPI 1 Work Plan  - Administrative Updates by Notifications</vt:lpstr>
      <vt:lpstr>KPI 2 Ensuring Compliance – Compliance Activities Undertaken</vt:lpstr>
      <vt:lpstr>KPI 2 Ensuring Compliance – Compliance Audits</vt:lpstr>
      <vt:lpstr>KPI 2 Ensuring Compliance – Enforcement Activities</vt:lpstr>
      <vt:lpstr>KPI 3 Reportable Incidents</vt:lpstr>
      <vt:lpstr>KPI 4 Facilitation of Stakeholder Engagement</vt:lpstr>
      <vt:lpstr>KPI 5 Complaint Management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Performance Report</dc:title>
  <dc:creator>David</dc:creator>
  <cp:lastModifiedBy>David Ly (DJPR)</cp:lastModifiedBy>
  <cp:revision>20</cp:revision>
  <cp:lastPrinted>2020-02-11T05:43:23Z</cp:lastPrinted>
  <dcterms:created xsi:type="dcterms:W3CDTF">2018-07-30T09:48:23Z</dcterms:created>
  <dcterms:modified xsi:type="dcterms:W3CDTF">2021-04-21T23:45:30Z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0x010100611F6414DFB111E7BA88F9DF1743E31700D648DBF4B231EC48B14A8BD0F4974AA7</vt:lpwstr>
  </property>
  <property fmtid="{D5CDD505-2E9C-101B-9397-08002B2CF9AE}" pid="3" name="DEDJTRBranch">
    <vt:lpwstr/>
  </property>
  <property fmtid="{D5CDD505-2E9C-101B-9397-08002B2CF9AE}" pid="4" name="DEDJTRSection">
    <vt:lpwstr/>
  </property>
  <property fmtid="{D5CDD505-2E9C-101B-9397-08002B2CF9AE}" pid="5" name="DEDJTRGroup">
    <vt:lpwstr/>
  </property>
  <property fmtid="{D5CDD505-2E9C-101B-9397-08002B2CF9AE}" pid="6" name="DEDJTRSecurityClassification">
    <vt:lpwstr/>
  </property>
  <property fmtid="{D5CDD505-2E9C-101B-9397-08002B2CF9AE}" pid="7" name="DEDJTRDivision">
    <vt:lpwstr/>
  </property>
</Properties>
</file>