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16"/>
  </p:notesMasterIdLst>
  <p:sldIdLst>
    <p:sldId id="283" r:id="rId3"/>
    <p:sldId id="267" r:id="rId4"/>
    <p:sldId id="268" r:id="rId5"/>
    <p:sldId id="257" r:id="rId6"/>
    <p:sldId id="259" r:id="rId7"/>
    <p:sldId id="271" r:id="rId8"/>
    <p:sldId id="284" r:id="rId9"/>
    <p:sldId id="258" r:id="rId10"/>
    <p:sldId id="261" r:id="rId11"/>
    <p:sldId id="260" r:id="rId12"/>
    <p:sldId id="264" r:id="rId13"/>
    <p:sldId id="265" r:id="rId14"/>
    <p:sldId id="266" r:id="rId15"/>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Potter (DEDJTR)" initials="RP(" lastIdx="2" clrIdx="0">
    <p:extLst>
      <p:ext uri="{19B8F6BF-5375-455C-9EA6-DF929625EA0E}">
        <p15:presenceInfo xmlns:p15="http://schemas.microsoft.com/office/powerpoint/2012/main" userId="S-1-5-21-3009471437-2678356326-1117381816-2143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4" autoAdjust="0"/>
    <p:restoredTop sz="99387" autoAdjust="0"/>
  </p:normalViewPr>
  <p:slideViewPr>
    <p:cSldViewPr>
      <p:cViewPr varScale="1">
        <p:scale>
          <a:sx n="115" d="100"/>
          <a:sy n="115" d="100"/>
        </p:scale>
        <p:origin x="954" y="8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AU" sz="1200" dirty="0"/>
              <a:t>Applications,</a:t>
            </a:r>
            <a:r>
              <a:rPr lang="en-AU" sz="1200" baseline="0" dirty="0"/>
              <a:t> Variations and Workplans Finalised </a:t>
            </a:r>
            <a:endParaRPr lang="en-AU" sz="1200" dirty="0"/>
          </a:p>
        </c:rich>
      </c:tx>
      <c:overlay val="0"/>
      <c:spPr>
        <a:noFill/>
        <a:ln>
          <a:noFill/>
        </a:ln>
        <a:effectLst/>
      </c:spPr>
    </c:title>
    <c:autoTitleDeleted val="0"/>
    <c:plotArea>
      <c:layout/>
      <c:lineChart>
        <c:grouping val="standard"/>
        <c:varyColors val="0"/>
        <c:ser>
          <c:idx val="0"/>
          <c:order val="0"/>
          <c:tx>
            <c:strRef>
              <c:f>Sheet1!$B$1</c:f>
              <c:strCache>
                <c:ptCount val="1"/>
                <c:pt idx="0">
                  <c:v>Licence Applications</c:v>
                </c:pt>
              </c:strCache>
            </c:strRef>
          </c:tx>
          <c:spPr>
            <a:ln w="28575" cap="rnd">
              <a:solidFill>
                <a:schemeClr val="accent6">
                  <a:lumMod val="60000"/>
                  <a:lumOff val="40000"/>
                </a:schemeClr>
              </a:solidFill>
              <a:round/>
            </a:ln>
            <a:effectLst/>
          </c:spPr>
          <c:marker>
            <c:symbol val="none"/>
          </c:marker>
          <c:dLbls>
            <c:dLbl>
              <c:idx val="2"/>
              <c:layout>
                <c:manualLayout>
                  <c:x val="-2.3135635436705406E-2"/>
                  <c:y val="2.8281529637335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12-4E09-9AEF-5E47A81BE2E5}"/>
                </c:ext>
              </c:extLst>
            </c:dLbl>
            <c:dLbl>
              <c:idx val="3"/>
              <c:layout>
                <c:manualLayout>
                  <c:x val="-3.7858312532790664E-2"/>
                  <c:y val="-9.42717654577859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12-4E09-9AEF-5E47A81BE2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Sheet1!$A$5:$A$8</c:f>
              <c:strCache>
                <c:ptCount val="4"/>
                <c:pt idx="0">
                  <c:v>FY 2017-18 Q4</c:v>
                </c:pt>
                <c:pt idx="1">
                  <c:v>FY 2018-19 Q1</c:v>
                </c:pt>
                <c:pt idx="2">
                  <c:v>FY 2018-19 Q2</c:v>
                </c:pt>
                <c:pt idx="3">
                  <c:v>FY 2018-19 Q3</c:v>
                </c:pt>
              </c:strCache>
            </c:strRef>
          </c:cat>
          <c:val>
            <c:numRef>
              <c:f>Sheet1!$B$5:$B$8</c:f>
              <c:numCache>
                <c:formatCode>General</c:formatCode>
                <c:ptCount val="4"/>
                <c:pt idx="0">
                  <c:v>21</c:v>
                </c:pt>
                <c:pt idx="1">
                  <c:v>27</c:v>
                </c:pt>
                <c:pt idx="2">
                  <c:v>12</c:v>
                </c:pt>
                <c:pt idx="3">
                  <c:v>11</c:v>
                </c:pt>
              </c:numCache>
            </c:numRef>
          </c:val>
          <c:smooth val="0"/>
          <c:extLst>
            <c:ext xmlns:c16="http://schemas.microsoft.com/office/drawing/2014/chart" uri="{C3380CC4-5D6E-409C-BE32-E72D297353CC}">
              <c16:uniqueId val="{00000000-11C4-4F22-A0C8-F6E745DE5C3F}"/>
            </c:ext>
          </c:extLst>
        </c:ser>
        <c:ser>
          <c:idx val="1"/>
          <c:order val="1"/>
          <c:tx>
            <c:strRef>
              <c:f>Sheet1!$C$1</c:f>
              <c:strCache>
                <c:ptCount val="1"/>
                <c:pt idx="0">
                  <c:v>Licence Variations</c:v>
                </c:pt>
              </c:strCache>
            </c:strRef>
          </c:tx>
          <c:spPr>
            <a:ln w="28575" cap="rnd">
              <a:solidFill>
                <a:schemeClr val="accent6">
                  <a:lumMod val="50000"/>
                </a:schemeClr>
              </a:solidFill>
              <a:round/>
            </a:ln>
            <a:effectLst/>
          </c:spPr>
          <c:marker>
            <c:symbol val="none"/>
          </c:marker>
          <c:dLbls>
            <c:dLbl>
              <c:idx val="0"/>
              <c:layout>
                <c:manualLayout>
                  <c:x val="-2.1032395851550757E-3"/>
                  <c:y val="-7.07038240933395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12-4E09-9AEF-5E47A81BE2E5}"/>
                </c:ext>
              </c:extLst>
            </c:dLbl>
            <c:dLbl>
              <c:idx val="1"/>
              <c:layout>
                <c:manualLayout>
                  <c:x val="0"/>
                  <c:y val="-5.6563059274671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12-4E09-9AEF-5E47A81BE2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Sheet1!$A$5:$A$8</c:f>
              <c:strCache>
                <c:ptCount val="4"/>
                <c:pt idx="0">
                  <c:v>FY 2017-18 Q4</c:v>
                </c:pt>
                <c:pt idx="1">
                  <c:v>FY 2018-19 Q1</c:v>
                </c:pt>
                <c:pt idx="2">
                  <c:v>FY 2018-19 Q2</c:v>
                </c:pt>
                <c:pt idx="3">
                  <c:v>FY 2018-19 Q3</c:v>
                </c:pt>
              </c:strCache>
            </c:strRef>
          </c:cat>
          <c:val>
            <c:numRef>
              <c:f>Sheet1!$C$5:$C$8</c:f>
              <c:numCache>
                <c:formatCode>General</c:formatCode>
                <c:ptCount val="4"/>
                <c:pt idx="0">
                  <c:v>43</c:v>
                </c:pt>
                <c:pt idx="1">
                  <c:v>54</c:v>
                </c:pt>
                <c:pt idx="2">
                  <c:v>60</c:v>
                </c:pt>
                <c:pt idx="3">
                  <c:v>106</c:v>
                </c:pt>
              </c:numCache>
            </c:numRef>
          </c:val>
          <c:smooth val="0"/>
          <c:extLst>
            <c:ext xmlns:c16="http://schemas.microsoft.com/office/drawing/2014/chart" uri="{C3380CC4-5D6E-409C-BE32-E72D297353CC}">
              <c16:uniqueId val="{00000001-11C4-4F22-A0C8-F6E745DE5C3F}"/>
            </c:ext>
          </c:extLst>
        </c:ser>
        <c:ser>
          <c:idx val="2"/>
          <c:order val="2"/>
          <c:tx>
            <c:strRef>
              <c:f>Sheet1!$D$1</c:f>
              <c:strCache>
                <c:ptCount val="1"/>
                <c:pt idx="0">
                  <c:v>Work Plans</c:v>
                </c:pt>
              </c:strCache>
            </c:strRef>
          </c:tx>
          <c:spPr>
            <a:ln w="28575" cap="rnd">
              <a:solidFill>
                <a:schemeClr val="accent6">
                  <a:lumMod val="20000"/>
                  <a:lumOff val="80000"/>
                </a:schemeClr>
              </a:solidFill>
              <a:round/>
            </a:ln>
            <a:effectLst/>
          </c:spPr>
          <c:marker>
            <c:symbol val="none"/>
          </c:marker>
          <c:dLbls>
            <c:dLbl>
              <c:idx val="2"/>
              <c:layout>
                <c:manualLayout>
                  <c:x val="-3.3651833362480593E-2"/>
                  <c:y val="-5.6563059274671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12-4E09-9AEF-5E47A81BE2E5}"/>
                </c:ext>
              </c:extLst>
            </c:dLbl>
            <c:dLbl>
              <c:idx val="3"/>
              <c:layout>
                <c:manualLayout>
                  <c:x val="-2.1032395851550371E-3"/>
                  <c:y val="-8.641478673198003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12-4E09-9AEF-5E47A81BE2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Sheet1!$A$5:$A$8</c:f>
              <c:strCache>
                <c:ptCount val="4"/>
                <c:pt idx="0">
                  <c:v>FY 2017-18 Q4</c:v>
                </c:pt>
                <c:pt idx="1">
                  <c:v>FY 2018-19 Q1</c:v>
                </c:pt>
                <c:pt idx="2">
                  <c:v>FY 2018-19 Q2</c:v>
                </c:pt>
                <c:pt idx="3">
                  <c:v>FY 2018-19 Q3</c:v>
                </c:pt>
              </c:strCache>
            </c:strRef>
          </c:cat>
          <c:val>
            <c:numRef>
              <c:f>Sheet1!$D$5:$D$8</c:f>
              <c:numCache>
                <c:formatCode>General</c:formatCode>
                <c:ptCount val="4"/>
                <c:pt idx="0">
                  <c:v>9</c:v>
                </c:pt>
                <c:pt idx="1">
                  <c:v>8</c:v>
                </c:pt>
                <c:pt idx="2">
                  <c:v>12</c:v>
                </c:pt>
                <c:pt idx="3">
                  <c:v>8</c:v>
                </c:pt>
              </c:numCache>
            </c:numRef>
          </c:val>
          <c:smooth val="0"/>
          <c:extLst>
            <c:ext xmlns:c16="http://schemas.microsoft.com/office/drawing/2014/chart" uri="{C3380CC4-5D6E-409C-BE32-E72D297353CC}">
              <c16:uniqueId val="{00000002-11C4-4F22-A0C8-F6E745DE5C3F}"/>
            </c:ext>
          </c:extLst>
        </c:ser>
        <c:dLbls>
          <c:showLegendKey val="0"/>
          <c:showVal val="0"/>
          <c:showCatName val="0"/>
          <c:showSerName val="0"/>
          <c:showPercent val="0"/>
          <c:showBubbleSize val="0"/>
        </c:dLbls>
        <c:smooth val="0"/>
        <c:axId val="43260544"/>
        <c:axId val="43278720"/>
      </c:lineChart>
      <c:catAx>
        <c:axId val="4326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78720"/>
        <c:crosses val="autoZero"/>
        <c:auto val="1"/>
        <c:lblAlgn val="ctr"/>
        <c:lblOffset val="100"/>
        <c:noMultiLvlLbl val="0"/>
      </c:catAx>
      <c:valAx>
        <c:axId val="43278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900">
                    <a:solidFill>
                      <a:schemeClr val="bg1">
                        <a:lumMod val="50000"/>
                      </a:schemeClr>
                    </a:solidFill>
                  </a:defRPr>
                </a:pPr>
                <a:r>
                  <a:rPr lang="en-AU" sz="900" dirty="0">
                    <a:solidFill>
                      <a:schemeClr val="bg1">
                        <a:lumMod val="50000"/>
                      </a:schemeClr>
                    </a:solidFill>
                  </a:rPr>
                  <a:t>Number Finalised</a:t>
                </a:r>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6054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AU" sz="1200" dirty="0"/>
              <a:t>Quarterly</a:t>
            </a:r>
            <a:r>
              <a:rPr lang="en-AU" sz="1200" baseline="0" dirty="0"/>
              <a:t> Notifications Received and Acknowledged</a:t>
            </a:r>
            <a:endParaRPr lang="en-AU"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Notifications Received</c:v>
                </c:pt>
              </c:strCache>
            </c:strRef>
          </c:tx>
          <c:spPr>
            <a:solidFill>
              <a:schemeClr val="accent1"/>
            </a:solidFill>
            <a:ln>
              <a:noFill/>
            </a:ln>
            <a:effectLst/>
          </c:spPr>
          <c:invertIfNegative val="0"/>
          <c:cat>
            <c:strRef>
              <c:f>Sheet1!$A$2:$A$5</c:f>
              <c:strCache>
                <c:ptCount val="4"/>
                <c:pt idx="0">
                  <c:v>2017-18 Q4</c:v>
                </c:pt>
                <c:pt idx="1">
                  <c:v>2018-19 Q1</c:v>
                </c:pt>
                <c:pt idx="2">
                  <c:v>2018-19 Q2</c:v>
                </c:pt>
                <c:pt idx="3">
                  <c:v>2018-19 Q3</c:v>
                </c:pt>
              </c:strCache>
            </c:strRef>
          </c:cat>
          <c:val>
            <c:numRef>
              <c:f>Sheet1!$B$2:$B$5</c:f>
              <c:numCache>
                <c:formatCode>General</c:formatCode>
                <c:ptCount val="4"/>
                <c:pt idx="0">
                  <c:v>4</c:v>
                </c:pt>
                <c:pt idx="1">
                  <c:v>7</c:v>
                </c:pt>
                <c:pt idx="2">
                  <c:v>6</c:v>
                </c:pt>
                <c:pt idx="3">
                  <c:v>5</c:v>
                </c:pt>
              </c:numCache>
            </c:numRef>
          </c:val>
          <c:extLst>
            <c:ext xmlns:c16="http://schemas.microsoft.com/office/drawing/2014/chart" uri="{C3380CC4-5D6E-409C-BE32-E72D297353CC}">
              <c16:uniqueId val="{00000000-75B0-4425-B28E-B8484C1B091F}"/>
            </c:ext>
          </c:extLst>
        </c:ser>
        <c:ser>
          <c:idx val="1"/>
          <c:order val="1"/>
          <c:tx>
            <c:strRef>
              <c:f>Sheet1!$C$1</c:f>
              <c:strCache>
                <c:ptCount val="1"/>
                <c:pt idx="0">
                  <c:v>Notifications Acknowledged</c:v>
                </c:pt>
              </c:strCache>
            </c:strRef>
          </c:tx>
          <c:spPr>
            <a:solidFill>
              <a:schemeClr val="accent6"/>
            </a:solidFill>
            <a:ln>
              <a:noFill/>
            </a:ln>
            <a:effectLst/>
          </c:spPr>
          <c:invertIfNegative val="0"/>
          <c:cat>
            <c:strRef>
              <c:f>Sheet1!$A$2:$A$5</c:f>
              <c:strCache>
                <c:ptCount val="4"/>
                <c:pt idx="0">
                  <c:v>2017-18 Q4</c:v>
                </c:pt>
                <c:pt idx="1">
                  <c:v>2018-19 Q1</c:v>
                </c:pt>
                <c:pt idx="2">
                  <c:v>2018-19 Q2</c:v>
                </c:pt>
                <c:pt idx="3">
                  <c:v>2018-19 Q3</c:v>
                </c:pt>
              </c:strCache>
            </c:strRef>
          </c:cat>
          <c:val>
            <c:numRef>
              <c:f>Sheet1!$C$2:$C$5</c:f>
              <c:numCache>
                <c:formatCode>General</c:formatCode>
                <c:ptCount val="4"/>
                <c:pt idx="0">
                  <c:v>2</c:v>
                </c:pt>
                <c:pt idx="1">
                  <c:v>4</c:v>
                </c:pt>
                <c:pt idx="2">
                  <c:v>7</c:v>
                </c:pt>
                <c:pt idx="3">
                  <c:v>3</c:v>
                </c:pt>
              </c:numCache>
            </c:numRef>
          </c:val>
          <c:extLst>
            <c:ext xmlns:c16="http://schemas.microsoft.com/office/drawing/2014/chart" uri="{C3380CC4-5D6E-409C-BE32-E72D297353CC}">
              <c16:uniqueId val="{00000001-75B0-4425-B28E-B8484C1B091F}"/>
            </c:ext>
          </c:extLst>
        </c:ser>
        <c:dLbls>
          <c:showLegendKey val="0"/>
          <c:showVal val="0"/>
          <c:showCatName val="0"/>
          <c:showSerName val="0"/>
          <c:showPercent val="0"/>
          <c:showBubbleSize val="0"/>
        </c:dLbls>
        <c:gapWidth val="219"/>
        <c:overlap val="-27"/>
        <c:axId val="747143728"/>
        <c:axId val="747146024"/>
      </c:barChart>
      <c:catAx>
        <c:axId val="74714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7146024"/>
        <c:crosses val="autoZero"/>
        <c:auto val="1"/>
        <c:lblAlgn val="ctr"/>
        <c:lblOffset val="100"/>
        <c:noMultiLvlLbl val="0"/>
      </c:catAx>
      <c:valAx>
        <c:axId val="7471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000" dirty="0"/>
                  <a:t>No.</a:t>
                </a:r>
                <a:r>
                  <a:rPr lang="en-AU" sz="1000" baseline="0" dirty="0"/>
                  <a:t> of Notifications</a:t>
                </a:r>
                <a:endParaRPr lang="en-AU" sz="10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714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solidFill>
                <a:latin typeface="+mn-lt"/>
                <a:ea typeface="+mn-ea"/>
                <a:cs typeface="+mn-cs"/>
              </a:defRPr>
            </a:pPr>
            <a:r>
              <a:rPr lang="en-AU" sz="1050" dirty="0">
                <a:solidFill>
                  <a:schemeClr val="tx1"/>
                </a:solidFill>
              </a:rPr>
              <a:t>Compliance Activities by Quarter</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Audits</c:v>
                </c:pt>
              </c:strCache>
            </c:strRef>
          </c:tx>
          <c:spPr>
            <a:solidFill>
              <a:schemeClr val="accent6">
                <a:lumMod val="60000"/>
                <a:lumOff val="40000"/>
              </a:schemeClr>
            </a:solidFill>
            <a:ln>
              <a:noFill/>
            </a:ln>
            <a:effectLst/>
          </c:spPr>
          <c:invertIfNegative val="0"/>
          <c:cat>
            <c:strRef>
              <c:f>Sheet1!$A$5:$A$8</c:f>
              <c:strCache>
                <c:ptCount val="4"/>
                <c:pt idx="0">
                  <c:v>FY 2017-18 Q4</c:v>
                </c:pt>
                <c:pt idx="1">
                  <c:v>FY 2018-19 Q1</c:v>
                </c:pt>
                <c:pt idx="2">
                  <c:v>FY 2018-19 Q2</c:v>
                </c:pt>
                <c:pt idx="3">
                  <c:v>FY 2018-19 Q3</c:v>
                </c:pt>
              </c:strCache>
            </c:strRef>
          </c:cat>
          <c:val>
            <c:numRef>
              <c:f>Sheet1!$B$5:$B$8</c:f>
              <c:numCache>
                <c:formatCode>General</c:formatCode>
                <c:ptCount val="4"/>
                <c:pt idx="0">
                  <c:v>61</c:v>
                </c:pt>
                <c:pt idx="1">
                  <c:v>12</c:v>
                </c:pt>
                <c:pt idx="2">
                  <c:v>40</c:v>
                </c:pt>
                <c:pt idx="3">
                  <c:v>46</c:v>
                </c:pt>
              </c:numCache>
            </c:numRef>
          </c:val>
          <c:extLst>
            <c:ext xmlns:c16="http://schemas.microsoft.com/office/drawing/2014/chart" uri="{C3380CC4-5D6E-409C-BE32-E72D297353CC}">
              <c16:uniqueId val="{00000000-00E3-44B3-8648-EA6EA219F4E5}"/>
            </c:ext>
          </c:extLst>
        </c:ser>
        <c:ser>
          <c:idx val="1"/>
          <c:order val="1"/>
          <c:tx>
            <c:strRef>
              <c:f>Sheet1!$C$1</c:f>
              <c:strCache>
                <c:ptCount val="1"/>
                <c:pt idx="0">
                  <c:v>Inspections</c:v>
                </c:pt>
              </c:strCache>
            </c:strRef>
          </c:tx>
          <c:spPr>
            <a:solidFill>
              <a:schemeClr val="accent6"/>
            </a:solidFill>
            <a:ln>
              <a:noFill/>
            </a:ln>
            <a:effectLst/>
          </c:spPr>
          <c:invertIfNegative val="0"/>
          <c:cat>
            <c:strRef>
              <c:f>Sheet1!$A$5:$A$8</c:f>
              <c:strCache>
                <c:ptCount val="4"/>
                <c:pt idx="0">
                  <c:v>FY 2017-18 Q4</c:v>
                </c:pt>
                <c:pt idx="1">
                  <c:v>FY 2018-19 Q1</c:v>
                </c:pt>
                <c:pt idx="2">
                  <c:v>FY 2018-19 Q2</c:v>
                </c:pt>
                <c:pt idx="3">
                  <c:v>FY 2018-19 Q3</c:v>
                </c:pt>
              </c:strCache>
            </c:strRef>
          </c:cat>
          <c:val>
            <c:numRef>
              <c:f>Sheet1!$C$5:$C$8</c:f>
              <c:numCache>
                <c:formatCode>General</c:formatCode>
                <c:ptCount val="4"/>
                <c:pt idx="0">
                  <c:v>72</c:v>
                </c:pt>
                <c:pt idx="1">
                  <c:v>70</c:v>
                </c:pt>
                <c:pt idx="2">
                  <c:v>93</c:v>
                </c:pt>
                <c:pt idx="3">
                  <c:v>89</c:v>
                </c:pt>
              </c:numCache>
            </c:numRef>
          </c:val>
          <c:extLst>
            <c:ext xmlns:c16="http://schemas.microsoft.com/office/drawing/2014/chart" uri="{C3380CC4-5D6E-409C-BE32-E72D297353CC}">
              <c16:uniqueId val="{00000001-00E3-44B3-8648-EA6EA219F4E5}"/>
            </c:ext>
          </c:extLst>
        </c:ser>
        <c:ser>
          <c:idx val="2"/>
          <c:order val="2"/>
          <c:tx>
            <c:strRef>
              <c:f>Sheet1!$D$1</c:f>
              <c:strCache>
                <c:ptCount val="1"/>
                <c:pt idx="0">
                  <c:v>Meetings</c:v>
                </c:pt>
              </c:strCache>
            </c:strRef>
          </c:tx>
          <c:spPr>
            <a:solidFill>
              <a:schemeClr val="accent6">
                <a:lumMod val="75000"/>
              </a:schemeClr>
            </a:solidFill>
            <a:ln>
              <a:noFill/>
            </a:ln>
            <a:effectLst/>
          </c:spPr>
          <c:invertIfNegative val="0"/>
          <c:cat>
            <c:strRef>
              <c:f>Sheet1!$A$5:$A$8</c:f>
              <c:strCache>
                <c:ptCount val="4"/>
                <c:pt idx="0">
                  <c:v>FY 2017-18 Q4</c:v>
                </c:pt>
                <c:pt idx="1">
                  <c:v>FY 2018-19 Q1</c:v>
                </c:pt>
                <c:pt idx="2">
                  <c:v>FY 2018-19 Q2</c:v>
                </c:pt>
                <c:pt idx="3">
                  <c:v>FY 2018-19 Q3</c:v>
                </c:pt>
              </c:strCache>
            </c:strRef>
          </c:cat>
          <c:val>
            <c:numRef>
              <c:f>Sheet1!$D$5:$D$8</c:f>
              <c:numCache>
                <c:formatCode>General</c:formatCode>
                <c:ptCount val="4"/>
                <c:pt idx="0">
                  <c:v>10</c:v>
                </c:pt>
                <c:pt idx="1">
                  <c:v>10</c:v>
                </c:pt>
                <c:pt idx="2">
                  <c:v>16</c:v>
                </c:pt>
                <c:pt idx="3">
                  <c:v>9</c:v>
                </c:pt>
              </c:numCache>
            </c:numRef>
          </c:val>
          <c:extLst>
            <c:ext xmlns:c16="http://schemas.microsoft.com/office/drawing/2014/chart" uri="{C3380CC4-5D6E-409C-BE32-E72D297353CC}">
              <c16:uniqueId val="{00000002-00E3-44B3-8648-EA6EA219F4E5}"/>
            </c:ext>
          </c:extLst>
        </c:ser>
        <c:ser>
          <c:idx val="3"/>
          <c:order val="3"/>
          <c:tx>
            <c:strRef>
              <c:f>Sheet1!$E$1</c:f>
              <c:strCache>
                <c:ptCount val="1"/>
                <c:pt idx="0">
                  <c:v>Site Closures</c:v>
                </c:pt>
              </c:strCache>
            </c:strRef>
          </c:tx>
          <c:spPr>
            <a:solidFill>
              <a:schemeClr val="accent6">
                <a:lumMod val="50000"/>
              </a:schemeClr>
            </a:solidFill>
            <a:ln>
              <a:noFill/>
            </a:ln>
            <a:effectLst/>
          </c:spPr>
          <c:invertIfNegative val="0"/>
          <c:cat>
            <c:strRef>
              <c:f>Sheet1!$A$5:$A$8</c:f>
              <c:strCache>
                <c:ptCount val="4"/>
                <c:pt idx="0">
                  <c:v>FY 2017-18 Q4</c:v>
                </c:pt>
                <c:pt idx="1">
                  <c:v>FY 2018-19 Q1</c:v>
                </c:pt>
                <c:pt idx="2">
                  <c:v>FY 2018-19 Q2</c:v>
                </c:pt>
                <c:pt idx="3">
                  <c:v>FY 2018-19 Q3</c:v>
                </c:pt>
              </c:strCache>
            </c:strRef>
          </c:cat>
          <c:val>
            <c:numRef>
              <c:f>Sheet1!$E$5:$E$8</c:f>
              <c:numCache>
                <c:formatCode>General</c:formatCode>
                <c:ptCount val="4"/>
                <c:pt idx="0">
                  <c:v>13</c:v>
                </c:pt>
                <c:pt idx="1">
                  <c:v>6</c:v>
                </c:pt>
                <c:pt idx="2">
                  <c:v>7</c:v>
                </c:pt>
                <c:pt idx="3">
                  <c:v>8</c:v>
                </c:pt>
              </c:numCache>
            </c:numRef>
          </c:val>
          <c:extLst>
            <c:ext xmlns:c16="http://schemas.microsoft.com/office/drawing/2014/chart" uri="{C3380CC4-5D6E-409C-BE32-E72D297353CC}">
              <c16:uniqueId val="{00000003-00E3-44B3-8648-EA6EA219F4E5}"/>
            </c:ext>
          </c:extLst>
        </c:ser>
        <c:dLbls>
          <c:showLegendKey val="0"/>
          <c:showVal val="0"/>
          <c:showCatName val="0"/>
          <c:showSerName val="0"/>
          <c:showPercent val="0"/>
          <c:showBubbleSize val="0"/>
        </c:dLbls>
        <c:gapWidth val="150"/>
        <c:overlap val="100"/>
        <c:axId val="574860056"/>
        <c:axId val="574860384"/>
      </c:barChart>
      <c:catAx>
        <c:axId val="57486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crossAx val="574860384"/>
        <c:crosses val="autoZero"/>
        <c:auto val="1"/>
        <c:lblAlgn val="ctr"/>
        <c:lblOffset val="100"/>
        <c:noMultiLvlLbl val="0"/>
      </c:catAx>
      <c:valAx>
        <c:axId val="574860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000" dirty="0"/>
                  <a:t>Activities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AU" sz="1100" dirty="0"/>
              <a:t>Action requirements </a:t>
            </a:r>
            <a:r>
              <a:rPr lang="en-AU" sz="1100" baseline="0" dirty="0"/>
              <a:t>on </a:t>
            </a:r>
            <a:r>
              <a:rPr lang="en-AU" sz="1100" dirty="0"/>
              <a:t>Audits</a:t>
            </a:r>
          </a:p>
        </c:rich>
      </c:tx>
      <c:overlay val="0"/>
    </c:title>
    <c:autoTitleDeleted val="0"/>
    <c:plotArea>
      <c:layout>
        <c:manualLayout>
          <c:layoutTarget val="inner"/>
          <c:xMode val="edge"/>
          <c:yMode val="edge"/>
          <c:x val="8.2730468557497161E-2"/>
          <c:y val="0.15838551276213639"/>
          <c:w val="0.85271903509990732"/>
          <c:h val="0.58493644155158253"/>
        </c:manualLayout>
      </c:layout>
      <c:barChart>
        <c:barDir val="col"/>
        <c:grouping val="stacked"/>
        <c:varyColors val="0"/>
        <c:ser>
          <c:idx val="0"/>
          <c:order val="0"/>
          <c:tx>
            <c:strRef>
              <c:f>Sheet1!$B$1</c:f>
              <c:strCache>
                <c:ptCount val="1"/>
                <c:pt idx="0">
                  <c:v>Remedial Action Required</c:v>
                </c:pt>
              </c:strCache>
            </c:strRef>
          </c:tx>
          <c:spPr>
            <a:solidFill>
              <a:schemeClr val="accent6">
                <a:lumMod val="40000"/>
                <a:lumOff val="60000"/>
              </a:schemeClr>
            </a:solidFill>
            <a:ln>
              <a:solidFill>
                <a:schemeClr val="accent3">
                  <a:lumMod val="20000"/>
                  <a:lumOff val="80000"/>
                </a:schemeClr>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Sheet1!$A$4:$A$7</c:f>
              <c:strCache>
                <c:ptCount val="4"/>
                <c:pt idx="0">
                  <c:v>FY 2017-18 Q4</c:v>
                </c:pt>
                <c:pt idx="1">
                  <c:v>FY 2018-19 Q1</c:v>
                </c:pt>
                <c:pt idx="2">
                  <c:v>FY 2018-19 Q2</c:v>
                </c:pt>
                <c:pt idx="3">
                  <c:v>FY 2018-19 Q3</c:v>
                </c:pt>
              </c:strCache>
            </c:strRef>
          </c:cat>
          <c:val>
            <c:numRef>
              <c:f>Sheet1!$B$4:$B$7</c:f>
              <c:numCache>
                <c:formatCode>General</c:formatCode>
                <c:ptCount val="4"/>
                <c:pt idx="0">
                  <c:v>39</c:v>
                </c:pt>
                <c:pt idx="1">
                  <c:v>8</c:v>
                </c:pt>
                <c:pt idx="2">
                  <c:v>24</c:v>
                </c:pt>
                <c:pt idx="3">
                  <c:v>32</c:v>
                </c:pt>
              </c:numCache>
            </c:numRef>
          </c:val>
          <c:extLst>
            <c:ext xmlns:c16="http://schemas.microsoft.com/office/drawing/2014/chart" uri="{C3380CC4-5D6E-409C-BE32-E72D297353CC}">
              <c16:uniqueId val="{00000000-9FC1-4163-9A3C-90ECAF575C8A}"/>
            </c:ext>
          </c:extLst>
        </c:ser>
        <c:ser>
          <c:idx val="1"/>
          <c:order val="1"/>
          <c:tx>
            <c:strRef>
              <c:f>Sheet1!$C$1</c:f>
              <c:strCache>
                <c:ptCount val="1"/>
                <c:pt idx="0">
                  <c:v>No Action Required</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Sheet1!$A$4:$A$7</c:f>
              <c:strCache>
                <c:ptCount val="4"/>
                <c:pt idx="0">
                  <c:v>FY 2017-18 Q4</c:v>
                </c:pt>
                <c:pt idx="1">
                  <c:v>FY 2018-19 Q1</c:v>
                </c:pt>
                <c:pt idx="2">
                  <c:v>FY 2018-19 Q2</c:v>
                </c:pt>
                <c:pt idx="3">
                  <c:v>FY 2018-19 Q3</c:v>
                </c:pt>
              </c:strCache>
            </c:strRef>
          </c:cat>
          <c:val>
            <c:numRef>
              <c:f>Sheet1!$C$4:$C$7</c:f>
              <c:numCache>
                <c:formatCode>General</c:formatCode>
                <c:ptCount val="4"/>
                <c:pt idx="0">
                  <c:v>22</c:v>
                </c:pt>
                <c:pt idx="1">
                  <c:v>4</c:v>
                </c:pt>
                <c:pt idx="2">
                  <c:v>16</c:v>
                </c:pt>
                <c:pt idx="3">
                  <c:v>14</c:v>
                </c:pt>
              </c:numCache>
            </c:numRef>
          </c:val>
          <c:extLst>
            <c:ext xmlns:c16="http://schemas.microsoft.com/office/drawing/2014/chart" uri="{C3380CC4-5D6E-409C-BE32-E72D297353CC}">
              <c16:uniqueId val="{00000001-9FC1-4163-9A3C-90ECAF575C8A}"/>
            </c:ext>
          </c:extLst>
        </c:ser>
        <c:dLbls>
          <c:showLegendKey val="0"/>
          <c:showVal val="0"/>
          <c:showCatName val="0"/>
          <c:showSerName val="0"/>
          <c:showPercent val="0"/>
          <c:showBubbleSize val="0"/>
        </c:dLbls>
        <c:gapWidth val="150"/>
        <c:overlap val="100"/>
        <c:axId val="84631936"/>
        <c:axId val="84633472"/>
      </c:barChart>
      <c:catAx>
        <c:axId val="84631936"/>
        <c:scaling>
          <c:orientation val="minMax"/>
        </c:scaling>
        <c:delete val="0"/>
        <c:axPos val="b"/>
        <c:numFmt formatCode="General" sourceLinked="0"/>
        <c:majorTickMark val="out"/>
        <c:minorTickMark val="none"/>
        <c:tickLblPos val="nextTo"/>
        <c:txPr>
          <a:bodyPr/>
          <a:lstStyle/>
          <a:p>
            <a:pPr>
              <a:defRPr sz="900"/>
            </a:pPr>
            <a:endParaRPr lang="en-US"/>
          </a:p>
        </c:txPr>
        <c:crossAx val="84633472"/>
        <c:crosses val="autoZero"/>
        <c:auto val="1"/>
        <c:lblAlgn val="ctr"/>
        <c:lblOffset val="100"/>
        <c:noMultiLvlLbl val="0"/>
      </c:catAx>
      <c:valAx>
        <c:axId val="84633472"/>
        <c:scaling>
          <c:orientation val="minMax"/>
        </c:scaling>
        <c:delete val="0"/>
        <c:axPos val="l"/>
        <c:majorGridlines>
          <c:spPr>
            <a:ln>
              <a:solidFill>
                <a:schemeClr val="bg1">
                  <a:lumMod val="85000"/>
                </a:schemeClr>
              </a:solidFill>
            </a:ln>
          </c:spPr>
        </c:majorGridlines>
        <c:title>
          <c:tx>
            <c:rich>
              <a:bodyPr/>
              <a:lstStyle/>
              <a:p>
                <a:pPr>
                  <a:defRPr sz="900"/>
                </a:pPr>
                <a:r>
                  <a:rPr lang="en-AU" sz="900" dirty="0"/>
                  <a:t>No. of Audits</a:t>
                </a:r>
              </a:p>
            </c:rich>
          </c:tx>
          <c:layout>
            <c:manualLayout>
              <c:xMode val="edge"/>
              <c:yMode val="edge"/>
              <c:x val="8.6628228182179488E-3"/>
              <c:y val="0.2951561522595294"/>
            </c:manualLayout>
          </c:layout>
          <c:overlay val="0"/>
        </c:title>
        <c:numFmt formatCode="General" sourceLinked="1"/>
        <c:majorTickMark val="out"/>
        <c:minorTickMark val="none"/>
        <c:tickLblPos val="nextTo"/>
        <c:txPr>
          <a:bodyPr/>
          <a:lstStyle/>
          <a:p>
            <a:pPr>
              <a:defRPr sz="800"/>
            </a:pPr>
            <a:endParaRPr lang="en-US"/>
          </a:p>
        </c:txPr>
        <c:crossAx val="84631936"/>
        <c:crosses val="autoZero"/>
        <c:crossBetween val="between"/>
        <c:majorUnit val="10"/>
      </c:valAx>
    </c:plotArea>
    <c:legend>
      <c:legendPos val="b"/>
      <c:layout>
        <c:manualLayout>
          <c:xMode val="edge"/>
          <c:yMode val="edge"/>
          <c:x val="0.27228522957812573"/>
          <c:y val="0.86699005191184186"/>
          <c:w val="0.46793909825505031"/>
          <c:h val="9.4012459894877873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Enforcement</a:t>
            </a:r>
            <a:r>
              <a:rPr lang="en-AU" sz="1000" baseline="0" dirty="0"/>
              <a:t> Activities</a:t>
            </a:r>
            <a:endParaRPr lang="en-AU" sz="1000" dirty="0"/>
          </a:p>
        </c:rich>
      </c:tx>
      <c:overlay val="0"/>
    </c:title>
    <c:autoTitleDeleted val="0"/>
    <c:plotArea>
      <c:layout>
        <c:manualLayout>
          <c:layoutTarget val="inner"/>
          <c:xMode val="edge"/>
          <c:yMode val="edge"/>
          <c:x val="9.2229478307585308E-2"/>
          <c:y val="0.13623597700349324"/>
          <c:w val="0.88119432696214883"/>
          <c:h val="0.63857568831124556"/>
        </c:manualLayout>
      </c:layout>
      <c:barChart>
        <c:barDir val="col"/>
        <c:grouping val="clustered"/>
        <c:varyColors val="0"/>
        <c:ser>
          <c:idx val="0"/>
          <c:order val="0"/>
          <c:tx>
            <c:strRef>
              <c:f>Sheet1!$B$1</c:f>
              <c:strCache>
                <c:ptCount val="1"/>
                <c:pt idx="0">
                  <c:v>Issued</c:v>
                </c:pt>
              </c:strCache>
            </c:strRef>
          </c:tx>
          <c:spPr>
            <a:solidFill>
              <a:schemeClr val="accent6">
                <a:lumMod val="75000"/>
              </a:schemeClr>
            </a:solidFill>
          </c:spPr>
          <c:invertIfNegative val="0"/>
          <c:cat>
            <c:strRef>
              <c:f>Sheet1!$A$5:$A$8</c:f>
              <c:strCache>
                <c:ptCount val="4"/>
                <c:pt idx="0">
                  <c:v>FY 2017-18 Q4</c:v>
                </c:pt>
                <c:pt idx="1">
                  <c:v>FY 2018-19 Q1</c:v>
                </c:pt>
                <c:pt idx="2">
                  <c:v>FY 2018-19 Q2</c:v>
                </c:pt>
                <c:pt idx="3">
                  <c:v>FY 2018-19 Q3</c:v>
                </c:pt>
              </c:strCache>
            </c:strRef>
          </c:cat>
          <c:val>
            <c:numRef>
              <c:f>Sheet1!$B$5:$B$8</c:f>
              <c:numCache>
                <c:formatCode>General</c:formatCode>
                <c:ptCount val="4"/>
                <c:pt idx="0">
                  <c:v>1</c:v>
                </c:pt>
                <c:pt idx="1">
                  <c:v>4</c:v>
                </c:pt>
                <c:pt idx="2">
                  <c:v>8</c:v>
                </c:pt>
                <c:pt idx="3">
                  <c:v>8</c:v>
                </c:pt>
              </c:numCache>
            </c:numRef>
          </c:val>
          <c:extLst>
            <c:ext xmlns:c16="http://schemas.microsoft.com/office/drawing/2014/chart" uri="{C3380CC4-5D6E-409C-BE32-E72D297353CC}">
              <c16:uniqueId val="{00000000-833F-4C59-AD91-547474C888F1}"/>
            </c:ext>
          </c:extLst>
        </c:ser>
        <c:ser>
          <c:idx val="1"/>
          <c:order val="1"/>
          <c:tx>
            <c:strRef>
              <c:f>Sheet1!$C$1</c:f>
              <c:strCache>
                <c:ptCount val="1"/>
                <c:pt idx="0">
                  <c:v>Completed</c:v>
                </c:pt>
              </c:strCache>
            </c:strRef>
          </c:tx>
          <c:spPr>
            <a:solidFill>
              <a:schemeClr val="accent6">
                <a:lumMod val="40000"/>
                <a:lumOff val="60000"/>
              </a:schemeClr>
            </a:solidFill>
          </c:spPr>
          <c:invertIfNegative val="0"/>
          <c:cat>
            <c:strRef>
              <c:f>Sheet1!$A$5:$A$8</c:f>
              <c:strCache>
                <c:ptCount val="4"/>
                <c:pt idx="0">
                  <c:v>FY 2017-18 Q4</c:v>
                </c:pt>
                <c:pt idx="1">
                  <c:v>FY 2018-19 Q1</c:v>
                </c:pt>
                <c:pt idx="2">
                  <c:v>FY 2018-19 Q2</c:v>
                </c:pt>
                <c:pt idx="3">
                  <c:v>FY 2018-19 Q3</c:v>
                </c:pt>
              </c:strCache>
            </c:strRef>
          </c:cat>
          <c:val>
            <c:numRef>
              <c:f>Sheet1!$C$5:$C$8</c:f>
              <c:numCache>
                <c:formatCode>General</c:formatCode>
                <c:ptCount val="4"/>
                <c:pt idx="0">
                  <c:v>3</c:v>
                </c:pt>
                <c:pt idx="1">
                  <c:v>1</c:v>
                </c:pt>
                <c:pt idx="2">
                  <c:v>1</c:v>
                </c:pt>
                <c:pt idx="3">
                  <c:v>0</c:v>
                </c:pt>
              </c:numCache>
            </c:numRef>
          </c:val>
          <c:extLst>
            <c:ext xmlns:c16="http://schemas.microsoft.com/office/drawing/2014/chart" uri="{C3380CC4-5D6E-409C-BE32-E72D297353CC}">
              <c16:uniqueId val="{00000001-833F-4C59-AD91-547474C888F1}"/>
            </c:ext>
          </c:extLst>
        </c:ser>
        <c:dLbls>
          <c:showLegendKey val="0"/>
          <c:showVal val="0"/>
          <c:showCatName val="0"/>
          <c:showSerName val="0"/>
          <c:showPercent val="0"/>
          <c:showBubbleSize val="0"/>
        </c:dLbls>
        <c:gapWidth val="150"/>
        <c:axId val="85193088"/>
        <c:axId val="85194624"/>
      </c:barChart>
      <c:catAx>
        <c:axId val="85193088"/>
        <c:scaling>
          <c:orientation val="minMax"/>
        </c:scaling>
        <c:delete val="0"/>
        <c:axPos val="b"/>
        <c:numFmt formatCode="General" sourceLinked="0"/>
        <c:majorTickMark val="out"/>
        <c:minorTickMark val="none"/>
        <c:tickLblPos val="nextTo"/>
        <c:txPr>
          <a:bodyPr/>
          <a:lstStyle/>
          <a:p>
            <a:pPr>
              <a:defRPr sz="1000"/>
            </a:pPr>
            <a:endParaRPr lang="en-US"/>
          </a:p>
        </c:txPr>
        <c:crossAx val="85194624"/>
        <c:crosses val="autoZero"/>
        <c:auto val="1"/>
        <c:lblAlgn val="ctr"/>
        <c:lblOffset val="100"/>
        <c:noMultiLvlLbl val="0"/>
      </c:catAx>
      <c:valAx>
        <c:axId val="85194624"/>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dirty="0"/>
                  <a:t>No. of Activities</a:t>
                </a:r>
              </a:p>
            </c:rich>
          </c:tx>
          <c:overlay val="0"/>
        </c:title>
        <c:numFmt formatCode="General" sourceLinked="1"/>
        <c:majorTickMark val="out"/>
        <c:minorTickMark val="none"/>
        <c:tickLblPos val="nextTo"/>
        <c:txPr>
          <a:bodyPr/>
          <a:lstStyle/>
          <a:p>
            <a:pPr>
              <a:defRPr sz="900"/>
            </a:pPr>
            <a:endParaRPr lang="en-US"/>
          </a:p>
        </c:txPr>
        <c:crossAx val="85193088"/>
        <c:crosses val="autoZero"/>
        <c:crossBetween val="between"/>
      </c:val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Incidents</a:t>
            </a:r>
          </a:p>
        </c:rich>
      </c:tx>
      <c:overlay val="0"/>
    </c:title>
    <c:autoTitleDeleted val="0"/>
    <c:plotArea>
      <c:layout>
        <c:manualLayout>
          <c:layoutTarget val="inner"/>
          <c:xMode val="edge"/>
          <c:yMode val="edge"/>
          <c:x val="0.10373871089347148"/>
          <c:y val="0.13376331690991913"/>
          <c:w val="0.86309783243457272"/>
          <c:h val="0.67639461107516463"/>
        </c:manualLayout>
      </c:layout>
      <c:barChart>
        <c:barDir val="col"/>
        <c:grouping val="clustered"/>
        <c:varyColors val="0"/>
        <c:ser>
          <c:idx val="0"/>
          <c:order val="0"/>
          <c:tx>
            <c:strRef>
              <c:f>Sheet1!$B$1</c:f>
              <c:strCache>
                <c:ptCount val="1"/>
                <c:pt idx="0">
                  <c:v>Reportable</c:v>
                </c:pt>
              </c:strCache>
            </c:strRef>
          </c:tx>
          <c:spPr>
            <a:solidFill>
              <a:schemeClr val="accent6">
                <a:lumMod val="75000"/>
              </a:schemeClr>
            </a:solidFill>
          </c:spPr>
          <c:invertIfNegative val="0"/>
          <c:cat>
            <c:strRef>
              <c:f>Sheet1!$A$5:$A$8</c:f>
              <c:strCache>
                <c:ptCount val="4"/>
                <c:pt idx="0">
                  <c:v>FY 2017-18 Q4</c:v>
                </c:pt>
                <c:pt idx="1">
                  <c:v>FY 2018-19 Q1</c:v>
                </c:pt>
                <c:pt idx="2">
                  <c:v>FY 2018-19 Q2</c:v>
                </c:pt>
                <c:pt idx="3">
                  <c:v>FY 2018-19 Q3</c:v>
                </c:pt>
              </c:strCache>
            </c:strRef>
          </c:cat>
          <c:val>
            <c:numRef>
              <c:f>Sheet1!$B$5:$B$8</c:f>
              <c:numCache>
                <c:formatCode>General</c:formatCode>
                <c:ptCount val="4"/>
                <c:pt idx="0">
                  <c:v>1</c:v>
                </c:pt>
                <c:pt idx="1">
                  <c:v>2</c:v>
                </c:pt>
                <c:pt idx="2">
                  <c:v>5</c:v>
                </c:pt>
                <c:pt idx="3">
                  <c:v>7</c:v>
                </c:pt>
              </c:numCache>
            </c:numRef>
          </c:val>
          <c:extLst>
            <c:ext xmlns:c16="http://schemas.microsoft.com/office/drawing/2014/chart" uri="{C3380CC4-5D6E-409C-BE32-E72D297353CC}">
              <c16:uniqueId val="{00000000-F28E-404F-9493-596DBC27D7DA}"/>
            </c:ext>
          </c:extLst>
        </c:ser>
        <c:ser>
          <c:idx val="1"/>
          <c:order val="1"/>
          <c:tx>
            <c:strRef>
              <c:f>Sheet1!$C$1</c:f>
              <c:strCache>
                <c:ptCount val="1"/>
                <c:pt idx="0">
                  <c:v>Non Reportable</c:v>
                </c:pt>
              </c:strCache>
            </c:strRef>
          </c:tx>
          <c:spPr>
            <a:solidFill>
              <a:schemeClr val="accent6">
                <a:lumMod val="60000"/>
                <a:lumOff val="40000"/>
              </a:schemeClr>
            </a:solidFill>
          </c:spPr>
          <c:invertIfNegative val="0"/>
          <c:cat>
            <c:strRef>
              <c:f>Sheet1!$A$5:$A$8</c:f>
              <c:strCache>
                <c:ptCount val="4"/>
                <c:pt idx="0">
                  <c:v>FY 2017-18 Q4</c:v>
                </c:pt>
                <c:pt idx="1">
                  <c:v>FY 2018-19 Q1</c:v>
                </c:pt>
                <c:pt idx="2">
                  <c:v>FY 2018-19 Q2</c:v>
                </c:pt>
                <c:pt idx="3">
                  <c:v>FY 2018-19 Q3</c:v>
                </c:pt>
              </c:strCache>
            </c:strRef>
          </c:cat>
          <c:val>
            <c:numRef>
              <c:f>Sheet1!$C$5:$C$8</c:f>
              <c:numCache>
                <c:formatCode>General</c:formatCode>
                <c:ptCount val="4"/>
                <c:pt idx="0">
                  <c:v>6</c:v>
                </c:pt>
                <c:pt idx="1">
                  <c:v>2</c:v>
                </c:pt>
                <c:pt idx="2">
                  <c:v>2</c:v>
                </c:pt>
                <c:pt idx="3">
                  <c:v>3</c:v>
                </c:pt>
              </c:numCache>
            </c:numRef>
          </c:val>
          <c:extLst>
            <c:ext xmlns:c16="http://schemas.microsoft.com/office/drawing/2014/chart" uri="{C3380CC4-5D6E-409C-BE32-E72D297353CC}">
              <c16:uniqueId val="{00000001-F28E-404F-9493-596DBC27D7DA}"/>
            </c:ext>
          </c:extLst>
        </c:ser>
        <c:dLbls>
          <c:showLegendKey val="0"/>
          <c:showVal val="0"/>
          <c:showCatName val="0"/>
          <c:showSerName val="0"/>
          <c:showPercent val="0"/>
          <c:showBubbleSize val="0"/>
        </c:dLbls>
        <c:gapWidth val="150"/>
        <c:axId val="85699584"/>
        <c:axId val="85811968"/>
      </c:barChart>
      <c:catAx>
        <c:axId val="85699584"/>
        <c:scaling>
          <c:orientation val="minMax"/>
        </c:scaling>
        <c:delete val="0"/>
        <c:axPos val="b"/>
        <c:numFmt formatCode="General" sourceLinked="0"/>
        <c:majorTickMark val="out"/>
        <c:minorTickMark val="none"/>
        <c:tickLblPos val="nextTo"/>
        <c:txPr>
          <a:bodyPr/>
          <a:lstStyle/>
          <a:p>
            <a:pPr>
              <a:defRPr sz="900"/>
            </a:pPr>
            <a:endParaRPr lang="en-US"/>
          </a:p>
        </c:txPr>
        <c:crossAx val="85811968"/>
        <c:crosses val="autoZero"/>
        <c:auto val="1"/>
        <c:lblAlgn val="ctr"/>
        <c:lblOffset val="100"/>
        <c:noMultiLvlLbl val="0"/>
      </c:catAx>
      <c:valAx>
        <c:axId val="85811968"/>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dirty="0"/>
                  <a:t>Incidents</a:t>
                </a:r>
              </a:p>
            </c:rich>
          </c:tx>
          <c:overlay val="0"/>
        </c:title>
        <c:numFmt formatCode="General" sourceLinked="1"/>
        <c:majorTickMark val="out"/>
        <c:minorTickMark val="none"/>
        <c:tickLblPos val="nextTo"/>
        <c:txPr>
          <a:bodyPr/>
          <a:lstStyle/>
          <a:p>
            <a:pPr>
              <a:defRPr sz="900"/>
            </a:pPr>
            <a:endParaRPr lang="en-US"/>
          </a:p>
        </c:txPr>
        <c:crossAx val="85699584"/>
        <c:crosses val="autoZero"/>
        <c:crossBetween val="between"/>
      </c:val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n-AU" sz="900" dirty="0"/>
              <a:t>Complaints vs Average Days to respond</a:t>
            </a:r>
          </a:p>
        </c:rich>
      </c:tx>
      <c:overlay val="0"/>
    </c:title>
    <c:autoTitleDeleted val="0"/>
    <c:plotArea>
      <c:layout>
        <c:manualLayout>
          <c:layoutTarget val="inner"/>
          <c:xMode val="edge"/>
          <c:yMode val="edge"/>
          <c:x val="0.10700145081566206"/>
          <c:y val="0.12284409476388146"/>
          <c:w val="0.79879843784267091"/>
          <c:h val="0.6202265404854006"/>
        </c:manualLayout>
      </c:layout>
      <c:barChart>
        <c:barDir val="col"/>
        <c:grouping val="clustered"/>
        <c:varyColors val="0"/>
        <c:ser>
          <c:idx val="0"/>
          <c:order val="0"/>
          <c:tx>
            <c:strRef>
              <c:f>Sheet1!$B$1</c:f>
              <c:strCache>
                <c:ptCount val="1"/>
                <c:pt idx="0">
                  <c:v>Complaints</c:v>
                </c:pt>
              </c:strCache>
            </c:strRef>
          </c:tx>
          <c:spPr>
            <a:solidFill>
              <a:schemeClr val="accent6">
                <a:lumMod val="40000"/>
                <a:lumOff val="60000"/>
              </a:schemeClr>
            </a:solidFill>
          </c:spPr>
          <c:invertIfNegative val="0"/>
          <c:cat>
            <c:strRef>
              <c:f>Sheet1!$A$4:$A$7</c:f>
              <c:strCache>
                <c:ptCount val="4"/>
                <c:pt idx="0">
                  <c:v>FY 2017-18 Q4</c:v>
                </c:pt>
                <c:pt idx="1">
                  <c:v>FY 2018-19 Q1</c:v>
                </c:pt>
                <c:pt idx="2">
                  <c:v>FY 2018-19 Q2</c:v>
                </c:pt>
                <c:pt idx="3">
                  <c:v>FY 2018-19 Q3</c:v>
                </c:pt>
              </c:strCache>
            </c:strRef>
          </c:cat>
          <c:val>
            <c:numRef>
              <c:f>Sheet1!$B$4:$B$7</c:f>
              <c:numCache>
                <c:formatCode>General</c:formatCode>
                <c:ptCount val="4"/>
                <c:pt idx="0">
                  <c:v>23</c:v>
                </c:pt>
                <c:pt idx="1">
                  <c:v>20</c:v>
                </c:pt>
                <c:pt idx="2">
                  <c:v>21</c:v>
                </c:pt>
                <c:pt idx="3">
                  <c:v>29</c:v>
                </c:pt>
              </c:numCache>
            </c:numRef>
          </c:val>
          <c:extLst>
            <c:ext xmlns:c16="http://schemas.microsoft.com/office/drawing/2014/chart" uri="{C3380CC4-5D6E-409C-BE32-E72D297353CC}">
              <c16:uniqueId val="{00000000-8852-4537-853F-5366BEAE1878}"/>
            </c:ext>
          </c:extLst>
        </c:ser>
        <c:dLbls>
          <c:showLegendKey val="0"/>
          <c:showVal val="0"/>
          <c:showCatName val="0"/>
          <c:showSerName val="0"/>
          <c:showPercent val="0"/>
          <c:showBubbleSize val="0"/>
        </c:dLbls>
        <c:gapWidth val="150"/>
        <c:axId val="107084416"/>
        <c:axId val="107581824"/>
      </c:barChart>
      <c:lineChart>
        <c:grouping val="standard"/>
        <c:varyColors val="0"/>
        <c:ser>
          <c:idx val="1"/>
          <c:order val="1"/>
          <c:tx>
            <c:strRef>
              <c:f>Sheet1!$C$1</c:f>
              <c:strCache>
                <c:ptCount val="1"/>
                <c:pt idx="0">
                  <c:v>Average Days to Respond</c:v>
                </c:pt>
              </c:strCache>
            </c:strRef>
          </c:tx>
          <c:spPr>
            <a:ln>
              <a:solidFill>
                <a:schemeClr val="accent6">
                  <a:lumMod val="75000"/>
                </a:schemeClr>
              </a:solidFill>
            </a:ln>
          </c:spPr>
          <c:marker>
            <c:symbol val="none"/>
          </c:marker>
          <c:cat>
            <c:strRef>
              <c:f>Sheet1!$A$4:$A$7</c:f>
              <c:strCache>
                <c:ptCount val="4"/>
                <c:pt idx="0">
                  <c:v>FY 2017-18 Q4</c:v>
                </c:pt>
                <c:pt idx="1">
                  <c:v>FY 2018-19 Q1</c:v>
                </c:pt>
                <c:pt idx="2">
                  <c:v>FY 2018-19 Q2</c:v>
                </c:pt>
                <c:pt idx="3">
                  <c:v>FY 2018-19 Q3</c:v>
                </c:pt>
              </c:strCache>
            </c:strRef>
          </c:cat>
          <c:val>
            <c:numRef>
              <c:f>Sheet1!$C$4:$C$7</c:f>
              <c:numCache>
                <c:formatCode>General</c:formatCode>
                <c:ptCount val="4"/>
                <c:pt idx="0">
                  <c:v>1</c:v>
                </c:pt>
                <c:pt idx="1">
                  <c:v>1</c:v>
                </c:pt>
                <c:pt idx="2">
                  <c:v>1</c:v>
                </c:pt>
                <c:pt idx="3">
                  <c:v>2</c:v>
                </c:pt>
              </c:numCache>
            </c:numRef>
          </c:val>
          <c:smooth val="0"/>
          <c:extLst>
            <c:ext xmlns:c16="http://schemas.microsoft.com/office/drawing/2014/chart" uri="{C3380CC4-5D6E-409C-BE32-E72D297353CC}">
              <c16:uniqueId val="{00000001-8852-4537-853F-5366BEAE1878}"/>
            </c:ext>
          </c:extLst>
        </c:ser>
        <c:dLbls>
          <c:showLegendKey val="0"/>
          <c:showVal val="0"/>
          <c:showCatName val="0"/>
          <c:showSerName val="0"/>
          <c:showPercent val="0"/>
          <c:showBubbleSize val="0"/>
        </c:dLbls>
        <c:marker val="1"/>
        <c:smooth val="0"/>
        <c:axId val="97646464"/>
        <c:axId val="97593216"/>
      </c:lineChart>
      <c:catAx>
        <c:axId val="107084416"/>
        <c:scaling>
          <c:orientation val="minMax"/>
        </c:scaling>
        <c:delete val="0"/>
        <c:axPos val="b"/>
        <c:numFmt formatCode="General" sourceLinked="0"/>
        <c:majorTickMark val="out"/>
        <c:minorTickMark val="none"/>
        <c:tickLblPos val="nextTo"/>
        <c:txPr>
          <a:bodyPr/>
          <a:lstStyle/>
          <a:p>
            <a:pPr>
              <a:defRPr sz="900"/>
            </a:pPr>
            <a:endParaRPr lang="en-US"/>
          </a:p>
        </c:txPr>
        <c:crossAx val="107581824"/>
        <c:crosses val="autoZero"/>
        <c:auto val="1"/>
        <c:lblAlgn val="ctr"/>
        <c:lblOffset val="100"/>
        <c:noMultiLvlLbl val="0"/>
      </c:catAx>
      <c:valAx>
        <c:axId val="107581824"/>
        <c:scaling>
          <c:orientation val="minMax"/>
        </c:scaling>
        <c:delete val="0"/>
        <c:axPos val="l"/>
        <c:majorGridlines>
          <c:spPr>
            <a:ln>
              <a:solidFill>
                <a:schemeClr val="bg1">
                  <a:lumMod val="85000"/>
                </a:schemeClr>
              </a:solidFill>
            </a:ln>
          </c:spPr>
        </c:majorGridlines>
        <c:title>
          <c:tx>
            <c:rich>
              <a:bodyPr rot="-5400000" vert="horz"/>
              <a:lstStyle/>
              <a:p>
                <a:pPr>
                  <a:defRPr sz="900" b="0"/>
                </a:pPr>
                <a:r>
                  <a:rPr lang="en-AU" sz="900" b="0" dirty="0"/>
                  <a:t>No.</a:t>
                </a:r>
                <a:r>
                  <a:rPr lang="en-AU" sz="900" b="0" baseline="0" dirty="0"/>
                  <a:t> of Complaints</a:t>
                </a:r>
                <a:endParaRPr lang="en-AU" sz="900" b="0" dirty="0"/>
              </a:p>
            </c:rich>
          </c:tx>
          <c:layout>
            <c:manualLayout>
              <c:xMode val="edge"/>
              <c:yMode val="edge"/>
              <c:x val="1.0712417969870269E-2"/>
              <c:y val="0.22019186420364067"/>
            </c:manualLayout>
          </c:layout>
          <c:overlay val="0"/>
        </c:title>
        <c:numFmt formatCode="General" sourceLinked="1"/>
        <c:majorTickMark val="out"/>
        <c:minorTickMark val="none"/>
        <c:tickLblPos val="nextTo"/>
        <c:txPr>
          <a:bodyPr/>
          <a:lstStyle/>
          <a:p>
            <a:pPr>
              <a:defRPr sz="900"/>
            </a:pPr>
            <a:endParaRPr lang="en-US"/>
          </a:p>
        </c:txPr>
        <c:crossAx val="107084416"/>
        <c:crosses val="autoZero"/>
        <c:crossBetween val="between"/>
      </c:valAx>
      <c:valAx>
        <c:axId val="97593216"/>
        <c:scaling>
          <c:orientation val="minMax"/>
        </c:scaling>
        <c:delete val="0"/>
        <c:axPos val="r"/>
        <c:title>
          <c:tx>
            <c:rich>
              <a:bodyPr rot="-5400000" vert="horz"/>
              <a:lstStyle/>
              <a:p>
                <a:pPr>
                  <a:defRPr sz="800" b="0"/>
                </a:pPr>
                <a:r>
                  <a:rPr lang="en-AU" sz="800" b="0" dirty="0"/>
                  <a:t>Ave</a:t>
                </a:r>
                <a:r>
                  <a:rPr lang="en-AU" sz="800" b="0" baseline="0" dirty="0"/>
                  <a:t> Days  to Respond</a:t>
                </a:r>
                <a:endParaRPr lang="en-AU" sz="800" b="0" dirty="0"/>
              </a:p>
            </c:rich>
          </c:tx>
          <c:overlay val="0"/>
        </c:title>
        <c:numFmt formatCode="General" sourceLinked="1"/>
        <c:majorTickMark val="out"/>
        <c:minorTickMark val="none"/>
        <c:tickLblPos val="nextTo"/>
        <c:txPr>
          <a:bodyPr/>
          <a:lstStyle/>
          <a:p>
            <a:pPr>
              <a:defRPr sz="900"/>
            </a:pPr>
            <a:endParaRPr lang="en-US"/>
          </a:p>
        </c:txPr>
        <c:crossAx val="97646464"/>
        <c:crosses val="max"/>
        <c:crossBetween val="between"/>
        <c:majorUnit val="1"/>
      </c:valAx>
      <c:catAx>
        <c:axId val="97646464"/>
        <c:scaling>
          <c:orientation val="minMax"/>
        </c:scaling>
        <c:delete val="1"/>
        <c:axPos val="b"/>
        <c:numFmt formatCode="General" sourceLinked="1"/>
        <c:majorTickMark val="out"/>
        <c:minorTickMark val="none"/>
        <c:tickLblPos val="nextTo"/>
        <c:crossAx val="97593216"/>
        <c:crosses val="autoZero"/>
        <c:auto val="1"/>
        <c:lblAlgn val="ctr"/>
        <c:lblOffset val="100"/>
        <c:noMultiLvlLbl val="0"/>
      </c:cat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6DDE168-A269-4FC4-B6D6-DA790AAC7152}" type="datetimeFigureOut">
              <a:rPr lang="en-AU" smtClean="0"/>
              <a:t>1/05/2019</a:t>
            </a:fld>
            <a:endParaRPr lang="en-AU"/>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785A3E3-FDF3-47DC-8610-69A570E3067F}" type="slidenum">
              <a:rPr lang="en-AU" smtClean="0"/>
              <a:t>‹#›</a:t>
            </a:fld>
            <a:endParaRPr lang="en-AU"/>
          </a:p>
        </p:txBody>
      </p:sp>
    </p:spTree>
    <p:extLst>
      <p:ext uri="{BB962C8B-B14F-4D97-AF65-F5344CB8AC3E}">
        <p14:creationId xmlns:p14="http://schemas.microsoft.com/office/powerpoint/2010/main" val="307545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2</a:t>
            </a:fld>
            <a:endParaRPr lang="en-AU"/>
          </a:p>
        </p:txBody>
      </p:sp>
    </p:spTree>
    <p:extLst>
      <p:ext uri="{BB962C8B-B14F-4D97-AF65-F5344CB8AC3E}">
        <p14:creationId xmlns:p14="http://schemas.microsoft.com/office/powerpoint/2010/main" val="7457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4</a:t>
            </a:fld>
            <a:endParaRPr lang="en-AU"/>
          </a:p>
        </p:txBody>
      </p:sp>
    </p:spTree>
    <p:extLst>
      <p:ext uri="{BB962C8B-B14F-4D97-AF65-F5344CB8AC3E}">
        <p14:creationId xmlns:p14="http://schemas.microsoft.com/office/powerpoint/2010/main" val="43219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5A3E3-FDF3-47DC-8610-69A570E3067F}" type="slidenum">
              <a:rPr lang="en-AU" smtClean="0"/>
              <a:t>9</a:t>
            </a:fld>
            <a:endParaRPr lang="en-AU"/>
          </a:p>
        </p:txBody>
      </p:sp>
    </p:spTree>
    <p:extLst>
      <p:ext uri="{BB962C8B-B14F-4D97-AF65-F5344CB8AC3E}">
        <p14:creationId xmlns:p14="http://schemas.microsoft.com/office/powerpoint/2010/main" val="310347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992B942B-66B2-4F99-AC8E-1D2FE3268E84}" type="datetime5">
              <a:rPr lang="en-AU" smtClean="0"/>
              <a:t>1-May-19</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2018-19 Q3</a:t>
            </a:r>
            <a:endParaRPr lang="en-AU" dirty="0"/>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29831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86CEE96-04B6-4F3A-B4C9-D54BE4F51BAA}" type="datetime5">
              <a:rPr lang="en-AU" smtClean="0"/>
              <a:t>1-May-19</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2018-19 Q3</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7009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2148FB4-C2C0-45C3-A16B-0829867C953E}" type="datetime5">
              <a:rPr lang="en-AU" smtClean="0"/>
              <a:t>1-May-19</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2018-19 Q3</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31098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dirty="0"/>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dirty="0"/>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09918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86D99C-1CFF-D541-A4DC-8A7D066AD717}"/>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rgbClr val="201547"/>
                </a:solidFill>
                <a:latin typeface="Arial" charset="0"/>
                <a:ea typeface="Arial" charset="0"/>
                <a:cs typeface="Arial" charset="0"/>
              </a:defRPr>
            </a:lvl1pPr>
          </a:lstStyle>
          <a:p>
            <a:pPr rtl="0"/>
            <a:r>
              <a:rPr lang="en-US" dirty="0"/>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tx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dirty="0"/>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68904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mall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2FCF2A-97B1-4934-B945-33EA36215D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229" y="117717"/>
            <a:ext cx="9168384" cy="6424371"/>
          </a:xfrm>
          <a:prstGeom prst="rect">
            <a:avLst/>
          </a:prstGeom>
        </p:spPr>
      </p:pic>
      <p:pic>
        <p:nvPicPr>
          <p:cNvPr id="3" name="Picture 2"/>
          <p:cNvPicPr>
            <a:picLocks noChangeAspect="1"/>
          </p:cNvPicPr>
          <p:nvPr userDrawn="1"/>
        </p:nvPicPr>
        <p:blipFill>
          <a:blip r:embed="rId3"/>
          <a:stretch>
            <a:fillRect/>
          </a:stretch>
        </p:blipFill>
        <p:spPr>
          <a:xfrm>
            <a:off x="-33620" y="0"/>
            <a:ext cx="9973240" cy="6858000"/>
          </a:xfrm>
          <a:prstGeom prst="rect">
            <a:avLst/>
          </a:prstGeom>
        </p:spPr>
      </p:pic>
      <p:sp>
        <p:nvSpPr>
          <p:cNvPr id="6" name="Slide Number Placeholder 5"/>
          <p:cNvSpPr>
            <a:spLocks noGrp="1"/>
          </p:cNvSpPr>
          <p:nvPr>
            <p:ph type="sldNum" sz="quarter" idx="12"/>
          </p:nvPr>
        </p:nvSpPr>
        <p:spPr>
          <a:xfrm>
            <a:off x="6996113" y="6176964"/>
            <a:ext cx="2228850" cy="365125"/>
          </a:xfrm>
        </p:spPr>
        <p:txBody>
          <a:bodyPr/>
          <a:lstStyle/>
          <a:p>
            <a:fld id="{704246D9-D3A8-334A-A3DF-B0B258DDBCB3}" type="slidenum">
              <a:rPr lang="en-US" smtClean="0"/>
              <a:t>‹#›</a:t>
            </a:fld>
            <a:endParaRPr lang="en-US" dirty="0"/>
          </a:p>
        </p:txBody>
      </p:sp>
      <p:sp>
        <p:nvSpPr>
          <p:cNvPr id="8" name="Title 1"/>
          <p:cNvSpPr>
            <a:spLocks noGrp="1"/>
          </p:cNvSpPr>
          <p:nvPr>
            <p:ph type="ctrTitle" hasCustomPrompt="1"/>
          </p:nvPr>
        </p:nvSpPr>
        <p:spPr>
          <a:xfrm>
            <a:off x="608229" y="841948"/>
            <a:ext cx="2590927" cy="1264171"/>
          </a:xfrm>
        </p:spPr>
        <p:txBody>
          <a:bodyPr anchor="t" anchorCtr="0">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dirty="0"/>
              <a:t>Click to edit master title style</a:t>
            </a:r>
          </a:p>
        </p:txBody>
      </p:sp>
      <p:sp>
        <p:nvSpPr>
          <p:cNvPr id="9" name="Subtitle 2"/>
          <p:cNvSpPr>
            <a:spLocks noGrp="1"/>
          </p:cNvSpPr>
          <p:nvPr>
            <p:ph type="subTitle" idx="1" hasCustomPrompt="1"/>
          </p:nvPr>
        </p:nvSpPr>
        <p:spPr>
          <a:xfrm>
            <a:off x="608229" y="2220847"/>
            <a:ext cx="3102461" cy="1298720"/>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dirty="0"/>
              <a:t>Click to edit master text styles </a:t>
            </a:r>
          </a:p>
        </p:txBody>
      </p:sp>
    </p:spTree>
    <p:extLst>
      <p:ext uri="{BB962C8B-B14F-4D97-AF65-F5344CB8AC3E}">
        <p14:creationId xmlns:p14="http://schemas.microsoft.com/office/powerpoint/2010/main" val="3310546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552783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367840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372592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or Break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D3E12-3B3E-FE41-A86F-D926C03FC618}"/>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973482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65025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1D74E66-FC19-4E23-B7DE-2214C3A2A734}" type="datetime5">
              <a:rPr lang="en-AU" smtClean="0"/>
              <a:t>1-May-19</a:t>
            </a:fld>
            <a:endParaRPr lang="en-AU"/>
          </a:p>
        </p:txBody>
      </p:sp>
      <p:sp>
        <p:nvSpPr>
          <p:cNvPr id="5" name="Footer Placeholder 4"/>
          <p:cNvSpPr>
            <a:spLocks noGrp="1"/>
          </p:cNvSpPr>
          <p:nvPr>
            <p:ph type="ftr" sz="quarter" idx="11"/>
          </p:nvPr>
        </p:nvSpPr>
        <p:spPr>
          <a:xfrm>
            <a:off x="488504" y="6520259"/>
            <a:ext cx="4968552" cy="365125"/>
          </a:xfrm>
        </p:spPr>
        <p:txBody>
          <a:bodyPr/>
          <a:lstStyle>
            <a:lvl1pPr algn="l">
              <a:defRPr sz="900">
                <a:solidFill>
                  <a:schemeClr val="bg1">
                    <a:lumMod val="75000"/>
                  </a:schemeClr>
                </a:solidFill>
              </a:defRPr>
            </a:lvl1pPr>
          </a:lstStyle>
          <a:p>
            <a:r>
              <a:rPr lang="en-AU"/>
              <a:t>Earth Resources Regulation Quarterly Performance Report 2018-19 Q3</a:t>
            </a:r>
            <a:endParaRPr lang="en-AU" dirty="0"/>
          </a:p>
        </p:txBody>
      </p:sp>
      <p:sp>
        <p:nvSpPr>
          <p:cNvPr id="6" name="Slide Number Placeholder 5"/>
          <p:cNvSpPr>
            <a:spLocks noGrp="1"/>
          </p:cNvSpPr>
          <p:nvPr>
            <p:ph type="sldNum" sz="quarter" idx="12"/>
          </p:nvPr>
        </p:nvSpPr>
        <p:spPr>
          <a:xfrm>
            <a:off x="8481392" y="274639"/>
            <a:ext cx="897328" cy="274042"/>
          </a:xfrm>
        </p:spPr>
        <p:txBody>
          <a:bodyPr/>
          <a:lstStyle>
            <a:lvl1pPr>
              <a:defRPr>
                <a:solidFill>
                  <a:schemeClr val="bg1">
                    <a:lumMod val="95000"/>
                  </a:schemeClr>
                </a:solidFill>
              </a:defRPr>
            </a:lvl1pPr>
          </a:lstStyle>
          <a:p>
            <a:r>
              <a:rPr lang="en-AU" dirty="0"/>
              <a:t> Page    </a:t>
            </a:r>
            <a:fld id="{BE4ABD5F-D626-4461-ADC9-85806A61CF0E}" type="slidenum">
              <a:rPr lang="en-AU" smtClean="0"/>
              <a:pPr/>
              <a:t>‹#›</a:t>
            </a:fld>
            <a:endParaRPr lang="en-AU" dirty="0"/>
          </a:p>
        </p:txBody>
      </p:sp>
      <p:pic>
        <p:nvPicPr>
          <p:cNvPr id="8" name="Picture 7">
            <a:extLst>
              <a:ext uri="{FF2B5EF4-FFF2-40B4-BE49-F238E27FC236}">
                <a16:creationId xmlns:a16="http://schemas.microsoft.com/office/drawing/2014/main" id="{C8B7C74C-C870-47C7-9728-A9E488F22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496" y="219120"/>
            <a:ext cx="9073008" cy="365125"/>
          </a:xfrm>
          <a:prstGeom prst="rect">
            <a:avLst/>
          </a:prstGeom>
        </p:spPr>
      </p:pic>
      <p:pic>
        <p:nvPicPr>
          <p:cNvPr id="9" name="Picture 8">
            <a:extLst>
              <a:ext uri="{FF2B5EF4-FFF2-40B4-BE49-F238E27FC236}">
                <a16:creationId xmlns:a16="http://schemas.microsoft.com/office/drawing/2014/main" id="{F068D333-D6E2-4344-B266-EA38A19C6B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97244" y="6583361"/>
            <a:ext cx="808755" cy="243750"/>
          </a:xfrm>
          <a:prstGeom prst="rect">
            <a:avLst/>
          </a:prstGeom>
        </p:spPr>
      </p:pic>
    </p:spTree>
    <p:extLst>
      <p:ext uri="{BB962C8B-B14F-4D97-AF65-F5344CB8AC3E}">
        <p14:creationId xmlns:p14="http://schemas.microsoft.com/office/powerpoint/2010/main" val="376522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540019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90742"/>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209960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39910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250635-BBFE-49DF-9FB1-2E25C90015BC}" type="datetime5">
              <a:rPr lang="en-AU" smtClean="0"/>
              <a:t>1-May-19</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2018-19 Q3</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01006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0302F18-4CDB-47BD-AD34-D4B87DF95638}" type="datetime5">
              <a:rPr lang="en-AU" smtClean="0"/>
              <a:t>1-May-19</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2018-19 Q3</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57927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81A3E8C-3533-4EFF-9682-C40CA327C720}" type="datetime5">
              <a:rPr lang="en-AU" smtClean="0"/>
              <a:t>1-May-19</a:t>
            </a:fld>
            <a:endParaRPr lang="en-AU"/>
          </a:p>
        </p:txBody>
      </p:sp>
      <p:sp>
        <p:nvSpPr>
          <p:cNvPr id="8" name="Footer Placeholder 7"/>
          <p:cNvSpPr>
            <a:spLocks noGrp="1"/>
          </p:cNvSpPr>
          <p:nvPr>
            <p:ph type="ftr" sz="quarter" idx="11"/>
          </p:nvPr>
        </p:nvSpPr>
        <p:spPr/>
        <p:txBody>
          <a:bodyPr/>
          <a:lstStyle/>
          <a:p>
            <a:r>
              <a:rPr lang="en-AU"/>
              <a:t>Earth Resources Regulation Quarterly Performance Report 2018-19 Q3</a:t>
            </a:r>
          </a:p>
        </p:txBody>
      </p:sp>
      <p:sp>
        <p:nvSpPr>
          <p:cNvPr id="9" name="Slide Number Placeholder 8"/>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39300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77BF0C1C-A0F7-4707-A365-3866DF8CF72F}" type="datetime5">
              <a:rPr lang="en-AU" smtClean="0"/>
              <a:t>1-May-19</a:t>
            </a:fld>
            <a:endParaRPr lang="en-AU"/>
          </a:p>
        </p:txBody>
      </p:sp>
      <p:sp>
        <p:nvSpPr>
          <p:cNvPr id="4" name="Footer Placeholder 3"/>
          <p:cNvSpPr>
            <a:spLocks noGrp="1"/>
          </p:cNvSpPr>
          <p:nvPr>
            <p:ph type="ftr" sz="quarter" idx="11"/>
          </p:nvPr>
        </p:nvSpPr>
        <p:spPr/>
        <p:txBody>
          <a:bodyPr/>
          <a:lstStyle/>
          <a:p>
            <a:r>
              <a:rPr lang="en-AU"/>
              <a:t>Earth Resources Regulation Quarterly Performance Report 2018-19 Q3</a:t>
            </a:r>
          </a:p>
        </p:txBody>
      </p:sp>
      <p:sp>
        <p:nvSpPr>
          <p:cNvPr id="5" name="Slide Number Placeholder 4"/>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351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E009A-7A6B-4100-9492-1436A71E367C}" type="datetime5">
              <a:rPr lang="en-AU" smtClean="0"/>
              <a:t>1-May-19</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2018-19 Q3</a:t>
            </a:r>
          </a:p>
        </p:txBody>
      </p:sp>
      <p:sp>
        <p:nvSpPr>
          <p:cNvPr id="4" name="Slide Number Placeholder 3"/>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83529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12719E-C268-457B-A5FD-B4D6CE3A6D9E}" type="datetime5">
              <a:rPr lang="en-AU" smtClean="0"/>
              <a:t>1-May-19</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2018-19 Q3</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49182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4835A-2598-464E-BA06-D32B78BC61EA}" type="datetime5">
              <a:rPr lang="en-AU" smtClean="0"/>
              <a:t>1-May-19</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2018-19 Q3</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76896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ACA3D-5136-490C-AB66-688CB236794F}" type="datetime5">
              <a:rPr lang="en-AU" smtClean="0"/>
              <a:t>1-May-19</a:t>
            </a:fld>
            <a:endParaRPr lang="en-AU"/>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Earth Resources Regulation Quarterly Performance Report 2018-19 Q3</a:t>
            </a: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BD5F-D626-4461-ADC9-85806A61CF0E}" type="slidenum">
              <a:rPr lang="en-AU" smtClean="0"/>
              <a:t>‹#›</a:t>
            </a:fld>
            <a:endParaRPr lang="en-AU"/>
          </a:p>
        </p:txBody>
      </p:sp>
    </p:spTree>
    <p:extLst>
      <p:ext uri="{BB962C8B-B14F-4D97-AF65-F5344CB8AC3E}">
        <p14:creationId xmlns:p14="http://schemas.microsoft.com/office/powerpoint/2010/main" val="372074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2ABD8-ED05-184B-BB1F-06DE24CF8E83}"/>
              </a:ext>
            </a:extLst>
          </p:cNvPr>
          <p:cNvPicPr>
            <a:picLocks noChangeAspect="1"/>
          </p:cNvPicPr>
          <p:nvPr userDrawn="1"/>
        </p:nvPicPr>
        <p:blipFill>
          <a:blip r:embed="rId13"/>
          <a:stretch>
            <a:fillRect/>
          </a:stretch>
        </p:blipFill>
        <p:spPr>
          <a:xfrm>
            <a:off x="0" y="0"/>
            <a:ext cx="9906000" cy="6858000"/>
          </a:xfrm>
          <a:prstGeom prst="rect">
            <a:avLst/>
          </a:prstGeom>
        </p:spPr>
      </p:pic>
      <p:sp>
        <p:nvSpPr>
          <p:cNvPr id="2" name="Title Placeholder 1"/>
          <p:cNvSpPr>
            <a:spLocks noGrp="1"/>
          </p:cNvSpPr>
          <p:nvPr>
            <p:ph type="title"/>
          </p:nvPr>
        </p:nvSpPr>
        <p:spPr>
          <a:xfrm>
            <a:off x="681037" y="647921"/>
            <a:ext cx="5851907" cy="1057148"/>
          </a:xfrm>
          <a:prstGeom prst="rect">
            <a:avLst/>
          </a:prstGeom>
        </p:spPr>
        <p:txBody>
          <a:bodyPr vert="horz" lIns="0" tIns="0" rIns="0" bIns="0" rtlCol="0" anchor="ctr" anchorCtr="0">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81038" y="1979271"/>
            <a:ext cx="8543925" cy="419769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96113" y="617696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246D9-D3A8-334A-A3DF-B0B258DDBCB3}" type="slidenum">
              <a:rPr lang="en-US" smtClean="0"/>
              <a:t>‹#›</a:t>
            </a:fld>
            <a:endParaRPr lang="en-US"/>
          </a:p>
        </p:txBody>
      </p:sp>
    </p:spTree>
    <p:extLst>
      <p:ext uri="{BB962C8B-B14F-4D97-AF65-F5344CB8AC3E}">
        <p14:creationId xmlns:p14="http://schemas.microsoft.com/office/powerpoint/2010/main" val="5042091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2200" b="1" kern="1200" cap="none"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earthresources.vic.gov.au/about-us/media-releas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arthresources.vic.gov.au/earth-resources-regulat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504" y="836712"/>
            <a:ext cx="2904611" cy="1264171"/>
          </a:xfrm>
        </p:spPr>
        <p:txBody>
          <a:bodyPr>
            <a:noAutofit/>
          </a:bodyPr>
          <a:lstStyle/>
          <a:p>
            <a:pPr algn="ctr"/>
            <a:r>
              <a:rPr lang="en-US" sz="2800" dirty="0"/>
              <a:t>Earth Resources Regulation</a:t>
            </a:r>
          </a:p>
        </p:txBody>
      </p:sp>
      <p:sp>
        <p:nvSpPr>
          <p:cNvPr id="3" name="Subtitle 2"/>
          <p:cNvSpPr>
            <a:spLocks noGrp="1"/>
          </p:cNvSpPr>
          <p:nvPr>
            <p:ph type="subTitle" idx="1"/>
          </p:nvPr>
        </p:nvSpPr>
        <p:spPr/>
        <p:txBody>
          <a:bodyPr/>
          <a:lstStyle/>
          <a:p>
            <a:r>
              <a:rPr lang="en-AU" sz="2000" dirty="0"/>
              <a:t>Performance Report</a:t>
            </a:r>
          </a:p>
          <a:p>
            <a:r>
              <a:rPr lang="en-AU" sz="2000" dirty="0"/>
              <a:t>2018-19 Quarter 3</a:t>
            </a:r>
          </a:p>
          <a:p>
            <a:r>
              <a:rPr lang="en-AU" sz="1400" dirty="0"/>
              <a:t>1</a:t>
            </a:r>
            <a:r>
              <a:rPr lang="en-AU" sz="1400" baseline="30000" dirty="0"/>
              <a:t>st</a:t>
            </a:r>
            <a:r>
              <a:rPr lang="en-AU" sz="1400" dirty="0"/>
              <a:t> January 2019 to 31</a:t>
            </a:r>
            <a:r>
              <a:rPr lang="en-AU" sz="1400" baseline="30000" dirty="0"/>
              <a:t>st</a:t>
            </a:r>
            <a:r>
              <a:rPr lang="en-AU" sz="1400" dirty="0"/>
              <a:t> March 2019</a:t>
            </a:r>
          </a:p>
          <a:p>
            <a:endParaRPr lang="en-US" dirty="0"/>
          </a:p>
        </p:txBody>
      </p:sp>
      <p:sp>
        <p:nvSpPr>
          <p:cNvPr id="4" name="Slide Number Placeholder 3">
            <a:extLst>
              <a:ext uri="{FF2B5EF4-FFF2-40B4-BE49-F238E27FC236}">
                <a16:creationId xmlns:a16="http://schemas.microsoft.com/office/drawing/2014/main" id="{0AACB5D3-9D07-4D62-ABE2-C41FEA9488E4}"/>
              </a:ext>
            </a:extLst>
          </p:cNvPr>
          <p:cNvSpPr>
            <a:spLocks noGrp="1"/>
          </p:cNvSpPr>
          <p:nvPr>
            <p:ph type="sldNum" sz="quarter" idx="12"/>
          </p:nvPr>
        </p:nvSpPr>
        <p:spPr/>
        <p:txBody>
          <a:bodyPr/>
          <a:lstStyle/>
          <a:p>
            <a:fld id="{704246D9-D3A8-334A-A3DF-B0B258DDBCB3}" type="slidenum">
              <a:rPr lang="en-US" smtClean="0"/>
              <a:t>1</a:t>
            </a:fld>
            <a:endParaRPr lang="en-US" dirty="0"/>
          </a:p>
        </p:txBody>
      </p:sp>
      <p:pic>
        <p:nvPicPr>
          <p:cNvPr id="8" name="Picture 7">
            <a:extLst>
              <a:ext uri="{FF2B5EF4-FFF2-40B4-BE49-F238E27FC236}">
                <a16:creationId xmlns:a16="http://schemas.microsoft.com/office/drawing/2014/main" id="{951B6779-666B-4B0D-A2D3-57E9637115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9459" y="5939796"/>
            <a:ext cx="2097237" cy="632084"/>
          </a:xfrm>
          <a:prstGeom prst="rect">
            <a:avLst/>
          </a:prstGeom>
        </p:spPr>
      </p:pic>
    </p:spTree>
    <p:extLst>
      <p:ext uri="{BB962C8B-B14F-4D97-AF65-F5344CB8AC3E}">
        <p14:creationId xmlns:p14="http://schemas.microsoft.com/office/powerpoint/2010/main" val="166556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65929"/>
            <a:ext cx="8915400" cy="274042"/>
          </a:xfrm>
        </p:spPr>
        <p:txBody>
          <a:bodyPr>
            <a:normAutofit fontScale="90000"/>
          </a:bodyPr>
          <a:lstStyle/>
          <a:p>
            <a:r>
              <a:rPr lang="en-AU" sz="1400" b="1" dirty="0">
                <a:solidFill>
                  <a:schemeClr val="bg1"/>
                </a:solidFill>
              </a:rPr>
              <a:t>KPI 2 Ensuring Compliance</a:t>
            </a:r>
          </a:p>
        </p:txBody>
      </p:sp>
      <p:graphicFrame>
        <p:nvGraphicFramePr>
          <p:cNvPr id="5" name="Table 4"/>
          <p:cNvGraphicFramePr>
            <a:graphicFrameLocks noGrp="1"/>
          </p:cNvGraphicFramePr>
          <p:nvPr>
            <p:extLst>
              <p:ext uri="{D42A27DB-BD31-4B8C-83A1-F6EECF244321}">
                <p14:modId xmlns:p14="http://schemas.microsoft.com/office/powerpoint/2010/main" val="1435239922"/>
              </p:ext>
            </p:extLst>
          </p:nvPr>
        </p:nvGraphicFramePr>
        <p:xfrm>
          <a:off x="433288" y="883918"/>
          <a:ext cx="9039423" cy="1580855"/>
        </p:xfrm>
        <a:graphic>
          <a:graphicData uri="http://schemas.openxmlformats.org/drawingml/2006/table">
            <a:tbl>
              <a:tblPr firstRow="1" bandRow="1">
                <a:tableStyleId>{7DF18680-E054-41AD-8BC1-D1AEF772440D}</a:tableStyleId>
              </a:tblPr>
              <a:tblGrid>
                <a:gridCol w="854204">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1153577">
                  <a:extLst>
                    <a:ext uri="{9D8B030D-6E8A-4147-A177-3AD203B41FA5}">
                      <a16:colId xmlns:a16="http://schemas.microsoft.com/office/drawing/2014/main" val="20004"/>
                    </a:ext>
                  </a:extLst>
                </a:gridCol>
                <a:gridCol w="766946">
                  <a:extLst>
                    <a:ext uri="{9D8B030D-6E8A-4147-A177-3AD203B41FA5}">
                      <a16:colId xmlns:a16="http://schemas.microsoft.com/office/drawing/2014/main" val="1001978730"/>
                    </a:ext>
                  </a:extLst>
                </a:gridCol>
              </a:tblGrid>
              <a:tr h="354701">
                <a:tc>
                  <a:txBody>
                    <a:bodyPr/>
                    <a:lstStyle/>
                    <a:p>
                      <a:pPr algn="ctr"/>
                      <a:r>
                        <a:rPr lang="en-AU" sz="900" dirty="0"/>
                        <a:t>Sector</a:t>
                      </a:r>
                    </a:p>
                  </a:txBody>
                  <a:tcPr marL="99060" marR="99060" anchor="ctr">
                    <a:solidFill>
                      <a:srgbClr val="002060"/>
                    </a:solidFill>
                  </a:tcPr>
                </a:tc>
                <a:tc>
                  <a:txBody>
                    <a:bodyPr/>
                    <a:lstStyle/>
                    <a:p>
                      <a:pPr algn="ctr"/>
                      <a:r>
                        <a:rPr lang="en-AU" sz="900" dirty="0"/>
                        <a:t>Action Type</a:t>
                      </a:r>
                    </a:p>
                  </a:txBody>
                  <a:tcPr marL="99060" marR="99060" anchor="ctr">
                    <a:solidFill>
                      <a:srgbClr val="002060"/>
                    </a:solidFill>
                  </a:tcPr>
                </a:tc>
                <a:tc>
                  <a:txBody>
                    <a:bodyPr/>
                    <a:lstStyle/>
                    <a:p>
                      <a:pPr algn="ctr"/>
                      <a:r>
                        <a:rPr lang="en-AU" sz="900" dirty="0"/>
                        <a:t>Enforcement</a:t>
                      </a:r>
                      <a:r>
                        <a:rPr lang="en-AU" sz="900" baseline="0" dirty="0"/>
                        <a:t> Code</a:t>
                      </a:r>
                      <a:endParaRPr lang="en-AU" sz="900" dirty="0"/>
                    </a:p>
                  </a:txBody>
                  <a:tcPr marL="99060" marR="99060" anchor="ctr">
                    <a:solidFill>
                      <a:srgbClr val="002060"/>
                    </a:solidFill>
                  </a:tcPr>
                </a:tc>
                <a:tc>
                  <a:txBody>
                    <a:bodyPr/>
                    <a:lstStyle/>
                    <a:p>
                      <a:pPr algn="ctr"/>
                      <a:r>
                        <a:rPr lang="en-AU" sz="900" dirty="0"/>
                        <a:t>Enforcement Action</a:t>
                      </a:r>
                      <a:r>
                        <a:rPr lang="en-AU" sz="900" baseline="0" dirty="0"/>
                        <a:t> Type</a:t>
                      </a:r>
                      <a:endParaRPr lang="en-AU" sz="900" dirty="0"/>
                    </a:p>
                  </a:txBody>
                  <a:tcPr marL="99060" marR="99060" anchor="ctr">
                    <a:solidFill>
                      <a:srgbClr val="002060"/>
                    </a:solidFill>
                  </a:tcPr>
                </a:tc>
                <a:tc>
                  <a:txBody>
                    <a:bodyPr/>
                    <a:lstStyle/>
                    <a:p>
                      <a:pPr algn="ctr"/>
                      <a:r>
                        <a:rPr lang="en-AU" sz="900" dirty="0"/>
                        <a:t>Status</a:t>
                      </a:r>
                    </a:p>
                  </a:txBody>
                  <a:tcPr marL="99060" marR="99060" anchor="ctr">
                    <a:solidFill>
                      <a:srgbClr val="002060"/>
                    </a:solidFill>
                  </a:tcPr>
                </a:tc>
                <a:tc>
                  <a:txBody>
                    <a:bodyPr/>
                    <a:lstStyle/>
                    <a:p>
                      <a:pPr algn="ctr"/>
                      <a:r>
                        <a:rPr lang="en-AU" sz="900" dirty="0"/>
                        <a:t>No. of Notices</a:t>
                      </a:r>
                    </a:p>
                  </a:txBody>
                  <a:tcPr marL="99060" marR="99060" anchor="ctr">
                    <a:solidFill>
                      <a:srgbClr val="002060"/>
                    </a:solidFill>
                  </a:tcPr>
                </a:tc>
                <a:extLst>
                  <a:ext uri="{0D108BD9-81ED-4DB2-BD59-A6C34878D82A}">
                    <a16:rowId xmlns:a16="http://schemas.microsoft.com/office/drawing/2014/main" val="10000"/>
                  </a:ext>
                </a:extLst>
              </a:tr>
              <a:tr h="243019">
                <a:tc>
                  <a:txBody>
                    <a:bodyPr/>
                    <a:lstStyle/>
                    <a:p>
                      <a:pPr algn="ctr" fontAlgn="b"/>
                      <a:r>
                        <a:rPr lang="en-AU" sz="1000" b="0" i="0" u="none" strike="noStrike" dirty="0">
                          <a:solidFill>
                            <a:srgbClr val="000000"/>
                          </a:solidFill>
                          <a:effectLst/>
                          <a:latin typeface="Calibri" panose="020F0502020204030204" pitchFamily="34" charset="0"/>
                        </a:rPr>
                        <a:t>Extractives</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General Enforcement Action</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46 - Other - Not Specified</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Issued</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3805948950"/>
                  </a:ext>
                </a:extLst>
              </a:tr>
              <a:tr h="243019">
                <a:tc>
                  <a:txBody>
                    <a:bodyPr/>
                    <a:lstStyle/>
                    <a:p>
                      <a:pPr algn="ctr" fontAlgn="b"/>
                      <a:r>
                        <a:rPr lang="en-AU" sz="1000" b="0" i="0" u="none" strike="noStrike">
                          <a:solidFill>
                            <a:srgbClr val="000000"/>
                          </a:solidFill>
                          <a:effectLst/>
                          <a:latin typeface="Calibri" panose="020F0502020204030204" pitchFamily="34" charset="0"/>
                        </a:rPr>
                        <a:t>Extractives</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General Enforcement Action</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27 - Buffer Zones</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Issued</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0001"/>
                  </a:ext>
                </a:extLst>
              </a:tr>
              <a:tr h="243019">
                <a:tc>
                  <a:txBody>
                    <a:bodyPr/>
                    <a:lstStyle/>
                    <a:p>
                      <a:pPr algn="ctr" fontAlgn="b"/>
                      <a:r>
                        <a:rPr lang="en-AU" sz="1000" b="0" i="0" u="none" strike="noStrike">
                          <a:solidFill>
                            <a:srgbClr val="000000"/>
                          </a:solidFill>
                          <a:effectLst/>
                          <a:latin typeface="Calibri" panose="020F0502020204030204" pitchFamily="34" charset="0"/>
                        </a:rPr>
                        <a:t>Extractives</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General Enforcement Action</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0 - Work Without Licence or Consents</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s110 Notice (Stop Work)</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Issued</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938027927"/>
                  </a:ext>
                </a:extLst>
              </a:tr>
              <a:tr h="243019">
                <a:tc>
                  <a:txBody>
                    <a:bodyPr/>
                    <a:lstStyle/>
                    <a:p>
                      <a:pPr algn="ctr" fontAlgn="b"/>
                      <a:r>
                        <a:rPr lang="en-AU" sz="1000" b="0" i="0" u="none" strike="noStrike">
                          <a:solidFill>
                            <a:srgbClr val="000000"/>
                          </a:solidFill>
                          <a:effectLst/>
                          <a:latin typeface="Calibri" panose="020F0502020204030204" pitchFamily="34" charset="0"/>
                        </a:rPr>
                        <a:t>Extractives</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General Enforcement Action</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0 - Work Without Licence or Consents</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s110a Notice</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Issued</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262741361"/>
                  </a:ext>
                </a:extLst>
              </a:tr>
              <a:tr h="243019">
                <a:tc>
                  <a:txBody>
                    <a:bodyPr/>
                    <a:lstStyle/>
                    <a:p>
                      <a:pPr algn="ctr" fontAlgn="b"/>
                      <a:r>
                        <a:rPr lang="en-AU" sz="1000" b="0" i="0" u="none" strike="noStrike" dirty="0">
                          <a:solidFill>
                            <a:srgbClr val="000000"/>
                          </a:solidFill>
                          <a:effectLst/>
                          <a:latin typeface="Calibri" panose="020F0502020204030204" pitchFamily="34" charset="0"/>
                        </a:rPr>
                        <a:t>Extractives</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General Enforcement Action</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3 - Tenement Boundaries</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Issued</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265232108"/>
                  </a:ext>
                </a:extLst>
              </a:tr>
            </a:tbl>
          </a:graphicData>
        </a:graphic>
      </p:graphicFrame>
      <p:sp>
        <p:nvSpPr>
          <p:cNvPr id="6" name="TextBox 5"/>
          <p:cNvSpPr txBox="1"/>
          <p:nvPr/>
        </p:nvSpPr>
        <p:spPr>
          <a:xfrm>
            <a:off x="426387" y="585358"/>
            <a:ext cx="4134459" cy="276999"/>
          </a:xfrm>
          <a:prstGeom prst="rect">
            <a:avLst/>
          </a:prstGeom>
          <a:noFill/>
        </p:spPr>
        <p:txBody>
          <a:bodyPr wrap="square" rtlCol="0">
            <a:spAutoFit/>
          </a:bodyPr>
          <a:lstStyle/>
          <a:p>
            <a:r>
              <a:rPr lang="en-AU" sz="1200" dirty="0">
                <a:solidFill>
                  <a:schemeClr val="accent6">
                    <a:lumMod val="50000"/>
                  </a:schemeClr>
                </a:solidFill>
              </a:rPr>
              <a:t>Enforcement Activity Issued in Quarter 3</a:t>
            </a:r>
          </a:p>
        </p:txBody>
      </p:sp>
      <p:sp>
        <p:nvSpPr>
          <p:cNvPr id="2" name="Slide Number Placeholder 1">
            <a:extLst>
              <a:ext uri="{FF2B5EF4-FFF2-40B4-BE49-F238E27FC236}">
                <a16:creationId xmlns:a16="http://schemas.microsoft.com/office/drawing/2014/main" id="{905B32EC-6D9C-4FC1-A00C-D97F73AADB57}"/>
              </a:ext>
            </a:extLst>
          </p:cNvPr>
          <p:cNvSpPr>
            <a:spLocks noGrp="1"/>
          </p:cNvSpPr>
          <p:nvPr>
            <p:ph type="sldNum" sz="quarter" idx="12"/>
          </p:nvPr>
        </p:nvSpPr>
        <p:spPr>
          <a:xfrm>
            <a:off x="8568482" y="274639"/>
            <a:ext cx="897328" cy="274042"/>
          </a:xfrm>
        </p:spPr>
        <p:txBody>
          <a:bodyPr/>
          <a:lstStyle/>
          <a:p>
            <a:r>
              <a:rPr lang="en-AU" dirty="0"/>
              <a:t> Page    </a:t>
            </a:r>
            <a:fld id="{BE4ABD5F-D626-4461-ADC9-85806A61CF0E}" type="slidenum">
              <a:rPr lang="en-AU" smtClean="0"/>
              <a:pPr/>
              <a:t>10</a:t>
            </a:fld>
            <a:endParaRPr lang="en-AU" dirty="0"/>
          </a:p>
        </p:txBody>
      </p:sp>
      <p:sp>
        <p:nvSpPr>
          <p:cNvPr id="9" name="TextBox 8">
            <a:extLst>
              <a:ext uri="{FF2B5EF4-FFF2-40B4-BE49-F238E27FC236}">
                <a16:creationId xmlns:a16="http://schemas.microsoft.com/office/drawing/2014/main" id="{9236C633-AB08-4E27-B686-8915320F2F58}"/>
              </a:ext>
            </a:extLst>
          </p:cNvPr>
          <p:cNvSpPr txBox="1"/>
          <p:nvPr/>
        </p:nvSpPr>
        <p:spPr>
          <a:xfrm>
            <a:off x="5745088" y="2996202"/>
            <a:ext cx="4063465" cy="2031325"/>
          </a:xfrm>
          <a:prstGeom prst="rect">
            <a:avLst/>
          </a:prstGeom>
          <a:noFill/>
        </p:spPr>
        <p:txBody>
          <a:bodyPr wrap="square" rtlCol="0">
            <a:spAutoFit/>
          </a:bodyPr>
          <a:lstStyle/>
          <a:p>
            <a:r>
              <a:rPr lang="en-AU" sz="900" b="1" dirty="0"/>
              <a:t>Enforcement actions summary:</a:t>
            </a:r>
          </a:p>
          <a:p>
            <a:r>
              <a:rPr lang="en-AU" sz="900" dirty="0"/>
              <a:t>In Q3 eight notices were issued, all on Extractives. Majority of  enforcement activities relate to alleged work undertaken on the land other than in accordance with the Work Plan under the Work Authority. Three notices were issued to one tenement.</a:t>
            </a:r>
          </a:p>
          <a:p>
            <a:endParaRPr lang="en-AU" sz="900" dirty="0">
              <a:solidFill>
                <a:srgbClr val="FF0000"/>
              </a:solidFill>
            </a:endParaRPr>
          </a:p>
          <a:p>
            <a:r>
              <a:rPr lang="en-AU" sz="900" dirty="0"/>
              <a:t>Further details on enforcement actions can be found in the following media releases:</a:t>
            </a:r>
          </a:p>
          <a:p>
            <a:r>
              <a:rPr lang="en-AU" sz="900" dirty="0">
                <a:hlinkClick r:id="rId2"/>
              </a:rPr>
              <a:t>http://earthresources.vic.gov.au/about-us/media-releases</a:t>
            </a:r>
            <a:endParaRPr lang="en-AU" sz="900" dirty="0"/>
          </a:p>
          <a:p>
            <a:endParaRPr lang="en-AU" sz="900" dirty="0"/>
          </a:p>
          <a:p>
            <a:pPr marL="171450" indent="-171450">
              <a:buFont typeface="Arial" panose="020B0604020202020204" pitchFamily="34" charset="0"/>
              <a:buChar char="•"/>
            </a:pPr>
            <a:r>
              <a:rPr lang="en-AU" sz="900" dirty="0"/>
              <a:t>Regulator enforces public safety at Latrobe Valley quarry</a:t>
            </a:r>
          </a:p>
          <a:p>
            <a:pPr marL="171450" indent="-171450">
              <a:buFont typeface="Arial" panose="020B0604020202020204" pitchFamily="34" charset="0"/>
              <a:buChar char="•"/>
            </a:pPr>
            <a:endParaRPr lang="en-AU" sz="900" dirty="0"/>
          </a:p>
          <a:p>
            <a:pPr marL="171450" indent="-171450">
              <a:buFont typeface="Arial" panose="020B0604020202020204" pitchFamily="34" charset="0"/>
              <a:buChar char="•"/>
            </a:pPr>
            <a:r>
              <a:rPr lang="en-AU" sz="900" dirty="0"/>
              <a:t>East Gippsland gold miner in court</a:t>
            </a:r>
          </a:p>
          <a:p>
            <a:endParaRPr lang="en-AU" sz="900" dirty="0"/>
          </a:p>
        </p:txBody>
      </p:sp>
      <p:sp>
        <p:nvSpPr>
          <p:cNvPr id="3" name="Footer Placeholder 2"/>
          <p:cNvSpPr>
            <a:spLocks noGrp="1"/>
          </p:cNvSpPr>
          <p:nvPr>
            <p:ph type="ftr" sz="quarter" idx="11"/>
          </p:nvPr>
        </p:nvSpPr>
        <p:spPr/>
        <p:txBody>
          <a:bodyPr/>
          <a:lstStyle/>
          <a:p>
            <a:r>
              <a:rPr lang="en-AU"/>
              <a:t>Earth Resources Regulation Quarterly Performance Report 2018-19 Q3</a:t>
            </a:r>
            <a:endParaRPr lang="en-AU" dirty="0"/>
          </a:p>
        </p:txBody>
      </p:sp>
      <p:graphicFrame>
        <p:nvGraphicFramePr>
          <p:cNvPr id="11" name="Chart 10"/>
          <p:cNvGraphicFramePr/>
          <p:nvPr>
            <p:extLst>
              <p:ext uri="{D42A27DB-BD31-4B8C-83A1-F6EECF244321}">
                <p14:modId xmlns:p14="http://schemas.microsoft.com/office/powerpoint/2010/main" val="2567492474"/>
              </p:ext>
            </p:extLst>
          </p:nvPr>
        </p:nvGraphicFramePr>
        <p:xfrm>
          <a:off x="335568" y="2464773"/>
          <a:ext cx="5256584" cy="25484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51FEF895-5F97-4631-A1AC-F36BD393D1A1}"/>
              </a:ext>
            </a:extLst>
          </p:cNvPr>
          <p:cNvGraphicFramePr>
            <a:graphicFrameLocks noGrp="1"/>
          </p:cNvGraphicFramePr>
          <p:nvPr>
            <p:extLst>
              <p:ext uri="{D42A27DB-BD31-4B8C-83A1-F6EECF244321}">
                <p14:modId xmlns:p14="http://schemas.microsoft.com/office/powerpoint/2010/main" val="2067646903"/>
              </p:ext>
            </p:extLst>
          </p:nvPr>
        </p:nvGraphicFramePr>
        <p:xfrm>
          <a:off x="1343680" y="5427301"/>
          <a:ext cx="3240360" cy="10679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137570373"/>
                    </a:ext>
                  </a:extLst>
                </a:gridCol>
                <a:gridCol w="1656184">
                  <a:extLst>
                    <a:ext uri="{9D8B030D-6E8A-4147-A177-3AD203B41FA5}">
                      <a16:colId xmlns:a16="http://schemas.microsoft.com/office/drawing/2014/main" val="3447034408"/>
                    </a:ext>
                  </a:extLst>
                </a:gridCol>
              </a:tblGrid>
              <a:tr h="266980">
                <a:tc>
                  <a:txBody>
                    <a:bodyPr/>
                    <a:lstStyle/>
                    <a:p>
                      <a:r>
                        <a:rPr lang="en-AU" sz="1000" dirty="0"/>
                        <a:t>Actions</a:t>
                      </a:r>
                    </a:p>
                  </a:txBody>
                  <a:tcPr/>
                </a:tc>
                <a:tc>
                  <a:txBody>
                    <a:bodyPr/>
                    <a:lstStyle/>
                    <a:p>
                      <a:pPr algn="ctr"/>
                      <a:r>
                        <a:rPr lang="en-AU" sz="1000" dirty="0"/>
                        <a:t>Issued in 2018-19 Q3</a:t>
                      </a:r>
                    </a:p>
                  </a:txBody>
                  <a:tcPr/>
                </a:tc>
                <a:extLst>
                  <a:ext uri="{0D108BD9-81ED-4DB2-BD59-A6C34878D82A}">
                    <a16:rowId xmlns:a16="http://schemas.microsoft.com/office/drawing/2014/main" val="2670306836"/>
                  </a:ext>
                </a:extLst>
              </a:tr>
              <a:tr h="266980">
                <a:tc>
                  <a:txBody>
                    <a:bodyPr/>
                    <a:lstStyle/>
                    <a:p>
                      <a:r>
                        <a:rPr lang="en-AU" sz="1000" dirty="0"/>
                        <a:t>Infringement notices</a:t>
                      </a:r>
                    </a:p>
                  </a:txBody>
                  <a:tcPr/>
                </a:tc>
                <a:tc>
                  <a:txBody>
                    <a:bodyPr/>
                    <a:lstStyle/>
                    <a:p>
                      <a:pPr algn="ctr"/>
                      <a:r>
                        <a:rPr lang="en-AU" sz="1000" dirty="0"/>
                        <a:t>39</a:t>
                      </a:r>
                    </a:p>
                  </a:txBody>
                  <a:tcPr/>
                </a:tc>
                <a:extLst>
                  <a:ext uri="{0D108BD9-81ED-4DB2-BD59-A6C34878D82A}">
                    <a16:rowId xmlns:a16="http://schemas.microsoft.com/office/drawing/2014/main" val="3415609309"/>
                  </a:ext>
                </a:extLst>
              </a:tr>
              <a:tr h="266980">
                <a:tc>
                  <a:txBody>
                    <a:bodyPr/>
                    <a:lstStyle/>
                    <a:p>
                      <a:r>
                        <a:rPr lang="en-AU" sz="1000" dirty="0"/>
                        <a:t>Official Warning Letters</a:t>
                      </a:r>
                    </a:p>
                  </a:txBody>
                  <a:tcPr/>
                </a:tc>
                <a:tc>
                  <a:txBody>
                    <a:bodyPr/>
                    <a:lstStyle/>
                    <a:p>
                      <a:pPr algn="ctr"/>
                      <a:r>
                        <a:rPr lang="en-AU" sz="1000" dirty="0"/>
                        <a:t>49</a:t>
                      </a:r>
                    </a:p>
                  </a:txBody>
                  <a:tcPr/>
                </a:tc>
                <a:extLst>
                  <a:ext uri="{0D108BD9-81ED-4DB2-BD59-A6C34878D82A}">
                    <a16:rowId xmlns:a16="http://schemas.microsoft.com/office/drawing/2014/main" val="3379620007"/>
                  </a:ext>
                </a:extLst>
              </a:tr>
              <a:tr h="266980">
                <a:tc>
                  <a:txBody>
                    <a:bodyPr/>
                    <a:lstStyle/>
                    <a:p>
                      <a:r>
                        <a:rPr lang="en-AU" sz="1000" dirty="0"/>
                        <a:t>Prosecution Finalised</a:t>
                      </a:r>
                    </a:p>
                  </a:txBody>
                  <a:tcPr/>
                </a:tc>
                <a:tc>
                  <a:txBody>
                    <a:bodyPr/>
                    <a:lstStyle/>
                    <a:p>
                      <a:pPr algn="ctr"/>
                      <a:r>
                        <a:rPr lang="en-AU" sz="1000" dirty="0"/>
                        <a:t>1</a:t>
                      </a:r>
                    </a:p>
                  </a:txBody>
                  <a:tcPr/>
                </a:tc>
                <a:extLst>
                  <a:ext uri="{0D108BD9-81ED-4DB2-BD59-A6C34878D82A}">
                    <a16:rowId xmlns:a16="http://schemas.microsoft.com/office/drawing/2014/main" val="1195210760"/>
                  </a:ext>
                </a:extLst>
              </a:tr>
            </a:tbl>
          </a:graphicData>
        </a:graphic>
      </p:graphicFrame>
      <p:sp>
        <p:nvSpPr>
          <p:cNvPr id="10" name="TextBox 9">
            <a:extLst>
              <a:ext uri="{FF2B5EF4-FFF2-40B4-BE49-F238E27FC236}">
                <a16:creationId xmlns:a16="http://schemas.microsoft.com/office/drawing/2014/main" id="{DFD03BAD-0AEE-4A60-BE87-49C56E3E44DB}"/>
              </a:ext>
            </a:extLst>
          </p:cNvPr>
          <p:cNvSpPr txBox="1"/>
          <p:nvPr/>
        </p:nvSpPr>
        <p:spPr>
          <a:xfrm>
            <a:off x="1136576" y="5129278"/>
            <a:ext cx="3953644" cy="276999"/>
          </a:xfrm>
          <a:prstGeom prst="rect">
            <a:avLst/>
          </a:prstGeom>
          <a:noFill/>
        </p:spPr>
        <p:txBody>
          <a:bodyPr wrap="square" rtlCol="0">
            <a:spAutoFit/>
          </a:bodyPr>
          <a:lstStyle/>
          <a:p>
            <a:r>
              <a:rPr lang="en-AU" sz="1200" dirty="0">
                <a:solidFill>
                  <a:schemeClr val="accent6">
                    <a:lumMod val="50000"/>
                  </a:schemeClr>
                </a:solidFill>
              </a:rPr>
              <a:t>Infringements and Official Warnings issued in Quarter 3</a:t>
            </a:r>
          </a:p>
        </p:txBody>
      </p:sp>
      <p:sp>
        <p:nvSpPr>
          <p:cNvPr id="12" name="TextBox 11">
            <a:extLst>
              <a:ext uri="{FF2B5EF4-FFF2-40B4-BE49-F238E27FC236}">
                <a16:creationId xmlns:a16="http://schemas.microsoft.com/office/drawing/2014/main" id="{6D8E67AA-C2F4-4512-84E8-97318C25D6E6}"/>
              </a:ext>
            </a:extLst>
          </p:cNvPr>
          <p:cNvSpPr txBox="1"/>
          <p:nvPr/>
        </p:nvSpPr>
        <p:spPr>
          <a:xfrm>
            <a:off x="5592152" y="5507669"/>
            <a:ext cx="4063465" cy="1200329"/>
          </a:xfrm>
          <a:prstGeom prst="rect">
            <a:avLst/>
          </a:prstGeom>
          <a:noFill/>
        </p:spPr>
        <p:txBody>
          <a:bodyPr wrap="square" rtlCol="0">
            <a:spAutoFit/>
          </a:bodyPr>
          <a:lstStyle/>
          <a:p>
            <a:r>
              <a:rPr lang="en-AU" sz="900" b="1" dirty="0"/>
              <a:t>Infringements and Official Warnings summary:</a:t>
            </a:r>
          </a:p>
          <a:p>
            <a:r>
              <a:rPr lang="en-AU" sz="900" dirty="0"/>
              <a:t>In Q3 Earth Resources Regulations have issued out 39 infringements and 49 official warning letters to tenement holders who were late to submit their FY2017-18 annual legislative returns.</a:t>
            </a:r>
          </a:p>
          <a:p>
            <a:r>
              <a:rPr lang="en-AU" sz="900" dirty="0"/>
              <a:t>One prosecution was finalised, the company was placed on a diversion to pay $10K and write two letters of apology.</a:t>
            </a:r>
          </a:p>
          <a:p>
            <a:pPr marL="171450" indent="-171450">
              <a:buFont typeface="Arial" panose="020B0604020202020204" pitchFamily="34" charset="0"/>
              <a:buChar char="•"/>
            </a:pPr>
            <a:endParaRPr lang="en-AU" sz="900" dirty="0">
              <a:solidFill>
                <a:srgbClr val="FF0000"/>
              </a:solidFill>
            </a:endParaRPr>
          </a:p>
          <a:p>
            <a:endParaRPr lang="en-AU" sz="900" dirty="0"/>
          </a:p>
        </p:txBody>
      </p:sp>
    </p:spTree>
    <p:extLst>
      <p:ext uri="{BB962C8B-B14F-4D97-AF65-F5344CB8AC3E}">
        <p14:creationId xmlns:p14="http://schemas.microsoft.com/office/powerpoint/2010/main" val="308687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57220"/>
            <a:ext cx="8915400" cy="274042"/>
          </a:xfrm>
        </p:spPr>
        <p:txBody>
          <a:bodyPr>
            <a:normAutofit fontScale="90000"/>
          </a:bodyPr>
          <a:lstStyle/>
          <a:p>
            <a:r>
              <a:rPr lang="en-AU" sz="1400" b="1" dirty="0">
                <a:solidFill>
                  <a:schemeClr val="bg1"/>
                </a:solidFill>
              </a:rPr>
              <a:t>KPI 3 Reportable Incidents</a:t>
            </a:r>
          </a:p>
        </p:txBody>
      </p:sp>
      <p:graphicFrame>
        <p:nvGraphicFramePr>
          <p:cNvPr id="5" name="Table 4"/>
          <p:cNvGraphicFramePr>
            <a:graphicFrameLocks noGrp="1"/>
          </p:cNvGraphicFramePr>
          <p:nvPr>
            <p:extLst>
              <p:ext uri="{D42A27DB-BD31-4B8C-83A1-F6EECF244321}">
                <p14:modId xmlns:p14="http://schemas.microsoft.com/office/powerpoint/2010/main" val="80767145"/>
              </p:ext>
            </p:extLst>
          </p:nvPr>
        </p:nvGraphicFramePr>
        <p:xfrm>
          <a:off x="442804" y="810938"/>
          <a:ext cx="8915400" cy="1935480"/>
        </p:xfrm>
        <a:graphic>
          <a:graphicData uri="http://schemas.openxmlformats.org/drawingml/2006/table">
            <a:tbl>
              <a:tblPr firstRow="1" bandRow="1">
                <a:tableStyleId>{7DF18680-E054-41AD-8BC1-D1AEF772440D}</a:tableStyleId>
              </a:tblPr>
              <a:tblGrid>
                <a:gridCol w="948735">
                  <a:extLst>
                    <a:ext uri="{9D8B030D-6E8A-4147-A177-3AD203B41FA5}">
                      <a16:colId xmlns:a16="http://schemas.microsoft.com/office/drawing/2014/main" val="20000"/>
                    </a:ext>
                  </a:extLst>
                </a:gridCol>
                <a:gridCol w="1232028">
                  <a:extLst>
                    <a:ext uri="{9D8B030D-6E8A-4147-A177-3AD203B41FA5}">
                      <a16:colId xmlns:a16="http://schemas.microsoft.com/office/drawing/2014/main" val="20001"/>
                    </a:ext>
                  </a:extLst>
                </a:gridCol>
                <a:gridCol w="1284467">
                  <a:extLst>
                    <a:ext uri="{9D8B030D-6E8A-4147-A177-3AD203B41FA5}">
                      <a16:colId xmlns:a16="http://schemas.microsoft.com/office/drawing/2014/main" val="20002"/>
                    </a:ext>
                  </a:extLst>
                </a:gridCol>
                <a:gridCol w="1920229">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296144">
                  <a:extLst>
                    <a:ext uri="{9D8B030D-6E8A-4147-A177-3AD203B41FA5}">
                      <a16:colId xmlns:a16="http://schemas.microsoft.com/office/drawing/2014/main" val="3121081584"/>
                    </a:ext>
                  </a:extLst>
                </a:gridCol>
                <a:gridCol w="1369701">
                  <a:extLst>
                    <a:ext uri="{9D8B030D-6E8A-4147-A177-3AD203B41FA5}">
                      <a16:colId xmlns:a16="http://schemas.microsoft.com/office/drawing/2014/main" val="3465152025"/>
                    </a:ext>
                  </a:extLst>
                </a:gridCol>
              </a:tblGrid>
              <a:tr h="217546">
                <a:tc>
                  <a:txBody>
                    <a:bodyPr/>
                    <a:lstStyle/>
                    <a:p>
                      <a:pPr algn="ctr"/>
                      <a:r>
                        <a:rPr lang="en-AU" sz="900" dirty="0"/>
                        <a:t>Sector</a:t>
                      </a:r>
                    </a:p>
                  </a:txBody>
                  <a:tcPr marL="99060" marR="99060">
                    <a:solidFill>
                      <a:srgbClr val="002060"/>
                    </a:solidFill>
                  </a:tcPr>
                </a:tc>
                <a:tc>
                  <a:txBody>
                    <a:bodyPr/>
                    <a:lstStyle/>
                    <a:p>
                      <a:pPr algn="ctr"/>
                      <a:r>
                        <a:rPr lang="en-AU" sz="900" dirty="0"/>
                        <a:t>Classification</a:t>
                      </a:r>
                    </a:p>
                  </a:txBody>
                  <a:tcPr marL="99060" marR="99060">
                    <a:solidFill>
                      <a:srgbClr val="002060"/>
                    </a:solidFill>
                  </a:tcPr>
                </a:tc>
                <a:tc>
                  <a:txBody>
                    <a:bodyPr/>
                    <a:lstStyle/>
                    <a:p>
                      <a:pPr algn="ctr"/>
                      <a:r>
                        <a:rPr lang="en-AU" sz="900" dirty="0"/>
                        <a:t>Type</a:t>
                      </a:r>
                    </a:p>
                  </a:txBody>
                  <a:tcPr marL="99060" marR="99060">
                    <a:solidFill>
                      <a:srgbClr val="002060"/>
                    </a:solidFill>
                  </a:tcPr>
                </a:tc>
                <a:tc>
                  <a:txBody>
                    <a:bodyPr/>
                    <a:lstStyle/>
                    <a:p>
                      <a:pPr algn="ctr"/>
                      <a:r>
                        <a:rPr lang="en-AU" sz="900" dirty="0"/>
                        <a:t>Hazard</a:t>
                      </a:r>
                    </a:p>
                  </a:txBody>
                  <a:tcPr marL="99060" marR="99060">
                    <a:solidFill>
                      <a:srgbClr val="002060"/>
                    </a:solidFill>
                  </a:tcPr>
                </a:tc>
                <a:tc>
                  <a:txBody>
                    <a:bodyPr/>
                    <a:lstStyle/>
                    <a:p>
                      <a:pPr algn="ctr"/>
                      <a:r>
                        <a:rPr lang="en-AU" sz="900" dirty="0"/>
                        <a:t>Inspection</a:t>
                      </a:r>
                    </a:p>
                  </a:txBody>
                  <a:tcPr marL="99060" marR="99060">
                    <a:solidFill>
                      <a:srgbClr val="002060"/>
                    </a:solidFill>
                  </a:tcPr>
                </a:tc>
                <a:tc>
                  <a:txBody>
                    <a:bodyPr/>
                    <a:lstStyle/>
                    <a:p>
                      <a:pPr algn="ctr"/>
                      <a:r>
                        <a:rPr lang="en-AU" sz="900" dirty="0"/>
                        <a:t>Incident Responded To</a:t>
                      </a:r>
                    </a:p>
                  </a:txBody>
                  <a:tcPr marL="99060" marR="99060">
                    <a:solidFill>
                      <a:srgbClr val="002060"/>
                    </a:solidFill>
                  </a:tcPr>
                </a:tc>
                <a:tc>
                  <a:txBody>
                    <a:bodyPr/>
                    <a:lstStyle/>
                    <a:p>
                      <a:pPr algn="ctr"/>
                      <a:r>
                        <a:rPr lang="en-AU" sz="900" dirty="0"/>
                        <a:t>Incident Resolved</a:t>
                      </a:r>
                    </a:p>
                  </a:txBody>
                  <a:tcPr marL="99060" marR="99060">
                    <a:solidFill>
                      <a:srgbClr val="002060"/>
                    </a:solidFill>
                  </a:tcPr>
                </a:tc>
                <a:extLst>
                  <a:ext uri="{0D108BD9-81ED-4DB2-BD59-A6C34878D82A}">
                    <a16:rowId xmlns:a16="http://schemas.microsoft.com/office/drawing/2014/main" val="10000"/>
                  </a:ext>
                </a:extLst>
              </a:tr>
              <a:tr h="232050">
                <a:tc>
                  <a:txBody>
                    <a:bodyPr/>
                    <a:lstStyle/>
                    <a:p>
                      <a:pPr algn="ctr" fontAlgn="b"/>
                      <a:r>
                        <a:rPr lang="en-AU" sz="1000" b="0" i="0" u="none" strike="noStrike" dirty="0">
                          <a:solidFill>
                            <a:srgbClr val="000000"/>
                          </a:solidFill>
                          <a:effectLst/>
                          <a:latin typeface="+mn-lt"/>
                        </a:rPr>
                        <a:t>Mining Licence</a:t>
                      </a:r>
                    </a:p>
                  </a:txBody>
                  <a:tcPr marL="9525" marR="9525" marT="9525" marB="0" anchor="ctr"/>
                </a:tc>
                <a:tc>
                  <a:txBody>
                    <a:bodyPr/>
                    <a:lstStyle/>
                    <a:p>
                      <a:pPr algn="ctr" fontAlgn="b"/>
                      <a:r>
                        <a:rPr lang="en-AU" sz="1000" b="0" i="0" u="none" strike="noStrike" dirty="0">
                          <a:solidFill>
                            <a:srgbClr val="000000"/>
                          </a:solidFill>
                          <a:effectLst/>
                          <a:latin typeface="+mn-lt"/>
                        </a:rPr>
                        <a:t>Minor</a:t>
                      </a:r>
                    </a:p>
                  </a:txBody>
                  <a:tcPr marL="9525" marR="9525" marT="9525" marB="0" anchor="ctr"/>
                </a:tc>
                <a:tc>
                  <a:txBody>
                    <a:bodyPr/>
                    <a:lstStyle/>
                    <a:p>
                      <a:pPr algn="ctr" fontAlgn="b"/>
                      <a:r>
                        <a:rPr lang="en-AU" sz="1000" b="0" i="0" u="none" strike="noStrike">
                          <a:solidFill>
                            <a:srgbClr val="000000"/>
                          </a:solidFill>
                          <a:effectLst/>
                          <a:latin typeface="+mn-lt"/>
                        </a:rPr>
                        <a:t>Environmental</a:t>
                      </a:r>
                    </a:p>
                  </a:txBody>
                  <a:tcPr marL="9525" marR="9525" marT="9525" marB="0" anchor="ctr"/>
                </a:tc>
                <a:tc>
                  <a:txBody>
                    <a:bodyPr/>
                    <a:lstStyle/>
                    <a:p>
                      <a:pPr algn="ctr" fontAlgn="b"/>
                      <a:r>
                        <a:rPr lang="en-AU" sz="1000" b="0" i="0" u="none" strike="noStrike">
                          <a:solidFill>
                            <a:srgbClr val="000000"/>
                          </a:solidFill>
                          <a:effectLst/>
                          <a:latin typeface="+mn-lt"/>
                        </a:rPr>
                        <a:t>Noise pollution</a:t>
                      </a:r>
                    </a:p>
                  </a:txBody>
                  <a:tcPr marL="9525" marR="9525" marT="9525" marB="0" anchor="ctr"/>
                </a:tc>
                <a:tc>
                  <a:txBody>
                    <a:bodyPr/>
                    <a:lstStyle/>
                    <a:p>
                      <a:pPr algn="ctr" fontAlgn="b"/>
                      <a:r>
                        <a:rPr lang="en-AU" sz="1000" b="0" i="0" u="none" strike="noStrike">
                          <a:solidFill>
                            <a:srgbClr val="000000"/>
                          </a:solidFill>
                          <a:effectLst/>
                          <a:latin typeface="+mn-lt"/>
                        </a:rPr>
                        <a:t>No</a:t>
                      </a:r>
                    </a:p>
                  </a:txBody>
                  <a:tcPr marL="9525" marR="9525" marT="9525" marB="0" anchor="ctr"/>
                </a:tc>
                <a:tc>
                  <a:txBody>
                    <a:bodyPr/>
                    <a:lstStyle/>
                    <a:p>
                      <a:pPr algn="ctr" fontAlgn="b"/>
                      <a:r>
                        <a:rPr lang="en-AU" sz="1000" b="0" i="0" u="none" strike="noStrike">
                          <a:solidFill>
                            <a:srgbClr val="000000"/>
                          </a:solidFill>
                          <a:effectLst/>
                          <a:latin typeface="+mn-lt"/>
                        </a:rPr>
                        <a:t>Yes</a:t>
                      </a:r>
                    </a:p>
                  </a:txBody>
                  <a:tcPr marL="7620" marR="7620" marT="7620" marB="0" anchor="ctr"/>
                </a:tc>
                <a:tc>
                  <a:txBody>
                    <a:bodyPr/>
                    <a:lstStyle/>
                    <a:p>
                      <a:pPr algn="ctr"/>
                      <a:r>
                        <a:rPr lang="en-AU" sz="1000" b="0" dirty="0">
                          <a:latin typeface="+mn-lt"/>
                        </a:rPr>
                        <a:t>No</a:t>
                      </a:r>
                    </a:p>
                  </a:txBody>
                  <a:tcPr marL="99060" marR="99060" anchor="ctr"/>
                </a:tc>
                <a:extLst>
                  <a:ext uri="{0D108BD9-81ED-4DB2-BD59-A6C34878D82A}">
                    <a16:rowId xmlns:a16="http://schemas.microsoft.com/office/drawing/2014/main" val="10001"/>
                  </a:ext>
                </a:extLst>
              </a:tr>
              <a:tr h="232050">
                <a:tc>
                  <a:txBody>
                    <a:bodyPr/>
                    <a:lstStyle/>
                    <a:p>
                      <a:pPr algn="ctr" fontAlgn="b"/>
                      <a:r>
                        <a:rPr lang="en-AU" sz="1000" b="0" i="0" u="none" strike="noStrike">
                          <a:solidFill>
                            <a:srgbClr val="000000"/>
                          </a:solidFill>
                          <a:effectLst/>
                          <a:latin typeface="+mn-lt"/>
                        </a:rPr>
                        <a:t>Mining Licence</a:t>
                      </a:r>
                    </a:p>
                  </a:txBody>
                  <a:tcPr marL="9525" marR="9525" marT="9525" marB="0" anchor="ctr"/>
                </a:tc>
                <a:tc>
                  <a:txBody>
                    <a:bodyPr/>
                    <a:lstStyle/>
                    <a:p>
                      <a:pPr algn="ctr" fontAlgn="b"/>
                      <a:r>
                        <a:rPr lang="en-AU" sz="1000" b="0" i="0" u="none" strike="noStrike" dirty="0">
                          <a:solidFill>
                            <a:srgbClr val="000000"/>
                          </a:solidFill>
                          <a:effectLst/>
                          <a:latin typeface="+mn-lt"/>
                        </a:rPr>
                        <a:t>Minor</a:t>
                      </a:r>
                    </a:p>
                  </a:txBody>
                  <a:tcPr marL="9525" marR="9525" marT="9525" marB="0" anchor="ctr"/>
                </a:tc>
                <a:tc>
                  <a:txBody>
                    <a:bodyPr/>
                    <a:lstStyle/>
                    <a:p>
                      <a:pPr algn="ctr" fontAlgn="b"/>
                      <a:r>
                        <a:rPr lang="en-AU" sz="1000" b="0" i="0" u="none" strike="noStrike" dirty="0">
                          <a:solidFill>
                            <a:srgbClr val="000000"/>
                          </a:solidFill>
                          <a:effectLst/>
                          <a:latin typeface="+mn-lt"/>
                        </a:rPr>
                        <a:t>Environmental</a:t>
                      </a:r>
                    </a:p>
                  </a:txBody>
                  <a:tcPr marL="9525" marR="9525" marT="9525" marB="0" anchor="ctr"/>
                </a:tc>
                <a:tc>
                  <a:txBody>
                    <a:bodyPr/>
                    <a:lstStyle/>
                    <a:p>
                      <a:pPr algn="ctr" fontAlgn="b"/>
                      <a:r>
                        <a:rPr lang="en-AU" sz="1000" b="0" i="0" u="none" strike="noStrike">
                          <a:solidFill>
                            <a:srgbClr val="000000"/>
                          </a:solidFill>
                          <a:effectLst/>
                          <a:latin typeface="+mn-lt"/>
                        </a:rPr>
                        <a:t>Unmanaged hazardous waste</a:t>
                      </a:r>
                    </a:p>
                  </a:txBody>
                  <a:tcPr marL="9525" marR="9525" marT="9525" marB="0" anchor="ctr"/>
                </a:tc>
                <a:tc>
                  <a:txBody>
                    <a:bodyPr/>
                    <a:lstStyle/>
                    <a:p>
                      <a:pPr algn="ctr" fontAlgn="b"/>
                      <a:r>
                        <a:rPr lang="en-AU" sz="1000" b="0" i="0" u="none" strike="noStrike">
                          <a:solidFill>
                            <a:srgbClr val="000000"/>
                          </a:solidFill>
                          <a:effectLst/>
                          <a:latin typeface="+mn-lt"/>
                        </a:rPr>
                        <a:t>Yes</a:t>
                      </a:r>
                    </a:p>
                  </a:txBody>
                  <a:tcPr marL="9525" marR="9525" marT="9525" marB="0" anchor="ctr"/>
                </a:tc>
                <a:tc>
                  <a:txBody>
                    <a:bodyPr/>
                    <a:lstStyle/>
                    <a:p>
                      <a:pPr algn="ctr" fontAlgn="b"/>
                      <a:r>
                        <a:rPr lang="en-AU" sz="1000" b="0" i="0" u="none" strike="noStrike" dirty="0">
                          <a:solidFill>
                            <a:srgbClr val="000000"/>
                          </a:solidFill>
                          <a:effectLst/>
                          <a:latin typeface="+mn-lt"/>
                        </a:rPr>
                        <a:t>Yes</a:t>
                      </a:r>
                    </a:p>
                  </a:txBody>
                  <a:tcPr marL="7620" marR="7620" marT="7620" marB="0" anchor="ctr"/>
                </a:tc>
                <a:tc>
                  <a:txBody>
                    <a:bodyPr/>
                    <a:lstStyle/>
                    <a:p>
                      <a:pPr algn="ctr"/>
                      <a:r>
                        <a:rPr lang="en-AU" sz="1000" b="0" dirty="0">
                          <a:latin typeface="+mn-lt"/>
                        </a:rPr>
                        <a:t>No</a:t>
                      </a:r>
                    </a:p>
                  </a:txBody>
                  <a:tcPr marL="99060" marR="99060" anchor="ctr"/>
                </a:tc>
                <a:extLst>
                  <a:ext uri="{0D108BD9-81ED-4DB2-BD59-A6C34878D82A}">
                    <a16:rowId xmlns:a16="http://schemas.microsoft.com/office/drawing/2014/main" val="1610258228"/>
                  </a:ext>
                </a:extLst>
              </a:tr>
              <a:tr h="232050">
                <a:tc>
                  <a:txBody>
                    <a:bodyPr/>
                    <a:lstStyle/>
                    <a:p>
                      <a:pPr algn="ctr" fontAlgn="b"/>
                      <a:r>
                        <a:rPr lang="en-AU" sz="1000" b="0" i="0" u="none" strike="noStrike">
                          <a:solidFill>
                            <a:srgbClr val="000000"/>
                          </a:solidFill>
                          <a:effectLst/>
                          <a:latin typeface="+mn-lt"/>
                        </a:rPr>
                        <a:t>Mining Licence</a:t>
                      </a:r>
                    </a:p>
                  </a:txBody>
                  <a:tcPr marL="9525" marR="9525" marT="9525" marB="0" anchor="ctr"/>
                </a:tc>
                <a:tc>
                  <a:txBody>
                    <a:bodyPr/>
                    <a:lstStyle/>
                    <a:p>
                      <a:pPr algn="ctr" fontAlgn="b"/>
                      <a:r>
                        <a:rPr lang="en-AU" sz="1000" b="0" i="0" u="none" strike="noStrike">
                          <a:solidFill>
                            <a:srgbClr val="000000"/>
                          </a:solidFill>
                          <a:effectLst/>
                          <a:latin typeface="+mn-lt"/>
                        </a:rPr>
                        <a:t>Minor</a:t>
                      </a:r>
                    </a:p>
                  </a:txBody>
                  <a:tcPr marL="9525" marR="9525" marT="9525" marB="0" anchor="ctr"/>
                </a:tc>
                <a:tc>
                  <a:txBody>
                    <a:bodyPr/>
                    <a:lstStyle/>
                    <a:p>
                      <a:pPr algn="ctr" fontAlgn="b"/>
                      <a:r>
                        <a:rPr lang="en-AU" sz="1000" b="0" i="0" u="none" strike="noStrike" dirty="0">
                          <a:solidFill>
                            <a:srgbClr val="000000"/>
                          </a:solidFill>
                          <a:effectLst/>
                          <a:latin typeface="+mn-lt"/>
                        </a:rPr>
                        <a:t>Environmental</a:t>
                      </a:r>
                    </a:p>
                  </a:txBody>
                  <a:tcPr marL="9525" marR="9525" marT="9525" marB="0" anchor="ctr"/>
                </a:tc>
                <a:tc>
                  <a:txBody>
                    <a:bodyPr/>
                    <a:lstStyle/>
                    <a:p>
                      <a:pPr algn="ctr" fontAlgn="b"/>
                      <a:r>
                        <a:rPr lang="en-AU" sz="1000" b="0" i="0" u="none" strike="noStrike">
                          <a:solidFill>
                            <a:srgbClr val="000000"/>
                          </a:solidFill>
                          <a:effectLst/>
                          <a:latin typeface="+mn-lt"/>
                        </a:rPr>
                        <a:t>Flood</a:t>
                      </a:r>
                    </a:p>
                  </a:txBody>
                  <a:tcPr marL="9525" marR="9525" marT="9525" marB="0" anchor="ctr"/>
                </a:tc>
                <a:tc>
                  <a:txBody>
                    <a:bodyPr/>
                    <a:lstStyle/>
                    <a:p>
                      <a:pPr algn="ctr" fontAlgn="b"/>
                      <a:r>
                        <a:rPr lang="en-AU" sz="1000" b="0" i="0" u="none" strike="noStrike">
                          <a:solidFill>
                            <a:srgbClr val="000000"/>
                          </a:solidFill>
                          <a:effectLst/>
                          <a:latin typeface="+mn-lt"/>
                        </a:rPr>
                        <a:t>No</a:t>
                      </a:r>
                    </a:p>
                  </a:txBody>
                  <a:tcPr marL="9525" marR="9525" marT="9525" marB="0" anchor="ctr"/>
                </a:tc>
                <a:tc>
                  <a:txBody>
                    <a:bodyPr/>
                    <a:lstStyle/>
                    <a:p>
                      <a:pPr algn="ctr" fontAlgn="b"/>
                      <a:r>
                        <a:rPr lang="en-AU" sz="1000" b="0" i="0" u="none" strike="noStrike" dirty="0">
                          <a:solidFill>
                            <a:srgbClr val="000000"/>
                          </a:solidFill>
                          <a:effectLst/>
                          <a:latin typeface="+mn-lt"/>
                        </a:rPr>
                        <a:t>Yes</a:t>
                      </a:r>
                    </a:p>
                  </a:txBody>
                  <a:tcPr marL="7620" marR="7620" marT="7620" marB="0" anchor="ctr"/>
                </a:tc>
                <a:tc>
                  <a:txBody>
                    <a:bodyPr/>
                    <a:lstStyle/>
                    <a:p>
                      <a:pPr algn="ctr"/>
                      <a:r>
                        <a:rPr lang="en-AU" sz="1000" b="0" dirty="0">
                          <a:latin typeface="+mn-lt"/>
                        </a:rPr>
                        <a:t>Yes</a:t>
                      </a:r>
                    </a:p>
                  </a:txBody>
                  <a:tcPr marL="99060" marR="99060" anchor="ctr"/>
                </a:tc>
                <a:extLst>
                  <a:ext uri="{0D108BD9-81ED-4DB2-BD59-A6C34878D82A}">
                    <a16:rowId xmlns:a16="http://schemas.microsoft.com/office/drawing/2014/main" val="3926896340"/>
                  </a:ext>
                </a:extLst>
              </a:tr>
              <a:tr h="232050">
                <a:tc>
                  <a:txBody>
                    <a:bodyPr/>
                    <a:lstStyle/>
                    <a:p>
                      <a:pPr algn="ctr" fontAlgn="b"/>
                      <a:r>
                        <a:rPr lang="en-AU" sz="1000" b="0" i="0" u="none" strike="noStrike">
                          <a:solidFill>
                            <a:srgbClr val="000000"/>
                          </a:solidFill>
                          <a:effectLst/>
                          <a:latin typeface="+mn-lt"/>
                        </a:rPr>
                        <a:t>Mining Licence</a:t>
                      </a:r>
                    </a:p>
                  </a:txBody>
                  <a:tcPr marL="9525" marR="9525" marT="9525" marB="0" anchor="ctr"/>
                </a:tc>
                <a:tc>
                  <a:txBody>
                    <a:bodyPr/>
                    <a:lstStyle/>
                    <a:p>
                      <a:pPr algn="ctr" fontAlgn="b"/>
                      <a:r>
                        <a:rPr lang="en-AU" sz="1000" b="0" i="0" u="none" strike="noStrike">
                          <a:solidFill>
                            <a:srgbClr val="000000"/>
                          </a:solidFill>
                          <a:effectLst/>
                          <a:latin typeface="+mn-lt"/>
                        </a:rPr>
                        <a:t>Minor</a:t>
                      </a:r>
                    </a:p>
                  </a:txBody>
                  <a:tcPr marL="9525" marR="9525" marT="9525" marB="0" anchor="ctr"/>
                </a:tc>
                <a:tc>
                  <a:txBody>
                    <a:bodyPr/>
                    <a:lstStyle/>
                    <a:p>
                      <a:pPr algn="ctr" fontAlgn="b"/>
                      <a:r>
                        <a:rPr lang="en-AU" sz="1000" b="0" i="0" u="none" strike="noStrike" dirty="0">
                          <a:solidFill>
                            <a:srgbClr val="000000"/>
                          </a:solidFill>
                          <a:effectLst/>
                          <a:latin typeface="+mn-lt"/>
                        </a:rPr>
                        <a:t>Infrastructure</a:t>
                      </a:r>
                    </a:p>
                  </a:txBody>
                  <a:tcPr marL="9525" marR="9525" marT="9525" marB="0" anchor="ctr"/>
                </a:tc>
                <a:tc>
                  <a:txBody>
                    <a:bodyPr/>
                    <a:lstStyle/>
                    <a:p>
                      <a:pPr algn="ctr" fontAlgn="b"/>
                      <a:r>
                        <a:rPr lang="en-AU" sz="1000" b="0" i="0" u="none" strike="noStrike">
                          <a:solidFill>
                            <a:srgbClr val="000000"/>
                          </a:solidFill>
                          <a:effectLst/>
                          <a:latin typeface="+mn-lt"/>
                        </a:rPr>
                        <a:t>Fire</a:t>
                      </a:r>
                    </a:p>
                  </a:txBody>
                  <a:tcPr marL="9525" marR="9525" marT="9525" marB="0" anchor="ctr"/>
                </a:tc>
                <a:tc>
                  <a:txBody>
                    <a:bodyPr/>
                    <a:lstStyle/>
                    <a:p>
                      <a:pPr algn="ctr" fontAlgn="b"/>
                      <a:r>
                        <a:rPr lang="en-AU" sz="1000" b="0" i="0" u="none" strike="noStrike">
                          <a:solidFill>
                            <a:srgbClr val="000000"/>
                          </a:solidFill>
                          <a:effectLst/>
                          <a:latin typeface="+mn-lt"/>
                        </a:rPr>
                        <a:t>No</a:t>
                      </a:r>
                    </a:p>
                  </a:txBody>
                  <a:tcPr marL="9525" marR="9525" marT="9525" marB="0" anchor="ctr"/>
                </a:tc>
                <a:tc>
                  <a:txBody>
                    <a:bodyPr/>
                    <a:lstStyle/>
                    <a:p>
                      <a:pPr algn="ctr" fontAlgn="b"/>
                      <a:r>
                        <a:rPr lang="en-AU" sz="1000" b="0" i="0" u="none" strike="noStrike">
                          <a:solidFill>
                            <a:srgbClr val="000000"/>
                          </a:solidFill>
                          <a:effectLst/>
                          <a:latin typeface="+mn-lt"/>
                        </a:rPr>
                        <a:t>Yes</a:t>
                      </a:r>
                    </a:p>
                  </a:txBody>
                  <a:tcPr marL="7620" marR="7620" marT="7620" marB="0" anchor="ctr"/>
                </a:tc>
                <a:tc>
                  <a:txBody>
                    <a:bodyPr/>
                    <a:lstStyle/>
                    <a:p>
                      <a:pPr algn="ctr"/>
                      <a:r>
                        <a:rPr lang="en-AU" sz="1000" b="0" dirty="0">
                          <a:latin typeface="+mn-lt"/>
                        </a:rPr>
                        <a:t>Yes</a:t>
                      </a:r>
                    </a:p>
                  </a:txBody>
                  <a:tcPr marL="99060" marR="99060" anchor="ctr"/>
                </a:tc>
                <a:extLst>
                  <a:ext uri="{0D108BD9-81ED-4DB2-BD59-A6C34878D82A}">
                    <a16:rowId xmlns:a16="http://schemas.microsoft.com/office/drawing/2014/main" val="3407386058"/>
                  </a:ext>
                </a:extLst>
              </a:tr>
              <a:tr h="232050">
                <a:tc>
                  <a:txBody>
                    <a:bodyPr/>
                    <a:lstStyle/>
                    <a:p>
                      <a:pPr algn="ctr" fontAlgn="b"/>
                      <a:r>
                        <a:rPr lang="en-AU" sz="1000" b="0" i="0" u="none" strike="noStrike">
                          <a:solidFill>
                            <a:srgbClr val="000000"/>
                          </a:solidFill>
                          <a:effectLst/>
                          <a:latin typeface="+mn-lt"/>
                        </a:rPr>
                        <a:t>Mining Licence</a:t>
                      </a:r>
                    </a:p>
                  </a:txBody>
                  <a:tcPr marL="9525" marR="9525" marT="9525" marB="0" anchor="ctr"/>
                </a:tc>
                <a:tc>
                  <a:txBody>
                    <a:bodyPr/>
                    <a:lstStyle/>
                    <a:p>
                      <a:pPr algn="ctr" fontAlgn="b"/>
                      <a:r>
                        <a:rPr lang="en-AU" sz="1000" b="0" i="0" u="none" strike="noStrike">
                          <a:solidFill>
                            <a:srgbClr val="000000"/>
                          </a:solidFill>
                          <a:effectLst/>
                          <a:latin typeface="+mn-lt"/>
                        </a:rPr>
                        <a:t>Minor</a:t>
                      </a:r>
                    </a:p>
                  </a:txBody>
                  <a:tcPr marL="9525" marR="9525" marT="9525" marB="0" anchor="ctr"/>
                </a:tc>
                <a:tc>
                  <a:txBody>
                    <a:bodyPr/>
                    <a:lstStyle/>
                    <a:p>
                      <a:pPr algn="ctr" fontAlgn="b"/>
                      <a:r>
                        <a:rPr lang="en-AU" sz="1000" b="0" i="0" u="none" strike="noStrike">
                          <a:solidFill>
                            <a:srgbClr val="000000"/>
                          </a:solidFill>
                          <a:effectLst/>
                          <a:latin typeface="+mn-lt"/>
                        </a:rPr>
                        <a:t>Infrastructure</a:t>
                      </a:r>
                    </a:p>
                  </a:txBody>
                  <a:tcPr marL="9525" marR="9525" marT="9525" marB="0" anchor="ctr"/>
                </a:tc>
                <a:tc>
                  <a:txBody>
                    <a:bodyPr/>
                    <a:lstStyle/>
                    <a:p>
                      <a:pPr algn="ctr" fontAlgn="b"/>
                      <a:r>
                        <a:rPr lang="en-AU" sz="1000" b="0" i="0" u="none" strike="noStrike" dirty="0">
                          <a:solidFill>
                            <a:srgbClr val="000000"/>
                          </a:solidFill>
                          <a:effectLst/>
                          <a:latin typeface="+mn-lt"/>
                        </a:rPr>
                        <a:t>Fire</a:t>
                      </a:r>
                    </a:p>
                  </a:txBody>
                  <a:tcPr marL="9525" marR="9525" marT="9525" marB="0" anchor="ctr"/>
                </a:tc>
                <a:tc>
                  <a:txBody>
                    <a:bodyPr/>
                    <a:lstStyle/>
                    <a:p>
                      <a:pPr algn="ctr" fontAlgn="b"/>
                      <a:r>
                        <a:rPr lang="en-AU" sz="1000" b="0" i="0" u="none" strike="noStrike">
                          <a:solidFill>
                            <a:srgbClr val="000000"/>
                          </a:solidFill>
                          <a:effectLst/>
                          <a:latin typeface="+mn-lt"/>
                        </a:rPr>
                        <a:t>No</a:t>
                      </a:r>
                    </a:p>
                  </a:txBody>
                  <a:tcPr marL="9525" marR="9525" marT="9525" marB="0" anchor="ctr"/>
                </a:tc>
                <a:tc>
                  <a:txBody>
                    <a:bodyPr/>
                    <a:lstStyle/>
                    <a:p>
                      <a:pPr algn="ctr" fontAlgn="b"/>
                      <a:r>
                        <a:rPr lang="en-AU" sz="1000" b="0" i="0" u="none" strike="noStrike" dirty="0">
                          <a:solidFill>
                            <a:srgbClr val="000000"/>
                          </a:solidFill>
                          <a:effectLst/>
                          <a:latin typeface="+mn-lt"/>
                        </a:rPr>
                        <a:t>Yes</a:t>
                      </a:r>
                    </a:p>
                  </a:txBody>
                  <a:tcPr marL="7620" marR="7620" marT="7620" marB="0" anchor="ctr"/>
                </a:tc>
                <a:tc>
                  <a:txBody>
                    <a:bodyPr/>
                    <a:lstStyle/>
                    <a:p>
                      <a:pPr algn="ctr"/>
                      <a:r>
                        <a:rPr lang="en-AU" sz="1000" b="0" dirty="0">
                          <a:latin typeface="+mn-lt"/>
                        </a:rPr>
                        <a:t>No</a:t>
                      </a:r>
                    </a:p>
                  </a:txBody>
                  <a:tcPr marL="99060" marR="99060" anchor="ctr"/>
                </a:tc>
                <a:extLst>
                  <a:ext uri="{0D108BD9-81ED-4DB2-BD59-A6C34878D82A}">
                    <a16:rowId xmlns:a16="http://schemas.microsoft.com/office/drawing/2014/main" val="3599011775"/>
                  </a:ext>
                </a:extLst>
              </a:tr>
              <a:tr h="232050">
                <a:tc>
                  <a:txBody>
                    <a:bodyPr/>
                    <a:lstStyle/>
                    <a:p>
                      <a:pPr algn="ctr" fontAlgn="b"/>
                      <a:r>
                        <a:rPr lang="en-AU" sz="1000" b="0" i="0" u="none" strike="noStrike">
                          <a:solidFill>
                            <a:srgbClr val="000000"/>
                          </a:solidFill>
                          <a:effectLst/>
                          <a:latin typeface="+mn-lt"/>
                        </a:rPr>
                        <a:t>Mining Licence</a:t>
                      </a:r>
                    </a:p>
                  </a:txBody>
                  <a:tcPr marL="9525" marR="9525" marT="9525" marB="0" anchor="ctr"/>
                </a:tc>
                <a:tc>
                  <a:txBody>
                    <a:bodyPr/>
                    <a:lstStyle/>
                    <a:p>
                      <a:pPr algn="ctr" fontAlgn="b"/>
                      <a:r>
                        <a:rPr lang="en-AU" sz="1000" b="0" i="0" u="none" strike="noStrike">
                          <a:solidFill>
                            <a:srgbClr val="000000"/>
                          </a:solidFill>
                          <a:effectLst/>
                          <a:latin typeface="+mn-lt"/>
                        </a:rPr>
                        <a:t>Minor</a:t>
                      </a:r>
                    </a:p>
                  </a:txBody>
                  <a:tcPr marL="9525" marR="9525" marT="9525" marB="0" anchor="ctr"/>
                </a:tc>
                <a:tc>
                  <a:txBody>
                    <a:bodyPr/>
                    <a:lstStyle/>
                    <a:p>
                      <a:pPr algn="ctr" fontAlgn="b"/>
                      <a:r>
                        <a:rPr lang="en-AU" sz="1000" b="0" i="0" u="none" strike="noStrike">
                          <a:solidFill>
                            <a:srgbClr val="000000"/>
                          </a:solidFill>
                          <a:effectLst/>
                          <a:latin typeface="+mn-lt"/>
                        </a:rPr>
                        <a:t>Legislation Breach</a:t>
                      </a:r>
                    </a:p>
                  </a:txBody>
                  <a:tcPr marL="9525" marR="9525" marT="9525" marB="0" anchor="ctr"/>
                </a:tc>
                <a:tc>
                  <a:txBody>
                    <a:bodyPr/>
                    <a:lstStyle/>
                    <a:p>
                      <a:pPr algn="ctr" fontAlgn="b"/>
                      <a:r>
                        <a:rPr lang="en-AU" sz="1000" b="0" i="0" u="none" strike="noStrike">
                          <a:solidFill>
                            <a:srgbClr val="000000"/>
                          </a:solidFill>
                          <a:effectLst/>
                          <a:latin typeface="+mn-lt"/>
                        </a:rPr>
                        <a:t>Biodiversity disturbance</a:t>
                      </a:r>
                    </a:p>
                  </a:txBody>
                  <a:tcPr marL="9525" marR="9525" marT="9525" marB="0" anchor="ctr"/>
                </a:tc>
                <a:tc>
                  <a:txBody>
                    <a:bodyPr/>
                    <a:lstStyle/>
                    <a:p>
                      <a:pPr algn="ctr" fontAlgn="b"/>
                      <a:r>
                        <a:rPr lang="en-AU" sz="1000" b="0" i="0" u="none" strike="noStrike" dirty="0">
                          <a:solidFill>
                            <a:srgbClr val="000000"/>
                          </a:solidFill>
                          <a:effectLst/>
                          <a:latin typeface="+mn-lt"/>
                        </a:rPr>
                        <a:t>Yes</a:t>
                      </a:r>
                    </a:p>
                  </a:txBody>
                  <a:tcPr marL="9525" marR="9525" marT="9525" marB="0" anchor="ctr"/>
                </a:tc>
                <a:tc>
                  <a:txBody>
                    <a:bodyPr/>
                    <a:lstStyle/>
                    <a:p>
                      <a:pPr algn="ctr" fontAlgn="b"/>
                      <a:r>
                        <a:rPr lang="en-AU" sz="1000" b="0" i="0" u="none" strike="noStrike" dirty="0">
                          <a:solidFill>
                            <a:srgbClr val="000000"/>
                          </a:solidFill>
                          <a:effectLst/>
                          <a:latin typeface="+mn-lt"/>
                        </a:rPr>
                        <a:t>Yes</a:t>
                      </a:r>
                    </a:p>
                  </a:txBody>
                  <a:tcPr marL="7620" marR="7620" marT="7620" marB="0" anchor="ctr"/>
                </a:tc>
                <a:tc>
                  <a:txBody>
                    <a:bodyPr/>
                    <a:lstStyle/>
                    <a:p>
                      <a:pPr algn="ctr"/>
                      <a:r>
                        <a:rPr lang="en-AU" sz="1000" b="0" dirty="0">
                          <a:latin typeface="+mn-lt"/>
                        </a:rPr>
                        <a:t>No</a:t>
                      </a:r>
                    </a:p>
                  </a:txBody>
                  <a:tcPr marL="99060" marR="99060" anchor="ctr"/>
                </a:tc>
                <a:extLst>
                  <a:ext uri="{0D108BD9-81ED-4DB2-BD59-A6C34878D82A}">
                    <a16:rowId xmlns:a16="http://schemas.microsoft.com/office/drawing/2014/main" val="1328790714"/>
                  </a:ext>
                </a:extLst>
              </a:tr>
              <a:tr h="232050">
                <a:tc>
                  <a:txBody>
                    <a:bodyPr/>
                    <a:lstStyle/>
                    <a:p>
                      <a:pPr algn="ctr" fontAlgn="b"/>
                      <a:r>
                        <a:rPr lang="en-AU" sz="1000" b="0" i="0" u="none" strike="noStrike">
                          <a:solidFill>
                            <a:srgbClr val="000000"/>
                          </a:solidFill>
                          <a:effectLst/>
                          <a:latin typeface="+mn-lt"/>
                        </a:rPr>
                        <a:t>Mining Licence</a:t>
                      </a:r>
                    </a:p>
                  </a:txBody>
                  <a:tcPr marL="9525" marR="9525" marT="9525" marB="0" anchor="ctr"/>
                </a:tc>
                <a:tc>
                  <a:txBody>
                    <a:bodyPr/>
                    <a:lstStyle/>
                    <a:p>
                      <a:pPr algn="ctr" fontAlgn="b"/>
                      <a:r>
                        <a:rPr lang="en-AU" sz="1000" b="0" i="0" u="none" strike="noStrike">
                          <a:solidFill>
                            <a:srgbClr val="000000"/>
                          </a:solidFill>
                          <a:effectLst/>
                          <a:latin typeface="+mn-lt"/>
                        </a:rPr>
                        <a:t>Minor</a:t>
                      </a:r>
                    </a:p>
                  </a:txBody>
                  <a:tcPr marL="9525" marR="9525" marT="9525" marB="0" anchor="ctr"/>
                </a:tc>
                <a:tc>
                  <a:txBody>
                    <a:bodyPr/>
                    <a:lstStyle/>
                    <a:p>
                      <a:pPr algn="ctr" fontAlgn="b"/>
                      <a:r>
                        <a:rPr lang="en-AU" sz="1000" b="0" i="0" u="none" strike="noStrike">
                          <a:solidFill>
                            <a:srgbClr val="000000"/>
                          </a:solidFill>
                          <a:effectLst/>
                          <a:latin typeface="+mn-lt"/>
                        </a:rPr>
                        <a:t>Legislation Breach</a:t>
                      </a:r>
                    </a:p>
                  </a:txBody>
                  <a:tcPr marL="9525" marR="9525" marT="9525" marB="0" anchor="ctr"/>
                </a:tc>
                <a:tc>
                  <a:txBody>
                    <a:bodyPr/>
                    <a:lstStyle/>
                    <a:p>
                      <a:pPr algn="ctr" fontAlgn="b"/>
                      <a:r>
                        <a:rPr lang="en-AU" sz="1000" b="0" i="0" u="none" strike="noStrike">
                          <a:solidFill>
                            <a:srgbClr val="000000"/>
                          </a:solidFill>
                          <a:effectLst/>
                          <a:latin typeface="+mn-lt"/>
                        </a:rPr>
                        <a:t>Flood</a:t>
                      </a:r>
                    </a:p>
                  </a:txBody>
                  <a:tcPr marL="9525" marR="9525" marT="9525" marB="0" anchor="ctr"/>
                </a:tc>
                <a:tc>
                  <a:txBody>
                    <a:bodyPr/>
                    <a:lstStyle/>
                    <a:p>
                      <a:pPr algn="ctr" fontAlgn="b"/>
                      <a:r>
                        <a:rPr lang="en-AU" sz="1000" b="0" i="0" u="none" strike="noStrike" dirty="0">
                          <a:solidFill>
                            <a:srgbClr val="000000"/>
                          </a:solidFill>
                          <a:effectLst/>
                          <a:latin typeface="+mn-lt"/>
                        </a:rPr>
                        <a:t>No</a:t>
                      </a:r>
                    </a:p>
                  </a:txBody>
                  <a:tcPr marL="9525" marR="9525" marT="9525" marB="0" anchor="ctr"/>
                </a:tc>
                <a:tc>
                  <a:txBody>
                    <a:bodyPr/>
                    <a:lstStyle/>
                    <a:p>
                      <a:pPr algn="ctr" fontAlgn="b"/>
                      <a:r>
                        <a:rPr lang="en-AU" sz="1000" b="0" i="0" u="none" strike="noStrike" dirty="0">
                          <a:solidFill>
                            <a:srgbClr val="000000"/>
                          </a:solidFill>
                          <a:effectLst/>
                          <a:latin typeface="+mn-lt"/>
                        </a:rPr>
                        <a:t>Yes</a:t>
                      </a:r>
                    </a:p>
                  </a:txBody>
                  <a:tcPr marL="7620" marR="7620" marT="7620" marB="0" anchor="ctr"/>
                </a:tc>
                <a:tc>
                  <a:txBody>
                    <a:bodyPr/>
                    <a:lstStyle/>
                    <a:p>
                      <a:pPr algn="ctr"/>
                      <a:r>
                        <a:rPr lang="en-AU" sz="1000" b="0" dirty="0">
                          <a:latin typeface="+mn-lt"/>
                        </a:rPr>
                        <a:t>Yes</a:t>
                      </a:r>
                    </a:p>
                  </a:txBody>
                  <a:tcPr marL="99060" marR="99060" anchor="ctr"/>
                </a:tc>
                <a:extLst>
                  <a:ext uri="{0D108BD9-81ED-4DB2-BD59-A6C34878D82A}">
                    <a16:rowId xmlns:a16="http://schemas.microsoft.com/office/drawing/2014/main" val="3837235918"/>
                  </a:ext>
                </a:extLst>
              </a:tr>
            </a:tbl>
          </a:graphicData>
        </a:graphic>
      </p:graphicFrame>
      <p:sp>
        <p:nvSpPr>
          <p:cNvPr id="7" name="TextBox 6"/>
          <p:cNvSpPr txBox="1"/>
          <p:nvPr/>
        </p:nvSpPr>
        <p:spPr>
          <a:xfrm>
            <a:off x="359628" y="585793"/>
            <a:ext cx="4134459" cy="276999"/>
          </a:xfrm>
          <a:prstGeom prst="rect">
            <a:avLst/>
          </a:prstGeom>
          <a:noFill/>
        </p:spPr>
        <p:txBody>
          <a:bodyPr wrap="square" rtlCol="0">
            <a:spAutoFit/>
          </a:bodyPr>
          <a:lstStyle/>
          <a:p>
            <a:r>
              <a:rPr lang="en-AU" sz="1200" dirty="0">
                <a:solidFill>
                  <a:schemeClr val="accent6">
                    <a:lumMod val="50000"/>
                  </a:schemeClr>
                </a:solidFill>
              </a:rPr>
              <a:t>Reportable Incidents</a:t>
            </a:r>
          </a:p>
        </p:txBody>
      </p:sp>
      <p:sp>
        <p:nvSpPr>
          <p:cNvPr id="8" name="TextBox 7"/>
          <p:cNvSpPr txBox="1"/>
          <p:nvPr/>
        </p:nvSpPr>
        <p:spPr>
          <a:xfrm>
            <a:off x="359628" y="2786390"/>
            <a:ext cx="4134459" cy="276999"/>
          </a:xfrm>
          <a:prstGeom prst="rect">
            <a:avLst/>
          </a:prstGeom>
          <a:noFill/>
        </p:spPr>
        <p:txBody>
          <a:bodyPr wrap="square" rtlCol="0">
            <a:spAutoFit/>
          </a:bodyPr>
          <a:lstStyle/>
          <a:p>
            <a:r>
              <a:rPr lang="en-AU" sz="1200" dirty="0">
                <a:solidFill>
                  <a:schemeClr val="accent6">
                    <a:lumMod val="50000"/>
                  </a:schemeClr>
                </a:solidFill>
              </a:rPr>
              <a:t>Non Reportable Incidents </a:t>
            </a:r>
          </a:p>
        </p:txBody>
      </p:sp>
      <p:sp>
        <p:nvSpPr>
          <p:cNvPr id="2" name="Slide Number Placeholder 1">
            <a:extLst>
              <a:ext uri="{FF2B5EF4-FFF2-40B4-BE49-F238E27FC236}">
                <a16:creationId xmlns:a16="http://schemas.microsoft.com/office/drawing/2014/main" id="{B424FE79-C72C-4641-AB46-679A1D09CD29}"/>
              </a:ext>
            </a:extLst>
          </p:cNvPr>
          <p:cNvSpPr>
            <a:spLocks noGrp="1"/>
          </p:cNvSpPr>
          <p:nvPr>
            <p:ph type="sldNum" sz="quarter" idx="12"/>
          </p:nvPr>
        </p:nvSpPr>
        <p:spPr>
          <a:xfrm>
            <a:off x="8577191" y="274639"/>
            <a:ext cx="897328" cy="274042"/>
          </a:xfrm>
        </p:spPr>
        <p:txBody>
          <a:bodyPr/>
          <a:lstStyle/>
          <a:p>
            <a:r>
              <a:rPr lang="en-AU" dirty="0"/>
              <a:t> Page    </a:t>
            </a:r>
            <a:fld id="{BE4ABD5F-D626-4461-ADC9-85806A61CF0E}" type="slidenum">
              <a:rPr lang="en-AU" smtClean="0"/>
              <a:pPr/>
              <a:t>11</a:t>
            </a:fld>
            <a:endParaRPr lang="en-AU" dirty="0"/>
          </a:p>
        </p:txBody>
      </p:sp>
      <p:sp>
        <p:nvSpPr>
          <p:cNvPr id="10" name="TextBox 9">
            <a:extLst>
              <a:ext uri="{FF2B5EF4-FFF2-40B4-BE49-F238E27FC236}">
                <a16:creationId xmlns:a16="http://schemas.microsoft.com/office/drawing/2014/main" id="{A4A4F2C6-90D7-42D1-BA90-3D825AD10CF7}"/>
              </a:ext>
            </a:extLst>
          </p:cNvPr>
          <p:cNvSpPr txBox="1"/>
          <p:nvPr/>
        </p:nvSpPr>
        <p:spPr>
          <a:xfrm>
            <a:off x="5484439" y="4626830"/>
            <a:ext cx="3786753" cy="1785104"/>
          </a:xfrm>
          <a:prstGeom prst="rect">
            <a:avLst/>
          </a:prstGeom>
          <a:noFill/>
        </p:spPr>
        <p:txBody>
          <a:bodyPr wrap="square" rtlCol="0">
            <a:spAutoFit/>
          </a:bodyPr>
          <a:lstStyle/>
          <a:p>
            <a:r>
              <a:rPr lang="en-AU" sz="900" b="1" dirty="0"/>
              <a:t>Explanation for the result</a:t>
            </a:r>
          </a:p>
          <a:p>
            <a:pPr>
              <a:spcBef>
                <a:spcPts val="600"/>
              </a:spcBef>
              <a:spcAft>
                <a:spcPts val="600"/>
              </a:spcAft>
            </a:pPr>
            <a:r>
              <a:rPr lang="en-AU" sz="900" dirty="0"/>
              <a:t>There were seven reportable incidents in Q3. The incidents were related to alleged small fires, various leakage of water pipes, and excessive noise at night time.</a:t>
            </a:r>
          </a:p>
          <a:p>
            <a:pPr>
              <a:spcBef>
                <a:spcPts val="600"/>
              </a:spcBef>
              <a:spcAft>
                <a:spcPts val="600"/>
              </a:spcAft>
            </a:pPr>
            <a:r>
              <a:rPr lang="en-AU" sz="900" dirty="0"/>
              <a:t>There were three non-reportable incidents in Q3 that related to ground vibration, dust emissions and  minor water incidents.</a:t>
            </a:r>
            <a:endParaRPr lang="en-AU" sz="900" b="1" dirty="0"/>
          </a:p>
          <a:p>
            <a:r>
              <a:rPr lang="en-AU" sz="900" b="1" dirty="0"/>
              <a:t>Summary</a:t>
            </a:r>
          </a:p>
          <a:p>
            <a:r>
              <a:rPr lang="en-AU" sz="900" dirty="0"/>
              <a:t>Earth Resources Regulation will continue to proactively undertake compliance activities, focussing on stability, public safety and environmental impacts.</a:t>
            </a:r>
          </a:p>
        </p:txBody>
      </p:sp>
      <p:graphicFrame>
        <p:nvGraphicFramePr>
          <p:cNvPr id="11" name="Table 10">
            <a:extLst>
              <a:ext uri="{FF2B5EF4-FFF2-40B4-BE49-F238E27FC236}">
                <a16:creationId xmlns:a16="http://schemas.microsoft.com/office/drawing/2014/main" id="{BEF3FC1F-6FD5-48C7-B856-FC1EF8D5498B}"/>
              </a:ext>
            </a:extLst>
          </p:cNvPr>
          <p:cNvGraphicFramePr>
            <a:graphicFrameLocks noGrp="1"/>
          </p:cNvGraphicFramePr>
          <p:nvPr>
            <p:extLst>
              <p:ext uri="{D42A27DB-BD31-4B8C-83A1-F6EECF244321}">
                <p14:modId xmlns:p14="http://schemas.microsoft.com/office/powerpoint/2010/main" val="3432409351"/>
              </p:ext>
            </p:extLst>
          </p:nvPr>
        </p:nvGraphicFramePr>
        <p:xfrm>
          <a:off x="422916" y="3026094"/>
          <a:ext cx="6608244" cy="995193"/>
        </p:xfrm>
        <a:graphic>
          <a:graphicData uri="http://schemas.openxmlformats.org/drawingml/2006/table">
            <a:tbl>
              <a:tblPr firstRow="1" bandRow="1">
                <a:tableStyleId>{5C22544A-7EE6-4342-B048-85BDC9FD1C3A}</a:tableStyleId>
              </a:tblPr>
              <a:tblGrid>
                <a:gridCol w="1110450">
                  <a:extLst>
                    <a:ext uri="{9D8B030D-6E8A-4147-A177-3AD203B41FA5}">
                      <a16:colId xmlns:a16="http://schemas.microsoft.com/office/drawing/2014/main" val="576275155"/>
                    </a:ext>
                  </a:extLst>
                </a:gridCol>
                <a:gridCol w="1184666">
                  <a:extLst>
                    <a:ext uri="{9D8B030D-6E8A-4147-A177-3AD203B41FA5}">
                      <a16:colId xmlns:a16="http://schemas.microsoft.com/office/drawing/2014/main" val="1440471301"/>
                    </a:ext>
                  </a:extLst>
                </a:gridCol>
                <a:gridCol w="1891317">
                  <a:extLst>
                    <a:ext uri="{9D8B030D-6E8A-4147-A177-3AD203B41FA5}">
                      <a16:colId xmlns:a16="http://schemas.microsoft.com/office/drawing/2014/main" val="3708260184"/>
                    </a:ext>
                  </a:extLst>
                </a:gridCol>
                <a:gridCol w="2421811">
                  <a:extLst>
                    <a:ext uri="{9D8B030D-6E8A-4147-A177-3AD203B41FA5}">
                      <a16:colId xmlns:a16="http://schemas.microsoft.com/office/drawing/2014/main" val="2946261588"/>
                    </a:ext>
                  </a:extLst>
                </a:gridCol>
              </a:tblGrid>
              <a:tr h="234084">
                <a:tc>
                  <a:txBody>
                    <a:bodyPr/>
                    <a:lstStyle/>
                    <a:p>
                      <a:pPr algn="ctr"/>
                      <a:r>
                        <a:rPr lang="en-AU" sz="900" dirty="0"/>
                        <a:t>Sector</a:t>
                      </a:r>
                      <a:endParaRPr lang="en-AU" sz="900" dirty="0">
                        <a:latin typeface="+mn-lt"/>
                      </a:endParaRPr>
                    </a:p>
                  </a:txBody>
                  <a:tcPr marL="99060" marR="99060" anchor="ctr"/>
                </a:tc>
                <a:tc>
                  <a:txBody>
                    <a:bodyPr/>
                    <a:lstStyle/>
                    <a:p>
                      <a:pPr algn="ctr"/>
                      <a:r>
                        <a:rPr lang="en-AU" sz="900" dirty="0"/>
                        <a:t>Classification</a:t>
                      </a:r>
                      <a:endParaRPr lang="en-AU" sz="900" dirty="0">
                        <a:latin typeface="+mn-lt"/>
                      </a:endParaRPr>
                    </a:p>
                  </a:txBody>
                  <a:tcPr marL="99060" marR="99060" anchor="ctr"/>
                </a:tc>
                <a:tc>
                  <a:txBody>
                    <a:bodyPr/>
                    <a:lstStyle/>
                    <a:p>
                      <a:pPr algn="ctr"/>
                      <a:r>
                        <a:rPr lang="en-AU" sz="900" dirty="0"/>
                        <a:t>Incident Type</a:t>
                      </a:r>
                      <a:endParaRPr lang="en-AU" sz="900" dirty="0">
                        <a:latin typeface="+mn-lt"/>
                      </a:endParaRPr>
                    </a:p>
                  </a:txBody>
                  <a:tcPr marL="99060" marR="99060" anchor="ctr"/>
                </a:tc>
                <a:tc>
                  <a:txBody>
                    <a:bodyPr/>
                    <a:lstStyle/>
                    <a:p>
                      <a:pPr marL="0" algn="ctr" defTabSz="914400" rtl="0" eaLnBrk="1" fontAlgn="b" latinLnBrk="0" hangingPunct="1"/>
                      <a:r>
                        <a:rPr lang="en-AU" sz="900" kern="1200" dirty="0"/>
                        <a:t>Enforcement Code</a:t>
                      </a:r>
                      <a:endParaRPr lang="en-AU" sz="900" b="1" kern="1200" dirty="0">
                        <a:solidFill>
                          <a:schemeClr val="lt1"/>
                        </a:solidFill>
                        <a:latin typeface="+mn-lt"/>
                        <a:ea typeface="+mn-ea"/>
                        <a:cs typeface="+mn-cs"/>
                      </a:endParaRPr>
                    </a:p>
                  </a:txBody>
                  <a:tcPr marL="9525" marR="9525" marT="9525" marB="0" anchor="ctr"/>
                </a:tc>
                <a:extLst>
                  <a:ext uri="{0D108BD9-81ED-4DB2-BD59-A6C34878D82A}">
                    <a16:rowId xmlns:a16="http://schemas.microsoft.com/office/drawing/2014/main" val="1889755305"/>
                  </a:ext>
                </a:extLst>
              </a:tr>
              <a:tr h="253703">
                <a:tc>
                  <a:txBody>
                    <a:bodyPr/>
                    <a:lstStyle/>
                    <a:p>
                      <a:pPr algn="ctr" fontAlgn="b"/>
                      <a:r>
                        <a:rPr lang="en-AU" sz="1000" b="0" i="0" u="none" strike="noStrike" dirty="0">
                          <a:solidFill>
                            <a:srgbClr val="000000"/>
                          </a:solidFill>
                          <a:effectLst/>
                          <a:latin typeface="Calibri" panose="020F0502020204030204" pitchFamily="34" charset="0"/>
                        </a:rPr>
                        <a:t>Mining Licence</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33. Water Dams</a:t>
                      </a:r>
                    </a:p>
                  </a:txBody>
                  <a:tcPr marL="9525" marR="9525" marT="9525" marB="0" anchor="ctr"/>
                </a:tc>
                <a:extLst>
                  <a:ext uri="{0D108BD9-81ED-4DB2-BD59-A6C34878D82A}">
                    <a16:rowId xmlns:a16="http://schemas.microsoft.com/office/drawing/2014/main" val="1431293028"/>
                  </a:ext>
                </a:extLst>
              </a:tr>
              <a:tr h="253703">
                <a:tc>
                  <a:txBody>
                    <a:bodyPr/>
                    <a:lstStyle/>
                    <a:p>
                      <a:pPr algn="ctr" fontAlgn="b"/>
                      <a:r>
                        <a:rPr lang="en-AU" sz="1000" b="0" i="0" u="none" strike="noStrike">
                          <a:solidFill>
                            <a:srgbClr val="000000"/>
                          </a:solidFill>
                          <a:effectLst/>
                          <a:latin typeface="Calibri" panose="020F0502020204030204" pitchFamily="34" charset="0"/>
                        </a:rPr>
                        <a:t>Mining Licence</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35. Dust Emissions</a:t>
                      </a:r>
                    </a:p>
                  </a:txBody>
                  <a:tcPr marL="9525" marR="9525" marT="9525" marB="0" anchor="ctr"/>
                </a:tc>
                <a:extLst>
                  <a:ext uri="{0D108BD9-81ED-4DB2-BD59-A6C34878D82A}">
                    <a16:rowId xmlns:a16="http://schemas.microsoft.com/office/drawing/2014/main" val="3658803571"/>
                  </a:ext>
                </a:extLst>
              </a:tr>
              <a:tr h="253703">
                <a:tc>
                  <a:txBody>
                    <a:bodyPr/>
                    <a:lstStyle/>
                    <a:p>
                      <a:pPr algn="ctr" fontAlgn="b"/>
                      <a:r>
                        <a:rPr lang="en-AU" sz="1000" b="0" i="0" u="none" strike="noStrike">
                          <a:solidFill>
                            <a:srgbClr val="000000"/>
                          </a:solidFill>
                          <a:effectLst/>
                          <a:latin typeface="Calibri" panose="020F0502020204030204" pitchFamily="34" charset="0"/>
                        </a:rPr>
                        <a:t>Work Authority</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10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ctr" fontAlgn="b"/>
                      <a:r>
                        <a:rPr lang="en-AU" sz="1000" b="0" i="0" u="none" strike="noStrike" dirty="0">
                          <a:solidFill>
                            <a:srgbClr val="000000"/>
                          </a:solidFill>
                          <a:effectLst/>
                          <a:latin typeface="Calibri" panose="020F0502020204030204" pitchFamily="34" charset="0"/>
                        </a:rPr>
                        <a:t>38. Explosives Air &amp; Ground Vibration</a:t>
                      </a:r>
                    </a:p>
                  </a:txBody>
                  <a:tcPr marL="9525" marR="9525" marT="9525" marB="0" anchor="ctr"/>
                </a:tc>
                <a:extLst>
                  <a:ext uri="{0D108BD9-81ED-4DB2-BD59-A6C34878D82A}">
                    <a16:rowId xmlns:a16="http://schemas.microsoft.com/office/drawing/2014/main" val="2964812576"/>
                  </a:ext>
                </a:extLst>
              </a:tr>
            </a:tbl>
          </a:graphicData>
        </a:graphic>
      </p:graphicFrame>
      <p:sp>
        <p:nvSpPr>
          <p:cNvPr id="12" name="TextBox 11">
            <a:extLst>
              <a:ext uri="{FF2B5EF4-FFF2-40B4-BE49-F238E27FC236}">
                <a16:creationId xmlns:a16="http://schemas.microsoft.com/office/drawing/2014/main" id="{5E8B3803-A6F0-4D3B-B7AA-4F392101BFC5}"/>
              </a:ext>
            </a:extLst>
          </p:cNvPr>
          <p:cNvSpPr txBox="1"/>
          <p:nvPr/>
        </p:nvSpPr>
        <p:spPr>
          <a:xfrm>
            <a:off x="7377816" y="2909798"/>
            <a:ext cx="2376264" cy="1477328"/>
          </a:xfrm>
          <a:prstGeom prst="rect">
            <a:avLst/>
          </a:prstGeom>
          <a:noFill/>
        </p:spPr>
        <p:txBody>
          <a:bodyPr wrap="square" rtlCol="0">
            <a:spAutoFit/>
          </a:bodyPr>
          <a:lstStyle/>
          <a:p>
            <a:r>
              <a:rPr lang="en-AU" sz="900" b="1" dirty="0">
                <a:solidFill>
                  <a:schemeClr val="accent6">
                    <a:lumMod val="50000"/>
                  </a:schemeClr>
                </a:solidFill>
              </a:rPr>
              <a:t>Why are these measures important?</a:t>
            </a:r>
          </a:p>
          <a:p>
            <a:r>
              <a:rPr lang="en-AU" sz="900" dirty="0">
                <a:solidFill>
                  <a:schemeClr val="bg1">
                    <a:lumMod val="50000"/>
                  </a:schemeClr>
                </a:solidFill>
              </a:rPr>
              <a:t>This measure shows whether Earth Resources Regulation is responsive to high risk incidents that occur at tenement sites. The indicators measure the number of compliance and enforcement actions that Earth Resources Regulation inspectors commenced, completed and closed in a particular period. Depending on its complexity, an incident may be resolved in a subsequent quarter.</a:t>
            </a:r>
          </a:p>
        </p:txBody>
      </p:sp>
      <p:sp>
        <p:nvSpPr>
          <p:cNvPr id="3" name="Footer Placeholder 2"/>
          <p:cNvSpPr>
            <a:spLocks noGrp="1"/>
          </p:cNvSpPr>
          <p:nvPr>
            <p:ph type="ftr" sz="quarter" idx="11"/>
          </p:nvPr>
        </p:nvSpPr>
        <p:spPr/>
        <p:txBody>
          <a:bodyPr/>
          <a:lstStyle/>
          <a:p>
            <a:r>
              <a:rPr lang="en-AU"/>
              <a:t>Earth Resources Regulation Quarterly Performance Report 2018-19 Q3</a:t>
            </a:r>
          </a:p>
        </p:txBody>
      </p:sp>
      <p:graphicFrame>
        <p:nvGraphicFramePr>
          <p:cNvPr id="6" name="Chart 5"/>
          <p:cNvGraphicFramePr/>
          <p:nvPr>
            <p:extLst>
              <p:ext uri="{D42A27DB-BD31-4B8C-83A1-F6EECF244321}">
                <p14:modId xmlns:p14="http://schemas.microsoft.com/office/powerpoint/2010/main" val="1234131196"/>
              </p:ext>
            </p:extLst>
          </p:nvPr>
        </p:nvGraphicFramePr>
        <p:xfrm>
          <a:off x="236476" y="4181661"/>
          <a:ext cx="4664028" cy="2595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884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57220"/>
            <a:ext cx="8915400" cy="274042"/>
          </a:xfrm>
        </p:spPr>
        <p:txBody>
          <a:bodyPr>
            <a:normAutofit fontScale="90000"/>
          </a:bodyPr>
          <a:lstStyle/>
          <a:p>
            <a:r>
              <a:rPr lang="en-AU" sz="1400" b="1" dirty="0">
                <a:solidFill>
                  <a:schemeClr val="bg1"/>
                </a:solidFill>
              </a:rPr>
              <a:t>KPI 4 Facilitation of Stakeholder Engagement</a:t>
            </a:r>
          </a:p>
        </p:txBody>
      </p:sp>
      <p:graphicFrame>
        <p:nvGraphicFramePr>
          <p:cNvPr id="5" name="Table 4"/>
          <p:cNvGraphicFramePr>
            <a:graphicFrameLocks noGrp="1"/>
          </p:cNvGraphicFramePr>
          <p:nvPr>
            <p:extLst>
              <p:ext uri="{D42A27DB-BD31-4B8C-83A1-F6EECF244321}">
                <p14:modId xmlns:p14="http://schemas.microsoft.com/office/powerpoint/2010/main" val="2321216354"/>
              </p:ext>
            </p:extLst>
          </p:nvPr>
        </p:nvGraphicFramePr>
        <p:xfrm>
          <a:off x="388268" y="978617"/>
          <a:ext cx="5212802" cy="1258090"/>
        </p:xfrm>
        <a:graphic>
          <a:graphicData uri="http://schemas.openxmlformats.org/drawingml/2006/table">
            <a:tbl>
              <a:tblPr firstRow="1" lastRow="1" bandRow="1">
                <a:tableStyleId>{7DF18680-E054-41AD-8BC1-D1AEF772440D}</a:tableStyleId>
              </a:tblPr>
              <a:tblGrid>
                <a:gridCol w="1770382">
                  <a:extLst>
                    <a:ext uri="{9D8B030D-6E8A-4147-A177-3AD203B41FA5}">
                      <a16:colId xmlns:a16="http://schemas.microsoft.com/office/drawing/2014/main" val="20000"/>
                    </a:ext>
                  </a:extLst>
                </a:gridCol>
                <a:gridCol w="860605">
                  <a:extLst>
                    <a:ext uri="{9D8B030D-6E8A-4147-A177-3AD203B41FA5}">
                      <a16:colId xmlns:a16="http://schemas.microsoft.com/office/drawing/2014/main" val="20001"/>
                    </a:ext>
                  </a:extLst>
                </a:gridCol>
                <a:gridCol w="860605">
                  <a:extLst>
                    <a:ext uri="{9D8B030D-6E8A-4147-A177-3AD203B41FA5}">
                      <a16:colId xmlns:a16="http://schemas.microsoft.com/office/drawing/2014/main" val="20002"/>
                    </a:ext>
                  </a:extLst>
                </a:gridCol>
                <a:gridCol w="860605">
                  <a:extLst>
                    <a:ext uri="{9D8B030D-6E8A-4147-A177-3AD203B41FA5}">
                      <a16:colId xmlns:a16="http://schemas.microsoft.com/office/drawing/2014/main" val="20003"/>
                    </a:ext>
                  </a:extLst>
                </a:gridCol>
                <a:gridCol w="860605">
                  <a:extLst>
                    <a:ext uri="{9D8B030D-6E8A-4147-A177-3AD203B41FA5}">
                      <a16:colId xmlns:a16="http://schemas.microsoft.com/office/drawing/2014/main" val="20004"/>
                    </a:ext>
                  </a:extLst>
                </a:gridCol>
              </a:tblGrid>
              <a:tr h="290143">
                <a:tc>
                  <a:txBody>
                    <a:bodyPr/>
                    <a:lstStyle/>
                    <a:p>
                      <a:pPr algn="ctr"/>
                      <a:endParaRPr lang="en-AU" sz="1000" dirty="0"/>
                    </a:p>
                  </a:txBody>
                  <a:tcPr marL="99060" marR="99060" anchor="ctr">
                    <a:solidFill>
                      <a:schemeClr val="bg1"/>
                    </a:solidFill>
                  </a:tcPr>
                </a:tc>
                <a:tc>
                  <a:txBody>
                    <a:bodyPr/>
                    <a:lstStyle/>
                    <a:p>
                      <a:pPr algn="ctr"/>
                      <a:r>
                        <a:rPr lang="en-AU" sz="1000" dirty="0"/>
                        <a:t>2017-18 Q4</a:t>
                      </a:r>
                    </a:p>
                  </a:txBody>
                  <a:tcPr marL="99060" marR="99060" anchor="ctr">
                    <a:solidFill>
                      <a:srgbClr val="002060"/>
                    </a:solidFill>
                  </a:tcPr>
                </a:tc>
                <a:tc>
                  <a:txBody>
                    <a:bodyPr/>
                    <a:lstStyle/>
                    <a:p>
                      <a:pPr algn="ctr"/>
                      <a:r>
                        <a:rPr lang="en-AU" sz="1000" dirty="0"/>
                        <a:t>2018-19 Q1</a:t>
                      </a:r>
                    </a:p>
                  </a:txBody>
                  <a:tcPr marL="99060" marR="99060" anchor="ctr">
                    <a:solidFill>
                      <a:srgbClr val="002060"/>
                    </a:solidFill>
                  </a:tcPr>
                </a:tc>
                <a:tc>
                  <a:txBody>
                    <a:bodyPr/>
                    <a:lstStyle/>
                    <a:p>
                      <a:pPr algn="ctr"/>
                      <a:r>
                        <a:rPr lang="en-AU" sz="1000" dirty="0"/>
                        <a:t>2018-19 Q2</a:t>
                      </a:r>
                    </a:p>
                  </a:txBody>
                  <a:tcPr marL="99060" marR="99060" anchor="ctr">
                    <a:solidFill>
                      <a:srgbClr val="002060"/>
                    </a:solidFill>
                  </a:tcPr>
                </a:tc>
                <a:tc>
                  <a:txBody>
                    <a:bodyPr/>
                    <a:lstStyle/>
                    <a:p>
                      <a:pPr algn="ctr"/>
                      <a:r>
                        <a:rPr lang="en-AU" sz="1000" dirty="0"/>
                        <a:t>2018-19 Q3</a:t>
                      </a:r>
                    </a:p>
                  </a:txBody>
                  <a:tcPr marL="99060" marR="99060" anchor="ctr">
                    <a:solidFill>
                      <a:srgbClr val="002060"/>
                    </a:solidFill>
                  </a:tcPr>
                </a:tc>
                <a:extLst>
                  <a:ext uri="{0D108BD9-81ED-4DB2-BD59-A6C34878D82A}">
                    <a16:rowId xmlns:a16="http://schemas.microsoft.com/office/drawing/2014/main" val="10000"/>
                  </a:ext>
                </a:extLst>
              </a:tr>
              <a:tr h="322649">
                <a:tc>
                  <a:txBody>
                    <a:bodyPr/>
                    <a:lstStyle/>
                    <a:p>
                      <a:pPr algn="ctr"/>
                      <a:r>
                        <a:rPr lang="en-AU" sz="1000" dirty="0"/>
                        <a:t>Meeting Planned</a:t>
                      </a:r>
                    </a:p>
                  </a:txBody>
                  <a:tcPr marL="99060" marR="99060" anchor="ctr"/>
                </a:tc>
                <a:tc>
                  <a:txBody>
                    <a:bodyPr/>
                    <a:lstStyle/>
                    <a:p>
                      <a:pPr algn="ctr" fontAlgn="b"/>
                      <a:r>
                        <a:rPr lang="en-AU" sz="1000" b="0" i="0" u="none" strike="noStrike" dirty="0">
                          <a:solidFill>
                            <a:srgbClr val="000000"/>
                          </a:solidFill>
                          <a:effectLst/>
                          <a:latin typeface="Calibri" panose="020F0502020204030204" pitchFamily="34" charset="0"/>
                        </a:rPr>
                        <a:t>20</a:t>
                      </a:r>
                    </a:p>
                  </a:txBody>
                  <a:tcPr marL="7620" marR="7620" marT="7620" marB="0" anchor="ctr"/>
                </a:tc>
                <a:tc>
                  <a:txBody>
                    <a:bodyPr/>
                    <a:lstStyle/>
                    <a:p>
                      <a:pPr algn="ctr" fontAlgn="b"/>
                      <a:r>
                        <a:rPr lang="en-AU" sz="1000" b="0" i="0" u="none" strike="noStrike" dirty="0">
                          <a:solidFill>
                            <a:srgbClr val="000000"/>
                          </a:solidFill>
                          <a:effectLst/>
                          <a:latin typeface="Calibri" panose="020F0502020204030204" pitchFamily="34" charset="0"/>
                        </a:rPr>
                        <a:t>19</a:t>
                      </a:r>
                    </a:p>
                  </a:txBody>
                  <a:tcPr marL="7620" marR="7620" marT="7620" marB="0" anchor="ctr"/>
                </a:tc>
                <a:tc>
                  <a:txBody>
                    <a:bodyPr/>
                    <a:lstStyle/>
                    <a:p>
                      <a:pPr algn="ctr" fontAlgn="b"/>
                      <a:r>
                        <a:rPr lang="en-AU" sz="1000" b="0" i="0" u="none" strike="noStrike" dirty="0">
                          <a:solidFill>
                            <a:srgbClr val="000000"/>
                          </a:solidFill>
                          <a:effectLst/>
                          <a:latin typeface="Calibri" panose="020F0502020204030204" pitchFamily="34" charset="0"/>
                        </a:rPr>
                        <a:t>20</a:t>
                      </a:r>
                    </a:p>
                  </a:txBody>
                  <a:tcPr marL="7620" marR="7620" marT="7620" marB="0" anchor="ctr"/>
                </a:tc>
                <a:tc>
                  <a:txBody>
                    <a:bodyPr/>
                    <a:lstStyle/>
                    <a:p>
                      <a:pPr algn="ctr" fontAlgn="b"/>
                      <a:r>
                        <a:rPr lang="en-AU" sz="1000" b="0" i="0" u="none" strike="noStrike">
                          <a:solidFill>
                            <a:srgbClr val="000000"/>
                          </a:solidFill>
                          <a:effectLst/>
                          <a:latin typeface="Calibri" panose="020F0502020204030204" pitchFamily="34" charset="0"/>
                        </a:rPr>
                        <a:t>19</a:t>
                      </a:r>
                    </a:p>
                  </a:txBody>
                  <a:tcPr marL="7620" marR="7620" marT="7620" marB="0" anchor="ctr"/>
                </a:tc>
                <a:extLst>
                  <a:ext uri="{0D108BD9-81ED-4DB2-BD59-A6C34878D82A}">
                    <a16:rowId xmlns:a16="http://schemas.microsoft.com/office/drawing/2014/main" val="10001"/>
                  </a:ext>
                </a:extLst>
              </a:tr>
              <a:tr h="322649">
                <a:tc>
                  <a:txBody>
                    <a:bodyPr/>
                    <a:lstStyle/>
                    <a:p>
                      <a:pPr algn="ctr"/>
                      <a:r>
                        <a:rPr lang="en-AU" sz="1000" dirty="0"/>
                        <a:t>Meeting Attended</a:t>
                      </a:r>
                    </a:p>
                  </a:txBody>
                  <a:tcPr marL="99060" marR="99060" anchor="ctr"/>
                </a:tc>
                <a:tc>
                  <a:txBody>
                    <a:bodyPr/>
                    <a:lstStyle/>
                    <a:p>
                      <a:pPr algn="ctr" fontAlgn="b"/>
                      <a:r>
                        <a:rPr lang="en-AU" sz="1000" b="0" i="0" u="none" strike="noStrike" dirty="0">
                          <a:solidFill>
                            <a:srgbClr val="000000"/>
                          </a:solidFill>
                          <a:effectLst/>
                          <a:latin typeface="Calibri" panose="020F0502020204030204" pitchFamily="34" charset="0"/>
                        </a:rPr>
                        <a:t>19</a:t>
                      </a:r>
                    </a:p>
                  </a:txBody>
                  <a:tcPr marL="7620" marR="7620" marT="7620" marB="0" anchor="ctr"/>
                </a:tc>
                <a:tc>
                  <a:txBody>
                    <a:bodyPr/>
                    <a:lstStyle/>
                    <a:p>
                      <a:pPr algn="ctr" fontAlgn="b"/>
                      <a:r>
                        <a:rPr lang="en-AU" sz="1000" b="0" i="0" u="none" strike="noStrike" dirty="0">
                          <a:solidFill>
                            <a:srgbClr val="000000"/>
                          </a:solidFill>
                          <a:effectLst/>
                          <a:latin typeface="Calibri" panose="020F0502020204030204" pitchFamily="34" charset="0"/>
                        </a:rPr>
                        <a:t>19</a:t>
                      </a:r>
                    </a:p>
                  </a:txBody>
                  <a:tcPr marL="7620" marR="7620" marT="7620" marB="0" anchor="ctr"/>
                </a:tc>
                <a:tc>
                  <a:txBody>
                    <a:bodyPr/>
                    <a:lstStyle/>
                    <a:p>
                      <a:pPr algn="ctr" fontAlgn="b"/>
                      <a:r>
                        <a:rPr lang="en-AU" sz="1000" b="0" i="0" u="none" strike="noStrike" dirty="0">
                          <a:solidFill>
                            <a:srgbClr val="000000"/>
                          </a:solidFill>
                          <a:effectLst/>
                          <a:latin typeface="Calibri" panose="020F0502020204030204" pitchFamily="34" charset="0"/>
                        </a:rPr>
                        <a:t>20</a:t>
                      </a:r>
                    </a:p>
                  </a:txBody>
                  <a:tcPr marL="7620" marR="7620" marT="7620" marB="0" anchor="ctr"/>
                </a:tc>
                <a:tc>
                  <a:txBody>
                    <a:bodyPr/>
                    <a:lstStyle/>
                    <a:p>
                      <a:pPr algn="ctr" fontAlgn="b"/>
                      <a:r>
                        <a:rPr lang="en-AU" sz="1000" b="0" i="0" u="none" strike="noStrike" dirty="0">
                          <a:solidFill>
                            <a:srgbClr val="000000"/>
                          </a:solidFill>
                          <a:effectLst/>
                          <a:latin typeface="Calibri" panose="020F0502020204030204" pitchFamily="34" charset="0"/>
                        </a:rPr>
                        <a:t>19</a:t>
                      </a:r>
                    </a:p>
                  </a:txBody>
                  <a:tcPr marL="7620" marR="7620" marT="7620" marB="0" anchor="ctr"/>
                </a:tc>
                <a:extLst>
                  <a:ext uri="{0D108BD9-81ED-4DB2-BD59-A6C34878D82A}">
                    <a16:rowId xmlns:a16="http://schemas.microsoft.com/office/drawing/2014/main" val="10002"/>
                  </a:ext>
                </a:extLst>
              </a:tr>
              <a:tr h="322649">
                <a:tc>
                  <a:txBody>
                    <a:bodyPr/>
                    <a:lstStyle/>
                    <a:p>
                      <a:pPr algn="ctr"/>
                      <a:r>
                        <a:rPr lang="en-AU" sz="1000" dirty="0"/>
                        <a:t>% Attendance</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a:t>95%</a:t>
                      </a:r>
                    </a:p>
                  </a:txBody>
                  <a:tcPr marL="99060" marR="99060" anchor="ctr"/>
                </a:tc>
                <a:tc>
                  <a:txBody>
                    <a:bodyPr/>
                    <a:lstStyle/>
                    <a:p>
                      <a:pPr algn="ctr"/>
                      <a:r>
                        <a:rPr lang="en-AU" sz="1000" dirty="0"/>
                        <a:t>100%</a:t>
                      </a:r>
                    </a:p>
                  </a:txBody>
                  <a:tcPr marL="99060" marR="99060" anchor="ctr"/>
                </a:tc>
                <a:tc>
                  <a:txBody>
                    <a:bodyPr/>
                    <a:lstStyle/>
                    <a:p>
                      <a:pPr algn="ctr"/>
                      <a:r>
                        <a:rPr lang="en-AU" sz="1000" dirty="0"/>
                        <a:t>100%</a:t>
                      </a:r>
                    </a:p>
                  </a:txBody>
                  <a:tcPr marL="99060" marR="99060" anchor="ctr"/>
                </a:tc>
                <a:tc>
                  <a:txBody>
                    <a:bodyPr/>
                    <a:lstStyle/>
                    <a:p>
                      <a:pPr algn="ctr"/>
                      <a:r>
                        <a:rPr lang="en-AU" sz="1000" dirty="0"/>
                        <a:t>100%</a:t>
                      </a:r>
                    </a:p>
                  </a:txBody>
                  <a:tcPr marL="99060" marR="99060" anchor="ct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66191888"/>
              </p:ext>
            </p:extLst>
          </p:nvPr>
        </p:nvGraphicFramePr>
        <p:xfrm>
          <a:off x="388268" y="2788678"/>
          <a:ext cx="5212805" cy="576064"/>
        </p:xfrm>
        <a:graphic>
          <a:graphicData uri="http://schemas.openxmlformats.org/drawingml/2006/table">
            <a:tbl>
              <a:tblPr firstRow="1" bandRow="1">
                <a:tableStyleId>{7DF18680-E054-41AD-8BC1-D1AEF772440D}</a:tableStyleId>
              </a:tblPr>
              <a:tblGrid>
                <a:gridCol w="868801">
                  <a:extLst>
                    <a:ext uri="{9D8B030D-6E8A-4147-A177-3AD203B41FA5}">
                      <a16:colId xmlns:a16="http://schemas.microsoft.com/office/drawing/2014/main" val="20000"/>
                    </a:ext>
                  </a:extLst>
                </a:gridCol>
                <a:gridCol w="815335">
                  <a:extLst>
                    <a:ext uri="{9D8B030D-6E8A-4147-A177-3AD203B41FA5}">
                      <a16:colId xmlns:a16="http://schemas.microsoft.com/office/drawing/2014/main" val="20001"/>
                    </a:ext>
                  </a:extLst>
                </a:gridCol>
                <a:gridCol w="86437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1400">
                  <a:extLst>
                    <a:ext uri="{9D8B030D-6E8A-4147-A177-3AD203B41FA5}">
                      <a16:colId xmlns:a16="http://schemas.microsoft.com/office/drawing/2014/main" val="20004"/>
                    </a:ext>
                  </a:extLst>
                </a:gridCol>
                <a:gridCol w="868801">
                  <a:extLst>
                    <a:ext uri="{9D8B030D-6E8A-4147-A177-3AD203B41FA5}">
                      <a16:colId xmlns:a16="http://schemas.microsoft.com/office/drawing/2014/main" val="20005"/>
                    </a:ext>
                  </a:extLst>
                </a:gridCol>
              </a:tblGrid>
              <a:tr h="288032">
                <a:tc>
                  <a:txBody>
                    <a:bodyPr/>
                    <a:lstStyle/>
                    <a:p>
                      <a:pPr algn="ctr"/>
                      <a:r>
                        <a:rPr lang="en-AU" sz="900" dirty="0"/>
                        <a:t>2018-19 Q1</a:t>
                      </a:r>
                    </a:p>
                  </a:txBody>
                  <a:tcPr marL="99060" marR="99060" anchor="ctr">
                    <a:solidFill>
                      <a:srgbClr val="0070C0"/>
                    </a:solidFill>
                  </a:tcPr>
                </a:tc>
                <a:tc>
                  <a:txBody>
                    <a:bodyPr/>
                    <a:lstStyle/>
                    <a:p>
                      <a:pPr algn="ctr"/>
                      <a:r>
                        <a:rPr lang="en-AU" sz="900" dirty="0"/>
                        <a:t>2018-19 Q2</a:t>
                      </a:r>
                    </a:p>
                  </a:txBody>
                  <a:tcPr marL="99060" marR="99060" anchor="ctr">
                    <a:solidFill>
                      <a:srgbClr val="0070C0"/>
                    </a:solidFill>
                  </a:tcPr>
                </a:tc>
                <a:tc>
                  <a:txBody>
                    <a:bodyPr/>
                    <a:lstStyle/>
                    <a:p>
                      <a:pPr algn="ctr"/>
                      <a:r>
                        <a:rPr lang="en-AU" sz="900" dirty="0"/>
                        <a:t>2018-19 Q3</a:t>
                      </a:r>
                    </a:p>
                  </a:txBody>
                  <a:tcPr marL="99060" marR="99060" anchor="ctr">
                    <a:solidFill>
                      <a:srgbClr val="0070C0"/>
                    </a:solidFill>
                  </a:tcPr>
                </a:tc>
                <a:tc>
                  <a:txBody>
                    <a:bodyPr/>
                    <a:lstStyle/>
                    <a:p>
                      <a:pPr algn="ctr"/>
                      <a:r>
                        <a:rPr lang="en-AU" sz="900" dirty="0"/>
                        <a:t>2018-19 Q4</a:t>
                      </a:r>
                    </a:p>
                  </a:txBody>
                  <a:tcPr marL="99060" marR="99060" anchor="ctr">
                    <a:solidFill>
                      <a:srgbClr val="0070C0"/>
                    </a:solidFill>
                  </a:tcPr>
                </a:tc>
                <a:tc>
                  <a:txBody>
                    <a:bodyPr/>
                    <a:lstStyle/>
                    <a:p>
                      <a:pPr algn="ctr"/>
                      <a:r>
                        <a:rPr lang="en-AU" sz="900" dirty="0"/>
                        <a:t>Annual Total</a:t>
                      </a:r>
                    </a:p>
                  </a:txBody>
                  <a:tcPr marL="99060" marR="99060" anchor="ctr">
                    <a:solidFill>
                      <a:srgbClr val="002060"/>
                    </a:solidFill>
                  </a:tcPr>
                </a:tc>
                <a:tc>
                  <a:txBody>
                    <a:bodyPr/>
                    <a:lstStyle/>
                    <a:p>
                      <a:pPr algn="ctr"/>
                      <a:r>
                        <a:rPr lang="en-AU" sz="900" dirty="0"/>
                        <a:t>Target</a:t>
                      </a:r>
                    </a:p>
                  </a:txBody>
                  <a:tcPr marL="99060" marR="99060" anchor="ctr">
                    <a:solidFill>
                      <a:srgbClr val="002060"/>
                    </a:solidFill>
                  </a:tcPr>
                </a:tc>
                <a:extLst>
                  <a:ext uri="{0D108BD9-81ED-4DB2-BD59-A6C34878D82A}">
                    <a16:rowId xmlns:a16="http://schemas.microsoft.com/office/drawing/2014/main" val="10000"/>
                  </a:ext>
                </a:extLst>
              </a:tr>
              <a:tr h="288032">
                <a:tc>
                  <a:txBody>
                    <a:bodyPr/>
                    <a:lstStyle/>
                    <a:p>
                      <a:pPr algn="ctr"/>
                      <a:r>
                        <a:rPr lang="en-AU" sz="900" dirty="0"/>
                        <a:t>1</a:t>
                      </a:r>
                      <a:endParaRPr lang="en-AU" sz="900" b="1" dirty="0"/>
                    </a:p>
                  </a:txBody>
                  <a:tcPr marL="99060" marR="99060" anchor="ctr"/>
                </a:tc>
                <a:tc>
                  <a:txBody>
                    <a:bodyPr/>
                    <a:lstStyle/>
                    <a:p>
                      <a:pPr algn="ctr"/>
                      <a:r>
                        <a:rPr lang="en-AU" sz="900" dirty="0"/>
                        <a:t>2</a:t>
                      </a:r>
                      <a:endParaRPr lang="en-AU" sz="900" b="1" dirty="0"/>
                    </a:p>
                  </a:txBody>
                  <a:tcPr marL="99060" marR="99060" anchor="ctr"/>
                </a:tc>
                <a:tc>
                  <a:txBody>
                    <a:bodyPr/>
                    <a:lstStyle/>
                    <a:p>
                      <a:pPr algn="ctr"/>
                      <a:r>
                        <a:rPr lang="en-AU" sz="900" b="1" dirty="0"/>
                        <a:t>1</a:t>
                      </a:r>
                    </a:p>
                  </a:txBody>
                  <a:tcPr marL="99060" marR="99060" anchor="ctr"/>
                </a:tc>
                <a:tc>
                  <a:txBody>
                    <a:bodyPr/>
                    <a:lstStyle/>
                    <a:p>
                      <a:pPr algn="ctr"/>
                      <a:r>
                        <a:rPr lang="en-AU" sz="900" dirty="0"/>
                        <a:t>-</a:t>
                      </a:r>
                      <a:endParaRPr lang="en-AU" sz="900" b="1" dirty="0"/>
                    </a:p>
                  </a:txBody>
                  <a:tcPr marL="99060" marR="99060" anchor="ctr"/>
                </a:tc>
                <a:tc>
                  <a:txBody>
                    <a:bodyPr/>
                    <a:lstStyle/>
                    <a:p>
                      <a:pPr algn="ctr"/>
                      <a:r>
                        <a:rPr lang="en-AU" sz="900" b="1" dirty="0">
                          <a:solidFill>
                            <a:schemeClr val="tx1"/>
                          </a:solidFill>
                        </a:rPr>
                        <a:t>4</a:t>
                      </a:r>
                    </a:p>
                  </a:txBody>
                  <a:tcPr marL="99060" marR="99060" anchor="ctr"/>
                </a:tc>
                <a:tc>
                  <a:txBody>
                    <a:bodyPr/>
                    <a:lstStyle/>
                    <a:p>
                      <a:pPr algn="ctr"/>
                      <a:r>
                        <a:rPr lang="en-AU" sz="900" dirty="0"/>
                        <a:t>4</a:t>
                      </a:r>
                      <a:endParaRPr lang="en-AU" sz="900" b="1" dirty="0">
                        <a:solidFill>
                          <a:schemeClr val="bg1">
                            <a:lumMod val="50000"/>
                          </a:schemeClr>
                        </a:solidFill>
                      </a:endParaRPr>
                    </a:p>
                  </a:txBody>
                  <a:tcPr marL="99060" marR="99060" anchor="ct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56046953"/>
              </p:ext>
            </p:extLst>
          </p:nvPr>
        </p:nvGraphicFramePr>
        <p:xfrm>
          <a:off x="386491" y="4899672"/>
          <a:ext cx="5214581" cy="576064"/>
        </p:xfrm>
        <a:graphic>
          <a:graphicData uri="http://schemas.openxmlformats.org/drawingml/2006/table">
            <a:tbl>
              <a:tblPr firstRow="1" bandRow="1">
                <a:tableStyleId>{5C22544A-7EE6-4342-B048-85BDC9FD1C3A}</a:tableStyleId>
              </a:tblPr>
              <a:tblGrid>
                <a:gridCol w="845094">
                  <a:extLst>
                    <a:ext uri="{9D8B030D-6E8A-4147-A177-3AD203B41FA5}">
                      <a16:colId xmlns:a16="http://schemas.microsoft.com/office/drawing/2014/main" val="20000"/>
                    </a:ext>
                  </a:extLst>
                </a:gridCol>
                <a:gridCol w="793088">
                  <a:extLst>
                    <a:ext uri="{9D8B030D-6E8A-4147-A177-3AD203B41FA5}">
                      <a16:colId xmlns:a16="http://schemas.microsoft.com/office/drawing/2014/main" val="20001"/>
                    </a:ext>
                  </a:extLst>
                </a:gridCol>
                <a:gridCol w="840095">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83098">
                  <a:extLst>
                    <a:ext uri="{9D8B030D-6E8A-4147-A177-3AD203B41FA5}">
                      <a16:colId xmlns:a16="http://schemas.microsoft.com/office/drawing/2014/main" val="20004"/>
                    </a:ext>
                  </a:extLst>
                </a:gridCol>
                <a:gridCol w="989110">
                  <a:extLst>
                    <a:ext uri="{9D8B030D-6E8A-4147-A177-3AD203B41FA5}">
                      <a16:colId xmlns:a16="http://schemas.microsoft.com/office/drawing/2014/main" val="20005"/>
                    </a:ext>
                  </a:extLst>
                </a:gridCol>
              </a:tblGrid>
              <a:tr h="288032">
                <a:tc>
                  <a:txBody>
                    <a:bodyPr/>
                    <a:lstStyle/>
                    <a:p>
                      <a:pPr algn="ctr"/>
                      <a:r>
                        <a:rPr lang="en-AU" sz="900" dirty="0"/>
                        <a:t>2018-19 Q1</a:t>
                      </a:r>
                    </a:p>
                  </a:txBody>
                  <a:tcPr marL="99060" marR="99060" anchor="ctr">
                    <a:solidFill>
                      <a:srgbClr val="0070C0"/>
                    </a:solidFill>
                  </a:tcPr>
                </a:tc>
                <a:tc>
                  <a:txBody>
                    <a:bodyPr/>
                    <a:lstStyle/>
                    <a:p>
                      <a:pPr algn="ctr"/>
                      <a:r>
                        <a:rPr lang="en-AU" sz="900" dirty="0"/>
                        <a:t>2018-19 Q2</a:t>
                      </a:r>
                    </a:p>
                  </a:txBody>
                  <a:tcPr marL="99060" marR="99060" anchor="ctr">
                    <a:solidFill>
                      <a:srgbClr val="0070C0"/>
                    </a:solidFill>
                  </a:tcPr>
                </a:tc>
                <a:tc>
                  <a:txBody>
                    <a:bodyPr/>
                    <a:lstStyle/>
                    <a:p>
                      <a:pPr algn="ctr"/>
                      <a:r>
                        <a:rPr lang="en-AU" sz="900" dirty="0"/>
                        <a:t>2018-19 Q3</a:t>
                      </a:r>
                    </a:p>
                  </a:txBody>
                  <a:tcPr marL="99060" marR="99060" anchor="ctr">
                    <a:solidFill>
                      <a:srgbClr val="0070C0"/>
                    </a:solidFill>
                  </a:tcPr>
                </a:tc>
                <a:tc>
                  <a:txBody>
                    <a:bodyPr/>
                    <a:lstStyle/>
                    <a:p>
                      <a:pPr algn="ctr"/>
                      <a:r>
                        <a:rPr lang="en-AU" sz="900" dirty="0"/>
                        <a:t>2018-19 Q4</a:t>
                      </a:r>
                    </a:p>
                  </a:txBody>
                  <a:tcPr marL="99060" marR="99060" anchor="ctr">
                    <a:solidFill>
                      <a:srgbClr val="0070C0"/>
                    </a:solidFill>
                  </a:tcPr>
                </a:tc>
                <a:tc>
                  <a:txBody>
                    <a:bodyPr/>
                    <a:lstStyle/>
                    <a:p>
                      <a:pPr algn="ctr"/>
                      <a:r>
                        <a:rPr lang="en-AU" sz="900" dirty="0"/>
                        <a:t>Annual Total</a:t>
                      </a:r>
                    </a:p>
                  </a:txBody>
                  <a:tcPr marL="99060" marR="99060" anchor="ctr">
                    <a:solidFill>
                      <a:srgbClr val="002060"/>
                    </a:solidFill>
                  </a:tcPr>
                </a:tc>
                <a:tc>
                  <a:txBody>
                    <a:bodyPr/>
                    <a:lstStyle/>
                    <a:p>
                      <a:pPr algn="ctr"/>
                      <a:r>
                        <a:rPr lang="en-AU" sz="900" dirty="0"/>
                        <a:t>Target</a:t>
                      </a:r>
                    </a:p>
                  </a:txBody>
                  <a:tcPr marL="99060" marR="99060" anchor="ctr">
                    <a:solidFill>
                      <a:srgbClr val="002060"/>
                    </a:solidFill>
                  </a:tcPr>
                </a:tc>
                <a:extLst>
                  <a:ext uri="{0D108BD9-81ED-4DB2-BD59-A6C34878D82A}">
                    <a16:rowId xmlns:a16="http://schemas.microsoft.com/office/drawing/2014/main" val="10000"/>
                  </a:ext>
                </a:extLst>
              </a:tr>
              <a:tr h="288032">
                <a:tc>
                  <a:txBody>
                    <a:bodyPr/>
                    <a:lstStyle/>
                    <a:p>
                      <a:pPr algn="ctr"/>
                      <a:r>
                        <a:rPr lang="en-AU" sz="900" b="1" dirty="0"/>
                        <a:t>1</a:t>
                      </a:r>
                    </a:p>
                  </a:txBody>
                  <a:tcPr marL="99060" marR="99060" anchor="ctr"/>
                </a:tc>
                <a:tc>
                  <a:txBody>
                    <a:bodyPr/>
                    <a:lstStyle/>
                    <a:p>
                      <a:pPr algn="ctr"/>
                      <a:r>
                        <a:rPr lang="en-AU" sz="900" b="1" dirty="0"/>
                        <a:t>1</a:t>
                      </a:r>
                    </a:p>
                  </a:txBody>
                  <a:tcPr marL="99060" marR="99060" anchor="ctr"/>
                </a:tc>
                <a:tc>
                  <a:txBody>
                    <a:bodyPr/>
                    <a:lstStyle/>
                    <a:p>
                      <a:pPr algn="ctr"/>
                      <a:r>
                        <a:rPr lang="en-AU" sz="900" b="1" dirty="0"/>
                        <a:t>1</a:t>
                      </a:r>
                    </a:p>
                  </a:txBody>
                  <a:tcPr marL="99060" marR="99060" anchor="ctr"/>
                </a:tc>
                <a:tc>
                  <a:txBody>
                    <a:bodyPr/>
                    <a:lstStyle/>
                    <a:p>
                      <a:pPr algn="ctr"/>
                      <a:r>
                        <a:rPr lang="en-AU" sz="900" b="1" dirty="0"/>
                        <a:t>-</a:t>
                      </a:r>
                    </a:p>
                  </a:txBody>
                  <a:tcPr marL="99060" marR="99060" anchor="ctr"/>
                </a:tc>
                <a:tc>
                  <a:txBody>
                    <a:bodyPr/>
                    <a:lstStyle/>
                    <a:p>
                      <a:pPr algn="ctr"/>
                      <a:r>
                        <a:rPr lang="en-AU" sz="900" b="1" dirty="0">
                          <a:solidFill>
                            <a:schemeClr val="tx1"/>
                          </a:solidFill>
                        </a:rPr>
                        <a:t>3</a:t>
                      </a:r>
                    </a:p>
                  </a:txBody>
                  <a:tcPr marL="99060" marR="99060" anchor="ctr"/>
                </a:tc>
                <a:tc>
                  <a:txBody>
                    <a:bodyPr/>
                    <a:lstStyle/>
                    <a:p>
                      <a:pPr algn="ctr"/>
                      <a:r>
                        <a:rPr lang="en-AU" sz="900" b="1" dirty="0">
                          <a:solidFill>
                            <a:schemeClr val="bg1">
                              <a:lumMod val="50000"/>
                            </a:schemeClr>
                          </a:solidFill>
                        </a:rPr>
                        <a:t>3</a:t>
                      </a:r>
                    </a:p>
                  </a:txBody>
                  <a:tcPr marL="99060" marR="99060" anchor="ctr"/>
                </a:tc>
                <a:extLst>
                  <a:ext uri="{0D108BD9-81ED-4DB2-BD59-A6C34878D82A}">
                    <a16:rowId xmlns:a16="http://schemas.microsoft.com/office/drawing/2014/main" val="10001"/>
                  </a:ext>
                </a:extLst>
              </a:tr>
            </a:tbl>
          </a:graphicData>
        </a:graphic>
      </p:graphicFrame>
      <p:sp>
        <p:nvSpPr>
          <p:cNvPr id="8" name="TextBox 7"/>
          <p:cNvSpPr txBox="1"/>
          <p:nvPr/>
        </p:nvSpPr>
        <p:spPr>
          <a:xfrm>
            <a:off x="388267" y="690366"/>
            <a:ext cx="4134459" cy="276999"/>
          </a:xfrm>
          <a:prstGeom prst="rect">
            <a:avLst/>
          </a:prstGeom>
          <a:noFill/>
        </p:spPr>
        <p:txBody>
          <a:bodyPr wrap="square" rtlCol="0">
            <a:spAutoFit/>
          </a:bodyPr>
          <a:lstStyle/>
          <a:p>
            <a:r>
              <a:rPr lang="en-AU" sz="1200" dirty="0">
                <a:solidFill>
                  <a:schemeClr val="accent6">
                    <a:lumMod val="50000"/>
                  </a:schemeClr>
                </a:solidFill>
              </a:rPr>
              <a:t>Environmental Review Committee Attendance</a:t>
            </a:r>
          </a:p>
        </p:txBody>
      </p:sp>
      <p:sp>
        <p:nvSpPr>
          <p:cNvPr id="9" name="TextBox 8"/>
          <p:cNvSpPr txBox="1"/>
          <p:nvPr/>
        </p:nvSpPr>
        <p:spPr>
          <a:xfrm>
            <a:off x="388268" y="2492896"/>
            <a:ext cx="4134459" cy="276999"/>
          </a:xfrm>
          <a:prstGeom prst="rect">
            <a:avLst/>
          </a:prstGeom>
          <a:noFill/>
        </p:spPr>
        <p:txBody>
          <a:bodyPr wrap="square" rtlCol="0">
            <a:spAutoFit/>
          </a:bodyPr>
          <a:lstStyle/>
          <a:p>
            <a:r>
              <a:rPr lang="en-AU" sz="1200" dirty="0">
                <a:solidFill>
                  <a:schemeClr val="accent6">
                    <a:lumMod val="50000"/>
                  </a:schemeClr>
                </a:solidFill>
              </a:rPr>
              <a:t>Stakeholder Reference Group</a:t>
            </a:r>
          </a:p>
        </p:txBody>
      </p:sp>
      <p:sp>
        <p:nvSpPr>
          <p:cNvPr id="10" name="TextBox 9"/>
          <p:cNvSpPr txBox="1"/>
          <p:nvPr/>
        </p:nvSpPr>
        <p:spPr>
          <a:xfrm>
            <a:off x="388266" y="4581128"/>
            <a:ext cx="4134459" cy="276999"/>
          </a:xfrm>
          <a:prstGeom prst="rect">
            <a:avLst/>
          </a:prstGeom>
          <a:noFill/>
        </p:spPr>
        <p:txBody>
          <a:bodyPr wrap="square" rtlCol="0">
            <a:spAutoFit/>
          </a:bodyPr>
          <a:lstStyle/>
          <a:p>
            <a:r>
              <a:rPr lang="en-AU" sz="1200" dirty="0">
                <a:solidFill>
                  <a:schemeClr val="accent6">
                    <a:lumMod val="50000"/>
                  </a:schemeClr>
                </a:solidFill>
              </a:rPr>
              <a:t>Earth Resources Regulators’ Forum</a:t>
            </a:r>
          </a:p>
        </p:txBody>
      </p:sp>
      <p:sp>
        <p:nvSpPr>
          <p:cNvPr id="2" name="Slide Number Placeholder 1">
            <a:extLst>
              <a:ext uri="{FF2B5EF4-FFF2-40B4-BE49-F238E27FC236}">
                <a16:creationId xmlns:a16="http://schemas.microsoft.com/office/drawing/2014/main" id="{127DF193-50F3-45A3-8F52-CE98AA7E708A}"/>
              </a:ext>
            </a:extLst>
          </p:cNvPr>
          <p:cNvSpPr>
            <a:spLocks noGrp="1"/>
          </p:cNvSpPr>
          <p:nvPr>
            <p:ph type="sldNum" sz="quarter" idx="12"/>
          </p:nvPr>
        </p:nvSpPr>
        <p:spPr>
          <a:xfrm>
            <a:off x="8585900" y="274639"/>
            <a:ext cx="897328" cy="274042"/>
          </a:xfrm>
        </p:spPr>
        <p:txBody>
          <a:bodyPr/>
          <a:lstStyle/>
          <a:p>
            <a:r>
              <a:rPr lang="en-AU" dirty="0"/>
              <a:t> Page    </a:t>
            </a:r>
            <a:fld id="{BE4ABD5F-D626-4461-ADC9-85806A61CF0E}" type="slidenum">
              <a:rPr lang="en-AU" smtClean="0"/>
              <a:pPr/>
              <a:t>12</a:t>
            </a:fld>
            <a:endParaRPr lang="en-AU" dirty="0"/>
          </a:p>
        </p:txBody>
      </p:sp>
      <p:sp>
        <p:nvSpPr>
          <p:cNvPr id="12" name="TextBox 11">
            <a:extLst>
              <a:ext uri="{FF2B5EF4-FFF2-40B4-BE49-F238E27FC236}">
                <a16:creationId xmlns:a16="http://schemas.microsoft.com/office/drawing/2014/main" id="{ACCC56D4-EE45-4643-BB99-BE64E286CD29}"/>
              </a:ext>
            </a:extLst>
          </p:cNvPr>
          <p:cNvSpPr txBox="1"/>
          <p:nvPr/>
        </p:nvSpPr>
        <p:spPr>
          <a:xfrm>
            <a:off x="5355890" y="3571798"/>
            <a:ext cx="4060812" cy="784830"/>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Stakeholder Reference Group provides a forum for engagement and consultation with stakeholder representatives from industry associations and government agencies regarding statutory, regulatory and stakeholder relations issues and activities in the context of the current policy and regulatory framework.</a:t>
            </a:r>
          </a:p>
        </p:txBody>
      </p:sp>
      <p:sp>
        <p:nvSpPr>
          <p:cNvPr id="13" name="TextBox 12">
            <a:extLst>
              <a:ext uri="{FF2B5EF4-FFF2-40B4-BE49-F238E27FC236}">
                <a16:creationId xmlns:a16="http://schemas.microsoft.com/office/drawing/2014/main" id="{76935F23-FC28-471A-B79A-26AFE89AE460}"/>
              </a:ext>
            </a:extLst>
          </p:cNvPr>
          <p:cNvSpPr txBox="1"/>
          <p:nvPr/>
        </p:nvSpPr>
        <p:spPr>
          <a:xfrm>
            <a:off x="4700854" y="5631889"/>
            <a:ext cx="4941675" cy="1061829"/>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Victorian Earth Resources Regulators' Forum drives a coordinated, strategic approach to regulation in the earth resources sector. Through the forum and its independent chair Earth Resources Regulation will coordinate its activities with other regulators to improve timeliness, reduce compliance and administrative costs to industry, and identify and resolve any regulatory gaps or overlaps. This will include a focus on more real-time communication, strategic sequencing, common risk assessment and partnerships with local government authorities.</a:t>
            </a:r>
          </a:p>
        </p:txBody>
      </p:sp>
      <p:sp>
        <p:nvSpPr>
          <p:cNvPr id="14" name="TextBox 13">
            <a:extLst>
              <a:ext uri="{FF2B5EF4-FFF2-40B4-BE49-F238E27FC236}">
                <a16:creationId xmlns:a16="http://schemas.microsoft.com/office/drawing/2014/main" id="{55ABE2BB-3C63-444F-8521-B44915C3A009}"/>
              </a:ext>
            </a:extLst>
          </p:cNvPr>
          <p:cNvSpPr txBox="1"/>
          <p:nvPr/>
        </p:nvSpPr>
        <p:spPr>
          <a:xfrm>
            <a:off x="388266" y="3540220"/>
            <a:ext cx="4420718" cy="938719"/>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Stakeholder Reference Group meetings being scheduled every three months.  </a:t>
            </a:r>
          </a:p>
          <a:p>
            <a:pPr>
              <a:spcBef>
                <a:spcPts val="600"/>
              </a:spcBef>
            </a:pPr>
            <a:r>
              <a:rPr lang="en-AU" sz="900" dirty="0"/>
              <a:t>There was one SRG meeting held by Earth Resources Regulation in Q3 and the annual target is achieved.</a:t>
            </a:r>
          </a:p>
        </p:txBody>
      </p:sp>
      <p:sp>
        <p:nvSpPr>
          <p:cNvPr id="15" name="TextBox 14">
            <a:extLst>
              <a:ext uri="{FF2B5EF4-FFF2-40B4-BE49-F238E27FC236}">
                <a16:creationId xmlns:a16="http://schemas.microsoft.com/office/drawing/2014/main" id="{ACFF182B-5CA5-48C5-ACA6-8C48A879C996}"/>
              </a:ext>
            </a:extLst>
          </p:cNvPr>
          <p:cNvSpPr txBox="1"/>
          <p:nvPr/>
        </p:nvSpPr>
        <p:spPr>
          <a:xfrm>
            <a:off x="6104992" y="1380570"/>
            <a:ext cx="3412739" cy="1061829"/>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Stakeholder Engagement indicator covers the interaction between the regulator, duty holders, co-regulators and the community by reporting on active participation by Earth Resources Regulation at Environmental Review Committee meetings. Earth Resources Regulation has made a commitment in the Compliance Strategy to report on ERC attendance quarterly.</a:t>
            </a:r>
          </a:p>
        </p:txBody>
      </p:sp>
      <p:sp>
        <p:nvSpPr>
          <p:cNvPr id="16" name="TextBox 15">
            <a:extLst>
              <a:ext uri="{FF2B5EF4-FFF2-40B4-BE49-F238E27FC236}">
                <a16:creationId xmlns:a16="http://schemas.microsoft.com/office/drawing/2014/main" id="{EA9A5666-3FFE-44C2-B75D-294DA73EE203}"/>
              </a:ext>
            </a:extLst>
          </p:cNvPr>
          <p:cNvSpPr txBox="1"/>
          <p:nvPr/>
        </p:nvSpPr>
        <p:spPr>
          <a:xfrm>
            <a:off x="6104993" y="759753"/>
            <a:ext cx="3412738" cy="507831"/>
          </a:xfrm>
          <a:prstGeom prst="rect">
            <a:avLst/>
          </a:prstGeom>
          <a:noFill/>
        </p:spPr>
        <p:txBody>
          <a:bodyPr wrap="square" rtlCol="0">
            <a:spAutoFit/>
          </a:bodyPr>
          <a:lstStyle/>
          <a:p>
            <a:r>
              <a:rPr lang="en-AU" sz="900" b="1" dirty="0"/>
              <a:t>Explanation for the result:  </a:t>
            </a:r>
          </a:p>
          <a:p>
            <a:r>
              <a:rPr lang="en-AU" sz="900" dirty="0"/>
              <a:t>Earth Resources Regulation attended 19 of the 19 Environmental Review Committee meetings, achieving 100% attendance rate in Q3.</a:t>
            </a:r>
          </a:p>
        </p:txBody>
      </p:sp>
      <p:sp>
        <p:nvSpPr>
          <p:cNvPr id="17" name="TextBox 16">
            <a:extLst>
              <a:ext uri="{FF2B5EF4-FFF2-40B4-BE49-F238E27FC236}">
                <a16:creationId xmlns:a16="http://schemas.microsoft.com/office/drawing/2014/main" id="{6163B608-748C-4F42-859B-AA5BE451239A}"/>
              </a:ext>
            </a:extLst>
          </p:cNvPr>
          <p:cNvSpPr txBox="1"/>
          <p:nvPr/>
        </p:nvSpPr>
        <p:spPr>
          <a:xfrm>
            <a:off x="386491" y="5581540"/>
            <a:ext cx="3916660" cy="938719"/>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three Earth Resources Regulator Forum meetings being scheduled each year. </a:t>
            </a:r>
          </a:p>
          <a:p>
            <a:pPr>
              <a:spcBef>
                <a:spcPts val="600"/>
              </a:spcBef>
            </a:pPr>
            <a:r>
              <a:rPr lang="en-AU" sz="900" dirty="0"/>
              <a:t>Earth Resources Regulation held one forum in Q3 and achieved the annual target. </a:t>
            </a:r>
          </a:p>
        </p:txBody>
      </p:sp>
      <p:sp>
        <p:nvSpPr>
          <p:cNvPr id="3" name="Footer Placeholder 2"/>
          <p:cNvSpPr>
            <a:spLocks noGrp="1"/>
          </p:cNvSpPr>
          <p:nvPr>
            <p:ph type="ftr" sz="quarter" idx="11"/>
          </p:nvPr>
        </p:nvSpPr>
        <p:spPr/>
        <p:txBody>
          <a:bodyPr/>
          <a:lstStyle/>
          <a:p>
            <a:r>
              <a:rPr lang="en-AU"/>
              <a:t>Earth Resources Regulation Quarterly Performance Report 2018-19 Q3</a:t>
            </a:r>
          </a:p>
        </p:txBody>
      </p:sp>
    </p:spTree>
    <p:extLst>
      <p:ext uri="{BB962C8B-B14F-4D97-AF65-F5344CB8AC3E}">
        <p14:creationId xmlns:p14="http://schemas.microsoft.com/office/powerpoint/2010/main" val="3345074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48511"/>
            <a:ext cx="8915400" cy="274042"/>
          </a:xfrm>
        </p:spPr>
        <p:txBody>
          <a:bodyPr>
            <a:normAutofit fontScale="90000"/>
          </a:bodyPr>
          <a:lstStyle/>
          <a:p>
            <a:r>
              <a:rPr lang="en-AU" sz="1400" b="1" dirty="0">
                <a:solidFill>
                  <a:schemeClr val="bg1"/>
                </a:solidFill>
              </a:rPr>
              <a:t>KPI 5 Complaint Management</a:t>
            </a:r>
          </a:p>
        </p:txBody>
      </p:sp>
      <p:sp>
        <p:nvSpPr>
          <p:cNvPr id="2" name="Slide Number Placeholder 1">
            <a:extLst>
              <a:ext uri="{FF2B5EF4-FFF2-40B4-BE49-F238E27FC236}">
                <a16:creationId xmlns:a16="http://schemas.microsoft.com/office/drawing/2014/main" id="{41BBF49B-0A9A-4108-9831-D7D96239B517}"/>
              </a:ext>
            </a:extLst>
          </p:cNvPr>
          <p:cNvSpPr>
            <a:spLocks noGrp="1"/>
          </p:cNvSpPr>
          <p:nvPr>
            <p:ph type="sldNum" sz="quarter" idx="12"/>
          </p:nvPr>
        </p:nvSpPr>
        <p:spPr>
          <a:xfrm>
            <a:off x="8577191" y="274639"/>
            <a:ext cx="897328" cy="274042"/>
          </a:xfrm>
        </p:spPr>
        <p:txBody>
          <a:bodyPr/>
          <a:lstStyle/>
          <a:p>
            <a:r>
              <a:rPr lang="en-AU" dirty="0"/>
              <a:t> Page    </a:t>
            </a:r>
            <a:fld id="{BE4ABD5F-D626-4461-ADC9-85806A61CF0E}" type="slidenum">
              <a:rPr lang="en-AU" smtClean="0"/>
              <a:pPr/>
              <a:t>13</a:t>
            </a:fld>
            <a:endParaRPr lang="en-AU" dirty="0"/>
          </a:p>
        </p:txBody>
      </p:sp>
      <p:sp>
        <p:nvSpPr>
          <p:cNvPr id="6" name="TextBox 5">
            <a:extLst>
              <a:ext uri="{FF2B5EF4-FFF2-40B4-BE49-F238E27FC236}">
                <a16:creationId xmlns:a16="http://schemas.microsoft.com/office/drawing/2014/main" id="{BB2F69F9-F8A1-4D72-BD79-049C80253C51}"/>
              </a:ext>
            </a:extLst>
          </p:cNvPr>
          <p:cNvSpPr txBox="1"/>
          <p:nvPr/>
        </p:nvSpPr>
        <p:spPr>
          <a:xfrm>
            <a:off x="5238038" y="5445224"/>
            <a:ext cx="4279694" cy="646331"/>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complaints handling process is an important aspect of effective stakeholder management and building confidence in Earth Resources Regulation as an effective regulator.</a:t>
            </a:r>
          </a:p>
        </p:txBody>
      </p:sp>
      <p:sp>
        <p:nvSpPr>
          <p:cNvPr id="7" name="TextBox 6">
            <a:extLst>
              <a:ext uri="{FF2B5EF4-FFF2-40B4-BE49-F238E27FC236}">
                <a16:creationId xmlns:a16="http://schemas.microsoft.com/office/drawing/2014/main" id="{C53916B8-A694-470D-BD6D-CB10C0B1BC9D}"/>
              </a:ext>
            </a:extLst>
          </p:cNvPr>
          <p:cNvSpPr txBox="1"/>
          <p:nvPr/>
        </p:nvSpPr>
        <p:spPr>
          <a:xfrm>
            <a:off x="5202256" y="3835856"/>
            <a:ext cx="4176464" cy="1354217"/>
          </a:xfrm>
          <a:prstGeom prst="rect">
            <a:avLst/>
          </a:prstGeom>
          <a:noFill/>
        </p:spPr>
        <p:txBody>
          <a:bodyPr wrap="square" rtlCol="0">
            <a:spAutoFit/>
          </a:bodyPr>
          <a:lstStyle/>
          <a:p>
            <a:r>
              <a:rPr lang="en-AU" sz="900" b="1" dirty="0"/>
              <a:t>Explanation for the result:  </a:t>
            </a:r>
          </a:p>
          <a:p>
            <a:endParaRPr lang="en-AU" sz="900" dirty="0"/>
          </a:p>
          <a:p>
            <a:pPr>
              <a:spcAft>
                <a:spcPts val="600"/>
              </a:spcAft>
            </a:pPr>
            <a:r>
              <a:rPr lang="en-AU" sz="900" dirty="0"/>
              <a:t>There were 29 complaints in Q3. The top three complaints were working without license or consents, dust and noise emissions. Dust complaints increased to six  in Q3 compared to five in Q2, mainly due to the dry summer.</a:t>
            </a:r>
          </a:p>
          <a:p>
            <a:pPr>
              <a:spcAft>
                <a:spcPts val="600"/>
              </a:spcAft>
            </a:pPr>
            <a:r>
              <a:rPr lang="en-AU" sz="900" dirty="0"/>
              <a:t> 13 of the complaints are resolved and 16 are under investigation. On average complaints were responded to within two days. </a:t>
            </a:r>
          </a:p>
          <a:p>
            <a:endParaRPr lang="en-AU" sz="900" dirty="0"/>
          </a:p>
        </p:txBody>
      </p:sp>
      <p:sp>
        <p:nvSpPr>
          <p:cNvPr id="9" name="TextBox 8">
            <a:extLst>
              <a:ext uri="{FF2B5EF4-FFF2-40B4-BE49-F238E27FC236}">
                <a16:creationId xmlns:a16="http://schemas.microsoft.com/office/drawing/2014/main" id="{EADFC062-28EA-4DF3-ABBE-8CC73C15D21C}"/>
              </a:ext>
            </a:extLst>
          </p:cNvPr>
          <p:cNvSpPr txBox="1"/>
          <p:nvPr/>
        </p:nvSpPr>
        <p:spPr>
          <a:xfrm>
            <a:off x="632520" y="840498"/>
            <a:ext cx="3885143" cy="307777"/>
          </a:xfrm>
          <a:prstGeom prst="rect">
            <a:avLst/>
          </a:prstGeom>
          <a:noFill/>
        </p:spPr>
        <p:txBody>
          <a:bodyPr wrap="square" rtlCol="0">
            <a:spAutoFit/>
          </a:bodyPr>
          <a:lstStyle/>
          <a:p>
            <a:pPr algn="ctr"/>
            <a:r>
              <a:rPr lang="en-AU" sz="1400" dirty="0">
                <a:solidFill>
                  <a:schemeClr val="accent6">
                    <a:lumMod val="50000"/>
                  </a:schemeClr>
                </a:solidFill>
              </a:rPr>
              <a:t>Response Time to Complaints 2018-9 Quarter 3</a:t>
            </a:r>
          </a:p>
        </p:txBody>
      </p:sp>
      <p:sp>
        <p:nvSpPr>
          <p:cNvPr id="8" name="Footer Placeholder 7"/>
          <p:cNvSpPr>
            <a:spLocks noGrp="1"/>
          </p:cNvSpPr>
          <p:nvPr>
            <p:ph type="ftr" sz="quarter" idx="11"/>
          </p:nvPr>
        </p:nvSpPr>
        <p:spPr/>
        <p:txBody>
          <a:bodyPr/>
          <a:lstStyle/>
          <a:p>
            <a:r>
              <a:rPr lang="en-AU"/>
              <a:t>Earth Resources Regulation Quarterly Performance Report 2018-19 Q3</a:t>
            </a:r>
          </a:p>
        </p:txBody>
      </p:sp>
      <p:graphicFrame>
        <p:nvGraphicFramePr>
          <p:cNvPr id="10" name="Chart 9"/>
          <p:cNvGraphicFramePr/>
          <p:nvPr>
            <p:extLst>
              <p:ext uri="{D42A27DB-BD31-4B8C-83A1-F6EECF244321}">
                <p14:modId xmlns:p14="http://schemas.microsoft.com/office/powerpoint/2010/main" val="3000059909"/>
              </p:ext>
            </p:extLst>
          </p:nvPr>
        </p:nvGraphicFramePr>
        <p:xfrm>
          <a:off x="5006805" y="1052736"/>
          <a:ext cx="4742160"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A28E5A2C-2798-49CC-BDB8-8FDCED4BCFEC}"/>
              </a:ext>
            </a:extLst>
          </p:cNvPr>
          <p:cNvGraphicFramePr>
            <a:graphicFrameLocks noGrp="1"/>
          </p:cNvGraphicFramePr>
          <p:nvPr>
            <p:extLst>
              <p:ext uri="{D42A27DB-BD31-4B8C-83A1-F6EECF244321}">
                <p14:modId xmlns:p14="http://schemas.microsoft.com/office/powerpoint/2010/main" val="1944354179"/>
              </p:ext>
            </p:extLst>
          </p:nvPr>
        </p:nvGraphicFramePr>
        <p:xfrm>
          <a:off x="347778" y="1237965"/>
          <a:ext cx="4551418" cy="4917167"/>
        </p:xfrm>
        <a:graphic>
          <a:graphicData uri="http://schemas.openxmlformats.org/drawingml/2006/table">
            <a:tbl>
              <a:tblPr firstRow="1" lastRow="1" bandRow="1">
                <a:tableStyleId>{5C22544A-7EE6-4342-B048-85BDC9FD1C3A}</a:tableStyleId>
              </a:tblPr>
              <a:tblGrid>
                <a:gridCol w="808069">
                  <a:extLst>
                    <a:ext uri="{9D8B030D-6E8A-4147-A177-3AD203B41FA5}">
                      <a16:colId xmlns:a16="http://schemas.microsoft.com/office/drawing/2014/main" val="3520152470"/>
                    </a:ext>
                  </a:extLst>
                </a:gridCol>
                <a:gridCol w="2225052">
                  <a:extLst>
                    <a:ext uri="{9D8B030D-6E8A-4147-A177-3AD203B41FA5}">
                      <a16:colId xmlns:a16="http://schemas.microsoft.com/office/drawing/2014/main" val="2443014287"/>
                    </a:ext>
                  </a:extLst>
                </a:gridCol>
                <a:gridCol w="759148">
                  <a:extLst>
                    <a:ext uri="{9D8B030D-6E8A-4147-A177-3AD203B41FA5}">
                      <a16:colId xmlns:a16="http://schemas.microsoft.com/office/drawing/2014/main" val="2632852575"/>
                    </a:ext>
                  </a:extLst>
                </a:gridCol>
                <a:gridCol w="759149">
                  <a:extLst>
                    <a:ext uri="{9D8B030D-6E8A-4147-A177-3AD203B41FA5}">
                      <a16:colId xmlns:a16="http://schemas.microsoft.com/office/drawing/2014/main" val="1243239101"/>
                    </a:ext>
                  </a:extLst>
                </a:gridCol>
              </a:tblGrid>
              <a:tr h="377867">
                <a:tc>
                  <a:txBody>
                    <a:bodyPr/>
                    <a:lstStyle/>
                    <a:p>
                      <a:pPr algn="ctr" fontAlgn="t"/>
                      <a:r>
                        <a:rPr lang="en-AU" sz="900" b="1" i="0" u="none" strike="noStrike" dirty="0">
                          <a:solidFill>
                            <a:schemeClr val="bg1"/>
                          </a:solidFill>
                          <a:effectLst/>
                          <a:latin typeface="+mn-lt"/>
                        </a:rPr>
                        <a:t>Sector</a:t>
                      </a:r>
                    </a:p>
                  </a:txBody>
                  <a:tcPr marL="9525" marR="9525" marT="9525" marB="0" anchor="ctr">
                    <a:solidFill>
                      <a:srgbClr val="002060"/>
                    </a:solidFill>
                  </a:tcPr>
                </a:tc>
                <a:tc>
                  <a:txBody>
                    <a:bodyPr/>
                    <a:lstStyle/>
                    <a:p>
                      <a:pPr algn="ctr" fontAlgn="t"/>
                      <a:r>
                        <a:rPr lang="en-AU" sz="900" b="1" i="0" u="none" strike="noStrike" dirty="0">
                          <a:solidFill>
                            <a:schemeClr val="bg1"/>
                          </a:solidFill>
                          <a:effectLst/>
                          <a:latin typeface="+mn-lt"/>
                        </a:rPr>
                        <a:t>Enforcement Code</a:t>
                      </a:r>
                    </a:p>
                  </a:txBody>
                  <a:tcPr marL="9525" marR="9525" marT="9525" marB="0" anchor="ctr">
                    <a:solidFill>
                      <a:srgbClr val="002060"/>
                    </a:solidFill>
                  </a:tcPr>
                </a:tc>
                <a:tc>
                  <a:txBody>
                    <a:bodyPr/>
                    <a:lstStyle/>
                    <a:p>
                      <a:pPr algn="ctr" fontAlgn="t"/>
                      <a:r>
                        <a:rPr lang="en-AU" sz="900" b="1" i="0" u="none" strike="noStrike" dirty="0">
                          <a:solidFill>
                            <a:schemeClr val="bg1"/>
                          </a:solidFill>
                          <a:effectLst/>
                          <a:latin typeface="+mn-lt"/>
                        </a:rPr>
                        <a:t>Number of Complaints</a:t>
                      </a:r>
                    </a:p>
                  </a:txBody>
                  <a:tcPr marL="9525" marR="9525" marT="9525" marB="0" anchor="ctr">
                    <a:solidFill>
                      <a:srgbClr val="002060"/>
                    </a:solidFill>
                  </a:tcPr>
                </a:tc>
                <a:tc>
                  <a:txBody>
                    <a:bodyPr/>
                    <a:lstStyle/>
                    <a:p>
                      <a:pPr algn="ctr" fontAlgn="t"/>
                      <a:r>
                        <a:rPr lang="en-AU" sz="900" b="1" i="0" u="none" strike="noStrike" dirty="0">
                          <a:solidFill>
                            <a:schemeClr val="bg1"/>
                          </a:solidFill>
                          <a:effectLst/>
                          <a:latin typeface="+mn-lt"/>
                        </a:rPr>
                        <a:t>Ave Days to respond</a:t>
                      </a:r>
                    </a:p>
                  </a:txBody>
                  <a:tcPr marL="9525" marR="9525" marT="9525" marB="0" anchor="ctr">
                    <a:solidFill>
                      <a:srgbClr val="002060"/>
                    </a:solidFill>
                  </a:tcPr>
                </a:tc>
                <a:extLst>
                  <a:ext uri="{0D108BD9-81ED-4DB2-BD59-A6C34878D82A}">
                    <a16:rowId xmlns:a16="http://schemas.microsoft.com/office/drawing/2014/main" val="2706680780"/>
                  </a:ext>
                </a:extLst>
              </a:tr>
              <a:tr h="302620">
                <a:tc>
                  <a:txBody>
                    <a:bodyPr/>
                    <a:lstStyle/>
                    <a:p>
                      <a:pPr algn="ctr" fontAlgn="b"/>
                      <a:r>
                        <a:rPr lang="en-AU" sz="1100" b="1" i="0" u="none" strike="noStrike" dirty="0">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35. Dust Emissions</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847113499"/>
                  </a:ext>
                </a:extLst>
              </a:tr>
              <a:tr h="302620">
                <a:tc>
                  <a:txBody>
                    <a:bodyPr/>
                    <a:lstStyle/>
                    <a:p>
                      <a:pPr algn="ctr" fontAlgn="b"/>
                      <a:r>
                        <a:rPr lang="en-AU" sz="1100" b="1"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36. Noise Emissions</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203193938"/>
                  </a:ext>
                </a:extLst>
              </a:tr>
              <a:tr h="302620">
                <a:tc>
                  <a:txBody>
                    <a:bodyPr/>
                    <a:lstStyle/>
                    <a:p>
                      <a:pPr algn="ctr" fontAlgn="b"/>
                      <a:r>
                        <a:rPr lang="en-AU" sz="1100" b="1"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38. Explosives Air &amp; Ground Vibration</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434396616"/>
                  </a:ext>
                </a:extLst>
              </a:tr>
              <a:tr h="302620">
                <a:tc>
                  <a:txBody>
                    <a:bodyPr/>
                    <a:lstStyle/>
                    <a:p>
                      <a:pPr algn="ctr" fontAlgn="b"/>
                      <a:r>
                        <a:rPr lang="en-AU" sz="1100" b="1"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0. Work without License or Consents</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72185923"/>
                  </a:ext>
                </a:extLst>
              </a:tr>
              <a:tr h="302620">
                <a:tc>
                  <a:txBody>
                    <a:bodyPr/>
                    <a:lstStyle/>
                    <a:p>
                      <a:pPr algn="ctr" fontAlgn="b"/>
                      <a:r>
                        <a:rPr lang="en-AU" sz="1100" b="1"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28. Visual Amenity</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291082391"/>
                  </a:ext>
                </a:extLst>
              </a:tr>
              <a:tr h="302620">
                <a:tc>
                  <a:txBody>
                    <a:bodyPr/>
                    <a:lstStyle/>
                    <a:p>
                      <a:pPr algn="ctr" fontAlgn="b"/>
                      <a:r>
                        <a:rPr lang="en-AU" sz="1100" b="1"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41. Impacts Outside Tenement Site</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889696173"/>
                  </a:ext>
                </a:extLst>
              </a:tr>
              <a:tr h="302620">
                <a:tc>
                  <a:txBody>
                    <a:bodyPr/>
                    <a:lstStyle/>
                    <a:p>
                      <a:pPr algn="ctr" fontAlgn="b"/>
                      <a:r>
                        <a:rPr lang="en-AU" sz="1100" b="1"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40. Rehabilitation of Site</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936331227"/>
                  </a:ext>
                </a:extLst>
              </a:tr>
              <a:tr h="302620">
                <a:tc>
                  <a:txBody>
                    <a:bodyPr/>
                    <a:lstStyle/>
                    <a:p>
                      <a:pPr algn="ctr" fontAlgn="b"/>
                      <a:r>
                        <a:rPr lang="en-AU" sz="1100" b="1"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2. Environmental Incident Notification</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402969734"/>
                  </a:ext>
                </a:extLst>
              </a:tr>
              <a:tr h="302620">
                <a:tc>
                  <a:txBody>
                    <a:bodyPr/>
                    <a:lstStyle/>
                    <a:p>
                      <a:pPr algn="ctr" fontAlgn="b"/>
                      <a:r>
                        <a:rPr lang="en-AU" sz="1100" b="1"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24. Drainage, Erosion &amp; Discharge</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133668555"/>
                  </a:ext>
                </a:extLst>
              </a:tr>
              <a:tr h="302620">
                <a:tc>
                  <a:txBody>
                    <a:bodyPr/>
                    <a:lstStyle/>
                    <a:p>
                      <a:pPr algn="ctr" fontAlgn="b"/>
                      <a:r>
                        <a:rPr lang="en-AU" sz="1100" b="1"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3. Tenement Boundaries</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088741658"/>
                  </a:ext>
                </a:extLst>
              </a:tr>
              <a:tr h="302620">
                <a:tc>
                  <a:txBody>
                    <a:bodyPr/>
                    <a:lstStyle/>
                    <a:p>
                      <a:pPr algn="ctr" fontAlgn="b"/>
                      <a:r>
                        <a:rPr lang="en-AU" sz="1100" b="1" i="0" u="none" strike="noStrike">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0. Work without License or Consents</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473584587"/>
                  </a:ext>
                </a:extLst>
              </a:tr>
              <a:tr h="302620">
                <a:tc>
                  <a:txBody>
                    <a:bodyPr/>
                    <a:lstStyle/>
                    <a:p>
                      <a:pPr algn="ctr" fontAlgn="b"/>
                      <a:r>
                        <a:rPr lang="en-AU" sz="1100" b="1" i="0" u="none" strike="noStrike">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35. Dust Emissions</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407611923"/>
                  </a:ext>
                </a:extLst>
              </a:tr>
              <a:tr h="302620">
                <a:tc>
                  <a:txBody>
                    <a:bodyPr/>
                    <a:lstStyle/>
                    <a:p>
                      <a:pPr algn="ctr" fontAlgn="b"/>
                      <a:r>
                        <a:rPr lang="en-AU" sz="1100" b="1" i="0" u="none" strike="noStrike">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36. Noise Emissions</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4090965861"/>
                  </a:ext>
                </a:extLst>
              </a:tr>
              <a:tr h="302620">
                <a:tc>
                  <a:txBody>
                    <a:bodyPr/>
                    <a:lstStyle/>
                    <a:p>
                      <a:pPr algn="ctr" fontAlgn="b"/>
                      <a:r>
                        <a:rPr lang="en-AU" sz="1100" b="1" i="0" u="none" strike="noStrike">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24. Drainage, Erosion &amp; Discharge</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75349855"/>
                  </a:ext>
                </a:extLst>
              </a:tr>
              <a:tr h="302620">
                <a:tc>
                  <a:txBody>
                    <a:bodyPr/>
                    <a:lstStyle/>
                    <a:p>
                      <a:pPr algn="ctr" fontAlgn="t"/>
                      <a:r>
                        <a:rPr lang="en-AU" sz="1000" b="1" i="0" u="none" strike="noStrike" dirty="0">
                          <a:solidFill>
                            <a:schemeClr val="bg1"/>
                          </a:solidFill>
                          <a:effectLst/>
                          <a:latin typeface="+mn-lt"/>
                        </a:rPr>
                        <a:t>Total</a:t>
                      </a:r>
                    </a:p>
                  </a:txBody>
                  <a:tcPr marL="9525" marR="9525" marT="9525" marB="0" anchor="ctr"/>
                </a:tc>
                <a:tc>
                  <a:txBody>
                    <a:bodyPr/>
                    <a:lstStyle/>
                    <a:p>
                      <a:pPr algn="ctr" fontAlgn="t"/>
                      <a:endParaRPr lang="en-AU" sz="1000" b="1" i="0" u="none" strike="noStrike" dirty="0">
                        <a:solidFill>
                          <a:schemeClr val="bg1"/>
                        </a:solidFill>
                        <a:effectLst/>
                        <a:latin typeface="+mn-lt"/>
                      </a:endParaRPr>
                    </a:p>
                  </a:txBody>
                  <a:tcPr marL="9525" marR="9525" marT="9525" marB="0" anchor="ctr"/>
                </a:tc>
                <a:tc>
                  <a:txBody>
                    <a:bodyPr/>
                    <a:lstStyle/>
                    <a:p>
                      <a:pPr algn="ctr" fontAlgn="t"/>
                      <a:r>
                        <a:rPr lang="en-AU" sz="1000" b="1" i="0" u="none" strike="noStrike" dirty="0">
                          <a:solidFill>
                            <a:schemeClr val="bg1"/>
                          </a:solidFill>
                          <a:effectLst/>
                          <a:latin typeface="+mn-lt"/>
                        </a:rPr>
                        <a:t>29</a:t>
                      </a:r>
                    </a:p>
                  </a:txBody>
                  <a:tcPr marL="9525" marR="9525" marT="9525" marB="0" anchor="ctr"/>
                </a:tc>
                <a:tc>
                  <a:txBody>
                    <a:bodyPr/>
                    <a:lstStyle/>
                    <a:p>
                      <a:pPr algn="ctr" fontAlgn="t"/>
                      <a:r>
                        <a:rPr lang="en-AU" sz="1000" b="1" i="0" u="none" strike="noStrike" dirty="0">
                          <a:solidFill>
                            <a:schemeClr val="bg1"/>
                          </a:solidFill>
                          <a:effectLst/>
                          <a:latin typeface="+mn-lt"/>
                        </a:rPr>
                        <a:t>2</a:t>
                      </a:r>
                    </a:p>
                  </a:txBody>
                  <a:tcPr marL="9525" marR="9525" marT="9525" marB="0" anchor="ctr"/>
                </a:tc>
                <a:extLst>
                  <a:ext uri="{0D108BD9-81ED-4DB2-BD59-A6C34878D82A}">
                    <a16:rowId xmlns:a16="http://schemas.microsoft.com/office/drawing/2014/main" val="2728571060"/>
                  </a:ext>
                </a:extLst>
              </a:tr>
            </a:tbl>
          </a:graphicData>
        </a:graphic>
      </p:graphicFrame>
    </p:spTree>
    <p:extLst>
      <p:ext uri="{BB962C8B-B14F-4D97-AF65-F5344CB8AC3E}">
        <p14:creationId xmlns:p14="http://schemas.microsoft.com/office/powerpoint/2010/main" val="232245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268" y="980728"/>
            <a:ext cx="8915400" cy="3672409"/>
          </a:xfrm>
        </p:spPr>
        <p:txBody>
          <a:bodyPr>
            <a:noAutofit/>
          </a:bodyPr>
          <a:lstStyle/>
          <a:p>
            <a:pPr marL="0" indent="0">
              <a:buNone/>
            </a:pPr>
            <a:r>
              <a:rPr lang="en-AU" sz="1100" b="1" dirty="0">
                <a:solidFill>
                  <a:schemeClr val="accent1">
                    <a:lumMod val="50000"/>
                  </a:schemeClr>
                </a:solidFill>
              </a:rPr>
              <a:t>Summary</a:t>
            </a:r>
          </a:p>
          <a:p>
            <a:pPr marL="0" indent="0">
              <a:spcBef>
                <a:spcPts val="600"/>
              </a:spcBef>
              <a:spcAft>
                <a:spcPts val="600"/>
              </a:spcAft>
              <a:buNone/>
            </a:pPr>
            <a:r>
              <a:rPr lang="en-AU" sz="900" dirty="0"/>
              <a:t>This report provides a summary of the operating performance for financial year 2018-19 Quarter 3 (1</a:t>
            </a:r>
            <a:r>
              <a:rPr lang="en-AU" sz="900" baseline="30000" dirty="0"/>
              <a:t>st</a:t>
            </a:r>
            <a:r>
              <a:rPr lang="en-AU" sz="900" dirty="0"/>
              <a:t> January 2019 to 31</a:t>
            </a:r>
            <a:r>
              <a:rPr lang="en-AU" sz="900" baseline="30000" dirty="0"/>
              <a:t>st</a:t>
            </a:r>
            <a:r>
              <a:rPr lang="en-AU" sz="900" dirty="0"/>
              <a:t> March 2019). </a:t>
            </a:r>
          </a:p>
          <a:p>
            <a:pPr marL="0" indent="0">
              <a:buNone/>
            </a:pPr>
            <a:r>
              <a:rPr lang="en-AU" sz="900" b="1" dirty="0"/>
              <a:t>Actions to improve the operation of the regulatory system include:</a:t>
            </a:r>
          </a:p>
          <a:p>
            <a:pPr marL="0" indent="0">
              <a:buNone/>
            </a:pPr>
            <a:endParaRPr lang="en-AU" sz="900" dirty="0"/>
          </a:p>
          <a:p>
            <a:pPr marL="0" indent="0">
              <a:buNone/>
            </a:pPr>
            <a:r>
              <a:rPr lang="en-AU" sz="900" b="1" dirty="0"/>
              <a:t>New Work Plan Guidelines:</a:t>
            </a:r>
          </a:p>
          <a:p>
            <a:pPr marL="0" indent="0">
              <a:buNone/>
            </a:pPr>
            <a:r>
              <a:rPr lang="en-AU" sz="900" dirty="0"/>
              <a:t>New work plan guidelines were released for mining and exploration projects and the risk management templates were released for the work plan guidelines for extractive industry projects. These guidelines aim to provide simple information regarding work plans and work plan processes. </a:t>
            </a:r>
          </a:p>
          <a:p>
            <a:pPr marL="0" indent="0">
              <a:buNone/>
            </a:pPr>
            <a:r>
              <a:rPr lang="en-AU" sz="900" dirty="0"/>
              <a:t>More information on the guidelines can be found on the Earth Resources Regulation web site : </a:t>
            </a:r>
            <a:r>
              <a:rPr lang="en-AU" sz="900" dirty="0">
                <a:hlinkClick r:id="rId3"/>
              </a:rPr>
              <a:t>http://earthresources.vic.gov.au/earth-resources-regulation</a:t>
            </a:r>
            <a:endParaRPr lang="en-AU" sz="900" dirty="0"/>
          </a:p>
          <a:p>
            <a:pPr marL="0" indent="0">
              <a:buNone/>
            </a:pPr>
            <a:endParaRPr lang="en-AU" sz="900" dirty="0">
              <a:solidFill>
                <a:srgbClr val="FF0000"/>
              </a:solidFill>
            </a:endParaRPr>
          </a:p>
          <a:p>
            <a:pPr marL="0" indent="0">
              <a:spcBef>
                <a:spcPts val="0"/>
              </a:spcBef>
              <a:spcAft>
                <a:spcPts val="600"/>
              </a:spcAft>
              <a:buNone/>
            </a:pPr>
            <a:endParaRPr lang="en-AU" sz="900" dirty="0">
              <a:solidFill>
                <a:srgbClr val="FF0000"/>
              </a:solidFill>
            </a:endParaRPr>
          </a:p>
          <a:p>
            <a:pPr marL="0" indent="0">
              <a:spcBef>
                <a:spcPts val="0"/>
              </a:spcBef>
              <a:spcAft>
                <a:spcPts val="600"/>
              </a:spcAft>
              <a:buNone/>
            </a:pPr>
            <a:r>
              <a:rPr lang="en-AU" sz="900" b="1" dirty="0"/>
              <a:t>Stand out performance indicators in Q3 of FY 2018-19: </a:t>
            </a:r>
            <a:endParaRPr lang="en-AU" sz="900" dirty="0"/>
          </a:p>
          <a:p>
            <a:pPr marL="446088" lvl="1" indent="-174625">
              <a:spcBef>
                <a:spcPts val="0"/>
              </a:spcBef>
              <a:spcAft>
                <a:spcPts val="600"/>
              </a:spcAft>
              <a:buFont typeface="Arial" panose="020B0604020202020204" pitchFamily="34" charset="0"/>
              <a:buChar char="•"/>
            </a:pPr>
            <a:r>
              <a:rPr lang="en-AU" sz="900" dirty="0"/>
              <a:t>KPI 1 - 100% of licence applications and 100% of work plan stages were assessed within the statutory time.</a:t>
            </a:r>
          </a:p>
          <a:p>
            <a:pPr marL="446088" lvl="1" indent="-174625">
              <a:spcBef>
                <a:spcPts val="0"/>
              </a:spcBef>
              <a:spcAft>
                <a:spcPts val="600"/>
              </a:spcAft>
              <a:buFont typeface="Arial" panose="020B0604020202020204" pitchFamily="34" charset="0"/>
              <a:buChar char="•"/>
            </a:pPr>
            <a:r>
              <a:rPr lang="en-AU" sz="900" dirty="0"/>
              <a:t>KPI 2 - 152 operational compliance activities undertaken, above the target of 75. </a:t>
            </a:r>
          </a:p>
          <a:p>
            <a:pPr marL="446088" lvl="1" indent="-174625">
              <a:spcBef>
                <a:spcPts val="0"/>
              </a:spcBef>
              <a:spcAft>
                <a:spcPts val="600"/>
              </a:spcAft>
              <a:buFont typeface="Arial" panose="020B0604020202020204" pitchFamily="34" charset="0"/>
              <a:buChar char="•"/>
            </a:pPr>
            <a:r>
              <a:rPr lang="en-AU" sz="900" dirty="0"/>
              <a:t>KPI 3 - Eight reportable incidents which were responded to during this quarter. </a:t>
            </a:r>
          </a:p>
          <a:p>
            <a:pPr marL="446088" lvl="1" indent="-174625">
              <a:spcBef>
                <a:spcPts val="0"/>
              </a:spcBef>
              <a:spcAft>
                <a:spcPts val="600"/>
              </a:spcAft>
              <a:buFont typeface="Arial" panose="020B0604020202020204" pitchFamily="34" charset="0"/>
              <a:buChar char="•"/>
            </a:pPr>
            <a:r>
              <a:rPr lang="en-AU" sz="900" dirty="0"/>
              <a:t>KPI 4 - Earth Resources Regulation held one Stakeholder Reference Group meeting, one Earth Resources Regulators’ Forum and attended 100% of the Environmental Review Committee meetings. </a:t>
            </a:r>
          </a:p>
          <a:p>
            <a:pPr marL="446088" lvl="1" indent="-174625">
              <a:spcBef>
                <a:spcPts val="0"/>
              </a:spcBef>
              <a:spcAft>
                <a:spcPts val="600"/>
              </a:spcAft>
              <a:buFont typeface="Arial" panose="020B0604020202020204" pitchFamily="34" charset="0"/>
              <a:buChar char="•"/>
            </a:pPr>
            <a:r>
              <a:rPr lang="en-AU" sz="900" dirty="0"/>
              <a:t>KPI 5 - The time to respond to complaints took on average one business day.</a:t>
            </a:r>
          </a:p>
          <a:p>
            <a:pPr marL="0" indent="0">
              <a:buNone/>
            </a:pPr>
            <a:endParaRPr lang="en-AU" sz="900" strike="sngStrike" dirty="0">
              <a:solidFill>
                <a:srgbClr val="FF0000"/>
              </a:solidFill>
            </a:endParaRPr>
          </a:p>
          <a:p>
            <a:pPr marL="0" indent="0">
              <a:buNone/>
            </a:pPr>
            <a:endParaRPr lang="en-AU" sz="900" strike="sngStrike" dirty="0">
              <a:solidFill>
                <a:srgbClr val="FF0000"/>
              </a:solidFill>
            </a:endParaRPr>
          </a:p>
          <a:p>
            <a:pPr marL="0" indent="0">
              <a:buNone/>
            </a:pPr>
            <a:endParaRPr lang="en-AU" sz="900" dirty="0"/>
          </a:p>
        </p:txBody>
      </p:sp>
      <p:sp>
        <p:nvSpPr>
          <p:cNvPr id="4" name="Title 1"/>
          <p:cNvSpPr>
            <a:spLocks noGrp="1"/>
          </p:cNvSpPr>
          <p:nvPr>
            <p:ph type="title"/>
          </p:nvPr>
        </p:nvSpPr>
        <p:spPr>
          <a:xfrm>
            <a:off x="495300" y="274638"/>
            <a:ext cx="8915400" cy="274042"/>
          </a:xfrm>
        </p:spPr>
        <p:txBody>
          <a:bodyPr>
            <a:normAutofit fontScale="90000"/>
          </a:bodyPr>
          <a:lstStyle/>
          <a:p>
            <a:r>
              <a:rPr lang="en-AU" sz="1400" b="1" dirty="0">
                <a:solidFill>
                  <a:schemeClr val="bg1"/>
                </a:solidFill>
              </a:rPr>
              <a:t>Earth Resources Regulation KPI Summary 2018-19 (Quarter 3)</a:t>
            </a:r>
          </a:p>
        </p:txBody>
      </p:sp>
      <p:sp>
        <p:nvSpPr>
          <p:cNvPr id="6" name="Content Placeholder 2">
            <a:extLst>
              <a:ext uri="{FF2B5EF4-FFF2-40B4-BE49-F238E27FC236}">
                <a16:creationId xmlns:a16="http://schemas.microsoft.com/office/drawing/2014/main" id="{EA80FE8C-FAD4-473D-8C5F-65846D56D3F7}"/>
              </a:ext>
            </a:extLst>
          </p:cNvPr>
          <p:cNvSpPr txBox="1">
            <a:spLocks/>
          </p:cNvSpPr>
          <p:nvPr/>
        </p:nvSpPr>
        <p:spPr>
          <a:xfrm>
            <a:off x="388268" y="4999607"/>
            <a:ext cx="9129464" cy="15257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1100" b="1" dirty="0">
                <a:solidFill>
                  <a:schemeClr val="accent1">
                    <a:lumMod val="50000"/>
                  </a:schemeClr>
                </a:solidFill>
              </a:rPr>
              <a:t>Key Performance Indicator Reporting</a:t>
            </a:r>
            <a:endParaRPr lang="en-AU" sz="1100" dirty="0"/>
          </a:p>
          <a:p>
            <a:pPr marL="0" indent="0">
              <a:buNone/>
            </a:pPr>
            <a:r>
              <a:rPr lang="en-AU" sz="900" dirty="0"/>
              <a:t>Earth Resources Regulation is Victoria’s earth resources regulator – our role includes licensing, risk management, compliance responsibilities and stakeholder engagement. We are committed to being an accountable and transparent regulator in all aspects of our work. </a:t>
            </a:r>
          </a:p>
          <a:p>
            <a:pPr marL="0" indent="0">
              <a:buNone/>
            </a:pPr>
            <a:r>
              <a:rPr lang="en-AU" sz="900" dirty="0"/>
              <a:t>Earth Resources Regulation is a unit of the Department of Jobs, Precinct and Regions’ (DJPR). The unit is guided by the department’s compliance framework and policy. This whole-of-department policy requires regular performance measuring and reporting to demonstrate the effectiveness of Earth Resources Regulation’s compliance activities. Earth Resources Regulation uses a range of indicators to monitor its activities and performance and will publishes key performance indicators on its website on a quarterly basis. Earth Resources Regulation will review KPIs and targets annually. Public reporting of the data will allow stakeholders to continue to monitor Earth Resources Regulation’s progress.</a:t>
            </a:r>
          </a:p>
        </p:txBody>
      </p:sp>
      <p:sp>
        <p:nvSpPr>
          <p:cNvPr id="2" name="Slide Number Placeholder 1">
            <a:extLst>
              <a:ext uri="{FF2B5EF4-FFF2-40B4-BE49-F238E27FC236}">
                <a16:creationId xmlns:a16="http://schemas.microsoft.com/office/drawing/2014/main" id="{B0FE60D5-7B08-406E-83D0-670FDD4281A3}"/>
              </a:ext>
            </a:extLst>
          </p:cNvPr>
          <p:cNvSpPr>
            <a:spLocks noGrp="1"/>
          </p:cNvSpPr>
          <p:nvPr>
            <p:ph type="sldNum" sz="quarter" idx="12"/>
          </p:nvPr>
        </p:nvSpPr>
        <p:spPr>
          <a:xfrm>
            <a:off x="8551064" y="274639"/>
            <a:ext cx="897328" cy="274042"/>
          </a:xfrm>
        </p:spPr>
        <p:txBody>
          <a:bodyPr/>
          <a:lstStyle/>
          <a:p>
            <a:r>
              <a:rPr lang="en-AU" dirty="0"/>
              <a:t> Page    </a:t>
            </a:r>
            <a:fld id="{BE4ABD5F-D626-4461-ADC9-85806A61CF0E}" type="slidenum">
              <a:rPr lang="en-AU" smtClean="0"/>
              <a:pPr/>
              <a:t>2</a:t>
            </a:fld>
            <a:endParaRPr lang="en-AU" dirty="0"/>
          </a:p>
        </p:txBody>
      </p:sp>
      <p:sp>
        <p:nvSpPr>
          <p:cNvPr id="5" name="Footer Placeholder 4"/>
          <p:cNvSpPr>
            <a:spLocks noGrp="1"/>
          </p:cNvSpPr>
          <p:nvPr>
            <p:ph type="ftr" sz="quarter" idx="11"/>
          </p:nvPr>
        </p:nvSpPr>
        <p:spPr/>
        <p:txBody>
          <a:bodyPr/>
          <a:lstStyle/>
          <a:p>
            <a:r>
              <a:rPr lang="en-AU"/>
              <a:t>Earth Resources Regulation Quarterly Performance Report 2018-19 Q3</a:t>
            </a:r>
            <a:endParaRPr lang="en-AU" dirty="0"/>
          </a:p>
        </p:txBody>
      </p:sp>
    </p:spTree>
    <p:extLst>
      <p:ext uri="{BB962C8B-B14F-4D97-AF65-F5344CB8AC3E}">
        <p14:creationId xmlns:p14="http://schemas.microsoft.com/office/powerpoint/2010/main" val="217490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57221"/>
            <a:ext cx="8915400" cy="274042"/>
          </a:xfrm>
        </p:spPr>
        <p:txBody>
          <a:bodyPr>
            <a:normAutofit fontScale="90000"/>
          </a:bodyPr>
          <a:lstStyle/>
          <a:p>
            <a:r>
              <a:rPr lang="en-AU" sz="1400" b="1" dirty="0">
                <a:solidFill>
                  <a:schemeClr val="bg1"/>
                </a:solidFill>
              </a:rPr>
              <a:t>Key Performance Indicators 2018-19 (Quarter 3)</a:t>
            </a:r>
          </a:p>
        </p:txBody>
      </p:sp>
      <p:sp>
        <p:nvSpPr>
          <p:cNvPr id="5" name="Slide Number Placeholder 4">
            <a:extLst>
              <a:ext uri="{FF2B5EF4-FFF2-40B4-BE49-F238E27FC236}">
                <a16:creationId xmlns:a16="http://schemas.microsoft.com/office/drawing/2014/main" id="{7E9B8E99-705C-43BC-9460-BA38B3652E2E}"/>
              </a:ext>
            </a:extLst>
          </p:cNvPr>
          <p:cNvSpPr>
            <a:spLocks noGrp="1"/>
          </p:cNvSpPr>
          <p:nvPr>
            <p:ph type="sldNum" sz="quarter" idx="12"/>
          </p:nvPr>
        </p:nvSpPr>
        <p:spPr>
          <a:xfrm>
            <a:off x="8524937" y="274639"/>
            <a:ext cx="897328" cy="274042"/>
          </a:xfrm>
        </p:spPr>
        <p:txBody>
          <a:bodyPr/>
          <a:lstStyle/>
          <a:p>
            <a:r>
              <a:rPr lang="en-AU" dirty="0"/>
              <a:t> Page    </a:t>
            </a:r>
            <a:fld id="{BE4ABD5F-D626-4461-ADC9-85806A61CF0E}" type="slidenum">
              <a:rPr lang="en-AU" smtClean="0"/>
              <a:pPr/>
              <a:t>3</a:t>
            </a:fld>
            <a:endParaRPr lang="en-AU" dirty="0"/>
          </a:p>
        </p:txBody>
      </p:sp>
      <p:graphicFrame>
        <p:nvGraphicFramePr>
          <p:cNvPr id="8" name="Table 7">
            <a:extLst>
              <a:ext uri="{FF2B5EF4-FFF2-40B4-BE49-F238E27FC236}">
                <a16:creationId xmlns:a16="http://schemas.microsoft.com/office/drawing/2014/main" id="{37D76271-D84C-46FA-8274-6230695F1DD7}"/>
              </a:ext>
            </a:extLst>
          </p:cNvPr>
          <p:cNvGraphicFramePr>
            <a:graphicFrameLocks noGrp="1"/>
          </p:cNvGraphicFramePr>
          <p:nvPr>
            <p:extLst>
              <p:ext uri="{D42A27DB-BD31-4B8C-83A1-F6EECF244321}">
                <p14:modId xmlns:p14="http://schemas.microsoft.com/office/powerpoint/2010/main" val="1286458204"/>
              </p:ext>
            </p:extLst>
          </p:nvPr>
        </p:nvGraphicFramePr>
        <p:xfrm>
          <a:off x="388268" y="692696"/>
          <a:ext cx="9173243" cy="5544616"/>
        </p:xfrm>
        <a:graphic>
          <a:graphicData uri="http://schemas.openxmlformats.org/drawingml/2006/table">
            <a:tbl>
              <a:tblPr firstRow="1">
                <a:tableStyleId>{5C22544A-7EE6-4342-B048-85BDC9FD1C3A}</a:tableStyleId>
              </a:tblPr>
              <a:tblGrid>
                <a:gridCol w="1036340">
                  <a:extLst>
                    <a:ext uri="{9D8B030D-6E8A-4147-A177-3AD203B41FA5}">
                      <a16:colId xmlns:a16="http://schemas.microsoft.com/office/drawing/2014/main" val="1115663868"/>
                    </a:ext>
                  </a:extLst>
                </a:gridCol>
                <a:gridCol w="3460905">
                  <a:extLst>
                    <a:ext uri="{9D8B030D-6E8A-4147-A177-3AD203B41FA5}">
                      <a16:colId xmlns:a16="http://schemas.microsoft.com/office/drawing/2014/main" val="3483142574"/>
                    </a:ext>
                  </a:extLst>
                </a:gridCol>
                <a:gridCol w="740556">
                  <a:extLst>
                    <a:ext uri="{9D8B030D-6E8A-4147-A177-3AD203B41FA5}">
                      <a16:colId xmlns:a16="http://schemas.microsoft.com/office/drawing/2014/main" val="2528285322"/>
                    </a:ext>
                  </a:extLst>
                </a:gridCol>
                <a:gridCol w="575986">
                  <a:extLst>
                    <a:ext uri="{9D8B030D-6E8A-4147-A177-3AD203B41FA5}">
                      <a16:colId xmlns:a16="http://schemas.microsoft.com/office/drawing/2014/main" val="1428037984"/>
                    </a:ext>
                  </a:extLst>
                </a:gridCol>
                <a:gridCol w="783116">
                  <a:extLst>
                    <a:ext uri="{9D8B030D-6E8A-4147-A177-3AD203B41FA5}">
                      <a16:colId xmlns:a16="http://schemas.microsoft.com/office/drawing/2014/main" val="1656080331"/>
                    </a:ext>
                  </a:extLst>
                </a:gridCol>
                <a:gridCol w="704134">
                  <a:extLst>
                    <a:ext uri="{9D8B030D-6E8A-4147-A177-3AD203B41FA5}">
                      <a16:colId xmlns:a16="http://schemas.microsoft.com/office/drawing/2014/main" val="1745227769"/>
                    </a:ext>
                  </a:extLst>
                </a:gridCol>
                <a:gridCol w="648072">
                  <a:extLst>
                    <a:ext uri="{9D8B030D-6E8A-4147-A177-3AD203B41FA5}">
                      <a16:colId xmlns:a16="http://schemas.microsoft.com/office/drawing/2014/main" val="3673505360"/>
                    </a:ext>
                  </a:extLst>
                </a:gridCol>
                <a:gridCol w="1224134">
                  <a:extLst>
                    <a:ext uri="{9D8B030D-6E8A-4147-A177-3AD203B41FA5}">
                      <a16:colId xmlns:a16="http://schemas.microsoft.com/office/drawing/2014/main" val="3001774673"/>
                    </a:ext>
                  </a:extLst>
                </a:gridCol>
              </a:tblGrid>
              <a:tr h="643124">
                <a:tc>
                  <a:txBody>
                    <a:bodyPr/>
                    <a:lstStyle/>
                    <a:p>
                      <a:pPr algn="ctr" fontAlgn="ctr"/>
                      <a:r>
                        <a:rPr lang="en-AU" sz="900" b="1" i="0" u="none" strike="noStrike" dirty="0">
                          <a:solidFill>
                            <a:srgbClr val="FFFFFF"/>
                          </a:solidFill>
                          <a:effectLst/>
                          <a:latin typeface="Calibri" panose="020F0502020204030204" pitchFamily="34" charset="0"/>
                        </a:rPr>
                        <a:t>KPI</a:t>
                      </a:r>
                    </a:p>
                  </a:txBody>
                  <a:tcPr marL="7173" marR="7173" marT="7173" marB="0" anchor="ctr">
                    <a:solidFill>
                      <a:srgbClr val="002060"/>
                    </a:solidFill>
                  </a:tcPr>
                </a:tc>
                <a:tc>
                  <a:txBody>
                    <a:bodyPr/>
                    <a:lstStyle/>
                    <a:p>
                      <a:pPr algn="ctr" fontAlgn="ctr"/>
                      <a:r>
                        <a:rPr lang="en-AU" sz="900" u="none" strike="noStrike" dirty="0">
                          <a:effectLst/>
                        </a:rPr>
                        <a:t>High Level Indicators</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Measurement </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Target</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Target period</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Current Quarter</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b="1" i="0" u="none" strike="noStrike" dirty="0">
                          <a:solidFill>
                            <a:srgbClr val="FFFFFF"/>
                          </a:solidFill>
                          <a:effectLst/>
                          <a:latin typeface="Calibri" panose="020F0502020204030204" pitchFamily="34" charset="0"/>
                        </a:rPr>
                        <a:t>Previous Quarter</a:t>
                      </a:r>
                    </a:p>
                  </a:txBody>
                  <a:tcPr marL="7173" marR="7173" marT="7173" marB="0" anchor="ctr">
                    <a:solidFill>
                      <a:srgbClr val="002060"/>
                    </a:solidFill>
                  </a:tcPr>
                </a:tc>
                <a:tc>
                  <a:txBody>
                    <a:bodyPr/>
                    <a:lstStyle/>
                    <a:p>
                      <a:pPr algn="ctr" fontAlgn="ctr"/>
                      <a:r>
                        <a:rPr lang="en-AU" sz="900" u="none" strike="noStrike" dirty="0">
                          <a:effectLst/>
                        </a:rPr>
                        <a:t>DJPR's compliance policy framework</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extLst>
                  <a:ext uri="{0D108BD9-81ED-4DB2-BD59-A6C34878D82A}">
                    <a16:rowId xmlns:a16="http://schemas.microsoft.com/office/drawing/2014/main" val="4163429644"/>
                  </a:ext>
                </a:extLst>
              </a:tr>
              <a:tr h="431738">
                <a:tc rowSpan="3">
                  <a:txBody>
                    <a:bodyPr/>
                    <a:lstStyle/>
                    <a:p>
                      <a:pPr algn="ctr" fontAlgn="ctr"/>
                      <a:r>
                        <a:rPr lang="en-AU" sz="900" b="1" u="none" strike="noStrike" dirty="0">
                          <a:effectLst/>
                          <a:latin typeface="+mn-lt"/>
                        </a:rPr>
                        <a:t>KPI 1 Efficient Approvals Process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dirty="0">
                          <a:effectLst/>
                          <a:latin typeface="+mn-lt"/>
                        </a:rPr>
                        <a:t>Percentage of licence applications assessed in statutory timeframe</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100</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1000" b="1" i="0" u="none" strike="noStrike" dirty="0">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1000" b="0" u="none" strike="noStrike" dirty="0">
                          <a:solidFill>
                            <a:schemeClr val="tx1"/>
                          </a:solidFill>
                          <a:effectLst/>
                          <a:latin typeface="+mn-lt"/>
                        </a:rPr>
                        <a:t> 100%</a:t>
                      </a:r>
                      <a:endParaRPr lang="en-AU" sz="1000" b="0" i="0" u="none" strike="noStrike" dirty="0">
                        <a:solidFill>
                          <a:schemeClr val="tx1"/>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168461678"/>
                  </a:ext>
                </a:extLst>
              </a:tr>
              <a:tr h="431738">
                <a:tc vMerge="1">
                  <a:txBody>
                    <a:bodyPr/>
                    <a:lstStyle/>
                    <a:p>
                      <a:pPr algn="l"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Percentage of Work Plan stages with Earth Resources Regulation assessed in statutory timeframe</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100</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1000" b="1" i="0" u="none" strike="noStrike" dirty="0">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1000" b="0" i="0" u="none" strike="noStrike" dirty="0">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3470129987"/>
                  </a:ext>
                </a:extLst>
              </a:tr>
              <a:tr h="634908">
                <a:tc vMerge="1">
                  <a:txBody>
                    <a:bodyPr/>
                    <a:lstStyle/>
                    <a:p>
                      <a:pPr algn="l"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Percentage of tenement applications assessed within Client Service Standard timeframes where a statutory timeframe does not exist</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100</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1000" b="1" i="0" u="none" strike="noStrike" dirty="0">
                          <a:solidFill>
                            <a:schemeClr val="tx1"/>
                          </a:solidFill>
                          <a:effectLst/>
                          <a:latin typeface="+mn-lt"/>
                        </a:rPr>
                        <a:t>91%</a:t>
                      </a:r>
                    </a:p>
                  </a:txBody>
                  <a:tcPr marL="7173" marR="7173" marT="7173" marB="0" anchor="ctr">
                    <a:solidFill>
                      <a:schemeClr val="accent1">
                        <a:lumMod val="20000"/>
                        <a:lumOff val="80000"/>
                      </a:schemeClr>
                    </a:solidFill>
                  </a:tcPr>
                </a:tc>
                <a:tc>
                  <a:txBody>
                    <a:bodyPr/>
                    <a:lstStyle/>
                    <a:p>
                      <a:pPr algn="ctr" fontAlgn="ctr"/>
                      <a:r>
                        <a:rPr lang="en-AU" sz="1000" b="0" i="0" u="none" strike="noStrike" dirty="0">
                          <a:solidFill>
                            <a:schemeClr val="tx1"/>
                          </a:solidFill>
                          <a:effectLst/>
                          <a:latin typeface="+mn-lt"/>
                        </a:rPr>
                        <a:t>87%</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3057274180"/>
                  </a:ext>
                </a:extLst>
              </a:tr>
              <a:tr h="431738">
                <a:tc>
                  <a:txBody>
                    <a:bodyPr/>
                    <a:lstStyle/>
                    <a:p>
                      <a:pPr algn="ctr" fontAlgn="ctr"/>
                      <a:r>
                        <a:rPr lang="en-AU" sz="900" b="1" u="none" strike="noStrike" dirty="0">
                          <a:effectLst/>
                          <a:latin typeface="+mn-lt"/>
                        </a:rPr>
                        <a:t>KPI 2 Ensuring Compliance</a:t>
                      </a:r>
                      <a:endParaRPr lang="en-AU" sz="900" b="1" i="0" u="none" strike="noStrike" dirty="0">
                        <a:solidFill>
                          <a:srgbClr val="53565A"/>
                        </a:solidFill>
                        <a:effectLst/>
                        <a:latin typeface="+mn-lt"/>
                      </a:endParaRPr>
                    </a:p>
                  </a:txBody>
                  <a:tcPr marL="7173" marR="7173" marT="7173" marB="0" anchor="ctr"/>
                </a:tc>
                <a:tc>
                  <a:txBody>
                    <a:bodyPr/>
                    <a:lstStyle/>
                    <a:p>
                      <a:pPr algn="l" fontAlgn="ctr"/>
                      <a:r>
                        <a:rPr lang="en-AU" sz="900" u="none" strike="noStrike" dirty="0">
                          <a:effectLst/>
                          <a:latin typeface="+mn-lt"/>
                        </a:rPr>
                        <a:t>Number of operational compliance activities undertaken per quarter</a:t>
                      </a:r>
                      <a:endParaRPr lang="en-AU" sz="900" b="0" i="0" u="none" strike="noStrike" dirty="0">
                        <a:solidFill>
                          <a:srgbClr val="53565A"/>
                        </a:solidFill>
                        <a:effectLst/>
                        <a:latin typeface="+mn-lt"/>
                      </a:endParaRPr>
                    </a:p>
                  </a:txBody>
                  <a:tcPr marL="7173" marR="7173" marT="7173" marB="0" anchor="ctr"/>
                </a:tc>
                <a:tc>
                  <a:txBody>
                    <a:bodyPr/>
                    <a:lstStyle/>
                    <a:p>
                      <a:pPr algn="ctr" fontAlgn="ctr"/>
                      <a:r>
                        <a:rPr lang="en-AU" sz="900" u="none" strike="noStrike">
                          <a:effectLst/>
                          <a:latin typeface="+mn-lt"/>
                        </a:rPr>
                        <a:t>Number of activities</a:t>
                      </a:r>
                      <a:endParaRPr lang="en-AU" sz="900" b="0" i="0" u="none" strike="noStrike">
                        <a:solidFill>
                          <a:srgbClr val="53565A"/>
                        </a:solidFill>
                        <a:effectLst/>
                        <a:latin typeface="+mn-lt"/>
                      </a:endParaRPr>
                    </a:p>
                  </a:txBody>
                  <a:tcPr marL="7173" marR="7173" marT="7173" marB="0" anchor="ctr"/>
                </a:tc>
                <a:tc>
                  <a:txBody>
                    <a:bodyPr/>
                    <a:lstStyle/>
                    <a:p>
                      <a:pPr algn="ctr" fontAlgn="ctr"/>
                      <a:r>
                        <a:rPr lang="en-AU" sz="900" u="none" strike="noStrike">
                          <a:solidFill>
                            <a:schemeClr val="bg1">
                              <a:lumMod val="50000"/>
                            </a:schemeClr>
                          </a:solidFill>
                          <a:effectLst/>
                          <a:latin typeface="+mn-lt"/>
                        </a:rPr>
                        <a:t>75</a:t>
                      </a:r>
                      <a:endParaRPr lang="en-AU" sz="900" b="0" i="0" u="none" strike="noStrike">
                        <a:solidFill>
                          <a:schemeClr val="bg1">
                            <a:lumMod val="50000"/>
                          </a:schemeClr>
                        </a:solidFill>
                        <a:effectLst/>
                        <a:latin typeface="+mn-lt"/>
                      </a:endParaRPr>
                    </a:p>
                  </a:txBody>
                  <a:tcPr marL="7173" marR="7173" marT="7173" marB="0" anchor="ct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tc>
                <a:tc>
                  <a:txBody>
                    <a:bodyPr/>
                    <a:lstStyle/>
                    <a:p>
                      <a:pPr algn="ctr" fontAlgn="ctr"/>
                      <a:r>
                        <a:rPr lang="en-AU" sz="1000" b="1" i="0" u="none" strike="noStrike" dirty="0">
                          <a:solidFill>
                            <a:schemeClr val="tx1"/>
                          </a:solidFill>
                          <a:effectLst/>
                          <a:latin typeface="+mn-lt"/>
                        </a:rPr>
                        <a:t>152</a:t>
                      </a:r>
                    </a:p>
                  </a:txBody>
                  <a:tcPr marL="7173" marR="7173" marT="7173" marB="0" anchor="ctr"/>
                </a:tc>
                <a:tc>
                  <a:txBody>
                    <a:bodyPr/>
                    <a:lstStyle/>
                    <a:p>
                      <a:pPr algn="ctr" fontAlgn="ctr"/>
                      <a:r>
                        <a:rPr lang="en-AU" sz="1000" b="0" i="0" u="none" strike="noStrike" dirty="0">
                          <a:solidFill>
                            <a:schemeClr val="tx1"/>
                          </a:solidFill>
                          <a:effectLst/>
                          <a:latin typeface="+mn-lt"/>
                        </a:rPr>
                        <a:t>156</a:t>
                      </a:r>
                    </a:p>
                  </a:txBody>
                  <a:tcPr marL="7173" marR="7173" marT="7173" marB="0" anchor="ctr"/>
                </a:tc>
                <a:tc>
                  <a:txBody>
                    <a:bodyPr/>
                    <a:lstStyle/>
                    <a:p>
                      <a:pPr algn="ctr" fontAlgn="ctr"/>
                      <a:r>
                        <a:rPr lang="en-AU" sz="900" u="none" strike="noStrike" dirty="0">
                          <a:effectLst/>
                          <a:latin typeface="+mn-lt"/>
                        </a:rPr>
                        <a:t>Inputs</a:t>
                      </a:r>
                      <a:endParaRPr lang="en-AU" sz="900" b="1" i="0" u="none" strike="noStrike" dirty="0">
                        <a:solidFill>
                          <a:srgbClr val="53565A"/>
                        </a:solidFill>
                        <a:effectLst/>
                        <a:latin typeface="+mn-lt"/>
                      </a:endParaRPr>
                    </a:p>
                  </a:txBody>
                  <a:tcPr marL="7173" marR="7173" marT="7173" marB="0" anchor="ctr"/>
                </a:tc>
                <a:extLst>
                  <a:ext uri="{0D108BD9-81ED-4DB2-BD59-A6C34878D82A}">
                    <a16:rowId xmlns:a16="http://schemas.microsoft.com/office/drawing/2014/main" val="3562303196"/>
                  </a:ext>
                </a:extLst>
              </a:tr>
              <a:tr h="634908">
                <a:tc>
                  <a:txBody>
                    <a:bodyPr/>
                    <a:lstStyle/>
                    <a:p>
                      <a:pPr algn="ctr" fontAlgn="ctr"/>
                      <a:r>
                        <a:rPr lang="en-AU" sz="900" b="1" u="none" strike="noStrike" dirty="0">
                          <a:effectLst/>
                          <a:latin typeface="+mn-lt"/>
                        </a:rPr>
                        <a:t>KPI 3 Effective Incident Management</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dirty="0">
                          <a:effectLst/>
                          <a:latin typeface="+mn-lt"/>
                        </a:rPr>
                        <a:t>Percentage of reportable events that are responded to during the quarter</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100</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1000" b="1" i="0" u="none" strike="noStrike" dirty="0">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1000" b="0" i="0" u="none" strike="noStrike" dirty="0">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Short-term &amp; long-term outcomes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3648723649"/>
                  </a:ext>
                </a:extLst>
              </a:tr>
              <a:tr h="634908">
                <a:tc rowSpan="3">
                  <a:txBody>
                    <a:bodyPr/>
                    <a:lstStyle/>
                    <a:p>
                      <a:pPr algn="ctr" fontAlgn="ctr"/>
                      <a:r>
                        <a:rPr lang="en-AU" sz="900" b="1" u="none" strike="noStrike" dirty="0">
                          <a:effectLst/>
                          <a:latin typeface="+mn-lt"/>
                        </a:rPr>
                        <a:t>KPI 4 Facilitation of Stakeholder Engagement</a:t>
                      </a:r>
                      <a:endParaRPr lang="en-AU" sz="900" b="1" i="0" u="none" strike="noStrike" dirty="0">
                        <a:solidFill>
                          <a:srgbClr val="53565A"/>
                        </a:solidFill>
                        <a:effectLst/>
                        <a:latin typeface="+mn-lt"/>
                      </a:endParaRPr>
                    </a:p>
                  </a:txBody>
                  <a:tcPr marL="7173" marR="7173" marT="7173" marB="0" anchor="ctr"/>
                </a:tc>
                <a:tc>
                  <a:txBody>
                    <a:bodyPr/>
                    <a:lstStyle/>
                    <a:p>
                      <a:pPr algn="l" fontAlgn="ctr"/>
                      <a:r>
                        <a:rPr lang="en-AU" sz="900" u="none" strike="noStrike" dirty="0">
                          <a:effectLst/>
                          <a:latin typeface="+mn-lt"/>
                        </a:rPr>
                        <a:t>Earth Resources Regulation attendance at Environmental Review Committee meetings</a:t>
                      </a:r>
                      <a:endParaRPr lang="en-AU" sz="900" b="0" i="0" u="none" strike="noStrike" dirty="0">
                        <a:solidFill>
                          <a:srgbClr val="53565A"/>
                        </a:solidFill>
                        <a:effectLst/>
                        <a:latin typeface="+mn-lt"/>
                      </a:endParaRPr>
                    </a:p>
                  </a:txBody>
                  <a:tcPr marL="7173" marR="7173" marT="7173" marB="0" anchor="ctr"/>
                </a:tc>
                <a:tc>
                  <a:txBody>
                    <a:bodyPr/>
                    <a:lstStyle/>
                    <a:p>
                      <a:pPr algn="ctr" fontAlgn="ctr"/>
                      <a:r>
                        <a:rPr lang="en-AU" sz="900" u="none" strike="noStrike" dirty="0">
                          <a:effectLst/>
                          <a:latin typeface="+mn-lt"/>
                        </a:rPr>
                        <a:t>% </a:t>
                      </a:r>
                      <a:endParaRPr lang="en-AU" sz="900" b="0" i="0" u="none" strike="noStrike" dirty="0">
                        <a:solidFill>
                          <a:srgbClr val="53565A"/>
                        </a:solidFill>
                        <a:effectLst/>
                        <a:latin typeface="+mn-lt"/>
                      </a:endParaRPr>
                    </a:p>
                  </a:txBody>
                  <a:tcPr marL="7173" marR="7173" marT="7173" marB="0" anchor="ctr"/>
                </a:tc>
                <a:tc>
                  <a:txBody>
                    <a:bodyPr/>
                    <a:lstStyle/>
                    <a:p>
                      <a:pPr algn="ctr" fontAlgn="ctr"/>
                      <a:r>
                        <a:rPr lang="en-AU" sz="900" u="none" strike="noStrike">
                          <a:solidFill>
                            <a:schemeClr val="bg1">
                              <a:lumMod val="50000"/>
                            </a:schemeClr>
                          </a:solidFill>
                          <a:effectLst/>
                          <a:latin typeface="+mn-lt"/>
                        </a:rPr>
                        <a:t>100</a:t>
                      </a:r>
                      <a:endParaRPr lang="en-AU" sz="900" b="0" i="0" u="none" strike="noStrike">
                        <a:solidFill>
                          <a:schemeClr val="bg1">
                            <a:lumMod val="50000"/>
                          </a:schemeClr>
                        </a:solidFill>
                        <a:effectLst/>
                        <a:latin typeface="+mn-lt"/>
                      </a:endParaRPr>
                    </a:p>
                  </a:txBody>
                  <a:tcPr marL="7173" marR="7173" marT="7173" marB="0" anchor="ct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tc>
                <a:tc>
                  <a:txBody>
                    <a:bodyPr/>
                    <a:lstStyle/>
                    <a:p>
                      <a:pPr algn="ctr" fontAlgn="ctr"/>
                      <a:r>
                        <a:rPr lang="en-AU" sz="1000" b="1" i="0" u="none" strike="noStrike" dirty="0">
                          <a:solidFill>
                            <a:schemeClr val="tx1"/>
                          </a:solidFill>
                          <a:effectLst/>
                          <a:latin typeface="+mn-lt"/>
                        </a:rPr>
                        <a:t>100%</a:t>
                      </a:r>
                    </a:p>
                  </a:txBody>
                  <a:tcPr marL="7173" marR="7173" marT="7173" marB="0" anchor="ctr"/>
                </a:tc>
                <a:tc>
                  <a:txBody>
                    <a:bodyPr/>
                    <a:lstStyle/>
                    <a:p>
                      <a:pPr algn="ctr" fontAlgn="ctr"/>
                      <a:r>
                        <a:rPr lang="en-AU" sz="1000" b="0" u="none" strike="noStrike" dirty="0">
                          <a:solidFill>
                            <a:schemeClr val="tx1"/>
                          </a:solidFill>
                          <a:effectLst/>
                          <a:latin typeface="+mn-lt"/>
                        </a:rPr>
                        <a:t> 100%</a:t>
                      </a:r>
                      <a:endParaRPr lang="en-AU" sz="1000" b="0" i="0" u="none" strike="noStrike" dirty="0">
                        <a:solidFill>
                          <a:schemeClr val="tx1"/>
                        </a:solidFill>
                        <a:effectLst/>
                        <a:latin typeface="+mn-lt"/>
                      </a:endParaRPr>
                    </a:p>
                  </a:txBody>
                  <a:tcPr marL="7173" marR="7173" marT="7173" marB="0" anchor="ct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tc>
                <a:extLst>
                  <a:ext uri="{0D108BD9-81ED-4DB2-BD59-A6C34878D82A}">
                    <a16:rowId xmlns:a16="http://schemas.microsoft.com/office/drawing/2014/main" val="2061355481"/>
                  </a:ext>
                </a:extLst>
              </a:tr>
              <a:tr h="634908">
                <a:tc vMerge="1">
                  <a:txBody>
                    <a:bodyPr/>
                    <a:lstStyle/>
                    <a:p>
                      <a:pPr algn="l"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Stakeholder Review Group meetings held by Earth Resources Regulation</a:t>
                      </a:r>
                      <a:endParaRPr lang="en-AU" sz="900" b="0" i="0" u="none" strike="noStrike" dirty="0">
                        <a:solidFill>
                          <a:srgbClr val="53565A"/>
                        </a:solidFill>
                        <a:effectLst/>
                        <a:latin typeface="+mn-lt"/>
                      </a:endParaRPr>
                    </a:p>
                  </a:txBody>
                  <a:tcPr marL="7173" marR="7173" marT="7173" marB="0" anchor="ctr"/>
                </a:tc>
                <a:tc>
                  <a:txBody>
                    <a:bodyPr/>
                    <a:lstStyle/>
                    <a:p>
                      <a:pPr algn="ctr" fontAlgn="ctr"/>
                      <a:r>
                        <a:rPr lang="en-AU" sz="900" u="none" strike="noStrike" dirty="0">
                          <a:effectLst/>
                          <a:latin typeface="+mn-lt"/>
                        </a:rPr>
                        <a:t>Number of meetings</a:t>
                      </a:r>
                      <a:endParaRPr lang="en-AU" sz="900" b="0" i="0" u="none" strike="noStrike" dirty="0">
                        <a:solidFill>
                          <a:srgbClr val="53565A"/>
                        </a:solidFill>
                        <a:effectLst/>
                        <a:latin typeface="+mn-lt"/>
                      </a:endParaRPr>
                    </a:p>
                  </a:txBody>
                  <a:tcPr marL="7173" marR="7173" marT="7173" marB="0" anchor="ctr"/>
                </a:tc>
                <a:tc>
                  <a:txBody>
                    <a:bodyPr/>
                    <a:lstStyle/>
                    <a:p>
                      <a:pPr algn="ctr" fontAlgn="ctr"/>
                      <a:r>
                        <a:rPr lang="en-AU" sz="900" b="0" i="0" u="none" strike="noStrike" dirty="0">
                          <a:solidFill>
                            <a:schemeClr val="bg1">
                              <a:lumMod val="50000"/>
                            </a:schemeClr>
                          </a:solidFill>
                          <a:effectLst/>
                          <a:latin typeface="+mn-lt"/>
                        </a:rPr>
                        <a:t>4</a:t>
                      </a:r>
                    </a:p>
                  </a:txBody>
                  <a:tcPr marL="7173" marR="7173" marT="7173" marB="0" anchor="ctr"/>
                </a:tc>
                <a:tc>
                  <a:txBody>
                    <a:bodyPr/>
                    <a:lstStyle/>
                    <a:p>
                      <a:pPr algn="ctr" fontAlgn="ctr"/>
                      <a:r>
                        <a:rPr lang="en-AU" sz="900" u="none" strike="noStrike" dirty="0">
                          <a:effectLst/>
                          <a:latin typeface="+mn-lt"/>
                        </a:rPr>
                        <a:t>Annual</a:t>
                      </a:r>
                      <a:endParaRPr lang="en-AU" sz="900" b="0" i="0" u="none" strike="noStrike" dirty="0">
                        <a:solidFill>
                          <a:srgbClr val="53565A"/>
                        </a:solidFill>
                        <a:effectLst/>
                        <a:latin typeface="+mn-lt"/>
                      </a:endParaRPr>
                    </a:p>
                  </a:txBody>
                  <a:tcPr marL="7173" marR="7173" marT="7173" marB="0" anchor="ctr"/>
                </a:tc>
                <a:tc gridSpan="2">
                  <a:txBody>
                    <a:bodyPr/>
                    <a:lstStyle/>
                    <a:p>
                      <a:pPr algn="ctr" fontAlgn="ctr"/>
                      <a:r>
                        <a:rPr lang="en-AU" sz="900" b="0" i="0" u="none" strike="noStrike" dirty="0">
                          <a:solidFill>
                            <a:schemeClr val="tx1"/>
                          </a:solidFill>
                          <a:effectLst/>
                          <a:latin typeface="+mn-lt"/>
                        </a:rPr>
                        <a:t>Achieved Target</a:t>
                      </a:r>
                    </a:p>
                  </a:txBody>
                  <a:tcPr marL="7173" marR="7173" marT="7173" marB="0" anchor="ctr"/>
                </a:tc>
                <a:tc hMerge="1">
                  <a:txBody>
                    <a:bodyPr/>
                    <a:lstStyle/>
                    <a:p>
                      <a:pPr algn="ctr"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tc>
                <a:extLst>
                  <a:ext uri="{0D108BD9-81ED-4DB2-BD59-A6C34878D82A}">
                    <a16:rowId xmlns:a16="http://schemas.microsoft.com/office/drawing/2014/main" val="2632773271"/>
                  </a:ext>
                </a:extLst>
              </a:tr>
              <a:tr h="634908">
                <a:tc vMerge="1">
                  <a:txBody>
                    <a:bodyPr/>
                    <a:lstStyle/>
                    <a:p>
                      <a:pPr algn="l"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Earth Resources Regulator Forums held by Earth Resources Regulation</a:t>
                      </a:r>
                      <a:endParaRPr lang="en-AU" sz="900" b="0" i="0" u="none" strike="noStrike" dirty="0">
                        <a:solidFill>
                          <a:srgbClr val="53565A"/>
                        </a:solidFill>
                        <a:effectLst/>
                        <a:latin typeface="+mn-lt"/>
                      </a:endParaRPr>
                    </a:p>
                  </a:txBody>
                  <a:tcPr marL="7173" marR="7173" marT="7173" marB="0" anchor="ctr"/>
                </a:tc>
                <a:tc>
                  <a:txBody>
                    <a:bodyPr/>
                    <a:lstStyle/>
                    <a:p>
                      <a:pPr algn="ctr" fontAlgn="ctr"/>
                      <a:r>
                        <a:rPr lang="en-AU" sz="900" u="none" strike="noStrike">
                          <a:effectLst/>
                          <a:latin typeface="+mn-lt"/>
                        </a:rPr>
                        <a:t>Number of meetings</a:t>
                      </a:r>
                      <a:endParaRPr lang="en-AU" sz="900" b="0" i="0" u="none" strike="noStrike">
                        <a:solidFill>
                          <a:srgbClr val="53565A"/>
                        </a:solidFill>
                        <a:effectLst/>
                        <a:latin typeface="+mn-lt"/>
                      </a:endParaRPr>
                    </a:p>
                  </a:txBody>
                  <a:tcPr marL="7173" marR="7173" marT="7173" marB="0" anchor="ctr"/>
                </a:tc>
                <a:tc>
                  <a:txBody>
                    <a:bodyPr/>
                    <a:lstStyle/>
                    <a:p>
                      <a:pPr algn="ctr" fontAlgn="ctr"/>
                      <a:r>
                        <a:rPr lang="en-AU" sz="900" u="none" strike="noStrike" dirty="0">
                          <a:solidFill>
                            <a:schemeClr val="bg1">
                              <a:lumMod val="50000"/>
                            </a:schemeClr>
                          </a:solidFill>
                          <a:effectLst/>
                          <a:latin typeface="+mn-lt"/>
                        </a:rPr>
                        <a:t>3</a:t>
                      </a:r>
                      <a:endParaRPr lang="en-AU" sz="900" b="0" i="0" u="none" strike="noStrike" dirty="0">
                        <a:solidFill>
                          <a:schemeClr val="bg1">
                            <a:lumMod val="50000"/>
                          </a:schemeClr>
                        </a:solidFill>
                        <a:effectLst/>
                        <a:latin typeface="+mn-lt"/>
                      </a:endParaRPr>
                    </a:p>
                  </a:txBody>
                  <a:tcPr marL="7173" marR="7173" marT="7173" marB="0" anchor="ctr"/>
                </a:tc>
                <a:tc>
                  <a:txBody>
                    <a:bodyPr/>
                    <a:lstStyle/>
                    <a:p>
                      <a:pPr algn="ctr" fontAlgn="ctr"/>
                      <a:r>
                        <a:rPr lang="en-AU" sz="900" u="none" strike="noStrike" dirty="0">
                          <a:effectLst/>
                          <a:latin typeface="+mn-lt"/>
                        </a:rPr>
                        <a:t>Annual</a:t>
                      </a:r>
                      <a:endParaRPr lang="en-AU" sz="900" b="0" i="0" u="none" strike="noStrike" dirty="0">
                        <a:solidFill>
                          <a:srgbClr val="53565A"/>
                        </a:solidFill>
                        <a:effectLst/>
                        <a:latin typeface="+mn-lt"/>
                      </a:endParaRPr>
                    </a:p>
                  </a:txBody>
                  <a:tcPr marL="7173" marR="7173" marT="7173" marB="0" anchor="ctr"/>
                </a:tc>
                <a:tc gridSpan="2">
                  <a:txBody>
                    <a:bodyPr/>
                    <a:lstStyle/>
                    <a:p>
                      <a:pPr algn="ctr" fontAlgn="ctr"/>
                      <a:r>
                        <a:rPr lang="en-AU" sz="900" b="0" i="0" u="none" strike="noStrike" dirty="0">
                          <a:solidFill>
                            <a:schemeClr val="tx1"/>
                          </a:solidFill>
                          <a:effectLst/>
                          <a:latin typeface="+mn-lt"/>
                        </a:rPr>
                        <a:t>Achieved Target</a:t>
                      </a:r>
                    </a:p>
                  </a:txBody>
                  <a:tcPr marL="7173" marR="7173" marT="7173" marB="0" anchor="ctr"/>
                </a:tc>
                <a:tc hMerge="1">
                  <a:txBody>
                    <a:bodyPr/>
                    <a:lstStyle/>
                    <a:p>
                      <a:pPr algn="ctr"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tc>
                <a:extLst>
                  <a:ext uri="{0D108BD9-81ED-4DB2-BD59-A6C34878D82A}">
                    <a16:rowId xmlns:a16="http://schemas.microsoft.com/office/drawing/2014/main" val="833280592"/>
                  </a:ext>
                </a:extLst>
              </a:tr>
              <a:tr h="431738">
                <a:tc>
                  <a:txBody>
                    <a:bodyPr/>
                    <a:lstStyle/>
                    <a:p>
                      <a:pPr algn="ctr" fontAlgn="ctr"/>
                      <a:r>
                        <a:rPr lang="en-AU" sz="900" b="1" u="none" strike="noStrike" dirty="0">
                          <a:effectLst/>
                          <a:latin typeface="+mn-lt"/>
                        </a:rPr>
                        <a:t>KPI 5 Complaint Management</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dirty="0">
                          <a:effectLst/>
                          <a:latin typeface="+mn-lt"/>
                        </a:rPr>
                        <a:t>Average number of days to respond to complaints made by community against tenements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Business days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3</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1000" b="1" i="0" u="none" strike="noStrike" dirty="0">
                          <a:solidFill>
                            <a:schemeClr val="tx1"/>
                          </a:solidFill>
                          <a:effectLst/>
                          <a:latin typeface="+mn-lt"/>
                          <a:cs typeface="Arial" panose="020B0604020202020204" pitchFamily="34" charset="0"/>
                        </a:rPr>
                        <a:t>2</a:t>
                      </a:r>
                    </a:p>
                  </a:txBody>
                  <a:tcPr marL="7173" marR="7173" marT="7173" marB="0" anchor="ctr">
                    <a:solidFill>
                      <a:schemeClr val="accent1">
                        <a:lumMod val="20000"/>
                        <a:lumOff val="80000"/>
                      </a:schemeClr>
                    </a:solidFill>
                  </a:tcPr>
                </a:tc>
                <a:tc>
                  <a:txBody>
                    <a:bodyPr/>
                    <a:lstStyle/>
                    <a:p>
                      <a:pPr algn="ctr" fontAlgn="ctr"/>
                      <a:r>
                        <a:rPr lang="en-AU" sz="1000" b="0" u="none" strike="noStrike" dirty="0">
                          <a:solidFill>
                            <a:schemeClr val="tx1"/>
                          </a:solidFill>
                          <a:effectLst/>
                          <a:latin typeface="+mn-lt"/>
                          <a:cs typeface="Arial" panose="020B0604020202020204" pitchFamily="34" charset="0"/>
                        </a:rPr>
                        <a:t>1</a:t>
                      </a:r>
                      <a:endParaRPr lang="en-AU" sz="1000" b="0" i="0" u="none" strike="noStrike" dirty="0">
                        <a:solidFill>
                          <a:schemeClr val="tx1"/>
                        </a:solidFill>
                        <a:effectLst/>
                        <a:latin typeface="+mn-lt"/>
                        <a:cs typeface="Arial" panose="020B0604020202020204" pitchFamily="34" charset="0"/>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1428886951"/>
                  </a:ext>
                </a:extLst>
              </a:tr>
            </a:tbl>
          </a:graphicData>
        </a:graphic>
      </p:graphicFrame>
      <p:sp>
        <p:nvSpPr>
          <p:cNvPr id="2" name="Footer Placeholder 1"/>
          <p:cNvSpPr>
            <a:spLocks noGrp="1"/>
          </p:cNvSpPr>
          <p:nvPr>
            <p:ph type="ftr" sz="quarter" idx="11"/>
          </p:nvPr>
        </p:nvSpPr>
        <p:spPr/>
        <p:txBody>
          <a:bodyPr/>
          <a:lstStyle/>
          <a:p>
            <a:r>
              <a:rPr lang="en-AU"/>
              <a:t>Earth Resources Regulation Quarterly Performance Report 2018-19 Q3</a:t>
            </a:r>
            <a:endParaRPr lang="en-AU" dirty="0"/>
          </a:p>
        </p:txBody>
      </p:sp>
    </p:spTree>
    <p:extLst>
      <p:ext uri="{BB962C8B-B14F-4D97-AF65-F5344CB8AC3E}">
        <p14:creationId xmlns:p14="http://schemas.microsoft.com/office/powerpoint/2010/main" val="325125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57220"/>
            <a:ext cx="8915400" cy="274042"/>
          </a:xfrm>
        </p:spPr>
        <p:txBody>
          <a:bodyPr>
            <a:normAutofit fontScale="90000"/>
          </a:bodyPr>
          <a:lstStyle/>
          <a:p>
            <a:r>
              <a:rPr lang="en-AU" sz="1400" b="1" dirty="0">
                <a:solidFill>
                  <a:schemeClr val="bg1"/>
                </a:solidFill>
              </a:rPr>
              <a:t>KPI 1 Efficient Approvals Process</a:t>
            </a:r>
          </a:p>
        </p:txBody>
      </p:sp>
      <p:graphicFrame>
        <p:nvGraphicFramePr>
          <p:cNvPr id="4" name="Table 3"/>
          <p:cNvGraphicFramePr>
            <a:graphicFrameLocks noGrp="1"/>
          </p:cNvGraphicFramePr>
          <p:nvPr>
            <p:extLst>
              <p:ext uri="{D42A27DB-BD31-4B8C-83A1-F6EECF244321}">
                <p14:modId xmlns:p14="http://schemas.microsoft.com/office/powerpoint/2010/main" val="2465724485"/>
              </p:ext>
            </p:extLst>
          </p:nvPr>
        </p:nvGraphicFramePr>
        <p:xfrm>
          <a:off x="395594" y="806954"/>
          <a:ext cx="6206263" cy="2250690"/>
        </p:xfrm>
        <a:graphic>
          <a:graphicData uri="http://schemas.openxmlformats.org/drawingml/2006/table">
            <a:tbl>
              <a:tblPr firstRow="1" bandRow="1">
                <a:tableStyleId>{5C22544A-7EE6-4342-B048-85BDC9FD1C3A}</a:tableStyleId>
              </a:tblPr>
              <a:tblGrid>
                <a:gridCol w="812990">
                  <a:extLst>
                    <a:ext uri="{9D8B030D-6E8A-4147-A177-3AD203B41FA5}">
                      <a16:colId xmlns:a16="http://schemas.microsoft.com/office/drawing/2014/main" val="20000"/>
                    </a:ext>
                  </a:extLst>
                </a:gridCol>
                <a:gridCol w="1222217">
                  <a:extLst>
                    <a:ext uri="{9D8B030D-6E8A-4147-A177-3AD203B41FA5}">
                      <a16:colId xmlns:a16="http://schemas.microsoft.com/office/drawing/2014/main" val="20001"/>
                    </a:ext>
                  </a:extLst>
                </a:gridCol>
                <a:gridCol w="615681">
                  <a:extLst>
                    <a:ext uri="{9D8B030D-6E8A-4147-A177-3AD203B41FA5}">
                      <a16:colId xmlns:a16="http://schemas.microsoft.com/office/drawing/2014/main" val="20002"/>
                    </a:ext>
                  </a:extLst>
                </a:gridCol>
                <a:gridCol w="678451">
                  <a:extLst>
                    <a:ext uri="{9D8B030D-6E8A-4147-A177-3AD203B41FA5}">
                      <a16:colId xmlns:a16="http://schemas.microsoft.com/office/drawing/2014/main" val="2977743808"/>
                    </a:ext>
                  </a:extLst>
                </a:gridCol>
                <a:gridCol w="552911">
                  <a:extLst>
                    <a:ext uri="{9D8B030D-6E8A-4147-A177-3AD203B41FA5}">
                      <a16:colId xmlns:a16="http://schemas.microsoft.com/office/drawing/2014/main" val="20003"/>
                    </a:ext>
                  </a:extLst>
                </a:gridCol>
                <a:gridCol w="615681">
                  <a:extLst>
                    <a:ext uri="{9D8B030D-6E8A-4147-A177-3AD203B41FA5}">
                      <a16:colId xmlns:a16="http://schemas.microsoft.com/office/drawing/2014/main" val="20004"/>
                    </a:ext>
                  </a:extLst>
                </a:gridCol>
                <a:gridCol w="770176">
                  <a:extLst>
                    <a:ext uri="{9D8B030D-6E8A-4147-A177-3AD203B41FA5}">
                      <a16:colId xmlns:a16="http://schemas.microsoft.com/office/drawing/2014/main" val="3153229094"/>
                    </a:ext>
                  </a:extLst>
                </a:gridCol>
                <a:gridCol w="938156">
                  <a:extLst>
                    <a:ext uri="{9D8B030D-6E8A-4147-A177-3AD203B41FA5}">
                      <a16:colId xmlns:a16="http://schemas.microsoft.com/office/drawing/2014/main" val="20005"/>
                    </a:ext>
                  </a:extLst>
                </a:gridCol>
              </a:tblGrid>
              <a:tr h="478777">
                <a:tc>
                  <a:txBody>
                    <a:bodyPr/>
                    <a:lstStyle/>
                    <a:p>
                      <a:pPr algn="ctr"/>
                      <a:r>
                        <a:rPr lang="en-AU" sz="900" dirty="0"/>
                        <a:t>Quarter</a:t>
                      </a:r>
                    </a:p>
                  </a:txBody>
                  <a:tcPr marL="99060" marR="99060" anchor="ctr">
                    <a:solidFill>
                      <a:srgbClr val="0070C0"/>
                    </a:solidFill>
                  </a:tcPr>
                </a:tc>
                <a:tc>
                  <a:txBody>
                    <a:bodyPr/>
                    <a:lstStyle/>
                    <a:p>
                      <a:pPr algn="ctr"/>
                      <a:r>
                        <a:rPr lang="en-AU" sz="900" dirty="0"/>
                        <a:t>Type</a:t>
                      </a:r>
                    </a:p>
                  </a:txBody>
                  <a:tcPr marL="99060" marR="99060" anchor="ctr">
                    <a:solidFill>
                      <a:srgbClr val="0070C0"/>
                    </a:solidFill>
                  </a:tcPr>
                </a:tc>
                <a:tc>
                  <a:txBody>
                    <a:bodyPr/>
                    <a:lstStyle/>
                    <a:p>
                      <a:pPr algn="ctr"/>
                      <a:r>
                        <a:rPr lang="en-AU" sz="900" dirty="0"/>
                        <a:t>STF</a:t>
                      </a:r>
                    </a:p>
                    <a:p>
                      <a:pPr algn="ctr"/>
                      <a:r>
                        <a:rPr lang="en-AU" sz="900" dirty="0"/>
                        <a:t>(Target</a:t>
                      </a:r>
                    </a:p>
                    <a:p>
                      <a:pPr algn="ctr"/>
                      <a:r>
                        <a:rPr lang="en-AU" sz="900" dirty="0"/>
                        <a:t>Days)</a:t>
                      </a:r>
                    </a:p>
                  </a:txBody>
                  <a:tcPr marL="99060" marR="99060" anchor="ctr">
                    <a:solidFill>
                      <a:srgbClr val="0070C0"/>
                    </a:solidFill>
                  </a:tcPr>
                </a:tc>
                <a:tc>
                  <a:txBody>
                    <a:bodyPr/>
                    <a:lstStyle/>
                    <a:p>
                      <a:pPr algn="ctr"/>
                      <a:r>
                        <a:rPr lang="en-AU" sz="900" dirty="0"/>
                        <a:t>N/A </a:t>
                      </a:r>
                    </a:p>
                    <a:p>
                      <a:pPr algn="ctr"/>
                      <a:r>
                        <a:rPr lang="en-AU" sz="900" dirty="0"/>
                        <a:t>STF</a:t>
                      </a:r>
                    </a:p>
                  </a:txBody>
                  <a:tcPr marL="99060" marR="99060" anchor="ctr">
                    <a:solidFill>
                      <a:schemeClr val="bg1">
                        <a:lumMod val="85000"/>
                      </a:schemeClr>
                    </a:solidFill>
                  </a:tcPr>
                </a:tc>
                <a:tc>
                  <a:txBody>
                    <a:bodyPr/>
                    <a:lstStyle/>
                    <a:p>
                      <a:pPr algn="ctr"/>
                      <a:r>
                        <a:rPr lang="en-AU" sz="900" dirty="0"/>
                        <a:t>Over</a:t>
                      </a:r>
                    </a:p>
                    <a:p>
                      <a:pPr algn="ctr"/>
                      <a:r>
                        <a:rPr lang="en-AU" sz="900" dirty="0"/>
                        <a:t> STF</a:t>
                      </a:r>
                    </a:p>
                  </a:txBody>
                  <a:tcPr marL="99060" marR="99060" anchor="ctr">
                    <a:solidFill>
                      <a:srgbClr val="002060"/>
                    </a:solidFill>
                  </a:tcPr>
                </a:tc>
                <a:tc>
                  <a:txBody>
                    <a:bodyPr/>
                    <a:lstStyle/>
                    <a:p>
                      <a:pPr algn="ctr"/>
                      <a:r>
                        <a:rPr lang="en-AU" sz="900" dirty="0"/>
                        <a:t>Within </a:t>
                      </a:r>
                    </a:p>
                    <a:p>
                      <a:pPr algn="ctr"/>
                      <a:r>
                        <a:rPr lang="en-AU" sz="900" dirty="0"/>
                        <a:t>STF</a:t>
                      </a:r>
                    </a:p>
                  </a:txBody>
                  <a:tcPr marL="99060" marR="99060" anchor="ctr">
                    <a:solidFill>
                      <a:srgbClr val="002060"/>
                    </a:solidFill>
                  </a:tcPr>
                </a:tc>
                <a:tc>
                  <a:txBody>
                    <a:bodyPr/>
                    <a:lstStyle/>
                    <a:p>
                      <a:pPr algn="ctr"/>
                      <a:r>
                        <a:rPr lang="en-AU" sz="900" dirty="0"/>
                        <a:t>Total</a:t>
                      </a:r>
                    </a:p>
                    <a:p>
                      <a:pPr algn="ctr"/>
                      <a:r>
                        <a:rPr lang="en-AU" sz="800" dirty="0"/>
                        <a:t>(Over + Within</a:t>
                      </a:r>
                      <a:r>
                        <a:rPr lang="en-AU" sz="800" baseline="0" dirty="0"/>
                        <a:t> </a:t>
                      </a:r>
                      <a:r>
                        <a:rPr lang="en-AU" sz="800" dirty="0"/>
                        <a:t>STF)</a:t>
                      </a:r>
                    </a:p>
                  </a:txBody>
                  <a:tcPr marL="99060" marR="99060" anchor="ctr">
                    <a:solidFill>
                      <a:srgbClr val="002060"/>
                    </a:solidFill>
                  </a:tcPr>
                </a:tc>
                <a:tc>
                  <a:txBody>
                    <a:bodyPr/>
                    <a:lstStyle/>
                    <a:p>
                      <a:pPr algn="ctr"/>
                      <a:r>
                        <a:rPr lang="en-AU" sz="900" dirty="0"/>
                        <a:t>%</a:t>
                      </a:r>
                    </a:p>
                    <a:p>
                      <a:pPr algn="ctr"/>
                      <a:r>
                        <a:rPr lang="en-AU" sz="800" dirty="0">
                          <a:solidFill>
                            <a:schemeClr val="bg1"/>
                          </a:solidFill>
                        </a:rPr>
                        <a:t>Within STF/</a:t>
                      </a:r>
                    </a:p>
                    <a:p>
                      <a:pPr algn="ctr"/>
                      <a:r>
                        <a:rPr lang="en-AU" sz="800" dirty="0">
                          <a:solidFill>
                            <a:schemeClr val="bg1"/>
                          </a:solidFill>
                        </a:rPr>
                        <a:t> Total</a:t>
                      </a:r>
                    </a:p>
                  </a:txBody>
                  <a:tcPr marL="99060" marR="99060" anchor="ctr">
                    <a:solidFill>
                      <a:srgbClr val="002060"/>
                    </a:solidFill>
                  </a:tcPr>
                </a:tc>
                <a:extLst>
                  <a:ext uri="{0D108BD9-81ED-4DB2-BD59-A6C34878D82A}">
                    <a16:rowId xmlns:a16="http://schemas.microsoft.com/office/drawing/2014/main" val="10000"/>
                  </a:ext>
                </a:extLst>
              </a:tr>
              <a:tr h="197749">
                <a:tc rowSpan="3">
                  <a:txBody>
                    <a:bodyPr/>
                    <a:lstStyle/>
                    <a:p>
                      <a:pPr algn="ctr" rtl="0" fontAlgn="ctr"/>
                      <a:r>
                        <a:rPr lang="en-AU" sz="900" b="1" i="0" u="none" strike="noStrike" dirty="0">
                          <a:solidFill>
                            <a:schemeClr val="tx1"/>
                          </a:solidFill>
                          <a:effectLst/>
                          <a:latin typeface="Calibri" panose="020F0502020204030204" pitchFamily="34" charset="0"/>
                        </a:rPr>
                        <a:t>FY 2018-19 Q3</a:t>
                      </a: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Exploration Licence</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chemeClr val="bg1">
                              <a:lumMod val="50000"/>
                            </a:schemeClr>
                          </a:solidFill>
                          <a:effectLst/>
                          <a:latin typeface="Calibri" panose="020F0502020204030204" pitchFamily="34" charset="0"/>
                        </a:rPr>
                        <a:t>90</a:t>
                      </a:r>
                    </a:p>
                  </a:txBody>
                  <a:tcPr marL="7620" marR="7620" marT="7620" marB="0" anchor="ctr">
                    <a:solidFill>
                      <a:schemeClr val="accent5">
                        <a:lumMod val="20000"/>
                        <a:lumOff val="80000"/>
                      </a:schemeClr>
                    </a:solidFill>
                  </a:tcPr>
                </a:tc>
                <a:tc>
                  <a:txBody>
                    <a:bodyPr/>
                    <a:lstStyle/>
                    <a:p>
                      <a:pPr algn="ctr" rtl="0" fontAlgn="ctr"/>
                      <a:r>
                        <a:rPr lang="en-AU" sz="900" b="0" i="0" u="none" strike="noStrike" dirty="0">
                          <a:solidFill>
                            <a:srgbClr val="968C8C"/>
                          </a:solidFill>
                          <a:effectLst/>
                          <a:latin typeface="Calibri" panose="020F0502020204030204" pitchFamily="34" charset="0"/>
                        </a:rPr>
                        <a:t>N/A</a:t>
                      </a:r>
                    </a:p>
                  </a:txBody>
                  <a:tcPr marL="9525" marR="9525" marT="9525" marB="0" anchor="ctr">
                    <a:solidFill>
                      <a:schemeClr val="bg1">
                        <a:lumMod val="85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10</a:t>
                      </a:r>
                    </a:p>
                  </a:txBody>
                  <a:tcPr marL="7620" marR="7620" marT="7620" marB="0" anchor="ctr">
                    <a:solidFill>
                      <a:schemeClr val="accent5">
                        <a:lumMod val="20000"/>
                        <a:lumOff val="80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10</a:t>
                      </a:r>
                    </a:p>
                  </a:txBody>
                  <a:tcPr marL="9525" marR="9525" marT="9525" marB="0" anchor="ctr">
                    <a:solidFill>
                      <a:schemeClr val="accent5">
                        <a:lumMod val="20000"/>
                        <a:lumOff val="80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100%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0001"/>
                  </a:ext>
                </a:extLst>
              </a:tr>
              <a:tr h="197749">
                <a:tc vMerge="1">
                  <a:txBody>
                    <a:bodyPr/>
                    <a:lstStyle/>
                    <a:p>
                      <a:endParaRPr lang="en-AU"/>
                    </a:p>
                  </a:txBody>
                  <a:tcPr/>
                </a:tc>
                <a:tc>
                  <a:txBody>
                    <a:bodyPr/>
                    <a:lstStyle/>
                    <a:p>
                      <a:pPr algn="ctr" fontAlgn="b"/>
                      <a:r>
                        <a:rPr lang="en-AU" sz="900" b="0" i="0" u="none" strike="noStrike" dirty="0">
                          <a:solidFill>
                            <a:srgbClr val="000000"/>
                          </a:solidFill>
                          <a:effectLst/>
                          <a:latin typeface="Calibri" panose="020F0502020204030204" pitchFamily="34" charset="0"/>
                        </a:rPr>
                        <a:t>Work Authority</a:t>
                      </a:r>
                    </a:p>
                  </a:txBody>
                  <a:tcPr marL="7620" marR="7620" marT="7620" marB="0" anchor="ctr">
                    <a:solidFill>
                      <a:schemeClr val="bg1">
                        <a:lumMod val="95000"/>
                      </a:schemeClr>
                    </a:solidFill>
                  </a:tcPr>
                </a:tc>
                <a:tc>
                  <a:txBody>
                    <a:bodyPr/>
                    <a:lstStyle/>
                    <a:p>
                      <a:pPr algn="ctr" fontAlgn="b"/>
                      <a:r>
                        <a:rPr lang="en-AU" sz="900" b="0" i="0" u="none" strike="noStrike" dirty="0">
                          <a:solidFill>
                            <a:schemeClr val="bg1">
                              <a:lumMod val="50000"/>
                            </a:schemeClr>
                          </a:solidFill>
                          <a:effectLst/>
                          <a:latin typeface="Calibri" panose="020F0502020204030204" pitchFamily="34" charset="0"/>
                        </a:rPr>
                        <a:t>N/A</a:t>
                      </a:r>
                    </a:p>
                  </a:txBody>
                  <a:tcPr marL="7620" marR="7620" marT="7620" marB="0" anchor="ctr">
                    <a:solidFill>
                      <a:schemeClr val="bg1">
                        <a:lumMod val="95000"/>
                      </a:schemeClr>
                    </a:solidFill>
                  </a:tcPr>
                </a:tc>
                <a:tc>
                  <a:txBody>
                    <a:bodyPr/>
                    <a:lstStyle/>
                    <a:p>
                      <a:pPr algn="ctr" rtl="0" fontAlgn="ctr"/>
                      <a:r>
                        <a:rPr lang="en-AU" sz="900" b="0" i="0" u="none" strike="noStrike" dirty="0">
                          <a:solidFill>
                            <a:srgbClr val="968C8C"/>
                          </a:solidFill>
                          <a:effectLst/>
                          <a:latin typeface="Calibri" panose="020F0502020204030204" pitchFamily="34" charset="0"/>
                        </a:rPr>
                        <a:t>1</a:t>
                      </a:r>
                    </a:p>
                  </a:txBody>
                  <a:tcPr marL="9525" marR="9525" marT="9525" marB="0" anchor="ctr">
                    <a:solidFill>
                      <a:schemeClr val="bg1">
                        <a:lumMod val="85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7620" marR="7620" marT="7620" marB="0" anchor="ctr">
                    <a:solidFill>
                      <a:schemeClr val="bg1">
                        <a:lumMod val="95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7620" marR="7620" marT="7620" marB="0" anchor="ctr">
                    <a:solidFill>
                      <a:schemeClr val="bg1">
                        <a:lumMod val="95000"/>
                      </a:schemeClr>
                    </a:solidFill>
                  </a:tcPr>
                </a:tc>
                <a:tc>
                  <a:txBody>
                    <a:bodyPr/>
                    <a:lstStyle/>
                    <a:p>
                      <a:pPr algn="ctr" rtl="0" fontAlgn="ctr"/>
                      <a:r>
                        <a:rPr lang="en-AU" sz="900" b="0" i="0" u="none" strike="noStrike" dirty="0">
                          <a:solidFill>
                            <a:schemeClr val="bg1">
                              <a:lumMod val="50000"/>
                            </a:schemeClr>
                          </a:solidFill>
                          <a:effectLst/>
                          <a:latin typeface="Calibri" panose="020F0502020204030204" pitchFamily="34" charset="0"/>
                        </a:rPr>
                        <a:t>0</a:t>
                      </a:r>
                    </a:p>
                  </a:txBody>
                  <a:tcPr marL="9525" marR="9525" marT="9525" marB="0" anchor="ctr">
                    <a:solidFill>
                      <a:schemeClr val="bg1">
                        <a:lumMod val="95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N/A</a:t>
                      </a:r>
                    </a:p>
                  </a:txBody>
                  <a:tcPr marL="9525" marR="9525" marT="9525" marB="0" anchor="ctr">
                    <a:solidFill>
                      <a:schemeClr val="bg1">
                        <a:lumMod val="95000"/>
                      </a:schemeClr>
                    </a:solidFill>
                  </a:tcPr>
                </a:tc>
                <a:extLst>
                  <a:ext uri="{0D108BD9-81ED-4DB2-BD59-A6C34878D82A}">
                    <a16:rowId xmlns:a16="http://schemas.microsoft.com/office/drawing/2014/main" val="3207908762"/>
                  </a:ext>
                </a:extLst>
              </a:tr>
              <a:tr h="266682">
                <a:tc vMerge="1">
                  <a:txBody>
                    <a:bodyPr/>
                    <a:lstStyle/>
                    <a:p>
                      <a:endParaRPr lang="en-AU"/>
                    </a:p>
                  </a:txBody>
                  <a:tcPr/>
                </a:tc>
                <a:tc gridSpan="2">
                  <a:txBody>
                    <a:bodyPr/>
                    <a:lstStyle/>
                    <a:p>
                      <a:pPr algn="ctr" rtl="0" fontAlgn="ctr"/>
                      <a:r>
                        <a:rPr lang="en-AU" sz="900" b="1" i="0" u="none" strike="noStrike" dirty="0">
                          <a:solidFill>
                            <a:srgbClr val="000000"/>
                          </a:solidFill>
                          <a:effectLst/>
                          <a:latin typeface="Calibri" panose="020F0502020204030204" pitchFamily="34" charset="0"/>
                        </a:rPr>
                        <a:t>Total</a:t>
                      </a: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rtl="0" fontAlgn="ctr"/>
                      <a:r>
                        <a:rPr lang="en-AU" sz="900" b="1" i="0" u="none" strike="noStrike" dirty="0">
                          <a:solidFill>
                            <a:srgbClr val="968C8C"/>
                          </a:solidFill>
                          <a:effectLst/>
                          <a:latin typeface="Calibri" panose="020F0502020204030204" pitchFamily="34" charset="0"/>
                        </a:rPr>
                        <a:t>1</a:t>
                      </a:r>
                    </a:p>
                  </a:txBody>
                  <a:tcPr marL="9525" marR="9525" marT="9525" marB="0" anchor="ctr">
                    <a:solidFill>
                      <a:schemeClr val="bg1">
                        <a:lumMod val="85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0</a:t>
                      </a:r>
                    </a:p>
                  </a:txBody>
                  <a:tcPr marL="7620" marR="7620" marT="7620"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10</a:t>
                      </a:r>
                    </a:p>
                  </a:txBody>
                  <a:tcPr marL="7620" marR="7620" marT="7620" marB="0" anchor="ctr">
                    <a:solidFill>
                      <a:schemeClr val="accent5">
                        <a:lumMod val="60000"/>
                        <a:lumOff val="40000"/>
                      </a:schemeClr>
                    </a:solidFill>
                  </a:tcPr>
                </a:tc>
                <a:tc>
                  <a:txBody>
                    <a:bodyPr/>
                    <a:lstStyle/>
                    <a:p>
                      <a:pPr algn="ctr" rtl="0" fontAlgn="ctr"/>
                      <a:r>
                        <a:rPr lang="en-AU" sz="900" b="1" i="0" u="none" strike="noStrike" dirty="0">
                          <a:solidFill>
                            <a:srgbClr val="000000"/>
                          </a:solidFill>
                          <a:effectLst/>
                          <a:latin typeface="Calibri" panose="020F0502020204030204" pitchFamily="34" charset="0"/>
                        </a:rPr>
                        <a:t>10</a:t>
                      </a:r>
                    </a:p>
                  </a:txBody>
                  <a:tcPr marL="9525" marR="9525" marT="9525" marB="0" anchor="ctr">
                    <a:solidFill>
                      <a:schemeClr val="accent5">
                        <a:lumMod val="60000"/>
                        <a:lumOff val="40000"/>
                      </a:schemeClr>
                    </a:solidFill>
                  </a:tcPr>
                </a:tc>
                <a:tc>
                  <a:txBody>
                    <a:bodyPr/>
                    <a:lstStyle/>
                    <a:p>
                      <a:pPr algn="ctr" rtl="0" fontAlgn="ctr"/>
                      <a:r>
                        <a:rPr lang="en-AU" sz="900" b="1" i="0" u="none" strike="noStrike" dirty="0">
                          <a:solidFill>
                            <a:srgbClr val="000000"/>
                          </a:solidFill>
                          <a:effectLst/>
                          <a:latin typeface="Calibri" panose="020F0502020204030204" pitchFamily="34" charset="0"/>
                        </a:rPr>
                        <a:t>100%</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04"/>
                  </a:ext>
                </a:extLst>
              </a:tr>
              <a:tr h="217118">
                <a:tc rowSpan="5">
                  <a:txBody>
                    <a:bodyPr/>
                    <a:lstStyle/>
                    <a:p>
                      <a:pPr algn="ctr" rtl="0" fontAlgn="ctr"/>
                      <a:r>
                        <a:rPr lang="en-AU" sz="900" b="1" i="0" u="none" strike="noStrike" dirty="0">
                          <a:solidFill>
                            <a:schemeClr val="tx1"/>
                          </a:solidFill>
                          <a:effectLst/>
                          <a:latin typeface="Calibri" panose="020F0502020204030204" pitchFamily="34" charset="0"/>
                        </a:rPr>
                        <a:t>FY 2018-19 Q2</a:t>
                      </a: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Exploration Licence</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chemeClr val="bg1">
                              <a:lumMod val="50000"/>
                            </a:schemeClr>
                          </a:solidFill>
                          <a:effectLst/>
                          <a:latin typeface="Calibri" panose="020F0502020204030204" pitchFamily="34" charset="0"/>
                        </a:rPr>
                        <a:t>90</a:t>
                      </a:r>
                    </a:p>
                  </a:txBody>
                  <a:tcPr marL="7620" marR="7620" marT="7620" marB="0" anchor="ctr">
                    <a:solidFill>
                      <a:schemeClr val="accent5">
                        <a:lumMod val="20000"/>
                        <a:lumOff val="80000"/>
                      </a:schemeClr>
                    </a:solidFill>
                  </a:tcPr>
                </a:tc>
                <a:tc>
                  <a:txBody>
                    <a:bodyPr/>
                    <a:lstStyle/>
                    <a:p>
                      <a:pPr algn="ctr" rtl="0" fontAlgn="ctr"/>
                      <a:r>
                        <a:rPr lang="en-AU" sz="900" b="0" i="0" u="none" strike="noStrike" dirty="0">
                          <a:solidFill>
                            <a:srgbClr val="968C8C"/>
                          </a:solidFill>
                          <a:effectLst/>
                          <a:latin typeface="Calibri" panose="020F0502020204030204" pitchFamily="34" charset="0"/>
                        </a:rPr>
                        <a:t>N/A</a:t>
                      </a:r>
                    </a:p>
                  </a:txBody>
                  <a:tcPr marL="9525" marR="9525" marT="9525" marB="0" anchor="ctr">
                    <a:solidFill>
                      <a:schemeClr val="bg1">
                        <a:lumMod val="85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3</a:t>
                      </a:r>
                    </a:p>
                  </a:txBody>
                  <a:tcPr marL="7620" marR="7620" marT="7620" marB="0" anchor="ctr">
                    <a:solidFill>
                      <a:schemeClr val="accent5">
                        <a:lumMod val="20000"/>
                        <a:lumOff val="80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3</a:t>
                      </a:r>
                    </a:p>
                  </a:txBody>
                  <a:tcPr marL="9525" marR="9525" marT="9525" marB="0" anchor="ctr">
                    <a:solidFill>
                      <a:schemeClr val="accent5">
                        <a:lumMod val="20000"/>
                        <a:lumOff val="80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100%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0005"/>
                  </a:ext>
                </a:extLst>
              </a:tr>
              <a:tr h="217118">
                <a:tc vMerge="1">
                  <a:txBody>
                    <a:bodyPr/>
                    <a:lstStyle/>
                    <a:p>
                      <a:endParaRPr lang="en-AU"/>
                    </a:p>
                  </a:txBody>
                  <a:tcPr/>
                </a:tc>
                <a:tc>
                  <a:txBody>
                    <a:bodyPr/>
                    <a:lstStyle/>
                    <a:p>
                      <a:pPr algn="ctr" fontAlgn="b"/>
                      <a:r>
                        <a:rPr lang="en-AU" sz="900" b="0" i="0" u="none" strike="noStrike" dirty="0">
                          <a:solidFill>
                            <a:srgbClr val="000000"/>
                          </a:solidFill>
                          <a:effectLst/>
                          <a:latin typeface="Calibri" panose="020F0502020204030204" pitchFamily="34" charset="0"/>
                        </a:rPr>
                        <a:t>Prospecting Licence</a:t>
                      </a:r>
                    </a:p>
                  </a:txBody>
                  <a:tcPr marL="7620" marR="7620" marT="7620" marB="0" anchor="ctr">
                    <a:solidFill>
                      <a:schemeClr val="bg1">
                        <a:lumMod val="95000"/>
                      </a:schemeClr>
                    </a:solidFill>
                  </a:tcPr>
                </a:tc>
                <a:tc>
                  <a:txBody>
                    <a:bodyPr/>
                    <a:lstStyle/>
                    <a:p>
                      <a:pPr algn="ctr" fontAlgn="b"/>
                      <a:r>
                        <a:rPr lang="en-AU" sz="900" b="0" i="0" u="none" strike="noStrike" dirty="0">
                          <a:solidFill>
                            <a:schemeClr val="bg1">
                              <a:lumMod val="50000"/>
                            </a:schemeClr>
                          </a:solidFill>
                          <a:effectLst/>
                          <a:latin typeface="Calibri" panose="020F0502020204030204" pitchFamily="34" charset="0"/>
                        </a:rPr>
                        <a:t>90</a:t>
                      </a:r>
                    </a:p>
                  </a:txBody>
                  <a:tcPr marL="7620" marR="7620" marT="7620" marB="0" anchor="ctr">
                    <a:solidFill>
                      <a:schemeClr val="bg1">
                        <a:lumMod val="95000"/>
                      </a:schemeClr>
                    </a:solidFill>
                  </a:tcPr>
                </a:tc>
                <a:tc>
                  <a:txBody>
                    <a:bodyPr/>
                    <a:lstStyle/>
                    <a:p>
                      <a:pPr algn="ctr" rtl="0" fontAlgn="ctr"/>
                      <a:r>
                        <a:rPr lang="en-AU" sz="900" b="0" i="0" u="none" strike="noStrike" dirty="0">
                          <a:solidFill>
                            <a:srgbClr val="968C8C"/>
                          </a:solidFill>
                          <a:effectLst/>
                          <a:latin typeface="Calibri" panose="020F0502020204030204" pitchFamily="34" charset="0"/>
                        </a:rPr>
                        <a:t>N/A</a:t>
                      </a:r>
                    </a:p>
                  </a:txBody>
                  <a:tcPr marL="9525" marR="9525" marT="9525" marB="0" anchor="ctr">
                    <a:solidFill>
                      <a:schemeClr val="bg1">
                        <a:lumMod val="85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7620" marR="7620" marT="7620" marB="0" anchor="ctr">
                    <a:solidFill>
                      <a:schemeClr val="bg1">
                        <a:lumMod val="95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3</a:t>
                      </a:r>
                    </a:p>
                  </a:txBody>
                  <a:tcPr marL="7620" marR="7620" marT="7620" marB="0" anchor="ctr">
                    <a:solidFill>
                      <a:schemeClr val="bg1">
                        <a:lumMod val="95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3</a:t>
                      </a:r>
                    </a:p>
                  </a:txBody>
                  <a:tcPr marL="9525" marR="9525" marT="9525" marB="0" anchor="ctr">
                    <a:solidFill>
                      <a:schemeClr val="bg1">
                        <a:lumMod val="95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100%</a:t>
                      </a:r>
                    </a:p>
                  </a:txBody>
                  <a:tcPr marL="9525" marR="9525" marT="9525" marB="0" anchor="ctr">
                    <a:solidFill>
                      <a:schemeClr val="bg1">
                        <a:lumMod val="95000"/>
                      </a:schemeClr>
                    </a:solidFill>
                  </a:tcPr>
                </a:tc>
                <a:extLst>
                  <a:ext uri="{0D108BD9-81ED-4DB2-BD59-A6C34878D82A}">
                    <a16:rowId xmlns:a16="http://schemas.microsoft.com/office/drawing/2014/main" val="10006"/>
                  </a:ext>
                </a:extLst>
              </a:tr>
              <a:tr h="217118">
                <a:tc vMerge="1">
                  <a:txBody>
                    <a:bodyPr/>
                    <a:lstStyle/>
                    <a:p>
                      <a:endParaRPr lang="en-AU"/>
                    </a:p>
                  </a:txBody>
                  <a:tcPr/>
                </a:tc>
                <a:tc>
                  <a:txBody>
                    <a:bodyPr/>
                    <a:lstStyle/>
                    <a:p>
                      <a:pPr algn="ctr" fontAlgn="b"/>
                      <a:r>
                        <a:rPr lang="en-AU" sz="900" b="0" i="0" u="none" strike="noStrike" dirty="0">
                          <a:solidFill>
                            <a:srgbClr val="000000"/>
                          </a:solidFill>
                          <a:effectLst/>
                          <a:latin typeface="Calibri" panose="020F0502020204030204" pitchFamily="34" charset="0"/>
                        </a:rPr>
                        <a:t>Retention Licence</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chemeClr val="bg1">
                              <a:lumMod val="50000"/>
                            </a:schemeClr>
                          </a:solidFill>
                          <a:effectLst/>
                          <a:latin typeface="Calibri" panose="020F0502020204030204" pitchFamily="34" charset="0"/>
                        </a:rPr>
                        <a:t>120</a:t>
                      </a:r>
                    </a:p>
                  </a:txBody>
                  <a:tcPr marL="7620" marR="7620" marT="7620" marB="0" anchor="ctr">
                    <a:solidFill>
                      <a:schemeClr val="accent5">
                        <a:lumMod val="20000"/>
                        <a:lumOff val="80000"/>
                      </a:schemeClr>
                    </a:solidFill>
                  </a:tcPr>
                </a:tc>
                <a:tc>
                  <a:txBody>
                    <a:bodyPr/>
                    <a:lstStyle/>
                    <a:p>
                      <a:pPr algn="ctr" rtl="0" fontAlgn="ctr"/>
                      <a:r>
                        <a:rPr lang="en-AU" sz="900" b="0" i="0" u="none" strike="noStrike" dirty="0">
                          <a:solidFill>
                            <a:srgbClr val="968C8C"/>
                          </a:solidFill>
                          <a:effectLst/>
                          <a:latin typeface="Calibri" panose="020F0502020204030204" pitchFamily="34" charset="0"/>
                        </a:rPr>
                        <a:t>N/A</a:t>
                      </a:r>
                    </a:p>
                  </a:txBody>
                  <a:tcPr marL="9525" marR="9525" marT="9525" marB="0" anchor="ctr">
                    <a:solidFill>
                      <a:schemeClr val="bg1">
                        <a:lumMod val="85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1</a:t>
                      </a:r>
                    </a:p>
                  </a:txBody>
                  <a:tcPr marL="7620" marR="7620" marT="7620" marB="0" anchor="ctr">
                    <a:solidFill>
                      <a:schemeClr val="accent5">
                        <a:lumMod val="20000"/>
                        <a:lumOff val="80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1</a:t>
                      </a:r>
                    </a:p>
                  </a:txBody>
                  <a:tcPr marL="9525" marR="9525" marT="9525" marB="0" anchor="ctr">
                    <a:solidFill>
                      <a:schemeClr val="accent5">
                        <a:lumMod val="20000"/>
                        <a:lumOff val="80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100%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2060374585"/>
                  </a:ext>
                </a:extLst>
              </a:tr>
              <a:tr h="217118">
                <a:tc vMerge="1">
                  <a:txBody>
                    <a:bodyPr/>
                    <a:lstStyle/>
                    <a:p>
                      <a:endParaRPr lang="en-AU"/>
                    </a:p>
                  </a:txBody>
                  <a:tcPr/>
                </a:tc>
                <a:tc>
                  <a:txBody>
                    <a:bodyPr/>
                    <a:lstStyle/>
                    <a:p>
                      <a:pPr algn="ctr" fontAlgn="b"/>
                      <a:r>
                        <a:rPr lang="en-AU" sz="900" b="0" i="0" u="none" strike="noStrike" dirty="0">
                          <a:solidFill>
                            <a:srgbClr val="000000"/>
                          </a:solidFill>
                          <a:effectLst/>
                          <a:latin typeface="Calibri" panose="020F0502020204030204" pitchFamily="34" charset="0"/>
                        </a:rPr>
                        <a:t>Work Authority</a:t>
                      </a:r>
                    </a:p>
                  </a:txBody>
                  <a:tcPr marL="7620" marR="7620" marT="7620" marB="0" anchor="ctr">
                    <a:solidFill>
                      <a:schemeClr val="bg1">
                        <a:lumMod val="95000"/>
                      </a:schemeClr>
                    </a:solidFill>
                  </a:tcPr>
                </a:tc>
                <a:tc>
                  <a:txBody>
                    <a:bodyPr/>
                    <a:lstStyle/>
                    <a:p>
                      <a:pPr algn="ctr" fontAlgn="b"/>
                      <a:r>
                        <a:rPr lang="en-AU" sz="900" b="0" i="0" u="none" strike="noStrike" dirty="0">
                          <a:solidFill>
                            <a:schemeClr val="bg1">
                              <a:lumMod val="50000"/>
                            </a:schemeClr>
                          </a:solidFill>
                          <a:effectLst/>
                          <a:latin typeface="Calibri" panose="020F0502020204030204" pitchFamily="34" charset="0"/>
                        </a:rPr>
                        <a:t>N/A</a:t>
                      </a:r>
                    </a:p>
                  </a:txBody>
                  <a:tcPr marL="7620" marR="7620" marT="7620" marB="0" anchor="ctr">
                    <a:solidFill>
                      <a:schemeClr val="bg1">
                        <a:lumMod val="95000"/>
                      </a:schemeClr>
                    </a:solidFill>
                  </a:tcPr>
                </a:tc>
                <a:tc>
                  <a:txBody>
                    <a:bodyPr/>
                    <a:lstStyle/>
                    <a:p>
                      <a:pPr algn="ctr" rtl="0" fontAlgn="ctr"/>
                      <a:r>
                        <a:rPr lang="en-AU" sz="900" b="0" i="0" u="none" strike="noStrike" dirty="0">
                          <a:solidFill>
                            <a:srgbClr val="968C8C"/>
                          </a:solidFill>
                          <a:effectLst/>
                          <a:latin typeface="Calibri" panose="020F0502020204030204" pitchFamily="34" charset="0"/>
                        </a:rPr>
                        <a:t>5</a:t>
                      </a:r>
                    </a:p>
                  </a:txBody>
                  <a:tcPr marL="9525" marR="9525" marT="9525" marB="0" anchor="ctr">
                    <a:solidFill>
                      <a:schemeClr val="bg1">
                        <a:lumMod val="85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7620" marR="7620" marT="7620" marB="0" anchor="ctr">
                    <a:solidFill>
                      <a:schemeClr val="bg1">
                        <a:lumMod val="95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7620" marR="7620" marT="7620" marB="0" anchor="ctr">
                    <a:solidFill>
                      <a:schemeClr val="bg1">
                        <a:lumMod val="95000"/>
                      </a:schemeClr>
                    </a:solidFill>
                  </a:tcPr>
                </a:tc>
                <a:tc>
                  <a:txBody>
                    <a:bodyPr/>
                    <a:lstStyle/>
                    <a:p>
                      <a:pPr algn="ctr" rtl="0" fontAlgn="ctr"/>
                      <a:r>
                        <a:rPr lang="en-AU" sz="900" b="0" i="0" u="none" strike="noStrike" dirty="0">
                          <a:solidFill>
                            <a:schemeClr val="bg1">
                              <a:lumMod val="50000"/>
                            </a:schemeClr>
                          </a:solidFill>
                          <a:effectLst/>
                          <a:latin typeface="Calibri" panose="020F0502020204030204" pitchFamily="34" charset="0"/>
                        </a:rPr>
                        <a:t>0</a:t>
                      </a:r>
                    </a:p>
                  </a:txBody>
                  <a:tcPr marL="9525" marR="9525" marT="9525" marB="0" anchor="ctr">
                    <a:solidFill>
                      <a:schemeClr val="bg1">
                        <a:lumMod val="95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N/A</a:t>
                      </a:r>
                    </a:p>
                  </a:txBody>
                  <a:tcPr marL="9525" marR="9525" marT="9525" marB="0" anchor="ctr">
                    <a:solidFill>
                      <a:schemeClr val="bg1">
                        <a:lumMod val="95000"/>
                      </a:schemeClr>
                    </a:solidFill>
                  </a:tcPr>
                </a:tc>
                <a:extLst>
                  <a:ext uri="{0D108BD9-81ED-4DB2-BD59-A6C34878D82A}">
                    <a16:rowId xmlns:a16="http://schemas.microsoft.com/office/drawing/2014/main" val="10007"/>
                  </a:ext>
                </a:extLst>
              </a:tr>
              <a:tr h="217118">
                <a:tc vMerge="1">
                  <a:txBody>
                    <a:bodyPr/>
                    <a:lstStyle/>
                    <a:p>
                      <a:endParaRPr lang="en-AU"/>
                    </a:p>
                  </a:txBody>
                  <a:tcPr/>
                </a:tc>
                <a:tc gridSpan="2">
                  <a:txBody>
                    <a:bodyPr/>
                    <a:lstStyle/>
                    <a:p>
                      <a:pPr algn="ctr" rtl="0" fontAlgn="ctr"/>
                      <a:r>
                        <a:rPr lang="en-AU" sz="900" b="1" i="0" u="none" strike="noStrike" dirty="0">
                          <a:solidFill>
                            <a:srgbClr val="000000"/>
                          </a:solidFill>
                          <a:effectLst/>
                          <a:latin typeface="Calibri" panose="020F0502020204030204" pitchFamily="34" charset="0"/>
                        </a:rPr>
                        <a:t>Total</a:t>
                      </a: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rtl="0" fontAlgn="ctr"/>
                      <a:r>
                        <a:rPr lang="en-AU" sz="900" b="1" i="0" u="none" strike="noStrike" dirty="0">
                          <a:solidFill>
                            <a:srgbClr val="968C8C"/>
                          </a:solidFill>
                          <a:effectLst/>
                          <a:latin typeface="Calibri" panose="020F0502020204030204" pitchFamily="34" charset="0"/>
                        </a:rPr>
                        <a:t>5</a:t>
                      </a:r>
                    </a:p>
                  </a:txBody>
                  <a:tcPr marL="9525" marR="9525" marT="9525" marB="0" anchor="ctr">
                    <a:solidFill>
                      <a:schemeClr val="bg1">
                        <a:lumMod val="85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0</a:t>
                      </a:r>
                    </a:p>
                  </a:txBody>
                  <a:tcPr marL="7620" marR="7620" marT="7620"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7</a:t>
                      </a:r>
                    </a:p>
                  </a:txBody>
                  <a:tcPr marL="7620" marR="7620" marT="7620" marB="0" anchor="ctr">
                    <a:solidFill>
                      <a:schemeClr val="accent5">
                        <a:lumMod val="60000"/>
                        <a:lumOff val="40000"/>
                      </a:schemeClr>
                    </a:solidFill>
                  </a:tcPr>
                </a:tc>
                <a:tc>
                  <a:txBody>
                    <a:bodyPr/>
                    <a:lstStyle/>
                    <a:p>
                      <a:pPr algn="ctr" rtl="0" fontAlgn="ctr"/>
                      <a:r>
                        <a:rPr lang="en-AU" sz="900" b="1" i="0" u="none" strike="noStrike" dirty="0">
                          <a:solidFill>
                            <a:srgbClr val="000000"/>
                          </a:solidFill>
                          <a:effectLst/>
                          <a:latin typeface="Calibri" panose="020F0502020204030204" pitchFamily="34" charset="0"/>
                        </a:rPr>
                        <a:t>7</a:t>
                      </a:r>
                    </a:p>
                  </a:txBody>
                  <a:tcPr marL="9525" marR="9525" marT="9525" marB="0" anchor="ctr">
                    <a:solidFill>
                      <a:schemeClr val="accent5">
                        <a:lumMod val="60000"/>
                        <a:lumOff val="40000"/>
                      </a:schemeClr>
                    </a:solidFill>
                  </a:tcPr>
                </a:tc>
                <a:tc>
                  <a:txBody>
                    <a:bodyPr/>
                    <a:lstStyle/>
                    <a:p>
                      <a:pPr algn="ctr" rtl="0" fontAlgn="ctr"/>
                      <a:r>
                        <a:rPr lang="en-AU" sz="900" b="1" i="0" u="none" strike="noStrike" dirty="0">
                          <a:solidFill>
                            <a:srgbClr val="000000"/>
                          </a:solidFill>
                          <a:effectLst/>
                          <a:latin typeface="Calibri" panose="020F0502020204030204" pitchFamily="34" charset="0"/>
                        </a:rPr>
                        <a:t>100%</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08"/>
                  </a:ext>
                </a:extLst>
              </a:tr>
            </a:tbl>
          </a:graphicData>
        </a:graphic>
      </p:graphicFrame>
      <p:sp>
        <p:nvSpPr>
          <p:cNvPr id="5" name="TextBox 4"/>
          <p:cNvSpPr txBox="1"/>
          <p:nvPr/>
        </p:nvSpPr>
        <p:spPr>
          <a:xfrm>
            <a:off x="413435" y="548680"/>
            <a:ext cx="4899605" cy="276999"/>
          </a:xfrm>
          <a:prstGeom prst="rect">
            <a:avLst/>
          </a:prstGeom>
          <a:noFill/>
        </p:spPr>
        <p:txBody>
          <a:bodyPr wrap="square" rtlCol="0">
            <a:spAutoFit/>
          </a:bodyPr>
          <a:lstStyle/>
          <a:p>
            <a:r>
              <a:rPr lang="en-AU" sz="1200" dirty="0">
                <a:solidFill>
                  <a:schemeClr val="accent6">
                    <a:lumMod val="50000"/>
                  </a:schemeClr>
                </a:solidFill>
              </a:rPr>
              <a:t>Licence Applications Finalised (within Statutory Time Frame)</a:t>
            </a:r>
          </a:p>
        </p:txBody>
      </p:sp>
      <p:graphicFrame>
        <p:nvGraphicFramePr>
          <p:cNvPr id="8" name="Table 7">
            <a:extLst>
              <a:ext uri="{FF2B5EF4-FFF2-40B4-BE49-F238E27FC236}">
                <a16:creationId xmlns:a16="http://schemas.microsoft.com/office/drawing/2014/main" id="{80C0D5FD-03A3-4BB0-BDB5-56EBEDEBF398}"/>
              </a:ext>
            </a:extLst>
          </p:cNvPr>
          <p:cNvGraphicFramePr>
            <a:graphicFrameLocks noGrp="1"/>
          </p:cNvGraphicFramePr>
          <p:nvPr>
            <p:extLst>
              <p:ext uri="{D42A27DB-BD31-4B8C-83A1-F6EECF244321}">
                <p14:modId xmlns:p14="http://schemas.microsoft.com/office/powerpoint/2010/main" val="4126165913"/>
              </p:ext>
            </p:extLst>
          </p:nvPr>
        </p:nvGraphicFramePr>
        <p:xfrm>
          <a:off x="388268" y="3750214"/>
          <a:ext cx="6206263" cy="2858377"/>
        </p:xfrm>
        <a:graphic>
          <a:graphicData uri="http://schemas.openxmlformats.org/drawingml/2006/table">
            <a:tbl>
              <a:tblPr firstRow="1" bandRow="1">
                <a:tableStyleId>{7DF18680-E054-41AD-8BC1-D1AEF772440D}</a:tableStyleId>
              </a:tblPr>
              <a:tblGrid>
                <a:gridCol w="891621">
                  <a:extLst>
                    <a:ext uri="{9D8B030D-6E8A-4147-A177-3AD203B41FA5}">
                      <a16:colId xmlns:a16="http://schemas.microsoft.com/office/drawing/2014/main" val="20000"/>
                    </a:ext>
                  </a:extLst>
                </a:gridCol>
                <a:gridCol w="1389885">
                  <a:extLst>
                    <a:ext uri="{9D8B030D-6E8A-4147-A177-3AD203B41FA5}">
                      <a16:colId xmlns:a16="http://schemas.microsoft.com/office/drawing/2014/main" val="20001"/>
                    </a:ext>
                  </a:extLst>
                </a:gridCol>
                <a:gridCol w="681846">
                  <a:extLst>
                    <a:ext uri="{9D8B030D-6E8A-4147-A177-3AD203B41FA5}">
                      <a16:colId xmlns:a16="http://schemas.microsoft.com/office/drawing/2014/main" val="20002"/>
                    </a:ext>
                  </a:extLst>
                </a:gridCol>
                <a:gridCol w="681846">
                  <a:extLst>
                    <a:ext uri="{9D8B030D-6E8A-4147-A177-3AD203B41FA5}">
                      <a16:colId xmlns:a16="http://schemas.microsoft.com/office/drawing/2014/main" val="20003"/>
                    </a:ext>
                  </a:extLst>
                </a:gridCol>
                <a:gridCol w="681846">
                  <a:extLst>
                    <a:ext uri="{9D8B030D-6E8A-4147-A177-3AD203B41FA5}">
                      <a16:colId xmlns:a16="http://schemas.microsoft.com/office/drawing/2014/main" val="20004"/>
                    </a:ext>
                  </a:extLst>
                </a:gridCol>
                <a:gridCol w="841497">
                  <a:extLst>
                    <a:ext uri="{9D8B030D-6E8A-4147-A177-3AD203B41FA5}">
                      <a16:colId xmlns:a16="http://schemas.microsoft.com/office/drawing/2014/main" val="1226618478"/>
                    </a:ext>
                  </a:extLst>
                </a:gridCol>
                <a:gridCol w="1037722">
                  <a:extLst>
                    <a:ext uri="{9D8B030D-6E8A-4147-A177-3AD203B41FA5}">
                      <a16:colId xmlns:a16="http://schemas.microsoft.com/office/drawing/2014/main" val="1921623172"/>
                    </a:ext>
                  </a:extLst>
                </a:gridCol>
              </a:tblGrid>
              <a:tr h="510581">
                <a:tc>
                  <a:txBody>
                    <a:bodyPr/>
                    <a:lstStyle/>
                    <a:p>
                      <a:pPr algn="ctr"/>
                      <a:r>
                        <a:rPr lang="en-AU" sz="900" dirty="0"/>
                        <a:t>Quarter</a:t>
                      </a:r>
                      <a:endParaRPr lang="en-AU" sz="900" dirty="0">
                        <a:latin typeface="+mn-lt"/>
                      </a:endParaRPr>
                    </a:p>
                  </a:txBody>
                  <a:tcPr marL="99060" marR="99060" anchor="ctr">
                    <a:solidFill>
                      <a:srgbClr val="002060"/>
                    </a:solidFill>
                  </a:tcPr>
                </a:tc>
                <a:tc>
                  <a:txBody>
                    <a:bodyPr/>
                    <a:lstStyle/>
                    <a:p>
                      <a:pPr algn="ctr"/>
                      <a:r>
                        <a:rPr lang="en-AU" sz="900" dirty="0"/>
                        <a:t>Type</a:t>
                      </a:r>
                      <a:endParaRPr lang="en-AU" sz="900" dirty="0">
                        <a:latin typeface="+mn-lt"/>
                      </a:endParaRPr>
                    </a:p>
                  </a:txBody>
                  <a:tcPr marL="99060" marR="99060" anchor="ctr">
                    <a:solidFill>
                      <a:srgbClr val="002060"/>
                    </a:solidFill>
                  </a:tcPr>
                </a:tc>
                <a:tc>
                  <a:txBody>
                    <a:bodyPr/>
                    <a:lstStyle/>
                    <a:p>
                      <a:pPr algn="ctr"/>
                      <a:r>
                        <a:rPr lang="en-AU" sz="900" dirty="0"/>
                        <a:t>CSS</a:t>
                      </a:r>
                    </a:p>
                    <a:p>
                      <a:pPr algn="ctr"/>
                      <a:r>
                        <a:rPr lang="en-AU" sz="900" dirty="0"/>
                        <a:t>(Target Days)</a:t>
                      </a:r>
                      <a:endParaRPr lang="en-AU" sz="900" dirty="0">
                        <a:latin typeface="+mn-lt"/>
                      </a:endParaRPr>
                    </a:p>
                  </a:txBody>
                  <a:tcPr marL="99060" marR="99060" anchor="ctr">
                    <a:solidFill>
                      <a:srgbClr val="002060"/>
                    </a:solidFill>
                  </a:tcPr>
                </a:tc>
                <a:tc>
                  <a:txBody>
                    <a:bodyPr/>
                    <a:lstStyle/>
                    <a:p>
                      <a:pPr algn="ctr"/>
                      <a:r>
                        <a:rPr lang="en-AU" sz="900" dirty="0"/>
                        <a:t>Over</a:t>
                      </a:r>
                    </a:p>
                    <a:p>
                      <a:pPr algn="ctr"/>
                      <a:r>
                        <a:rPr lang="en-AU" sz="900" dirty="0"/>
                        <a:t>CSS</a:t>
                      </a:r>
                      <a:endParaRPr lang="en-AU" sz="900" dirty="0">
                        <a:latin typeface="+mn-lt"/>
                      </a:endParaRPr>
                    </a:p>
                  </a:txBody>
                  <a:tcPr marL="99060" marR="99060" anchor="ctr">
                    <a:solidFill>
                      <a:srgbClr val="002060"/>
                    </a:solidFill>
                  </a:tcPr>
                </a:tc>
                <a:tc>
                  <a:txBody>
                    <a:bodyPr/>
                    <a:lstStyle/>
                    <a:p>
                      <a:pPr algn="ctr"/>
                      <a:r>
                        <a:rPr lang="en-AU" sz="900" dirty="0"/>
                        <a:t>Within </a:t>
                      </a:r>
                    </a:p>
                    <a:p>
                      <a:pPr algn="ctr"/>
                      <a:r>
                        <a:rPr lang="en-AU" sz="900" dirty="0"/>
                        <a:t>CSS</a:t>
                      </a:r>
                      <a:endParaRPr lang="en-AU" sz="900" dirty="0">
                        <a:latin typeface="+mn-lt"/>
                      </a:endParaRPr>
                    </a:p>
                  </a:txBody>
                  <a:tcPr marL="99060" marR="99060" anchor="ctr">
                    <a:solidFill>
                      <a:srgbClr val="002060"/>
                    </a:solidFill>
                  </a:tcPr>
                </a:tc>
                <a:tc>
                  <a:txBody>
                    <a:bodyPr/>
                    <a:lstStyle/>
                    <a:p>
                      <a:pPr algn="ctr"/>
                      <a:r>
                        <a:rPr lang="en-AU" sz="900" dirty="0"/>
                        <a:t>Total</a:t>
                      </a:r>
                    </a:p>
                    <a:p>
                      <a:pPr algn="ctr"/>
                      <a:r>
                        <a:rPr lang="en-AU" sz="800" dirty="0">
                          <a:latin typeface="+mn-lt"/>
                        </a:rPr>
                        <a:t>(Over + Within</a:t>
                      </a:r>
                      <a:r>
                        <a:rPr lang="en-AU" sz="800" baseline="0" dirty="0">
                          <a:latin typeface="+mn-lt"/>
                        </a:rPr>
                        <a:t> CSS)</a:t>
                      </a:r>
                      <a:endParaRPr lang="en-AU" sz="800" dirty="0">
                        <a:latin typeface="+mn-lt"/>
                      </a:endParaRPr>
                    </a:p>
                  </a:txBody>
                  <a:tcPr marL="99060" marR="99060" anchor="ctr">
                    <a:solidFill>
                      <a:srgbClr val="002060"/>
                    </a:solidFill>
                  </a:tcPr>
                </a:tc>
                <a:tc>
                  <a:txBody>
                    <a:bodyPr/>
                    <a:lstStyle/>
                    <a:p>
                      <a:pPr algn="ctr"/>
                      <a:r>
                        <a:rPr lang="en-AU" sz="900" dirty="0"/>
                        <a:t>%</a:t>
                      </a:r>
                    </a:p>
                    <a:p>
                      <a:pPr marL="0" marR="0" indent="0" algn="ctr" defTabSz="914400" rtl="0" eaLnBrk="1" fontAlgn="auto" latinLnBrk="0" hangingPunct="1">
                        <a:lnSpc>
                          <a:spcPct val="100000"/>
                        </a:lnSpc>
                        <a:spcBef>
                          <a:spcPts val="0"/>
                        </a:spcBef>
                        <a:spcAft>
                          <a:spcPts val="0"/>
                        </a:spcAft>
                        <a:buClrTx/>
                        <a:buSzTx/>
                        <a:buFontTx/>
                        <a:buNone/>
                        <a:tabLst/>
                        <a:defRPr/>
                      </a:pPr>
                      <a:r>
                        <a:rPr lang="en-AU" sz="800" dirty="0">
                          <a:solidFill>
                            <a:schemeClr val="bg1"/>
                          </a:solidFill>
                        </a:rPr>
                        <a:t>Within CSS/</a:t>
                      </a:r>
                    </a:p>
                    <a:p>
                      <a:pPr marL="0" marR="0" indent="0" algn="ctr" defTabSz="914400" rtl="0" eaLnBrk="1" fontAlgn="auto" latinLnBrk="0" hangingPunct="1">
                        <a:lnSpc>
                          <a:spcPct val="100000"/>
                        </a:lnSpc>
                        <a:spcBef>
                          <a:spcPts val="0"/>
                        </a:spcBef>
                        <a:spcAft>
                          <a:spcPts val="0"/>
                        </a:spcAft>
                        <a:buClrTx/>
                        <a:buSzTx/>
                        <a:buFontTx/>
                        <a:buNone/>
                        <a:tabLst/>
                        <a:defRPr/>
                      </a:pPr>
                      <a:r>
                        <a:rPr lang="en-AU" sz="800" dirty="0">
                          <a:solidFill>
                            <a:schemeClr val="bg1"/>
                          </a:solidFill>
                        </a:rPr>
                        <a:t> Total</a:t>
                      </a:r>
                    </a:p>
                  </a:txBody>
                  <a:tcPr marL="99060" marR="99060" anchor="ctr">
                    <a:solidFill>
                      <a:srgbClr val="002060"/>
                    </a:solidFill>
                  </a:tcPr>
                </a:tc>
                <a:extLst>
                  <a:ext uri="{0D108BD9-81ED-4DB2-BD59-A6C34878D82A}">
                    <a16:rowId xmlns:a16="http://schemas.microsoft.com/office/drawing/2014/main" val="10000"/>
                  </a:ext>
                </a:extLst>
              </a:tr>
              <a:tr h="213436">
                <a:tc rowSpan="5">
                  <a:txBody>
                    <a:bodyPr/>
                    <a:lstStyle/>
                    <a:p>
                      <a:pPr algn="ctr" rtl="0" fontAlgn="ctr"/>
                      <a:r>
                        <a:rPr lang="en-AU" sz="900" b="1" i="0" u="none" strike="noStrike" dirty="0">
                          <a:solidFill>
                            <a:srgbClr val="000000"/>
                          </a:solidFill>
                          <a:effectLst/>
                          <a:latin typeface="Calibri" panose="020F0502020204030204" pitchFamily="34" charset="0"/>
                        </a:rPr>
                        <a:t>FY 2018-19 Q3</a:t>
                      </a: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Exploration Licence</a:t>
                      </a: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chemeClr val="bg1">
                              <a:lumMod val="50000"/>
                            </a:schemeClr>
                          </a:solidFill>
                          <a:effectLst/>
                          <a:latin typeface="Calibri" panose="020F0502020204030204" pitchFamily="34" charset="0"/>
                        </a:rPr>
                        <a:t>90</a:t>
                      </a:r>
                    </a:p>
                  </a:txBody>
                  <a:tcPr marL="7620" marR="7620" marT="7620" marB="0" anchor="ctr">
                    <a:solidFill>
                      <a:schemeClr val="accent5">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solidFill>
                      <a:schemeClr val="accent5">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66</a:t>
                      </a:r>
                    </a:p>
                  </a:txBody>
                  <a:tcPr marL="9525" marR="9525" marT="9525" marB="0" anchor="ctr">
                    <a:solidFill>
                      <a:schemeClr val="accent5">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70</a:t>
                      </a:r>
                    </a:p>
                  </a:txBody>
                  <a:tcPr marL="9525" marR="9525" marT="9525" marB="0" anchor="ctr">
                    <a:solidFill>
                      <a:schemeClr val="accent5">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94%</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0001"/>
                  </a:ext>
                </a:extLst>
              </a:tr>
              <a:tr h="213436">
                <a:tc vMerge="1">
                  <a:txBody>
                    <a:bodyPr/>
                    <a:lstStyle/>
                    <a:p>
                      <a:endParaRPr lang="en-AU"/>
                    </a:p>
                  </a:txBody>
                  <a:tcPr/>
                </a:tc>
                <a:tc>
                  <a:txBody>
                    <a:bodyPr/>
                    <a:lstStyle/>
                    <a:p>
                      <a:pPr algn="ctr" fontAlgn="b"/>
                      <a:r>
                        <a:rPr lang="en-AU" sz="900" b="0" i="0" u="none" strike="noStrike">
                          <a:solidFill>
                            <a:srgbClr val="000000"/>
                          </a:solidFill>
                          <a:effectLst/>
                          <a:latin typeface="Calibri" panose="020F0502020204030204" pitchFamily="34" charset="0"/>
                        </a:rPr>
                        <a:t>Mining Licence</a:t>
                      </a:r>
                    </a:p>
                  </a:txBody>
                  <a:tcPr marL="9525" marR="9525" marT="9525" marB="0" anchor="ctr">
                    <a:solidFill>
                      <a:schemeClr val="bg1">
                        <a:lumMod val="95000"/>
                      </a:schemeClr>
                    </a:solidFill>
                  </a:tcPr>
                </a:tc>
                <a:tc>
                  <a:txBody>
                    <a:bodyPr/>
                    <a:lstStyle/>
                    <a:p>
                      <a:pPr algn="ctr" fontAlgn="b"/>
                      <a:r>
                        <a:rPr lang="en-AU" sz="900" b="0" i="0" u="none" strike="noStrike" dirty="0">
                          <a:solidFill>
                            <a:schemeClr val="bg1">
                              <a:lumMod val="50000"/>
                            </a:schemeClr>
                          </a:solidFill>
                          <a:effectLst/>
                          <a:latin typeface="Calibri" panose="020F0502020204030204" pitchFamily="34" charset="0"/>
                        </a:rPr>
                        <a:t>120</a:t>
                      </a:r>
                    </a:p>
                  </a:txBody>
                  <a:tcPr marL="7620" marR="7620" marT="7620" marB="0" anchor="ctr">
                    <a:solidFill>
                      <a:schemeClr val="bg1">
                        <a:lumMod val="95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solidFill>
                      <a:schemeClr val="bg1">
                        <a:lumMod val="95000"/>
                      </a:schemeClr>
                    </a:solidFill>
                  </a:tcPr>
                </a:tc>
                <a:tc>
                  <a:txBody>
                    <a:bodyPr/>
                    <a:lstStyle/>
                    <a:p>
                      <a:pPr algn="ctr" fontAlgn="b"/>
                      <a:r>
                        <a:rPr lang="en-AU" sz="900" b="0" i="0" u="none" strike="noStrike">
                          <a:solidFill>
                            <a:srgbClr val="000000"/>
                          </a:solidFill>
                          <a:effectLst/>
                          <a:latin typeface="Calibri" panose="020F0502020204030204" pitchFamily="34" charset="0"/>
                        </a:rPr>
                        <a:t>17</a:t>
                      </a:r>
                    </a:p>
                  </a:txBody>
                  <a:tcPr marL="9525" marR="9525" marT="9525" marB="0" anchor="ctr">
                    <a:solidFill>
                      <a:schemeClr val="bg1">
                        <a:lumMod val="95000"/>
                      </a:schemeClr>
                    </a:solidFill>
                  </a:tcPr>
                </a:tc>
                <a:tc>
                  <a:txBody>
                    <a:bodyPr/>
                    <a:lstStyle/>
                    <a:p>
                      <a:pPr algn="ctr" fontAlgn="b"/>
                      <a:r>
                        <a:rPr lang="en-AU" sz="900" b="0" i="0" u="none" strike="noStrike">
                          <a:solidFill>
                            <a:srgbClr val="000000"/>
                          </a:solidFill>
                          <a:effectLst/>
                          <a:latin typeface="Calibri" panose="020F0502020204030204" pitchFamily="34" charset="0"/>
                        </a:rPr>
                        <a:t>19</a:t>
                      </a:r>
                    </a:p>
                  </a:txBody>
                  <a:tcPr marL="9525" marR="9525" marT="9525" marB="0" anchor="ctr">
                    <a:solidFill>
                      <a:schemeClr val="bg1">
                        <a:lumMod val="95000"/>
                      </a:schemeClr>
                    </a:solidFill>
                  </a:tcPr>
                </a:tc>
                <a:tc>
                  <a:txBody>
                    <a:bodyPr/>
                    <a:lstStyle/>
                    <a:p>
                      <a:pPr algn="ctr" fontAlgn="b"/>
                      <a:r>
                        <a:rPr lang="en-AU" sz="900" b="0" i="0" u="none" strike="noStrike">
                          <a:solidFill>
                            <a:srgbClr val="000000"/>
                          </a:solidFill>
                          <a:effectLst/>
                          <a:latin typeface="Calibri" panose="020F0502020204030204" pitchFamily="34" charset="0"/>
                        </a:rPr>
                        <a:t>89%</a:t>
                      </a:r>
                    </a:p>
                  </a:txBody>
                  <a:tcPr marL="9525" marR="9525" marT="9525" marB="0" anchor="ctr">
                    <a:solidFill>
                      <a:schemeClr val="bg1">
                        <a:lumMod val="95000"/>
                      </a:schemeClr>
                    </a:solidFill>
                  </a:tcPr>
                </a:tc>
                <a:extLst>
                  <a:ext uri="{0D108BD9-81ED-4DB2-BD59-A6C34878D82A}">
                    <a16:rowId xmlns:a16="http://schemas.microsoft.com/office/drawing/2014/main" val="10002"/>
                  </a:ext>
                </a:extLst>
              </a:tr>
              <a:tr h="213436">
                <a:tc vMerge="1">
                  <a:txBody>
                    <a:bodyPr/>
                    <a:lstStyle/>
                    <a:p>
                      <a:endParaRPr lang="en-AU"/>
                    </a:p>
                  </a:txBody>
                  <a:tcPr/>
                </a:tc>
                <a:tc>
                  <a:txBody>
                    <a:bodyPr/>
                    <a:lstStyle/>
                    <a:p>
                      <a:pPr algn="ctr" fontAlgn="b"/>
                      <a:r>
                        <a:rPr lang="en-AU" sz="900" b="0" i="0" u="none" strike="noStrike">
                          <a:solidFill>
                            <a:srgbClr val="000000"/>
                          </a:solidFill>
                          <a:effectLst/>
                          <a:latin typeface="Calibri" panose="020F0502020204030204" pitchFamily="34" charset="0"/>
                        </a:rPr>
                        <a:t>Retention Licence</a:t>
                      </a: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chemeClr val="bg1">
                              <a:lumMod val="50000"/>
                            </a:schemeClr>
                          </a:solidFill>
                          <a:effectLst/>
                          <a:latin typeface="Calibri" panose="020F0502020204030204" pitchFamily="34" charset="0"/>
                        </a:rPr>
                        <a:t>90</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solidFill>
                      <a:schemeClr val="accent5">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solidFill>
                      <a:schemeClr val="accent5">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100%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0003"/>
                  </a:ext>
                </a:extLst>
              </a:tr>
              <a:tr h="213436">
                <a:tc vMerge="1">
                  <a:txBody>
                    <a:bodyPr/>
                    <a:lstStyle/>
                    <a:p>
                      <a:endParaRPr lang="en-AU"/>
                    </a:p>
                  </a:txBody>
                  <a:tcPr/>
                </a:tc>
                <a:tc>
                  <a:txBody>
                    <a:bodyPr/>
                    <a:lstStyle/>
                    <a:p>
                      <a:pPr algn="ctr" fontAlgn="b"/>
                      <a:r>
                        <a:rPr lang="en-AU" sz="900" b="0" i="0" u="none" strike="noStrike" dirty="0">
                          <a:solidFill>
                            <a:srgbClr val="000000"/>
                          </a:solidFill>
                          <a:effectLst/>
                          <a:latin typeface="Calibri" panose="020F0502020204030204" pitchFamily="34" charset="0"/>
                        </a:rPr>
                        <a:t>Work Authority</a:t>
                      </a:r>
                    </a:p>
                  </a:txBody>
                  <a:tcPr marL="9525" marR="9525" marT="9525" marB="0" anchor="ctr">
                    <a:solidFill>
                      <a:schemeClr val="bg1">
                        <a:lumMod val="95000"/>
                      </a:schemeClr>
                    </a:solidFill>
                  </a:tcPr>
                </a:tc>
                <a:tc>
                  <a:txBody>
                    <a:bodyPr/>
                    <a:lstStyle/>
                    <a:p>
                      <a:pPr algn="ctr" fontAlgn="b"/>
                      <a:r>
                        <a:rPr lang="en-AU" sz="900" b="0" i="0" u="none" strike="noStrike" dirty="0">
                          <a:solidFill>
                            <a:schemeClr val="bg1">
                              <a:lumMod val="50000"/>
                            </a:schemeClr>
                          </a:solidFill>
                          <a:effectLst/>
                          <a:latin typeface="Calibri" panose="020F0502020204030204" pitchFamily="34" charset="0"/>
                        </a:rPr>
                        <a:t>120</a:t>
                      </a:r>
                    </a:p>
                  </a:txBody>
                  <a:tcPr marL="7620" marR="7620" marT="7620" marB="0" anchor="ctr">
                    <a:solidFill>
                      <a:schemeClr val="bg1">
                        <a:lumMod val="95000"/>
                      </a:schemeClr>
                    </a:solidFill>
                  </a:tcP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solidFill>
                      <a:schemeClr val="bg1">
                        <a:lumMod val="95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10</a:t>
                      </a:r>
                    </a:p>
                  </a:txBody>
                  <a:tcPr marL="9525" marR="9525" marT="9525" marB="0" anchor="ctr">
                    <a:solidFill>
                      <a:schemeClr val="bg1">
                        <a:lumMod val="95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14</a:t>
                      </a:r>
                    </a:p>
                  </a:txBody>
                  <a:tcPr marL="9525" marR="9525" marT="9525" marB="0" anchor="ctr">
                    <a:solidFill>
                      <a:schemeClr val="bg1">
                        <a:lumMod val="95000"/>
                      </a:schemeClr>
                    </a:solidFill>
                  </a:tcPr>
                </a:tc>
                <a:tc>
                  <a:txBody>
                    <a:bodyPr/>
                    <a:lstStyle/>
                    <a:p>
                      <a:pPr algn="ctr" fontAlgn="b"/>
                      <a:r>
                        <a:rPr lang="en-AU" sz="900" b="0" i="0" u="none" strike="noStrike">
                          <a:solidFill>
                            <a:srgbClr val="000000"/>
                          </a:solidFill>
                          <a:effectLst/>
                          <a:latin typeface="Calibri" panose="020F0502020204030204" pitchFamily="34" charset="0"/>
                        </a:rPr>
                        <a:t>71%</a:t>
                      </a:r>
                    </a:p>
                  </a:txBody>
                  <a:tcPr marL="9525" marR="9525" marT="9525" marB="0" anchor="ctr">
                    <a:solidFill>
                      <a:schemeClr val="bg1">
                        <a:lumMod val="95000"/>
                      </a:schemeClr>
                    </a:solidFill>
                  </a:tcPr>
                </a:tc>
                <a:extLst>
                  <a:ext uri="{0D108BD9-81ED-4DB2-BD59-A6C34878D82A}">
                    <a16:rowId xmlns:a16="http://schemas.microsoft.com/office/drawing/2014/main" val="10004"/>
                  </a:ext>
                </a:extLst>
              </a:tr>
              <a:tr h="213436">
                <a:tc vMerge="1">
                  <a:txBody>
                    <a:bodyPr/>
                    <a:lstStyle/>
                    <a:p>
                      <a:endParaRPr lang="en-AU"/>
                    </a:p>
                  </a:txBody>
                  <a:tcPr/>
                </a:tc>
                <a:tc gridSpan="2">
                  <a:txBody>
                    <a:bodyPr/>
                    <a:lstStyle/>
                    <a:p>
                      <a:pPr algn="ctr" rtl="0" fontAlgn="ctr"/>
                      <a:r>
                        <a:rPr lang="en-AU" sz="900" b="1" i="0" u="none" strike="noStrike" dirty="0">
                          <a:solidFill>
                            <a:srgbClr val="000000"/>
                          </a:solidFill>
                          <a:effectLst/>
                          <a:latin typeface="Calibri" panose="020F0502020204030204" pitchFamily="34" charset="0"/>
                        </a:rPr>
                        <a:t>Total</a:t>
                      </a: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a:solidFill>
                            <a:srgbClr val="000000"/>
                          </a:solidFill>
                          <a:effectLst/>
                          <a:latin typeface="Calibri" panose="020F0502020204030204" pitchFamily="34" charset="0"/>
                        </a:rPr>
                        <a:t>10</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Calibri" panose="020F0502020204030204" pitchFamily="34" charset="0"/>
                        </a:rPr>
                        <a:t>96</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106</a:t>
                      </a:r>
                    </a:p>
                  </a:txBody>
                  <a:tcPr marL="9525" marR="9525" marT="9525" marB="0" anchor="ctr">
                    <a:solidFill>
                      <a:schemeClr val="accent5">
                        <a:lumMod val="60000"/>
                        <a:lumOff val="40000"/>
                      </a:schemeClr>
                    </a:solidFill>
                  </a:tcPr>
                </a:tc>
                <a:tc>
                  <a:txBody>
                    <a:bodyPr/>
                    <a:lstStyle/>
                    <a:p>
                      <a:pPr algn="ctr" fontAlgn="b"/>
                      <a:r>
                        <a:rPr lang="en-AU" sz="900" b="0" i="0" u="none" strike="noStrike">
                          <a:solidFill>
                            <a:srgbClr val="000000"/>
                          </a:solidFill>
                          <a:effectLst/>
                          <a:latin typeface="Calibri" panose="020F0502020204030204" pitchFamily="34" charset="0"/>
                        </a:rPr>
                        <a:t>91%</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09"/>
                  </a:ext>
                </a:extLst>
              </a:tr>
              <a:tr h="213436">
                <a:tc rowSpan="6">
                  <a:txBody>
                    <a:bodyPr/>
                    <a:lstStyle/>
                    <a:p>
                      <a:pPr algn="ctr" rtl="0" fontAlgn="ctr"/>
                      <a:r>
                        <a:rPr lang="en-AU" sz="900" b="1" i="0" u="none" strike="noStrike" dirty="0">
                          <a:solidFill>
                            <a:srgbClr val="000000"/>
                          </a:solidFill>
                          <a:effectLst/>
                          <a:latin typeface="Calibri" panose="020F0502020204030204" pitchFamily="34" charset="0"/>
                        </a:rPr>
                        <a:t>FY 2018-19 Q2</a:t>
                      </a:r>
                    </a:p>
                  </a:txBody>
                  <a:tcPr marL="9525" marR="9525" marT="9525" marB="0" anchor="ctr">
                    <a:solidFill>
                      <a:schemeClr val="accent5">
                        <a:lumMod val="60000"/>
                        <a:lumOff val="40000"/>
                      </a:schemeClr>
                    </a:solidFill>
                  </a:tcPr>
                </a:tc>
                <a:tc>
                  <a:txBody>
                    <a:bodyPr/>
                    <a:lstStyle/>
                    <a:p>
                      <a:pPr algn="ctr" fontAlgn="b"/>
                      <a:r>
                        <a:rPr lang="en-AU" sz="900" b="0" i="0" u="none" strike="noStrike">
                          <a:solidFill>
                            <a:srgbClr val="000000"/>
                          </a:solidFill>
                          <a:effectLst/>
                          <a:latin typeface="Calibri" panose="020F0502020204030204" pitchFamily="34" charset="0"/>
                        </a:rPr>
                        <a:t>Exploration Licence</a:t>
                      </a: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chemeClr val="bg1">
                              <a:lumMod val="50000"/>
                            </a:schemeClr>
                          </a:solidFill>
                          <a:effectLst/>
                          <a:latin typeface="Calibri" panose="020F0502020204030204" pitchFamily="34" charset="0"/>
                        </a:rPr>
                        <a:t>90</a:t>
                      </a:r>
                    </a:p>
                  </a:txBody>
                  <a:tcPr marL="7620" marR="7620" marT="7620" marB="0" anchor="ctr">
                    <a:solidFill>
                      <a:schemeClr val="accent5">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solidFill>
                      <a:schemeClr val="accent5">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31</a:t>
                      </a: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35</a:t>
                      </a: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89%</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0010"/>
                  </a:ext>
                </a:extLst>
              </a:tr>
              <a:tr h="213436">
                <a:tc vMerge="1">
                  <a:txBody>
                    <a:bodyPr/>
                    <a:lstStyle/>
                    <a:p>
                      <a:endParaRPr lang="en-AU"/>
                    </a:p>
                  </a:txBody>
                  <a:tcPr/>
                </a:tc>
                <a:tc>
                  <a:txBody>
                    <a:bodyPr/>
                    <a:lstStyle/>
                    <a:p>
                      <a:pPr algn="ctr" fontAlgn="b"/>
                      <a:r>
                        <a:rPr lang="en-AU" sz="900" b="0" i="0" u="none" strike="noStrike">
                          <a:solidFill>
                            <a:srgbClr val="000000"/>
                          </a:solidFill>
                          <a:effectLst/>
                          <a:latin typeface="Calibri" panose="020F0502020204030204" pitchFamily="34" charset="0"/>
                        </a:rPr>
                        <a:t>Mining Licence</a:t>
                      </a:r>
                    </a:p>
                  </a:txBody>
                  <a:tcPr marL="9525" marR="9525" marT="9525" marB="0" anchor="ctr">
                    <a:solidFill>
                      <a:schemeClr val="bg1">
                        <a:lumMod val="95000"/>
                      </a:schemeClr>
                    </a:solidFill>
                  </a:tcPr>
                </a:tc>
                <a:tc>
                  <a:txBody>
                    <a:bodyPr/>
                    <a:lstStyle/>
                    <a:p>
                      <a:pPr algn="ctr" fontAlgn="b"/>
                      <a:r>
                        <a:rPr lang="en-AU" sz="900" b="0" i="0" u="none" strike="noStrike" dirty="0">
                          <a:solidFill>
                            <a:schemeClr val="bg1">
                              <a:lumMod val="50000"/>
                            </a:schemeClr>
                          </a:solidFill>
                          <a:effectLst/>
                          <a:latin typeface="Calibri" panose="020F0502020204030204" pitchFamily="34" charset="0"/>
                        </a:rPr>
                        <a:t>120</a:t>
                      </a:r>
                    </a:p>
                  </a:txBody>
                  <a:tcPr marL="7620" marR="7620" marT="7620" marB="0" anchor="ctr">
                    <a:solidFill>
                      <a:schemeClr val="bg1">
                        <a:lumMod val="95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solidFill>
                      <a:schemeClr val="bg1">
                        <a:lumMod val="95000"/>
                      </a:schemeClr>
                    </a:solidFill>
                  </a:tcPr>
                </a:tc>
                <a:tc>
                  <a:txBody>
                    <a:bodyPr/>
                    <a:lstStyle/>
                    <a:p>
                      <a:pPr algn="ctr" fontAlgn="b"/>
                      <a:r>
                        <a:rPr lang="en-AU" sz="900" b="0" i="0" u="none" strike="noStrike">
                          <a:solidFill>
                            <a:srgbClr val="000000"/>
                          </a:solidFill>
                          <a:effectLst/>
                          <a:latin typeface="Calibri" panose="020F0502020204030204" pitchFamily="34" charset="0"/>
                        </a:rPr>
                        <a:t>16</a:t>
                      </a:r>
                    </a:p>
                  </a:txBody>
                  <a:tcPr marL="9525" marR="9525" marT="9525" marB="0" anchor="ctr">
                    <a:solidFill>
                      <a:schemeClr val="bg1">
                        <a:lumMod val="95000"/>
                      </a:schemeClr>
                    </a:solidFill>
                  </a:tcPr>
                </a:tc>
                <a:tc>
                  <a:txBody>
                    <a:bodyPr/>
                    <a:lstStyle/>
                    <a:p>
                      <a:pPr algn="ctr" fontAlgn="b"/>
                      <a:r>
                        <a:rPr lang="en-AU" sz="900" b="0" i="0" u="none" strike="noStrike">
                          <a:solidFill>
                            <a:srgbClr val="000000"/>
                          </a:solidFill>
                          <a:effectLst/>
                          <a:latin typeface="Calibri" panose="020F0502020204030204" pitchFamily="34" charset="0"/>
                        </a:rPr>
                        <a:t>16</a:t>
                      </a:r>
                    </a:p>
                  </a:txBody>
                  <a:tcPr marL="9525" marR="9525" marT="9525" marB="0" anchor="ctr">
                    <a:solidFill>
                      <a:schemeClr val="bg1">
                        <a:lumMod val="95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100%</a:t>
                      </a:r>
                    </a:p>
                  </a:txBody>
                  <a:tcPr marL="9525" marR="9525" marT="9525" marB="0" anchor="ctr">
                    <a:solidFill>
                      <a:schemeClr val="bg1">
                        <a:lumMod val="95000"/>
                      </a:schemeClr>
                    </a:solidFill>
                  </a:tcPr>
                </a:tc>
                <a:extLst>
                  <a:ext uri="{0D108BD9-81ED-4DB2-BD59-A6C34878D82A}">
                    <a16:rowId xmlns:a16="http://schemas.microsoft.com/office/drawing/2014/main" val="10011"/>
                  </a:ext>
                </a:extLst>
              </a:tr>
              <a:tr h="213436">
                <a:tc vMerge="1">
                  <a:txBody>
                    <a:bodyPr/>
                    <a:lstStyle/>
                    <a:p>
                      <a:endParaRPr lang="en-AU"/>
                    </a:p>
                  </a:txBody>
                  <a:tcPr/>
                </a:tc>
                <a:tc>
                  <a:txBody>
                    <a:bodyPr/>
                    <a:lstStyle/>
                    <a:p>
                      <a:pPr algn="ctr" fontAlgn="b"/>
                      <a:r>
                        <a:rPr lang="en-AU" sz="900" b="0" i="0" u="none" strike="noStrike">
                          <a:solidFill>
                            <a:srgbClr val="000000"/>
                          </a:solidFill>
                          <a:effectLst/>
                          <a:latin typeface="Calibri" panose="020F0502020204030204" pitchFamily="34" charset="0"/>
                        </a:rPr>
                        <a:t>Prospecting Licence</a:t>
                      </a: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chemeClr val="bg1">
                              <a:lumMod val="50000"/>
                            </a:schemeClr>
                          </a:solidFill>
                          <a:effectLst/>
                          <a:latin typeface="Calibri" panose="020F0502020204030204" pitchFamily="34" charset="0"/>
                        </a:rPr>
                        <a:t>90</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solidFill>
                      <a:schemeClr val="accent5">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100%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0012"/>
                  </a:ext>
                </a:extLst>
              </a:tr>
              <a:tr h="213436">
                <a:tc vMerge="1">
                  <a:txBody>
                    <a:bodyPr/>
                    <a:lstStyle/>
                    <a:p>
                      <a:endParaRPr lang="en-AU"/>
                    </a:p>
                  </a:txBody>
                  <a:tcPr/>
                </a:tc>
                <a:tc>
                  <a:txBody>
                    <a:bodyPr/>
                    <a:lstStyle/>
                    <a:p>
                      <a:pPr algn="ctr" fontAlgn="b"/>
                      <a:r>
                        <a:rPr lang="en-AU" sz="900" b="0" i="0" u="none" strike="noStrike">
                          <a:solidFill>
                            <a:srgbClr val="000000"/>
                          </a:solidFill>
                          <a:effectLst/>
                          <a:latin typeface="Calibri" panose="020F0502020204030204" pitchFamily="34" charset="0"/>
                        </a:rPr>
                        <a:t>Retention Licence</a:t>
                      </a:r>
                    </a:p>
                  </a:txBody>
                  <a:tcPr marL="9525" marR="9525" marT="9525" marB="0" anchor="ctr">
                    <a:solidFill>
                      <a:schemeClr val="bg1">
                        <a:lumMod val="95000"/>
                      </a:schemeClr>
                    </a:solidFill>
                  </a:tcPr>
                </a:tc>
                <a:tc>
                  <a:txBody>
                    <a:bodyPr/>
                    <a:lstStyle/>
                    <a:p>
                      <a:pPr algn="ctr" fontAlgn="b"/>
                      <a:r>
                        <a:rPr lang="en-AU" sz="900" b="0" i="0" u="none" strike="noStrike" dirty="0">
                          <a:solidFill>
                            <a:schemeClr val="bg1">
                              <a:lumMod val="50000"/>
                            </a:schemeClr>
                          </a:solidFill>
                          <a:effectLst/>
                          <a:latin typeface="Calibri" panose="020F0502020204030204" pitchFamily="34" charset="0"/>
                        </a:rPr>
                        <a:t>120</a:t>
                      </a:r>
                    </a:p>
                  </a:txBody>
                  <a:tcPr marL="7620" marR="7620" marT="7620" marB="0" anchor="ctr">
                    <a:solidFill>
                      <a:schemeClr val="bg1">
                        <a:lumMod val="95000"/>
                      </a:schemeClr>
                    </a:solidFill>
                  </a:tcP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solidFill>
                      <a:schemeClr val="bg1">
                        <a:lumMod val="95000"/>
                      </a:schemeClr>
                    </a:solidFill>
                  </a:tcP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solidFill>
                      <a:schemeClr val="bg1">
                        <a:lumMod val="95000"/>
                      </a:schemeClr>
                    </a:solidFill>
                  </a:tcP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solidFill>
                      <a:schemeClr val="bg1">
                        <a:lumMod val="95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50%</a:t>
                      </a:r>
                    </a:p>
                  </a:txBody>
                  <a:tcPr marL="9525" marR="9525" marT="9525" marB="0" anchor="ctr">
                    <a:solidFill>
                      <a:schemeClr val="bg1">
                        <a:lumMod val="95000"/>
                      </a:schemeClr>
                    </a:solidFill>
                  </a:tcPr>
                </a:tc>
                <a:extLst>
                  <a:ext uri="{0D108BD9-81ED-4DB2-BD59-A6C34878D82A}">
                    <a16:rowId xmlns:a16="http://schemas.microsoft.com/office/drawing/2014/main" val="10014"/>
                  </a:ext>
                </a:extLst>
              </a:tr>
              <a:tr h="213436">
                <a:tc vMerge="1">
                  <a:txBody>
                    <a:bodyPr/>
                    <a:lstStyle/>
                    <a:p>
                      <a:endParaRPr lang="en-AU"/>
                    </a:p>
                  </a:txBody>
                  <a:tcPr/>
                </a:tc>
                <a:tc>
                  <a:txBody>
                    <a:bodyPr/>
                    <a:lstStyle/>
                    <a:p>
                      <a:pPr algn="ctr" fontAlgn="b"/>
                      <a:r>
                        <a:rPr lang="en-AU" sz="900" b="0" i="0" u="none" strike="noStrike" dirty="0">
                          <a:solidFill>
                            <a:srgbClr val="000000"/>
                          </a:solidFill>
                          <a:effectLst/>
                          <a:latin typeface="Calibri" panose="020F0502020204030204" pitchFamily="34" charset="0"/>
                        </a:rPr>
                        <a:t>Work Authority</a:t>
                      </a:r>
                    </a:p>
                  </a:txBody>
                  <a:tcPr marL="9525" marR="9525" marT="9525" marB="0" anchor="ctr">
                    <a:solidFill>
                      <a:schemeClr val="bg1">
                        <a:lumMod val="95000"/>
                      </a:schemeClr>
                    </a:solidFill>
                  </a:tcPr>
                </a:tc>
                <a:tc>
                  <a:txBody>
                    <a:bodyPr/>
                    <a:lstStyle/>
                    <a:p>
                      <a:pPr algn="ctr" fontAlgn="b"/>
                      <a:r>
                        <a:rPr lang="en-AU" sz="900" b="0" i="0" u="none" strike="noStrike" dirty="0">
                          <a:solidFill>
                            <a:schemeClr val="bg1">
                              <a:lumMod val="50000"/>
                            </a:schemeClr>
                          </a:solidFill>
                          <a:effectLst/>
                          <a:latin typeface="Calibri" panose="020F0502020204030204" pitchFamily="34" charset="0"/>
                        </a:rPr>
                        <a:t>30</a:t>
                      </a:r>
                    </a:p>
                  </a:txBody>
                  <a:tcPr marL="7620" marR="7620" marT="7620" marB="0" anchor="ctr">
                    <a:solidFill>
                      <a:schemeClr val="bg1">
                        <a:lumMod val="95000"/>
                      </a:schemeClr>
                    </a:solidFill>
                  </a:tcP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solidFill>
                      <a:schemeClr val="bg1">
                        <a:lumMod val="95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solidFill>
                      <a:schemeClr val="bg1">
                        <a:lumMod val="95000"/>
                      </a:schemeClr>
                    </a:solidFill>
                  </a:tcPr>
                </a:tc>
                <a:tc>
                  <a:txBody>
                    <a:bodyPr/>
                    <a:lstStyle/>
                    <a:p>
                      <a:pPr algn="ctr" fontAlgn="b"/>
                      <a:r>
                        <a:rPr lang="en-AU" sz="900" b="0" i="0" u="none" strike="noStrike">
                          <a:solidFill>
                            <a:srgbClr val="000000"/>
                          </a:solidFill>
                          <a:effectLst/>
                          <a:latin typeface="Calibri" panose="020F0502020204030204" pitchFamily="34" charset="0"/>
                        </a:rPr>
                        <a:t>6</a:t>
                      </a:r>
                    </a:p>
                  </a:txBody>
                  <a:tcPr marL="9525" marR="9525" marT="9525" marB="0" anchor="ctr">
                    <a:solidFill>
                      <a:schemeClr val="bg1">
                        <a:lumMod val="95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50%</a:t>
                      </a:r>
                    </a:p>
                  </a:txBody>
                  <a:tcPr marL="9525" marR="9525" marT="9525" marB="0" anchor="ctr">
                    <a:solidFill>
                      <a:schemeClr val="bg1">
                        <a:lumMod val="95000"/>
                      </a:schemeClr>
                    </a:solidFill>
                  </a:tcPr>
                </a:tc>
                <a:extLst>
                  <a:ext uri="{0D108BD9-81ED-4DB2-BD59-A6C34878D82A}">
                    <a16:rowId xmlns:a16="http://schemas.microsoft.com/office/drawing/2014/main" val="3757454170"/>
                  </a:ext>
                </a:extLst>
              </a:tr>
              <a:tr h="213436">
                <a:tc vMerge="1">
                  <a:txBody>
                    <a:bodyPr/>
                    <a:lstStyle/>
                    <a:p>
                      <a:endParaRPr lang="en-AU"/>
                    </a:p>
                  </a:txBody>
                  <a:tcPr/>
                </a:tc>
                <a:tc gridSpan="2">
                  <a:txBody>
                    <a:bodyPr/>
                    <a:lstStyle/>
                    <a:p>
                      <a:pPr algn="ctr" rtl="0" fontAlgn="ctr"/>
                      <a:r>
                        <a:rPr lang="en-AU" sz="900" b="1" i="0" u="none" strike="noStrike" dirty="0">
                          <a:solidFill>
                            <a:srgbClr val="000000"/>
                          </a:solidFill>
                          <a:effectLst/>
                          <a:latin typeface="Calibri" panose="020F0502020204030204" pitchFamily="34" charset="0"/>
                        </a:rPr>
                        <a:t>Total</a:t>
                      </a: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a:solidFill>
                            <a:srgbClr val="000000"/>
                          </a:solidFill>
                          <a:effectLst/>
                          <a:latin typeface="Calibri" panose="020F0502020204030204" pitchFamily="34" charset="0"/>
                        </a:rPr>
                        <a:t>8</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Calibri" panose="020F0502020204030204" pitchFamily="34" charset="0"/>
                        </a:rPr>
                        <a:t>52</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60</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87%</a:t>
                      </a:r>
                    </a:p>
                  </a:txBody>
                  <a:tcPr marL="7620" marR="7620" marT="7620" marB="0" anchor="ctr">
                    <a:solidFill>
                      <a:schemeClr val="accent5">
                        <a:lumMod val="60000"/>
                        <a:lumOff val="40000"/>
                      </a:schemeClr>
                    </a:solidFill>
                  </a:tcPr>
                </a:tc>
                <a:extLst>
                  <a:ext uri="{0D108BD9-81ED-4DB2-BD59-A6C34878D82A}">
                    <a16:rowId xmlns:a16="http://schemas.microsoft.com/office/drawing/2014/main" val="10015"/>
                  </a:ext>
                </a:extLst>
              </a:tr>
            </a:tbl>
          </a:graphicData>
        </a:graphic>
      </p:graphicFrame>
      <p:sp>
        <p:nvSpPr>
          <p:cNvPr id="9" name="TextBox 8">
            <a:extLst>
              <a:ext uri="{FF2B5EF4-FFF2-40B4-BE49-F238E27FC236}">
                <a16:creationId xmlns:a16="http://schemas.microsoft.com/office/drawing/2014/main" id="{85D26BA2-E83D-486A-843E-97354980C66D}"/>
              </a:ext>
            </a:extLst>
          </p:cNvPr>
          <p:cNvSpPr txBox="1"/>
          <p:nvPr/>
        </p:nvSpPr>
        <p:spPr>
          <a:xfrm>
            <a:off x="388268" y="3506484"/>
            <a:ext cx="4134459" cy="276999"/>
          </a:xfrm>
          <a:prstGeom prst="rect">
            <a:avLst/>
          </a:prstGeom>
          <a:noFill/>
        </p:spPr>
        <p:txBody>
          <a:bodyPr wrap="square" rtlCol="0">
            <a:spAutoFit/>
          </a:bodyPr>
          <a:lstStyle/>
          <a:p>
            <a:r>
              <a:rPr lang="en-AU" sz="1200" dirty="0">
                <a:solidFill>
                  <a:schemeClr val="accent6">
                    <a:lumMod val="50000"/>
                  </a:schemeClr>
                </a:solidFill>
              </a:rPr>
              <a:t>Licence Variations Finalised (Client Services Standard – CSS)</a:t>
            </a:r>
          </a:p>
        </p:txBody>
      </p:sp>
      <p:sp>
        <p:nvSpPr>
          <p:cNvPr id="3" name="TextBox 2">
            <a:extLst>
              <a:ext uri="{FF2B5EF4-FFF2-40B4-BE49-F238E27FC236}">
                <a16:creationId xmlns:a16="http://schemas.microsoft.com/office/drawing/2014/main" id="{3C079D03-E727-4241-869E-EA482217DCF3}"/>
              </a:ext>
            </a:extLst>
          </p:cNvPr>
          <p:cNvSpPr txBox="1"/>
          <p:nvPr/>
        </p:nvSpPr>
        <p:spPr>
          <a:xfrm>
            <a:off x="6897216" y="1083910"/>
            <a:ext cx="2808312" cy="1431161"/>
          </a:xfrm>
          <a:prstGeom prst="rect">
            <a:avLst/>
          </a:prstGeom>
          <a:noFill/>
        </p:spPr>
        <p:txBody>
          <a:bodyPr wrap="square" rtlCol="0">
            <a:spAutoFit/>
          </a:bodyPr>
          <a:lstStyle/>
          <a:p>
            <a:r>
              <a:rPr lang="en-AU" sz="900" b="1" dirty="0"/>
              <a:t>Explanation for the result: </a:t>
            </a:r>
            <a:endParaRPr lang="en-AU" sz="900" dirty="0"/>
          </a:p>
          <a:p>
            <a:pPr>
              <a:spcAft>
                <a:spcPts val="600"/>
              </a:spcAft>
            </a:pPr>
            <a:endParaRPr lang="en-AU" sz="900" dirty="0">
              <a:solidFill>
                <a:srgbClr val="FF0000"/>
              </a:solidFill>
            </a:endParaRPr>
          </a:p>
          <a:p>
            <a:pPr>
              <a:spcAft>
                <a:spcPts val="600"/>
              </a:spcAft>
            </a:pPr>
            <a:r>
              <a:rPr lang="en-AU" sz="900" dirty="0"/>
              <a:t>In Q3 10 applications were finalised and all were completed within the Statutory Time Frame (STF).  </a:t>
            </a:r>
          </a:p>
          <a:p>
            <a:pPr>
              <a:spcAft>
                <a:spcPts val="600"/>
              </a:spcAft>
            </a:pPr>
            <a:r>
              <a:rPr lang="en-AU" sz="900" dirty="0"/>
              <a:t>One Work Authority application was finalised in the quarter.</a:t>
            </a:r>
          </a:p>
          <a:p>
            <a:br>
              <a:rPr lang="en-AU" sz="900" dirty="0"/>
            </a:br>
            <a:endParaRPr lang="en-AU" sz="900" dirty="0"/>
          </a:p>
        </p:txBody>
      </p:sp>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8551064" y="274639"/>
            <a:ext cx="897328" cy="274042"/>
          </a:xfrm>
        </p:spPr>
        <p:txBody>
          <a:bodyPr/>
          <a:lstStyle/>
          <a:p>
            <a:r>
              <a:rPr lang="en-AU" dirty="0"/>
              <a:t> Page    </a:t>
            </a:r>
            <a:fld id="{BE4ABD5F-D626-4461-ADC9-85806A61CF0E}" type="slidenum">
              <a:rPr lang="en-AU" smtClean="0"/>
              <a:pPr/>
              <a:t>4</a:t>
            </a:fld>
            <a:endParaRPr lang="en-AU" dirty="0"/>
          </a:p>
        </p:txBody>
      </p:sp>
      <p:sp>
        <p:nvSpPr>
          <p:cNvPr id="11" name="TextBox 10">
            <a:extLst>
              <a:ext uri="{FF2B5EF4-FFF2-40B4-BE49-F238E27FC236}">
                <a16:creationId xmlns:a16="http://schemas.microsoft.com/office/drawing/2014/main" id="{10EFA746-6F27-473A-9214-3DDCCEA36DDF}"/>
              </a:ext>
            </a:extLst>
          </p:cNvPr>
          <p:cNvSpPr txBox="1"/>
          <p:nvPr/>
        </p:nvSpPr>
        <p:spPr>
          <a:xfrm>
            <a:off x="6924912" y="3783483"/>
            <a:ext cx="2808312" cy="2477601"/>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The number of variations finalised increased to 106 during Q3. 91% of the licence variations were completed within the client services standard (</a:t>
            </a:r>
            <a:r>
              <a:rPr lang="en-AU" sz="900" dirty="0" err="1"/>
              <a:t>ie</a:t>
            </a:r>
            <a:r>
              <a:rPr lang="en-AU" sz="900" dirty="0"/>
              <a:t> the measure where no statutory time frames exist). </a:t>
            </a:r>
          </a:p>
          <a:p>
            <a:pPr>
              <a:spcAft>
                <a:spcPts val="600"/>
              </a:spcAft>
            </a:pPr>
            <a:endParaRPr lang="en-AU" sz="900" dirty="0">
              <a:solidFill>
                <a:schemeClr val="accent6">
                  <a:lumMod val="50000"/>
                </a:schemeClr>
              </a:solidFill>
            </a:endParaRPr>
          </a:p>
          <a:p>
            <a:pPr>
              <a:spcAft>
                <a:spcPts val="600"/>
              </a:spcAft>
            </a:pPr>
            <a:endParaRPr lang="en-AU" sz="900" dirty="0">
              <a:solidFill>
                <a:schemeClr val="accent6">
                  <a:lumMod val="50000"/>
                </a:schemeClr>
              </a:solidFill>
            </a:endParaRPr>
          </a:p>
          <a:p>
            <a:pPr>
              <a:spcAft>
                <a:spcPts val="600"/>
              </a:spcAft>
            </a:pPr>
            <a:endParaRPr lang="en-AU" sz="900" dirty="0">
              <a:solidFill>
                <a:schemeClr val="accent6">
                  <a:lumMod val="50000"/>
                </a:schemeClr>
              </a:solidFill>
            </a:endParaRPr>
          </a:p>
          <a:p>
            <a:r>
              <a:rPr lang="en-AU" sz="900" dirty="0">
                <a:solidFill>
                  <a:schemeClr val="bg1">
                    <a:lumMod val="50000"/>
                  </a:schemeClr>
                </a:solidFill>
              </a:rPr>
              <a:t>This indicator measures how well the department meets its client service standard when processing approvals. This indicator has two measures: applications that have a legislated statutory time frame and applications that do not.  Earth Resources Regulation began reporting on client services standard in July 2017.</a:t>
            </a:r>
          </a:p>
        </p:txBody>
      </p:sp>
      <p:sp>
        <p:nvSpPr>
          <p:cNvPr id="7" name="Footer Placeholder 6"/>
          <p:cNvSpPr>
            <a:spLocks noGrp="1"/>
          </p:cNvSpPr>
          <p:nvPr>
            <p:ph type="ftr" sz="quarter" idx="11"/>
          </p:nvPr>
        </p:nvSpPr>
        <p:spPr/>
        <p:txBody>
          <a:bodyPr/>
          <a:lstStyle/>
          <a:p>
            <a:r>
              <a:rPr lang="en-AU"/>
              <a:t>Earth Resources Regulation Quarterly Performance Report 2018-19 Q3</a:t>
            </a:r>
            <a:endParaRPr lang="en-AU" dirty="0"/>
          </a:p>
        </p:txBody>
      </p:sp>
    </p:spTree>
    <p:extLst>
      <p:ext uri="{BB962C8B-B14F-4D97-AF65-F5344CB8AC3E}">
        <p14:creationId xmlns:p14="http://schemas.microsoft.com/office/powerpoint/2010/main" val="224827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57220"/>
            <a:ext cx="8915400" cy="274042"/>
          </a:xfrm>
        </p:spPr>
        <p:txBody>
          <a:bodyPr>
            <a:normAutofit fontScale="90000"/>
          </a:bodyPr>
          <a:lstStyle/>
          <a:p>
            <a:r>
              <a:rPr lang="en-AU" sz="1400" b="1" dirty="0">
                <a:solidFill>
                  <a:schemeClr val="bg1"/>
                </a:solidFill>
              </a:rPr>
              <a:t>KPI 1 Efficient Approvals Process</a:t>
            </a:r>
          </a:p>
        </p:txBody>
      </p:sp>
      <p:graphicFrame>
        <p:nvGraphicFramePr>
          <p:cNvPr id="5" name="Table 4"/>
          <p:cNvGraphicFramePr>
            <a:graphicFrameLocks noGrp="1"/>
          </p:cNvGraphicFramePr>
          <p:nvPr>
            <p:extLst>
              <p:ext uri="{D42A27DB-BD31-4B8C-83A1-F6EECF244321}">
                <p14:modId xmlns:p14="http://schemas.microsoft.com/office/powerpoint/2010/main" val="3502206243"/>
              </p:ext>
            </p:extLst>
          </p:nvPr>
        </p:nvGraphicFramePr>
        <p:xfrm>
          <a:off x="388268" y="987777"/>
          <a:ext cx="6724972" cy="2811243"/>
        </p:xfrm>
        <a:graphic>
          <a:graphicData uri="http://schemas.openxmlformats.org/drawingml/2006/table">
            <a:tbl>
              <a:tblPr firstRow="1" bandRow="1">
                <a:tableStyleId>{00A15C55-8517-42AA-B614-E9B94910E393}</a:tableStyleId>
              </a:tblPr>
              <a:tblGrid>
                <a:gridCol w="67630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648072">
                  <a:extLst>
                    <a:ext uri="{9D8B030D-6E8A-4147-A177-3AD203B41FA5}">
                      <a16:colId xmlns:a16="http://schemas.microsoft.com/office/drawing/2014/main" val="2951049663"/>
                    </a:ext>
                  </a:extLst>
                </a:gridCol>
                <a:gridCol w="792088">
                  <a:extLst>
                    <a:ext uri="{9D8B030D-6E8A-4147-A177-3AD203B41FA5}">
                      <a16:colId xmlns:a16="http://schemas.microsoft.com/office/drawing/2014/main" val="2161276873"/>
                    </a:ext>
                  </a:extLst>
                </a:gridCol>
                <a:gridCol w="683875">
                  <a:extLst>
                    <a:ext uri="{9D8B030D-6E8A-4147-A177-3AD203B41FA5}">
                      <a16:colId xmlns:a16="http://schemas.microsoft.com/office/drawing/2014/main" val="20002"/>
                    </a:ext>
                  </a:extLst>
                </a:gridCol>
                <a:gridCol w="536004">
                  <a:extLst>
                    <a:ext uri="{9D8B030D-6E8A-4147-A177-3AD203B41FA5}">
                      <a16:colId xmlns:a16="http://schemas.microsoft.com/office/drawing/2014/main" val="20004"/>
                    </a:ext>
                  </a:extLst>
                </a:gridCol>
                <a:gridCol w="575045">
                  <a:extLst>
                    <a:ext uri="{9D8B030D-6E8A-4147-A177-3AD203B41FA5}">
                      <a16:colId xmlns:a16="http://schemas.microsoft.com/office/drawing/2014/main" val="20005"/>
                    </a:ext>
                  </a:extLst>
                </a:gridCol>
                <a:gridCol w="564007">
                  <a:extLst>
                    <a:ext uri="{9D8B030D-6E8A-4147-A177-3AD203B41FA5}">
                      <a16:colId xmlns:a16="http://schemas.microsoft.com/office/drawing/2014/main" val="20006"/>
                    </a:ext>
                  </a:extLst>
                </a:gridCol>
                <a:gridCol w="809421">
                  <a:extLst>
                    <a:ext uri="{9D8B030D-6E8A-4147-A177-3AD203B41FA5}">
                      <a16:colId xmlns:a16="http://schemas.microsoft.com/office/drawing/2014/main" val="20007"/>
                    </a:ext>
                  </a:extLst>
                </a:gridCol>
              </a:tblGrid>
              <a:tr h="540531">
                <a:tc>
                  <a:txBody>
                    <a:bodyPr/>
                    <a:lstStyle/>
                    <a:p>
                      <a:pPr algn="ctr"/>
                      <a:r>
                        <a:rPr lang="en-AU" sz="900" dirty="0"/>
                        <a:t>Quarter</a:t>
                      </a:r>
                    </a:p>
                  </a:txBody>
                  <a:tcPr marL="99060" marR="99060" anchor="ctr">
                    <a:solidFill>
                      <a:srgbClr val="0070C0"/>
                    </a:solidFill>
                  </a:tcPr>
                </a:tc>
                <a:tc>
                  <a:txBody>
                    <a:bodyPr/>
                    <a:lstStyle/>
                    <a:p>
                      <a:pPr algn="ctr"/>
                      <a:r>
                        <a:rPr lang="en-AU" sz="900" dirty="0"/>
                        <a:t>Type</a:t>
                      </a:r>
                    </a:p>
                  </a:txBody>
                  <a:tcPr marL="99060" marR="99060" anchor="ctr">
                    <a:solidFill>
                      <a:srgbClr val="0070C0"/>
                    </a:solidFill>
                  </a:tcPr>
                </a:tc>
                <a:tc>
                  <a:txBody>
                    <a:bodyPr/>
                    <a:lstStyle/>
                    <a:p>
                      <a:pPr algn="ctr"/>
                      <a:r>
                        <a:rPr lang="en-AU" sz="900" dirty="0"/>
                        <a:t>WP</a:t>
                      </a:r>
                    </a:p>
                    <a:p>
                      <a:pPr algn="ctr"/>
                      <a:r>
                        <a:rPr lang="en-AU" sz="900" dirty="0"/>
                        <a:t>Finalised</a:t>
                      </a:r>
                    </a:p>
                  </a:txBody>
                  <a:tcPr marL="99060" marR="99060" anchor="ctr">
                    <a:solidFill>
                      <a:srgbClr val="0070C0"/>
                    </a:solidFill>
                  </a:tcPr>
                </a:tc>
                <a:tc>
                  <a:txBody>
                    <a:bodyPr/>
                    <a:lstStyle/>
                    <a:p>
                      <a:pPr algn="ctr"/>
                      <a:r>
                        <a:rPr lang="en-AU" sz="900" dirty="0"/>
                        <a:t>WP </a:t>
                      </a:r>
                    </a:p>
                    <a:p>
                      <a:pPr algn="ctr"/>
                      <a:r>
                        <a:rPr lang="en-AU" sz="800" dirty="0"/>
                        <a:t>under assessment</a:t>
                      </a:r>
                    </a:p>
                  </a:txBody>
                  <a:tcPr marL="99060" marR="99060" anchor="ctr">
                    <a:solidFill>
                      <a:srgbClr val="0070C0"/>
                    </a:solidFill>
                  </a:tcPr>
                </a:tc>
                <a:tc>
                  <a:txBody>
                    <a:bodyPr/>
                    <a:lstStyle/>
                    <a:p>
                      <a:pPr algn="ctr"/>
                      <a:r>
                        <a:rPr lang="en-AU" sz="900" dirty="0"/>
                        <a:t>Stage STF</a:t>
                      </a:r>
                    </a:p>
                    <a:p>
                      <a:pPr algn="ctr"/>
                      <a:r>
                        <a:rPr lang="en-AU" sz="900" dirty="0"/>
                        <a:t>(Target Days)</a:t>
                      </a:r>
                    </a:p>
                  </a:txBody>
                  <a:tcPr marL="99060" marR="99060" anchor="ctr">
                    <a:solidFill>
                      <a:srgbClr val="0070C0"/>
                    </a:solidFill>
                  </a:tcPr>
                </a:tc>
                <a:tc>
                  <a:txBody>
                    <a:bodyPr/>
                    <a:lstStyle/>
                    <a:p>
                      <a:pPr algn="ctr"/>
                      <a:r>
                        <a:rPr lang="en-AU" sz="900" dirty="0"/>
                        <a:t>Stages</a:t>
                      </a:r>
                      <a:r>
                        <a:rPr lang="en-AU" sz="900" baseline="0" dirty="0"/>
                        <a:t> </a:t>
                      </a:r>
                      <a:r>
                        <a:rPr lang="en-AU" sz="900" dirty="0"/>
                        <a:t>Over </a:t>
                      </a:r>
                    </a:p>
                    <a:p>
                      <a:pPr algn="ctr"/>
                      <a:r>
                        <a:rPr lang="en-AU" sz="900" dirty="0"/>
                        <a:t>STF</a:t>
                      </a:r>
                    </a:p>
                  </a:txBody>
                  <a:tcPr marL="99060" marR="99060" anchor="ctr">
                    <a:solidFill>
                      <a:srgbClr val="002060"/>
                    </a:solidFill>
                  </a:tcPr>
                </a:tc>
                <a:tc>
                  <a:txBody>
                    <a:bodyPr/>
                    <a:lstStyle/>
                    <a:p>
                      <a:pPr algn="ctr"/>
                      <a:r>
                        <a:rPr lang="en-AU" sz="900" dirty="0"/>
                        <a:t>Stages Within</a:t>
                      </a:r>
                    </a:p>
                    <a:p>
                      <a:pPr algn="ctr"/>
                      <a:r>
                        <a:rPr lang="en-AU" sz="900" dirty="0"/>
                        <a:t>STF</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Total stages</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a:t>
                      </a:r>
                    </a:p>
                    <a:p>
                      <a:pPr algn="ctr"/>
                      <a:r>
                        <a:rPr lang="en-AU" sz="800" dirty="0">
                          <a:solidFill>
                            <a:schemeClr val="bg1"/>
                          </a:solidFill>
                        </a:rPr>
                        <a:t>(Within STF/</a:t>
                      </a:r>
                    </a:p>
                    <a:p>
                      <a:pPr algn="ctr"/>
                      <a:r>
                        <a:rPr lang="en-AU" sz="800" dirty="0">
                          <a:solidFill>
                            <a:schemeClr val="bg1"/>
                          </a:solidFill>
                        </a:rPr>
                        <a:t> Total)</a:t>
                      </a:r>
                    </a:p>
                  </a:txBody>
                  <a:tcPr marL="99060" marR="99060" anchor="ctr">
                    <a:solidFill>
                      <a:srgbClr val="002060"/>
                    </a:solidFill>
                  </a:tcPr>
                </a:tc>
                <a:extLst>
                  <a:ext uri="{0D108BD9-81ED-4DB2-BD59-A6C34878D82A}">
                    <a16:rowId xmlns:a16="http://schemas.microsoft.com/office/drawing/2014/main" val="10000"/>
                  </a:ext>
                </a:extLst>
              </a:tr>
              <a:tr h="283839">
                <a:tc rowSpan="4">
                  <a:txBody>
                    <a:bodyPr/>
                    <a:lstStyle/>
                    <a:p>
                      <a:pPr algn="ctr" rtl="0" fontAlgn="ctr"/>
                      <a:r>
                        <a:rPr lang="en-AU" sz="900" b="1" i="0" u="none" strike="noStrike" dirty="0">
                          <a:solidFill>
                            <a:srgbClr val="000000"/>
                          </a:solidFill>
                          <a:effectLst/>
                          <a:latin typeface="Calibri" panose="020F0502020204030204" pitchFamily="34" charset="0"/>
                        </a:rPr>
                        <a:t>FY 2018-19 Q3</a:t>
                      </a:r>
                    </a:p>
                  </a:txBody>
                  <a:tcPr marL="9525" marR="9525" marT="9525" marB="0" anchor="ctr">
                    <a:solidFill>
                      <a:schemeClr val="accent5">
                        <a:lumMod val="60000"/>
                        <a:lumOff val="40000"/>
                      </a:schemeClr>
                    </a:solidFill>
                  </a:tcPr>
                </a:tc>
                <a:tc>
                  <a:txBody>
                    <a:bodyPr/>
                    <a:lstStyle/>
                    <a:p>
                      <a:pPr algn="l" rtl="0" fontAlgn="ctr"/>
                      <a:r>
                        <a:rPr lang="en-AU" sz="900" b="0" i="0" u="none" strike="noStrike" dirty="0">
                          <a:solidFill>
                            <a:srgbClr val="000000"/>
                          </a:solidFill>
                          <a:effectLst/>
                          <a:latin typeface="Calibri" panose="020F0502020204030204" pitchFamily="34" charset="0"/>
                        </a:rPr>
                        <a:t>Work Plan (Exploration)</a:t>
                      </a:r>
                    </a:p>
                  </a:txBody>
                  <a:tcPr marL="857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1</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2</a:t>
                      </a:r>
                    </a:p>
                  </a:txBody>
                  <a:tcPr marL="7620" marR="7620" marT="7620" marB="0" anchor="ctr">
                    <a:solidFill>
                      <a:schemeClr val="accent5">
                        <a:lumMod val="20000"/>
                        <a:lumOff val="80000"/>
                      </a:schemeClr>
                    </a:solidFill>
                  </a:tcPr>
                </a:tc>
                <a:tc>
                  <a:txBody>
                    <a:bodyPr/>
                    <a:lstStyle/>
                    <a:p>
                      <a:pPr algn="ctr" rtl="0" fontAlgn="ctr"/>
                      <a:r>
                        <a:rPr lang="en-AU" sz="900" b="0" i="0" u="none" strike="noStrike" dirty="0">
                          <a:solidFill>
                            <a:srgbClr val="968C8C"/>
                          </a:solidFill>
                          <a:effectLst/>
                          <a:latin typeface="+mn-lt"/>
                        </a:rPr>
                        <a:t>28</a:t>
                      </a: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0</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2</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2</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100%</a:t>
                      </a:r>
                    </a:p>
                  </a:txBody>
                  <a:tcPr marL="7620" marR="7620" marT="7620" marB="0" anchor="ctr">
                    <a:solidFill>
                      <a:schemeClr val="accent5">
                        <a:lumMod val="20000"/>
                        <a:lumOff val="80000"/>
                      </a:schemeClr>
                    </a:solidFill>
                  </a:tcPr>
                </a:tc>
                <a:extLst>
                  <a:ext uri="{0D108BD9-81ED-4DB2-BD59-A6C34878D82A}">
                    <a16:rowId xmlns:a16="http://schemas.microsoft.com/office/drawing/2014/main" val="10001"/>
                  </a:ext>
                </a:extLst>
              </a:tr>
              <a:tr h="283839">
                <a:tc vMerge="1">
                  <a:txBody>
                    <a:bodyPr/>
                    <a:lstStyle/>
                    <a:p>
                      <a:endParaRPr lang="en-AU"/>
                    </a:p>
                  </a:txBody>
                  <a:tcPr/>
                </a:tc>
                <a:tc>
                  <a:txBody>
                    <a:bodyPr/>
                    <a:lstStyle/>
                    <a:p>
                      <a:pPr algn="l" rtl="0" fontAlgn="ctr"/>
                      <a:r>
                        <a:rPr lang="en-AU" sz="900" b="0" i="0" u="none" strike="noStrike" dirty="0">
                          <a:solidFill>
                            <a:srgbClr val="000000"/>
                          </a:solidFill>
                          <a:effectLst/>
                          <a:latin typeface="Calibri" panose="020F0502020204030204" pitchFamily="34" charset="0"/>
                        </a:rPr>
                        <a:t>Work Plan (Minerals)</a:t>
                      </a:r>
                    </a:p>
                  </a:txBody>
                  <a:tcPr marL="85725" marR="9525" marT="9525" marB="0" anchor="ctr">
                    <a:solidFill>
                      <a:schemeClr val="bg1">
                        <a:lumMod val="95000"/>
                      </a:schemeClr>
                    </a:solidFill>
                  </a:tcPr>
                </a:tc>
                <a:tc>
                  <a:txBody>
                    <a:bodyPr/>
                    <a:lstStyle/>
                    <a:p>
                      <a:pPr algn="ctr" fontAlgn="b"/>
                      <a:r>
                        <a:rPr lang="en-AU" sz="900" b="0" i="0" u="none" strike="noStrike" dirty="0">
                          <a:solidFill>
                            <a:srgbClr val="000000"/>
                          </a:solidFill>
                          <a:effectLst/>
                          <a:latin typeface="+mn-lt"/>
                        </a:rPr>
                        <a:t>2</a:t>
                      </a:r>
                    </a:p>
                  </a:txBody>
                  <a:tcPr marL="7620" marR="7620" marT="7620" marB="0" anchor="ctr">
                    <a:solidFill>
                      <a:schemeClr val="bg1">
                        <a:lumMod val="95000"/>
                      </a:schemeClr>
                    </a:solidFill>
                  </a:tcPr>
                </a:tc>
                <a:tc>
                  <a:txBody>
                    <a:bodyPr/>
                    <a:lstStyle/>
                    <a:p>
                      <a:pPr algn="ctr" fontAlgn="b"/>
                      <a:r>
                        <a:rPr lang="en-AU" sz="900" b="0" i="0" u="none" strike="noStrike" dirty="0">
                          <a:solidFill>
                            <a:srgbClr val="000000"/>
                          </a:solidFill>
                          <a:effectLst/>
                          <a:latin typeface="+mn-lt"/>
                        </a:rPr>
                        <a:t>5</a:t>
                      </a:r>
                    </a:p>
                  </a:txBody>
                  <a:tcPr marL="7620" marR="7620" marT="7620" marB="0" anchor="ctr">
                    <a:solidFill>
                      <a:schemeClr val="bg1">
                        <a:lumMod val="95000"/>
                      </a:schemeClr>
                    </a:solidFill>
                  </a:tcPr>
                </a:tc>
                <a:tc>
                  <a:txBody>
                    <a:bodyPr/>
                    <a:lstStyle/>
                    <a:p>
                      <a:pPr algn="ctr" rtl="0" fontAlgn="ctr"/>
                      <a:r>
                        <a:rPr lang="en-AU" sz="900" b="0" i="0" u="none" strike="noStrike" dirty="0">
                          <a:solidFill>
                            <a:srgbClr val="968C8C"/>
                          </a:solidFill>
                          <a:effectLst/>
                          <a:latin typeface="+mn-lt"/>
                        </a:rPr>
                        <a:t>28</a:t>
                      </a:r>
                    </a:p>
                  </a:txBody>
                  <a:tcPr marL="9525" marR="9525" marT="9525" marB="0" anchor="ctr">
                    <a:solidFill>
                      <a:schemeClr val="bg1">
                        <a:lumMod val="95000"/>
                      </a:schemeClr>
                    </a:solidFill>
                  </a:tcPr>
                </a:tc>
                <a:tc>
                  <a:txBody>
                    <a:bodyPr/>
                    <a:lstStyle/>
                    <a:p>
                      <a:pPr algn="ctr" fontAlgn="b"/>
                      <a:r>
                        <a:rPr lang="en-AU" sz="900" b="0" i="0" u="none" strike="noStrike" dirty="0">
                          <a:solidFill>
                            <a:srgbClr val="000000"/>
                          </a:solidFill>
                          <a:effectLst/>
                          <a:latin typeface="+mn-lt"/>
                        </a:rPr>
                        <a:t>0</a:t>
                      </a:r>
                    </a:p>
                  </a:txBody>
                  <a:tcPr marL="7620" marR="7620" marT="7620" marB="0" anchor="ctr">
                    <a:solidFill>
                      <a:schemeClr val="bg1">
                        <a:lumMod val="95000"/>
                      </a:schemeClr>
                    </a:solidFill>
                  </a:tcPr>
                </a:tc>
                <a:tc>
                  <a:txBody>
                    <a:bodyPr/>
                    <a:lstStyle/>
                    <a:p>
                      <a:pPr algn="ctr" fontAlgn="b"/>
                      <a:r>
                        <a:rPr lang="en-AU" sz="900" b="0" i="0" u="none" strike="noStrike" dirty="0">
                          <a:solidFill>
                            <a:srgbClr val="000000"/>
                          </a:solidFill>
                          <a:effectLst/>
                          <a:latin typeface="+mn-lt"/>
                        </a:rPr>
                        <a:t>11</a:t>
                      </a:r>
                    </a:p>
                  </a:txBody>
                  <a:tcPr marL="7620" marR="7620" marT="7620" marB="0" anchor="ctr">
                    <a:solidFill>
                      <a:schemeClr val="bg1">
                        <a:lumMod val="95000"/>
                      </a:schemeClr>
                    </a:solidFill>
                  </a:tcPr>
                </a:tc>
                <a:tc>
                  <a:txBody>
                    <a:bodyPr/>
                    <a:lstStyle/>
                    <a:p>
                      <a:pPr algn="ctr" fontAlgn="b"/>
                      <a:r>
                        <a:rPr lang="en-AU" sz="900" b="0" i="0" u="none" strike="noStrike" dirty="0">
                          <a:solidFill>
                            <a:srgbClr val="000000"/>
                          </a:solidFill>
                          <a:effectLst/>
                          <a:latin typeface="+mn-lt"/>
                        </a:rPr>
                        <a:t>11</a:t>
                      </a:r>
                    </a:p>
                  </a:txBody>
                  <a:tcPr marL="7620" marR="7620" marT="7620" marB="0" anchor="ctr">
                    <a:solidFill>
                      <a:schemeClr val="bg1">
                        <a:lumMod val="95000"/>
                      </a:schemeClr>
                    </a:solidFill>
                  </a:tcPr>
                </a:tc>
                <a:tc>
                  <a:txBody>
                    <a:bodyPr/>
                    <a:lstStyle/>
                    <a:p>
                      <a:pPr algn="ctr" fontAlgn="b"/>
                      <a:r>
                        <a:rPr lang="en-AU" sz="900" b="0" i="0" u="none" strike="noStrike" dirty="0">
                          <a:solidFill>
                            <a:srgbClr val="000000"/>
                          </a:solidFill>
                          <a:effectLst/>
                          <a:latin typeface="+mn-lt"/>
                        </a:rPr>
                        <a:t>100%</a:t>
                      </a:r>
                    </a:p>
                  </a:txBody>
                  <a:tcPr marL="7620" marR="7620" marT="7620" marB="0" anchor="ctr">
                    <a:solidFill>
                      <a:schemeClr val="bg1">
                        <a:lumMod val="95000"/>
                      </a:schemeClr>
                    </a:solidFill>
                  </a:tcPr>
                </a:tc>
                <a:extLst>
                  <a:ext uri="{0D108BD9-81ED-4DB2-BD59-A6C34878D82A}">
                    <a16:rowId xmlns:a16="http://schemas.microsoft.com/office/drawing/2014/main" val="10002"/>
                  </a:ext>
                </a:extLst>
              </a:tr>
              <a:tr h="283839">
                <a:tc vMerge="1">
                  <a:txBody>
                    <a:bodyPr/>
                    <a:lstStyle/>
                    <a:p>
                      <a:endParaRPr lang="en-AU"/>
                    </a:p>
                  </a:txBody>
                  <a:tcPr/>
                </a:tc>
                <a:tc>
                  <a:txBody>
                    <a:bodyPr/>
                    <a:lstStyle/>
                    <a:p>
                      <a:pPr algn="l" rtl="0" fontAlgn="ctr"/>
                      <a:r>
                        <a:rPr lang="en-AU" sz="900" b="0" i="0" u="none" strike="noStrike" dirty="0">
                          <a:solidFill>
                            <a:srgbClr val="000000"/>
                          </a:solidFill>
                          <a:effectLst/>
                          <a:latin typeface="Calibri" panose="020F0502020204030204" pitchFamily="34" charset="0"/>
                        </a:rPr>
                        <a:t>Work Plan (WA)</a:t>
                      </a:r>
                    </a:p>
                  </a:txBody>
                  <a:tcPr marL="857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5</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19</a:t>
                      </a:r>
                    </a:p>
                  </a:txBody>
                  <a:tcPr marL="7620" marR="7620" marT="7620" marB="0" anchor="ctr">
                    <a:solidFill>
                      <a:schemeClr val="accent5">
                        <a:lumMod val="20000"/>
                        <a:lumOff val="80000"/>
                      </a:schemeClr>
                    </a:solidFill>
                  </a:tcPr>
                </a:tc>
                <a:tc>
                  <a:txBody>
                    <a:bodyPr/>
                    <a:lstStyle/>
                    <a:p>
                      <a:pPr algn="ctr" rtl="0" fontAlgn="ctr"/>
                      <a:r>
                        <a:rPr lang="en-AU" sz="900" b="0" i="0" u="none" strike="noStrike" dirty="0">
                          <a:solidFill>
                            <a:srgbClr val="968C8C"/>
                          </a:solidFill>
                          <a:effectLst/>
                          <a:latin typeface="+mn-lt"/>
                        </a:rPr>
                        <a:t>28</a:t>
                      </a: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0</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23</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23</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100%</a:t>
                      </a:r>
                    </a:p>
                  </a:txBody>
                  <a:tcPr marL="7620" marR="7620" marT="7620" marB="0" anchor="ctr">
                    <a:solidFill>
                      <a:schemeClr val="accent5">
                        <a:lumMod val="20000"/>
                        <a:lumOff val="80000"/>
                      </a:schemeClr>
                    </a:solidFill>
                  </a:tcPr>
                </a:tc>
                <a:extLst>
                  <a:ext uri="{0D108BD9-81ED-4DB2-BD59-A6C34878D82A}">
                    <a16:rowId xmlns:a16="http://schemas.microsoft.com/office/drawing/2014/main" val="10003"/>
                  </a:ext>
                </a:extLst>
              </a:tr>
              <a:tr h="283839">
                <a:tc vMerge="1">
                  <a:txBody>
                    <a:bodyPr/>
                    <a:lstStyle/>
                    <a:p>
                      <a:endParaRPr lang="en-AU"/>
                    </a:p>
                  </a:txBody>
                  <a:tcPr/>
                </a:tc>
                <a:tc>
                  <a:txBody>
                    <a:bodyPr/>
                    <a:lstStyle/>
                    <a:p>
                      <a:pPr algn="ctr" rtl="0" fontAlgn="ctr"/>
                      <a:r>
                        <a:rPr lang="en-AU" sz="900" b="1" i="0" u="none" strike="noStrike" dirty="0">
                          <a:solidFill>
                            <a:srgbClr val="000000"/>
                          </a:solidFill>
                          <a:effectLst/>
                          <a:latin typeface="Calibri" panose="020F0502020204030204" pitchFamily="34" charset="0"/>
                        </a:rPr>
                        <a:t>Total</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8</a:t>
                      </a:r>
                    </a:p>
                  </a:txBody>
                  <a:tcPr marL="7620" marR="7620" marT="7620"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28</a:t>
                      </a:r>
                    </a:p>
                  </a:txBody>
                  <a:tcPr marL="7620" marR="7620" marT="7620" marB="0" anchor="ctr">
                    <a:solidFill>
                      <a:schemeClr val="accent5">
                        <a:lumMod val="60000"/>
                        <a:lumOff val="40000"/>
                      </a:schemeClr>
                    </a:solidFill>
                  </a:tcPr>
                </a:tc>
                <a:tc>
                  <a:txBody>
                    <a:bodyPr/>
                    <a:lstStyle/>
                    <a:p>
                      <a:pPr algn="ctr" fontAlgn="ctr"/>
                      <a:r>
                        <a:rPr lang="en-AU" sz="900" b="1" i="0" u="none" strike="noStrike" dirty="0">
                          <a:solidFill>
                            <a:srgbClr val="000000"/>
                          </a:solidFill>
                          <a:effectLst/>
                          <a:latin typeface="+mn-lt"/>
                        </a:rPr>
                        <a:t> </a:t>
                      </a:r>
                    </a:p>
                  </a:txBody>
                  <a:tcPr marL="857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0</a:t>
                      </a:r>
                    </a:p>
                  </a:txBody>
                  <a:tcPr marL="7620" marR="7620" marT="7620"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36</a:t>
                      </a:r>
                    </a:p>
                  </a:txBody>
                  <a:tcPr marL="7620" marR="7620" marT="7620"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36</a:t>
                      </a:r>
                    </a:p>
                  </a:txBody>
                  <a:tcPr marL="7620" marR="7620" marT="7620"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100%</a:t>
                      </a:r>
                    </a:p>
                  </a:txBody>
                  <a:tcPr marL="7620" marR="7620" marT="7620" marB="0" anchor="ctr">
                    <a:solidFill>
                      <a:schemeClr val="accent5">
                        <a:lumMod val="60000"/>
                        <a:lumOff val="40000"/>
                      </a:schemeClr>
                    </a:solidFill>
                  </a:tcPr>
                </a:tc>
                <a:extLst>
                  <a:ext uri="{0D108BD9-81ED-4DB2-BD59-A6C34878D82A}">
                    <a16:rowId xmlns:a16="http://schemas.microsoft.com/office/drawing/2014/main" val="10004"/>
                  </a:ext>
                </a:extLst>
              </a:tr>
              <a:tr h="283839">
                <a:tc rowSpan="4">
                  <a:txBody>
                    <a:bodyPr/>
                    <a:lstStyle/>
                    <a:p>
                      <a:pPr algn="ctr" rtl="0" fontAlgn="ctr"/>
                      <a:r>
                        <a:rPr lang="en-AU" sz="900" b="1" i="0" u="none" strike="noStrike" dirty="0">
                          <a:solidFill>
                            <a:srgbClr val="000000"/>
                          </a:solidFill>
                          <a:effectLst/>
                          <a:latin typeface="Calibri" panose="020F0502020204030204" pitchFamily="34" charset="0"/>
                        </a:rPr>
                        <a:t>FY 2018-19 Q2</a:t>
                      </a:r>
                    </a:p>
                  </a:txBody>
                  <a:tcPr marL="9525" marR="9525" marT="9525" marB="0" anchor="ctr">
                    <a:solidFill>
                      <a:schemeClr val="accent5">
                        <a:lumMod val="60000"/>
                        <a:lumOff val="40000"/>
                      </a:schemeClr>
                    </a:solidFill>
                  </a:tcPr>
                </a:tc>
                <a:tc>
                  <a:txBody>
                    <a:bodyPr/>
                    <a:lstStyle/>
                    <a:p>
                      <a:pPr algn="l" rtl="0" fontAlgn="ctr"/>
                      <a:r>
                        <a:rPr lang="en-AU" sz="900" b="0" i="0" u="none" strike="noStrike" dirty="0">
                          <a:solidFill>
                            <a:srgbClr val="000000"/>
                          </a:solidFill>
                          <a:effectLst/>
                          <a:latin typeface="Calibri" panose="020F0502020204030204" pitchFamily="34" charset="0"/>
                        </a:rPr>
                        <a:t>Work Plan (Exploration)</a:t>
                      </a:r>
                    </a:p>
                  </a:txBody>
                  <a:tcPr marL="857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8</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14</a:t>
                      </a:r>
                    </a:p>
                  </a:txBody>
                  <a:tcPr marL="7620" marR="7620" marT="7620" marB="0" anchor="ctr">
                    <a:solidFill>
                      <a:schemeClr val="accent5">
                        <a:lumMod val="20000"/>
                        <a:lumOff val="80000"/>
                      </a:schemeClr>
                    </a:solidFill>
                  </a:tcPr>
                </a:tc>
                <a:tc>
                  <a:txBody>
                    <a:bodyPr/>
                    <a:lstStyle/>
                    <a:p>
                      <a:pPr algn="ctr" rtl="0" fontAlgn="ctr"/>
                      <a:r>
                        <a:rPr lang="en-AU" sz="900" b="0" i="0" u="none" strike="noStrike">
                          <a:solidFill>
                            <a:srgbClr val="968C8C"/>
                          </a:solidFill>
                          <a:effectLst/>
                          <a:latin typeface="+mn-lt"/>
                        </a:rPr>
                        <a:t>28</a:t>
                      </a: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0</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13</a:t>
                      </a:r>
                    </a:p>
                  </a:txBody>
                  <a:tcPr marL="7620" marR="7620" marT="7620" marB="0" anchor="ctr">
                    <a:solidFill>
                      <a:schemeClr val="accent5">
                        <a:lumMod val="20000"/>
                        <a:lumOff val="80000"/>
                      </a:schemeClr>
                    </a:solidFill>
                  </a:tcPr>
                </a:tc>
                <a:tc>
                  <a:txBody>
                    <a:bodyPr/>
                    <a:lstStyle/>
                    <a:p>
                      <a:pPr algn="ctr" fontAlgn="b"/>
                      <a:r>
                        <a:rPr lang="en-AU" sz="900" b="0" i="0" u="none" strike="noStrike">
                          <a:solidFill>
                            <a:srgbClr val="000000"/>
                          </a:solidFill>
                          <a:effectLst/>
                          <a:latin typeface="+mn-lt"/>
                        </a:rPr>
                        <a:t>13</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100%</a:t>
                      </a:r>
                    </a:p>
                  </a:txBody>
                  <a:tcPr marL="7620" marR="7620" marT="7620" marB="0" anchor="ctr">
                    <a:solidFill>
                      <a:schemeClr val="accent5">
                        <a:lumMod val="20000"/>
                        <a:lumOff val="80000"/>
                      </a:schemeClr>
                    </a:solidFill>
                  </a:tcPr>
                </a:tc>
                <a:extLst>
                  <a:ext uri="{0D108BD9-81ED-4DB2-BD59-A6C34878D82A}">
                    <a16:rowId xmlns:a16="http://schemas.microsoft.com/office/drawing/2014/main" val="10005"/>
                  </a:ext>
                </a:extLst>
              </a:tr>
              <a:tr h="283839">
                <a:tc vMerge="1">
                  <a:txBody>
                    <a:bodyPr/>
                    <a:lstStyle/>
                    <a:p>
                      <a:endParaRPr lang="en-AU"/>
                    </a:p>
                  </a:txBody>
                  <a:tcPr/>
                </a:tc>
                <a:tc>
                  <a:txBody>
                    <a:bodyPr/>
                    <a:lstStyle/>
                    <a:p>
                      <a:pPr algn="l" rtl="0" fontAlgn="ctr"/>
                      <a:r>
                        <a:rPr lang="en-AU" sz="900" b="0" i="0" u="none" strike="noStrike" dirty="0">
                          <a:solidFill>
                            <a:srgbClr val="000000"/>
                          </a:solidFill>
                          <a:effectLst/>
                          <a:latin typeface="Calibri" panose="020F0502020204030204" pitchFamily="34" charset="0"/>
                        </a:rPr>
                        <a:t>Work Plan (Minerals)</a:t>
                      </a:r>
                    </a:p>
                  </a:txBody>
                  <a:tcPr marL="85725" marR="9525" marT="9525" marB="0" anchor="ctr">
                    <a:solidFill>
                      <a:schemeClr val="bg1">
                        <a:lumMod val="95000"/>
                      </a:schemeClr>
                    </a:solidFill>
                  </a:tcPr>
                </a:tc>
                <a:tc>
                  <a:txBody>
                    <a:bodyPr/>
                    <a:lstStyle/>
                    <a:p>
                      <a:pPr algn="ctr" fontAlgn="b"/>
                      <a:r>
                        <a:rPr lang="en-AU" sz="900" b="0" i="0" u="none" strike="noStrike" dirty="0">
                          <a:solidFill>
                            <a:srgbClr val="000000"/>
                          </a:solidFill>
                          <a:effectLst/>
                          <a:latin typeface="+mn-lt"/>
                        </a:rPr>
                        <a:t>1</a:t>
                      </a:r>
                    </a:p>
                  </a:txBody>
                  <a:tcPr marL="7620" marR="7620" marT="7620" marB="0" anchor="ctr">
                    <a:solidFill>
                      <a:schemeClr val="bg1">
                        <a:lumMod val="95000"/>
                      </a:schemeClr>
                    </a:solidFill>
                  </a:tcPr>
                </a:tc>
                <a:tc>
                  <a:txBody>
                    <a:bodyPr/>
                    <a:lstStyle/>
                    <a:p>
                      <a:pPr algn="ctr" fontAlgn="b"/>
                      <a:r>
                        <a:rPr lang="en-AU" sz="900" b="0" i="0" u="none" strike="noStrike" dirty="0">
                          <a:solidFill>
                            <a:srgbClr val="000000"/>
                          </a:solidFill>
                          <a:effectLst/>
                          <a:latin typeface="+mn-lt"/>
                        </a:rPr>
                        <a:t>5</a:t>
                      </a:r>
                    </a:p>
                  </a:txBody>
                  <a:tcPr marL="7620" marR="7620" marT="7620" marB="0" anchor="ctr">
                    <a:solidFill>
                      <a:schemeClr val="bg1">
                        <a:lumMod val="95000"/>
                      </a:schemeClr>
                    </a:solidFill>
                  </a:tcPr>
                </a:tc>
                <a:tc>
                  <a:txBody>
                    <a:bodyPr/>
                    <a:lstStyle/>
                    <a:p>
                      <a:pPr algn="ctr" rtl="0" fontAlgn="ctr"/>
                      <a:r>
                        <a:rPr lang="en-AU" sz="900" b="0" i="0" u="none" strike="noStrike" dirty="0">
                          <a:solidFill>
                            <a:srgbClr val="968C8C"/>
                          </a:solidFill>
                          <a:effectLst/>
                          <a:latin typeface="+mn-lt"/>
                        </a:rPr>
                        <a:t>28</a:t>
                      </a:r>
                    </a:p>
                  </a:txBody>
                  <a:tcPr marL="9525" marR="9525" marT="9525" marB="0" anchor="ctr">
                    <a:solidFill>
                      <a:schemeClr val="bg1">
                        <a:lumMod val="95000"/>
                      </a:schemeClr>
                    </a:solidFill>
                  </a:tcPr>
                </a:tc>
                <a:tc>
                  <a:txBody>
                    <a:bodyPr/>
                    <a:lstStyle/>
                    <a:p>
                      <a:pPr algn="ctr" fontAlgn="b"/>
                      <a:r>
                        <a:rPr lang="en-AU" sz="900" b="0" i="0" u="none" strike="noStrike" dirty="0">
                          <a:solidFill>
                            <a:srgbClr val="000000"/>
                          </a:solidFill>
                          <a:effectLst/>
                          <a:latin typeface="+mn-lt"/>
                        </a:rPr>
                        <a:t>0</a:t>
                      </a:r>
                    </a:p>
                  </a:txBody>
                  <a:tcPr marL="7620" marR="7620" marT="7620" marB="0" anchor="ctr">
                    <a:solidFill>
                      <a:schemeClr val="bg1">
                        <a:lumMod val="95000"/>
                      </a:schemeClr>
                    </a:solidFill>
                  </a:tcPr>
                </a:tc>
                <a:tc>
                  <a:txBody>
                    <a:bodyPr/>
                    <a:lstStyle/>
                    <a:p>
                      <a:pPr algn="ctr" fontAlgn="b"/>
                      <a:r>
                        <a:rPr lang="en-AU" sz="900" b="0" i="0" u="none" strike="noStrike" dirty="0">
                          <a:solidFill>
                            <a:srgbClr val="000000"/>
                          </a:solidFill>
                          <a:effectLst/>
                          <a:latin typeface="+mn-lt"/>
                        </a:rPr>
                        <a:t>8</a:t>
                      </a:r>
                    </a:p>
                  </a:txBody>
                  <a:tcPr marL="7620" marR="7620" marT="7620" marB="0" anchor="ctr">
                    <a:solidFill>
                      <a:schemeClr val="bg1">
                        <a:lumMod val="95000"/>
                      </a:schemeClr>
                    </a:solidFill>
                  </a:tcPr>
                </a:tc>
                <a:tc>
                  <a:txBody>
                    <a:bodyPr/>
                    <a:lstStyle/>
                    <a:p>
                      <a:pPr algn="ctr" fontAlgn="b"/>
                      <a:r>
                        <a:rPr lang="en-AU" sz="900" b="0" i="0" u="none" strike="noStrike" dirty="0">
                          <a:solidFill>
                            <a:srgbClr val="000000"/>
                          </a:solidFill>
                          <a:effectLst/>
                          <a:latin typeface="+mn-lt"/>
                        </a:rPr>
                        <a:t>8</a:t>
                      </a:r>
                    </a:p>
                  </a:txBody>
                  <a:tcPr marL="7620" marR="7620" marT="7620" marB="0" anchor="ctr">
                    <a:solidFill>
                      <a:schemeClr val="bg1">
                        <a:lumMod val="95000"/>
                      </a:schemeClr>
                    </a:solidFill>
                  </a:tcPr>
                </a:tc>
                <a:tc>
                  <a:txBody>
                    <a:bodyPr/>
                    <a:lstStyle/>
                    <a:p>
                      <a:pPr algn="ctr" fontAlgn="b"/>
                      <a:r>
                        <a:rPr lang="en-AU" sz="900" b="0" i="0" u="none" strike="noStrike" dirty="0">
                          <a:solidFill>
                            <a:srgbClr val="000000"/>
                          </a:solidFill>
                          <a:effectLst/>
                          <a:latin typeface="+mn-lt"/>
                        </a:rPr>
                        <a:t>100%</a:t>
                      </a:r>
                    </a:p>
                  </a:txBody>
                  <a:tcPr marL="7620" marR="7620" marT="7620" marB="0" anchor="ctr">
                    <a:solidFill>
                      <a:schemeClr val="bg1">
                        <a:lumMod val="95000"/>
                      </a:schemeClr>
                    </a:solidFill>
                  </a:tcPr>
                </a:tc>
                <a:extLst>
                  <a:ext uri="{0D108BD9-81ED-4DB2-BD59-A6C34878D82A}">
                    <a16:rowId xmlns:a16="http://schemas.microsoft.com/office/drawing/2014/main" val="10006"/>
                  </a:ext>
                </a:extLst>
              </a:tr>
              <a:tr h="283839">
                <a:tc vMerge="1">
                  <a:txBody>
                    <a:bodyPr/>
                    <a:lstStyle/>
                    <a:p>
                      <a:endParaRPr lang="en-AU"/>
                    </a:p>
                  </a:txBody>
                  <a:tcPr/>
                </a:tc>
                <a:tc>
                  <a:txBody>
                    <a:bodyPr/>
                    <a:lstStyle/>
                    <a:p>
                      <a:pPr algn="l" rtl="0" fontAlgn="ctr"/>
                      <a:r>
                        <a:rPr lang="en-AU" sz="900" b="0" i="0" u="none" strike="noStrike">
                          <a:solidFill>
                            <a:srgbClr val="000000"/>
                          </a:solidFill>
                          <a:effectLst/>
                          <a:latin typeface="Calibri" panose="020F0502020204030204" pitchFamily="34" charset="0"/>
                        </a:rPr>
                        <a:t>Work Plan (WA)</a:t>
                      </a:r>
                    </a:p>
                  </a:txBody>
                  <a:tcPr marL="857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3</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14</a:t>
                      </a:r>
                    </a:p>
                  </a:txBody>
                  <a:tcPr marL="7620" marR="7620" marT="7620" marB="0" anchor="ctr">
                    <a:solidFill>
                      <a:schemeClr val="accent5">
                        <a:lumMod val="20000"/>
                        <a:lumOff val="80000"/>
                      </a:schemeClr>
                    </a:solidFill>
                  </a:tcPr>
                </a:tc>
                <a:tc>
                  <a:txBody>
                    <a:bodyPr/>
                    <a:lstStyle/>
                    <a:p>
                      <a:pPr algn="ctr" rtl="0" fontAlgn="ctr"/>
                      <a:r>
                        <a:rPr lang="en-AU" sz="900" b="0" i="0" u="none" strike="noStrike" dirty="0">
                          <a:solidFill>
                            <a:srgbClr val="968C8C"/>
                          </a:solidFill>
                          <a:effectLst/>
                          <a:latin typeface="+mn-lt"/>
                        </a:rPr>
                        <a:t>28</a:t>
                      </a: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0</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21</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21</a:t>
                      </a:r>
                    </a:p>
                  </a:txBody>
                  <a:tcPr marL="7620" marR="7620" marT="7620"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mn-lt"/>
                        </a:rPr>
                        <a:t>100%</a:t>
                      </a:r>
                    </a:p>
                  </a:txBody>
                  <a:tcPr marL="7620" marR="7620" marT="7620" marB="0" anchor="ctr">
                    <a:solidFill>
                      <a:schemeClr val="accent5">
                        <a:lumMod val="20000"/>
                        <a:lumOff val="80000"/>
                      </a:schemeClr>
                    </a:solidFill>
                  </a:tcPr>
                </a:tc>
                <a:extLst>
                  <a:ext uri="{0D108BD9-81ED-4DB2-BD59-A6C34878D82A}">
                    <a16:rowId xmlns:a16="http://schemas.microsoft.com/office/drawing/2014/main" val="10007"/>
                  </a:ext>
                </a:extLst>
              </a:tr>
              <a:tr h="283839">
                <a:tc vMerge="1">
                  <a:txBody>
                    <a:bodyPr/>
                    <a:lstStyle/>
                    <a:p>
                      <a:endParaRPr lang="en-AU"/>
                    </a:p>
                  </a:txBody>
                  <a:tcPr/>
                </a:tc>
                <a:tc>
                  <a:txBody>
                    <a:bodyPr/>
                    <a:lstStyle/>
                    <a:p>
                      <a:pPr algn="ctr" rtl="0" fontAlgn="ctr"/>
                      <a:r>
                        <a:rPr lang="en-AU" sz="900" b="1" i="0" u="none" strike="noStrike" dirty="0">
                          <a:solidFill>
                            <a:srgbClr val="000000"/>
                          </a:solidFill>
                          <a:effectLst/>
                          <a:latin typeface="Calibri" panose="020F0502020204030204" pitchFamily="34" charset="0"/>
                        </a:rPr>
                        <a:t>Total</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12</a:t>
                      </a:r>
                    </a:p>
                  </a:txBody>
                  <a:tcPr marL="7620" marR="7620" marT="7620"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33</a:t>
                      </a:r>
                    </a:p>
                  </a:txBody>
                  <a:tcPr marL="7620" marR="7620" marT="7620" marB="0" anchor="ctr">
                    <a:solidFill>
                      <a:schemeClr val="accent5">
                        <a:lumMod val="60000"/>
                        <a:lumOff val="40000"/>
                      </a:schemeClr>
                    </a:solidFill>
                  </a:tcPr>
                </a:tc>
                <a:tc>
                  <a:txBody>
                    <a:bodyPr/>
                    <a:lstStyle/>
                    <a:p>
                      <a:pPr algn="ctr" fontAlgn="ctr"/>
                      <a:r>
                        <a:rPr lang="en-AU" sz="900" b="1" i="0" u="none" strike="noStrike" dirty="0">
                          <a:solidFill>
                            <a:srgbClr val="000000"/>
                          </a:solidFill>
                          <a:effectLst/>
                          <a:latin typeface="+mn-lt"/>
                        </a:rPr>
                        <a:t> </a:t>
                      </a:r>
                    </a:p>
                  </a:txBody>
                  <a:tcPr marL="857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0</a:t>
                      </a:r>
                    </a:p>
                  </a:txBody>
                  <a:tcPr marL="7620" marR="7620" marT="7620"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42</a:t>
                      </a:r>
                    </a:p>
                  </a:txBody>
                  <a:tcPr marL="7620" marR="7620" marT="7620"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42</a:t>
                      </a:r>
                    </a:p>
                  </a:txBody>
                  <a:tcPr marL="7620" marR="7620" marT="7620"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100%</a:t>
                      </a:r>
                    </a:p>
                  </a:txBody>
                  <a:tcPr marL="7620" marR="7620" marT="7620" marB="0" anchor="ctr">
                    <a:solidFill>
                      <a:schemeClr val="accent5">
                        <a:lumMod val="60000"/>
                        <a:lumOff val="40000"/>
                      </a:schemeClr>
                    </a:solidFill>
                  </a:tcPr>
                </a:tc>
                <a:extLst>
                  <a:ext uri="{0D108BD9-81ED-4DB2-BD59-A6C34878D82A}">
                    <a16:rowId xmlns:a16="http://schemas.microsoft.com/office/drawing/2014/main" val="10008"/>
                  </a:ext>
                </a:extLst>
              </a:tr>
            </a:tbl>
          </a:graphicData>
        </a:graphic>
      </p:graphicFrame>
      <p:sp>
        <p:nvSpPr>
          <p:cNvPr id="6" name="TextBox 5"/>
          <p:cNvSpPr txBox="1"/>
          <p:nvPr/>
        </p:nvSpPr>
        <p:spPr>
          <a:xfrm>
            <a:off x="388268" y="723880"/>
            <a:ext cx="4505800" cy="276999"/>
          </a:xfrm>
          <a:prstGeom prst="rect">
            <a:avLst/>
          </a:prstGeom>
          <a:noFill/>
        </p:spPr>
        <p:txBody>
          <a:bodyPr wrap="square" rtlCol="0">
            <a:spAutoFit/>
          </a:bodyPr>
          <a:lstStyle/>
          <a:p>
            <a:r>
              <a:rPr lang="en-AU" sz="1200" dirty="0">
                <a:solidFill>
                  <a:schemeClr val="accent6">
                    <a:lumMod val="50000"/>
                  </a:schemeClr>
                </a:solidFill>
              </a:rPr>
              <a:t>Work Plans Performance (within Statutory Time Frame)</a:t>
            </a:r>
          </a:p>
        </p:txBody>
      </p:sp>
      <p:sp>
        <p:nvSpPr>
          <p:cNvPr id="8" name="TextBox 7">
            <a:extLst>
              <a:ext uri="{FF2B5EF4-FFF2-40B4-BE49-F238E27FC236}">
                <a16:creationId xmlns:a16="http://schemas.microsoft.com/office/drawing/2014/main" id="{DB8832FC-FFFC-424F-9FC3-27AB79C292BE}"/>
              </a:ext>
            </a:extLst>
          </p:cNvPr>
          <p:cNvSpPr txBox="1"/>
          <p:nvPr/>
        </p:nvSpPr>
        <p:spPr>
          <a:xfrm>
            <a:off x="7257256" y="919921"/>
            <a:ext cx="2518115" cy="1831271"/>
          </a:xfrm>
          <a:prstGeom prst="rect">
            <a:avLst/>
          </a:prstGeom>
          <a:noFill/>
        </p:spPr>
        <p:txBody>
          <a:bodyPr wrap="square" rtlCol="0">
            <a:spAutoFit/>
          </a:bodyPr>
          <a:lstStyle/>
          <a:p>
            <a:r>
              <a:rPr lang="en-AU" sz="900" b="1" dirty="0"/>
              <a:t>Explanation for the result: </a:t>
            </a:r>
            <a:endParaRPr lang="en-AU" sz="900" dirty="0"/>
          </a:p>
          <a:p>
            <a:pPr>
              <a:spcAft>
                <a:spcPts val="600"/>
              </a:spcAft>
            </a:pPr>
            <a:br>
              <a:rPr lang="en-AU" sz="900" dirty="0">
                <a:solidFill>
                  <a:srgbClr val="FF0000"/>
                </a:solidFill>
              </a:rPr>
            </a:br>
            <a:r>
              <a:rPr lang="en-AU" sz="900" dirty="0"/>
              <a:t>In Q3 Earth Resources Regulation assessed 36 work plan stages, of which 100% were assessed within the stage’s statutory time frame. </a:t>
            </a:r>
          </a:p>
          <a:p>
            <a:pPr>
              <a:spcAft>
                <a:spcPts val="600"/>
              </a:spcAft>
            </a:pPr>
            <a:r>
              <a:rPr lang="en-AU" sz="900" dirty="0"/>
              <a:t>Earth Resources Regulation</a:t>
            </a:r>
            <a:r>
              <a:rPr lang="en-AU" sz="900" strike="sngStrike" dirty="0"/>
              <a:t>s</a:t>
            </a:r>
            <a:r>
              <a:rPr lang="en-AU" sz="900" dirty="0"/>
              <a:t> assessed multiple stages from some work plans in the quarter as the 36 work plan stages assessed were from 28 unique work plans. During the Q3 quarter eight</a:t>
            </a:r>
            <a:r>
              <a:rPr lang="en-AU" sz="900" strike="sngStrike" dirty="0"/>
              <a:t> </a:t>
            </a:r>
            <a:r>
              <a:rPr lang="en-AU" sz="900" dirty="0"/>
              <a:t>work plans were finalised. The assessment of work plans remains fully compliant with the statutory time frame.</a:t>
            </a:r>
          </a:p>
        </p:txBody>
      </p:sp>
      <p:sp>
        <p:nvSpPr>
          <p:cNvPr id="10" name="TextBox 9">
            <a:extLst>
              <a:ext uri="{FF2B5EF4-FFF2-40B4-BE49-F238E27FC236}">
                <a16:creationId xmlns:a16="http://schemas.microsoft.com/office/drawing/2014/main" id="{C741BD5D-99F0-4DC8-880A-2BBA7BF38E71}"/>
              </a:ext>
            </a:extLst>
          </p:cNvPr>
          <p:cNvSpPr txBox="1"/>
          <p:nvPr/>
        </p:nvSpPr>
        <p:spPr>
          <a:xfrm>
            <a:off x="6734113" y="4296860"/>
            <a:ext cx="3139413" cy="1754326"/>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Earth Resources Regulation is the regulator responsible for administering various legislation including the </a:t>
            </a:r>
            <a:r>
              <a:rPr lang="en-AU" sz="900" i="1" dirty="0">
                <a:solidFill>
                  <a:schemeClr val="bg1">
                    <a:lumMod val="50000"/>
                  </a:schemeClr>
                </a:solidFill>
              </a:rPr>
              <a:t>Mineral Resources (Sustainable Development) Act 1990 (MRSDA). </a:t>
            </a:r>
            <a:r>
              <a:rPr lang="en-AU" sz="900" dirty="0">
                <a:solidFill>
                  <a:schemeClr val="bg1">
                    <a:lumMod val="50000"/>
                  </a:schemeClr>
                </a:solidFill>
              </a:rPr>
              <a:t>Earth Resources Regulation understands its responsibilities as a regulator to ensure timely processing and approvals. </a:t>
            </a:r>
          </a:p>
          <a:p>
            <a:endParaRPr lang="en-AU" sz="900" dirty="0">
              <a:solidFill>
                <a:schemeClr val="bg1">
                  <a:lumMod val="50000"/>
                </a:schemeClr>
              </a:solidFill>
            </a:endParaRPr>
          </a:p>
          <a:p>
            <a:r>
              <a:rPr lang="en-AU" sz="900" dirty="0">
                <a:solidFill>
                  <a:schemeClr val="bg1">
                    <a:lumMod val="50000"/>
                  </a:schemeClr>
                </a:solidFill>
              </a:rPr>
              <a:t>Earth Resources Regulation is striving for a consistent and transparent approvals process, balancing efficiency but maintaining the rigour required for comprehensive assessment, consistent with the legislation.</a:t>
            </a:r>
          </a:p>
          <a:p>
            <a:r>
              <a:rPr lang="en-AU" sz="900" dirty="0"/>
              <a:t> </a:t>
            </a: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524937" y="274639"/>
            <a:ext cx="897328" cy="274042"/>
          </a:xfrm>
        </p:spPr>
        <p:txBody>
          <a:bodyPr/>
          <a:lstStyle/>
          <a:p>
            <a:r>
              <a:rPr lang="en-AU" dirty="0"/>
              <a:t> Page    </a:t>
            </a:r>
            <a:fld id="{BE4ABD5F-D626-4461-ADC9-85806A61CF0E}" type="slidenum">
              <a:rPr lang="en-AU" smtClean="0"/>
              <a:pPr/>
              <a:t>5</a:t>
            </a:fld>
            <a:endParaRPr lang="en-AU" dirty="0"/>
          </a:p>
        </p:txBody>
      </p:sp>
      <p:graphicFrame>
        <p:nvGraphicFramePr>
          <p:cNvPr id="11" name="Chart 10">
            <a:extLst>
              <a:ext uri="{FF2B5EF4-FFF2-40B4-BE49-F238E27FC236}">
                <a16:creationId xmlns:a16="http://schemas.microsoft.com/office/drawing/2014/main" id="{7A3249FA-ED95-4FE6-9B3B-BBC3A5F80268}"/>
              </a:ext>
            </a:extLst>
          </p:cNvPr>
          <p:cNvGraphicFramePr/>
          <p:nvPr>
            <p:extLst>
              <p:ext uri="{D42A27DB-BD31-4B8C-83A1-F6EECF244321}">
                <p14:modId xmlns:p14="http://schemas.microsoft.com/office/powerpoint/2010/main" val="3521811781"/>
              </p:ext>
            </p:extLst>
          </p:nvPr>
        </p:nvGraphicFramePr>
        <p:xfrm>
          <a:off x="388268" y="3889024"/>
          <a:ext cx="6038304" cy="2694338"/>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AU"/>
              <a:t>Earth Resources Regulation Quarterly Performance Report 2018-19 Q3</a:t>
            </a:r>
          </a:p>
        </p:txBody>
      </p:sp>
    </p:spTree>
    <p:extLst>
      <p:ext uri="{BB962C8B-B14F-4D97-AF65-F5344CB8AC3E}">
        <p14:creationId xmlns:p14="http://schemas.microsoft.com/office/powerpoint/2010/main" val="399705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57220"/>
            <a:ext cx="8915400" cy="274042"/>
          </a:xfrm>
        </p:spPr>
        <p:txBody>
          <a:bodyPr>
            <a:normAutofit fontScale="90000"/>
          </a:bodyPr>
          <a:lstStyle/>
          <a:p>
            <a:r>
              <a:rPr lang="en-AU" sz="1400" b="1" dirty="0">
                <a:solidFill>
                  <a:schemeClr val="bg1"/>
                </a:solidFill>
              </a:rPr>
              <a:t>KPI 1 Efficient Approvals Process</a:t>
            </a:r>
          </a:p>
        </p:txBody>
      </p:sp>
      <p:graphicFrame>
        <p:nvGraphicFramePr>
          <p:cNvPr id="5" name="Table 4"/>
          <p:cNvGraphicFramePr>
            <a:graphicFrameLocks noGrp="1"/>
          </p:cNvGraphicFramePr>
          <p:nvPr>
            <p:extLst>
              <p:ext uri="{D42A27DB-BD31-4B8C-83A1-F6EECF244321}">
                <p14:modId xmlns:p14="http://schemas.microsoft.com/office/powerpoint/2010/main" val="170869268"/>
              </p:ext>
            </p:extLst>
          </p:nvPr>
        </p:nvGraphicFramePr>
        <p:xfrm>
          <a:off x="394815" y="2888804"/>
          <a:ext cx="7019040" cy="3554258"/>
        </p:xfrm>
        <a:graphic>
          <a:graphicData uri="http://schemas.openxmlformats.org/drawingml/2006/table">
            <a:tbl>
              <a:tblPr firstRow="1" bandRow="1">
                <a:tableStyleId>{5C22544A-7EE6-4342-B048-85BDC9FD1C3A}</a:tableStyleId>
              </a:tblPr>
              <a:tblGrid>
                <a:gridCol w="916522">
                  <a:extLst>
                    <a:ext uri="{9D8B030D-6E8A-4147-A177-3AD203B41FA5}">
                      <a16:colId xmlns:a16="http://schemas.microsoft.com/office/drawing/2014/main" val="20000"/>
                    </a:ext>
                  </a:extLst>
                </a:gridCol>
                <a:gridCol w="1854046">
                  <a:extLst>
                    <a:ext uri="{9D8B030D-6E8A-4147-A177-3AD203B41FA5}">
                      <a16:colId xmlns:a16="http://schemas.microsoft.com/office/drawing/2014/main" val="20001"/>
                    </a:ext>
                  </a:extLst>
                </a:gridCol>
                <a:gridCol w="648072">
                  <a:extLst>
                    <a:ext uri="{9D8B030D-6E8A-4147-A177-3AD203B41FA5}">
                      <a16:colId xmlns:a16="http://schemas.microsoft.com/office/drawing/2014/main" val="2951049663"/>
                    </a:ext>
                  </a:extLst>
                </a:gridCol>
                <a:gridCol w="906229">
                  <a:extLst>
                    <a:ext uri="{9D8B030D-6E8A-4147-A177-3AD203B41FA5}">
                      <a16:colId xmlns:a16="http://schemas.microsoft.com/office/drawing/2014/main" val="2161276873"/>
                    </a:ext>
                  </a:extLst>
                </a:gridCol>
                <a:gridCol w="44450">
                  <a:extLst>
                    <a:ext uri="{9D8B030D-6E8A-4147-A177-3AD203B41FA5}">
                      <a16:colId xmlns:a16="http://schemas.microsoft.com/office/drawing/2014/main" val="817634080"/>
                    </a:ext>
                  </a:extLst>
                </a:gridCol>
                <a:gridCol w="831758">
                  <a:extLst>
                    <a:ext uri="{9D8B030D-6E8A-4147-A177-3AD203B41FA5}">
                      <a16:colId xmlns:a16="http://schemas.microsoft.com/office/drawing/2014/main" val="20002"/>
                    </a:ext>
                  </a:extLst>
                </a:gridCol>
                <a:gridCol w="857908">
                  <a:extLst>
                    <a:ext uri="{9D8B030D-6E8A-4147-A177-3AD203B41FA5}">
                      <a16:colId xmlns:a16="http://schemas.microsoft.com/office/drawing/2014/main" val="20004"/>
                    </a:ext>
                  </a:extLst>
                </a:gridCol>
                <a:gridCol w="960055">
                  <a:extLst>
                    <a:ext uri="{9D8B030D-6E8A-4147-A177-3AD203B41FA5}">
                      <a16:colId xmlns:a16="http://schemas.microsoft.com/office/drawing/2014/main" val="20005"/>
                    </a:ext>
                  </a:extLst>
                </a:gridCol>
              </a:tblGrid>
              <a:tr h="658634">
                <a:tc>
                  <a:txBody>
                    <a:bodyPr/>
                    <a:lstStyle/>
                    <a:p>
                      <a:pPr algn="ctr"/>
                      <a:r>
                        <a:rPr lang="en-AU" sz="900" dirty="0"/>
                        <a:t>Quarter</a:t>
                      </a:r>
                    </a:p>
                  </a:txBody>
                  <a:tcPr marL="99060" marR="99060" anchor="ctr">
                    <a:solidFill>
                      <a:srgbClr val="002060"/>
                    </a:solidFill>
                  </a:tcPr>
                </a:tc>
                <a:tc>
                  <a:txBody>
                    <a:bodyPr/>
                    <a:lstStyle/>
                    <a:p>
                      <a:pPr algn="ctr"/>
                      <a:r>
                        <a:rPr lang="en-AU" sz="900" dirty="0"/>
                        <a:t>Type</a:t>
                      </a:r>
                    </a:p>
                  </a:txBody>
                  <a:tcPr marL="99060" marR="99060" anchor="ctr">
                    <a:solidFill>
                      <a:srgbClr val="002060"/>
                    </a:solidFill>
                  </a:tcPr>
                </a:tc>
                <a:tc>
                  <a:txBody>
                    <a:bodyPr/>
                    <a:lstStyle/>
                    <a:p>
                      <a:pPr algn="ctr"/>
                      <a:r>
                        <a:rPr lang="en-AU" sz="900" dirty="0"/>
                        <a:t>Plans</a:t>
                      </a:r>
                    </a:p>
                    <a:p>
                      <a:pPr algn="ctr"/>
                      <a:r>
                        <a:rPr lang="en-AU" sz="900" dirty="0"/>
                        <a:t>Finalised</a:t>
                      </a:r>
                    </a:p>
                  </a:txBody>
                  <a:tcPr marL="99060" marR="99060" anchor="ctr">
                    <a:solidFill>
                      <a:srgbClr val="002060"/>
                    </a:solidFill>
                  </a:tcPr>
                </a:tc>
                <a:tc>
                  <a:txBody>
                    <a:bodyPr/>
                    <a:lstStyle/>
                    <a:p>
                      <a:pPr algn="ctr"/>
                      <a:r>
                        <a:rPr lang="en-AU" sz="900" dirty="0"/>
                        <a:t>Plans </a:t>
                      </a:r>
                      <a:r>
                        <a:rPr lang="en-AU" sz="800" dirty="0"/>
                        <a:t>under assessment</a:t>
                      </a:r>
                    </a:p>
                  </a:txBody>
                  <a:tcPr marL="99060" marR="99060" anchor="ctr">
                    <a:solidFill>
                      <a:srgbClr val="002060"/>
                    </a:solidFill>
                  </a:tcPr>
                </a:tc>
                <a:tc>
                  <a:txBody>
                    <a:bodyPr/>
                    <a:lstStyle/>
                    <a:p>
                      <a:pPr algn="ctr" fontAlgn="b"/>
                      <a:endParaRPr lang="en-AU" sz="900" b="1" i="0" u="none" strike="noStrike" dirty="0">
                        <a:solidFill>
                          <a:schemeClr val="tx1">
                            <a:lumMod val="65000"/>
                            <a:lumOff val="35000"/>
                          </a:schemeClr>
                        </a:solidFill>
                        <a:effectLst/>
                        <a:latin typeface="+mn-lt"/>
                      </a:endParaRPr>
                    </a:p>
                  </a:txBody>
                  <a:tcPr marL="9525" marR="9525" marT="9525" marB="0" anchor="ctr">
                    <a:solidFill>
                      <a:schemeClr val="bg1"/>
                    </a:solidFill>
                  </a:tcPr>
                </a:tc>
                <a:tc>
                  <a:txBody>
                    <a:bodyPr/>
                    <a:lstStyle/>
                    <a:p>
                      <a:pPr algn="ctr" fontAlgn="b"/>
                      <a:r>
                        <a:rPr lang="en-AU" sz="900" u="none" strike="noStrike" dirty="0">
                          <a:effectLst/>
                        </a:rPr>
                        <a:t>Environment Plan Stages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rPr>
                        <a:t>Operation Plan Stages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rPr>
                        <a:t>Total Stage Assessed</a:t>
                      </a:r>
                      <a:endParaRPr lang="en-AU" sz="900" b="1" i="0" u="none" strike="noStrike" dirty="0">
                        <a:solidFill>
                          <a:schemeClr val="bg1"/>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10000"/>
                  </a:ext>
                </a:extLst>
              </a:tr>
              <a:tr h="321736">
                <a:tc row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FY 2018-19 Q3</a:t>
                      </a:r>
                      <a:endParaRPr lang="en-AU" sz="900" b="0" i="0" u="none" strike="noStrike" dirty="0">
                        <a:solidFill>
                          <a:srgbClr val="000000"/>
                        </a:solidFill>
                        <a:effectLst/>
                        <a:latin typeface="Calibri" panose="020F0502020204030204" pitchFamily="34" charset="0"/>
                        <a:cs typeface="Calibri" panose="020F0502020204030204" pitchFamily="34" charset="0"/>
                      </a:endParaRPr>
                    </a:p>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Offshore Petroleum Production Licence</a:t>
                      </a:r>
                    </a:p>
                  </a:txBody>
                  <a:tcPr marL="85725" marR="9525" marT="9525" marB="0" anchor="ctr"/>
                </a:tc>
                <a:tc>
                  <a:txBody>
                    <a:bodyPr/>
                    <a:lstStyle/>
                    <a:p>
                      <a:pPr algn="ctr" fontAlgn="b"/>
                      <a:r>
                        <a:rPr lang="en-AU" sz="1000" b="0" i="0" u="none" strike="noStrike" dirty="0">
                          <a:solidFill>
                            <a:schemeClr val="tx1"/>
                          </a:solidFill>
                          <a:effectLst/>
                          <a:latin typeface="+mn-lt"/>
                        </a:rPr>
                        <a:t>0</a:t>
                      </a:r>
                    </a:p>
                  </a:txBody>
                  <a:tcPr marL="9525" marR="9525" marT="9525" marB="0" anchor="ctr"/>
                </a:tc>
                <a:tc>
                  <a:txBody>
                    <a:bodyPr/>
                    <a:lstStyle/>
                    <a:p>
                      <a:pPr algn="ctr" fontAlgn="b"/>
                      <a:r>
                        <a:rPr lang="en-AU" sz="1000" b="0" i="0" u="none" strike="noStrike" dirty="0">
                          <a:solidFill>
                            <a:schemeClr val="tx1"/>
                          </a:solidFill>
                          <a:effectLst/>
                          <a:latin typeface="+mn-lt"/>
                        </a:rPr>
                        <a:t>1</a:t>
                      </a:r>
                    </a:p>
                  </a:txBody>
                  <a:tcPr marL="9525" marR="9525" marT="9525" marB="0" anchor="ctr"/>
                </a:tc>
                <a:tc>
                  <a:txBody>
                    <a:bodyPr/>
                    <a:lstStyle/>
                    <a:p>
                      <a:pPr algn="ctr" fontAlgn="b"/>
                      <a:endParaRPr lang="en-AU" sz="1000" b="0" i="0" u="none" strike="noStrike" dirty="0">
                        <a:solidFill>
                          <a:schemeClr val="tx1"/>
                        </a:solidFill>
                        <a:effectLst/>
                        <a:latin typeface="+mn-lt"/>
                      </a:endParaRPr>
                    </a:p>
                  </a:txBody>
                  <a:tcPr marL="9525" marR="9525" marT="9525" marB="0" anchor="ctr">
                    <a:solidFill>
                      <a:schemeClr val="bg1"/>
                    </a:solidFill>
                  </a:tcPr>
                </a:tc>
                <a:tc>
                  <a:txBody>
                    <a:bodyPr/>
                    <a:lstStyle/>
                    <a:p>
                      <a:pPr algn="ctr" fontAlgn="b"/>
                      <a:r>
                        <a:rPr lang="en-AU" sz="1000" b="0" i="0" u="none" strike="noStrike" dirty="0">
                          <a:solidFill>
                            <a:srgbClr val="000000"/>
                          </a:solidFill>
                          <a:effectLst/>
                          <a:latin typeface="+mn-lt"/>
                        </a:rPr>
                        <a:t>1</a:t>
                      </a:r>
                    </a:p>
                  </a:txBody>
                  <a:tcPr marL="9525" marR="9525" marT="9525" marB="0" anchor="ctr"/>
                </a:tc>
                <a:tc>
                  <a:txBody>
                    <a:bodyPr/>
                    <a:lstStyle/>
                    <a:p>
                      <a:pPr algn="ctr" fontAlgn="b"/>
                      <a:r>
                        <a:rPr lang="en-AU" sz="1000" b="0" i="0" u="none" strike="noStrike" dirty="0">
                          <a:solidFill>
                            <a:srgbClr val="000000"/>
                          </a:solidFill>
                          <a:effectLst/>
                          <a:latin typeface="+mn-lt"/>
                        </a:rPr>
                        <a:t>0</a:t>
                      </a:r>
                    </a:p>
                  </a:txBody>
                  <a:tcPr marL="9525" marR="9525" marT="9525" marB="0" anchor="ctr"/>
                </a:tc>
                <a:tc>
                  <a:txBody>
                    <a:bodyPr/>
                    <a:lstStyle/>
                    <a:p>
                      <a:pPr algn="ctr" fontAlgn="b"/>
                      <a:r>
                        <a:rPr lang="en-AU" sz="10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3160980535"/>
                  </a:ext>
                </a:extLst>
              </a:tr>
              <a:tr h="321736">
                <a:tc vMerge="1">
                  <a:txBody>
                    <a:bodyPr/>
                    <a:lstStyle/>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Offshore Petroleum Retention Lease</a:t>
                      </a:r>
                    </a:p>
                  </a:txBody>
                  <a:tcPr marL="85725" marR="9525" marT="9525" marB="0" anchor="ctr"/>
                </a:tc>
                <a:tc>
                  <a:txBody>
                    <a:bodyPr/>
                    <a:lstStyle/>
                    <a:p>
                      <a:pPr algn="ctr" fontAlgn="b"/>
                      <a:r>
                        <a:rPr lang="en-AU" sz="1000" b="0" i="0" u="none" strike="noStrike" dirty="0">
                          <a:solidFill>
                            <a:schemeClr val="tx1"/>
                          </a:solidFill>
                          <a:effectLst/>
                          <a:latin typeface="+mn-lt"/>
                        </a:rPr>
                        <a:t>1</a:t>
                      </a:r>
                    </a:p>
                  </a:txBody>
                  <a:tcPr marL="9525" marR="9525" marT="9525" marB="0" anchor="ctr"/>
                </a:tc>
                <a:tc>
                  <a:txBody>
                    <a:bodyPr/>
                    <a:lstStyle/>
                    <a:p>
                      <a:pPr algn="ctr" fontAlgn="b"/>
                      <a:r>
                        <a:rPr lang="en-AU" sz="1000" b="0" i="0" u="none" strike="noStrike" dirty="0">
                          <a:solidFill>
                            <a:schemeClr val="tx1"/>
                          </a:solidFill>
                          <a:effectLst/>
                          <a:latin typeface="+mn-lt"/>
                        </a:rPr>
                        <a:t>1</a:t>
                      </a:r>
                    </a:p>
                  </a:txBody>
                  <a:tcPr marL="9525" marR="9525" marT="9525" marB="0" anchor="ctr"/>
                </a:tc>
                <a:tc>
                  <a:txBody>
                    <a:bodyPr/>
                    <a:lstStyle/>
                    <a:p>
                      <a:pPr algn="ctr" fontAlgn="b"/>
                      <a:endParaRPr lang="en-AU" sz="1000" b="0" i="0" u="none" strike="noStrike" dirty="0">
                        <a:solidFill>
                          <a:schemeClr val="tx1"/>
                        </a:solidFill>
                        <a:effectLst/>
                        <a:latin typeface="+mn-lt"/>
                      </a:endParaRPr>
                    </a:p>
                  </a:txBody>
                  <a:tcPr marL="9525" marR="9525" marT="9525" marB="0" anchor="ctr">
                    <a:solidFill>
                      <a:schemeClr val="bg1"/>
                    </a:solidFill>
                  </a:tcPr>
                </a:tc>
                <a:tc>
                  <a:txBody>
                    <a:bodyPr/>
                    <a:lstStyle/>
                    <a:p>
                      <a:pPr algn="ctr" fontAlgn="b"/>
                      <a:r>
                        <a:rPr lang="en-AU" sz="1000" b="0" i="0" u="none" strike="noStrike" dirty="0">
                          <a:solidFill>
                            <a:srgbClr val="000000"/>
                          </a:solidFill>
                          <a:effectLst/>
                          <a:latin typeface="+mn-lt"/>
                        </a:rPr>
                        <a:t>2</a:t>
                      </a:r>
                    </a:p>
                  </a:txBody>
                  <a:tcPr marL="9525" marR="9525" marT="9525" marB="0" anchor="ctr"/>
                </a:tc>
                <a:tc>
                  <a:txBody>
                    <a:bodyPr/>
                    <a:lstStyle/>
                    <a:p>
                      <a:pPr algn="ctr" fontAlgn="b"/>
                      <a:r>
                        <a:rPr lang="en-AU" sz="1000" b="0" i="0" u="none" strike="noStrike" dirty="0">
                          <a:solidFill>
                            <a:srgbClr val="000000"/>
                          </a:solidFill>
                          <a:effectLst/>
                          <a:latin typeface="+mn-lt"/>
                        </a:rPr>
                        <a:t>0</a:t>
                      </a:r>
                    </a:p>
                  </a:txBody>
                  <a:tcPr marL="9525" marR="9525" marT="9525" marB="0" anchor="ctr"/>
                </a:tc>
                <a:tc>
                  <a:txBody>
                    <a:bodyPr/>
                    <a:lstStyle/>
                    <a:p>
                      <a:pPr algn="ctr" fontAlgn="b"/>
                      <a:r>
                        <a:rPr lang="en-AU" sz="10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4089539895"/>
                  </a:ext>
                </a:extLst>
              </a:tr>
              <a:tr h="321736">
                <a:tc vMerge="1">
                  <a:txBody>
                    <a:bodyPr/>
                    <a:lstStyle/>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Offshore Pipeline Licence</a:t>
                      </a:r>
                    </a:p>
                  </a:txBody>
                  <a:tcPr marL="85725" marR="9525" marT="9525" marB="0" anchor="ctr"/>
                </a:tc>
                <a:tc>
                  <a:txBody>
                    <a:bodyPr/>
                    <a:lstStyle/>
                    <a:p>
                      <a:pPr algn="ctr" fontAlgn="b"/>
                      <a:r>
                        <a:rPr lang="en-AU" sz="1000" b="0" i="0" u="none" strike="noStrike" dirty="0">
                          <a:solidFill>
                            <a:schemeClr val="tx1"/>
                          </a:solidFill>
                          <a:effectLst/>
                          <a:latin typeface="+mn-lt"/>
                        </a:rPr>
                        <a:t>2</a:t>
                      </a:r>
                    </a:p>
                  </a:txBody>
                  <a:tcPr marL="9525" marR="9525" marT="9525" marB="0" anchor="ctr"/>
                </a:tc>
                <a:tc>
                  <a:txBody>
                    <a:bodyPr/>
                    <a:lstStyle/>
                    <a:p>
                      <a:pPr algn="ctr" fontAlgn="b"/>
                      <a:r>
                        <a:rPr lang="en-AU" sz="1000" b="0" i="0" u="none" strike="noStrike" dirty="0">
                          <a:solidFill>
                            <a:schemeClr val="tx1"/>
                          </a:solidFill>
                          <a:effectLst/>
                          <a:latin typeface="+mn-lt"/>
                        </a:rPr>
                        <a:t>2</a:t>
                      </a:r>
                    </a:p>
                  </a:txBody>
                  <a:tcPr marL="9525" marR="9525" marT="9525" marB="0" anchor="ctr"/>
                </a:tc>
                <a:tc>
                  <a:txBody>
                    <a:bodyPr/>
                    <a:lstStyle/>
                    <a:p>
                      <a:pPr algn="ctr" fontAlgn="b"/>
                      <a:endParaRPr lang="en-AU" sz="1000" b="0" i="0" u="none" strike="noStrike" dirty="0">
                        <a:solidFill>
                          <a:schemeClr val="tx1"/>
                        </a:solidFill>
                        <a:effectLst/>
                        <a:latin typeface="+mn-lt"/>
                      </a:endParaRPr>
                    </a:p>
                  </a:txBody>
                  <a:tcPr marL="9525" marR="9525" marT="9525" marB="0" anchor="ctr">
                    <a:solidFill>
                      <a:schemeClr val="bg1"/>
                    </a:solidFill>
                  </a:tcPr>
                </a:tc>
                <a:tc>
                  <a:txBody>
                    <a:bodyPr/>
                    <a:lstStyle/>
                    <a:p>
                      <a:pPr algn="ctr" fontAlgn="b"/>
                      <a:r>
                        <a:rPr lang="en-AU" sz="1000" b="0" i="0" u="none" strike="noStrike">
                          <a:solidFill>
                            <a:srgbClr val="000000"/>
                          </a:solidFill>
                          <a:effectLst/>
                          <a:latin typeface="+mn-lt"/>
                        </a:rPr>
                        <a:t>2</a:t>
                      </a:r>
                    </a:p>
                  </a:txBody>
                  <a:tcPr marL="9525" marR="9525" marT="9525" marB="0" anchor="ctr"/>
                </a:tc>
                <a:tc>
                  <a:txBody>
                    <a:bodyPr/>
                    <a:lstStyle/>
                    <a:p>
                      <a:pPr algn="ctr" fontAlgn="b"/>
                      <a:r>
                        <a:rPr lang="en-AU" sz="1000" b="0" i="0" u="none" strike="noStrike" dirty="0">
                          <a:solidFill>
                            <a:srgbClr val="000000"/>
                          </a:solidFill>
                          <a:effectLst/>
                          <a:latin typeface="+mn-lt"/>
                        </a:rPr>
                        <a:t>0</a:t>
                      </a:r>
                    </a:p>
                  </a:txBody>
                  <a:tcPr marL="9525" marR="9525" marT="9525" marB="0" anchor="ctr"/>
                </a:tc>
                <a:tc>
                  <a:txBody>
                    <a:bodyPr/>
                    <a:lstStyle/>
                    <a:p>
                      <a:pPr algn="ctr" fontAlgn="b"/>
                      <a:r>
                        <a:rPr lang="en-AU" sz="10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2792750016"/>
                  </a:ext>
                </a:extLst>
              </a:tr>
              <a:tr h="321736">
                <a:tc vMerge="1">
                  <a:txBody>
                    <a:bodyPr/>
                    <a:lstStyle/>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Onshore Petroleum Exploration Permit</a:t>
                      </a:r>
                    </a:p>
                  </a:txBody>
                  <a:tcPr marL="85725" marR="9525" marT="9525" marB="0" anchor="ctr"/>
                </a:tc>
                <a:tc>
                  <a:txBody>
                    <a:bodyPr/>
                    <a:lstStyle/>
                    <a:p>
                      <a:pPr algn="ctr" fontAlgn="b"/>
                      <a:r>
                        <a:rPr lang="en-AU" sz="1000" b="0" i="0" u="none" strike="noStrike" dirty="0">
                          <a:solidFill>
                            <a:schemeClr val="tx1"/>
                          </a:solidFill>
                          <a:effectLst/>
                          <a:latin typeface="+mn-lt"/>
                        </a:rPr>
                        <a:t>1</a:t>
                      </a:r>
                    </a:p>
                  </a:txBody>
                  <a:tcPr marL="9525" marR="9525" marT="9525" marB="0" anchor="ctr"/>
                </a:tc>
                <a:tc>
                  <a:txBody>
                    <a:bodyPr/>
                    <a:lstStyle/>
                    <a:p>
                      <a:pPr algn="ctr" fontAlgn="b"/>
                      <a:r>
                        <a:rPr lang="en-AU" sz="1000" b="0" i="0" u="none" strike="noStrike" dirty="0">
                          <a:solidFill>
                            <a:schemeClr val="tx1"/>
                          </a:solidFill>
                          <a:effectLst/>
                          <a:latin typeface="+mn-lt"/>
                        </a:rPr>
                        <a:t>1</a:t>
                      </a:r>
                    </a:p>
                  </a:txBody>
                  <a:tcPr marL="9525" marR="9525" marT="9525" marB="0" anchor="ctr"/>
                </a:tc>
                <a:tc>
                  <a:txBody>
                    <a:bodyPr/>
                    <a:lstStyle/>
                    <a:p>
                      <a:pPr algn="ctr" fontAlgn="b"/>
                      <a:endParaRPr lang="en-AU" sz="1000" b="0" i="0" u="none" strike="noStrike" dirty="0">
                        <a:solidFill>
                          <a:schemeClr val="tx1"/>
                        </a:solidFill>
                        <a:effectLst/>
                        <a:latin typeface="+mn-lt"/>
                      </a:endParaRPr>
                    </a:p>
                  </a:txBody>
                  <a:tcPr marL="9525" marR="9525" marT="9525" marB="0" anchor="ctr">
                    <a:solidFill>
                      <a:schemeClr val="bg1"/>
                    </a:solidFill>
                  </a:tcPr>
                </a:tc>
                <a:tc>
                  <a:txBody>
                    <a:bodyPr/>
                    <a:lstStyle/>
                    <a:p>
                      <a:pPr algn="ctr" fontAlgn="b"/>
                      <a:r>
                        <a:rPr lang="en-AU" sz="1000" b="0" i="0" u="none" strike="noStrike" dirty="0">
                          <a:solidFill>
                            <a:srgbClr val="000000"/>
                          </a:solidFill>
                          <a:effectLst/>
                          <a:latin typeface="+mn-lt"/>
                        </a:rPr>
                        <a:t>0</a:t>
                      </a:r>
                    </a:p>
                  </a:txBody>
                  <a:tcPr marL="9525" marR="9525" marT="9525" marB="0" anchor="ctr"/>
                </a:tc>
                <a:tc>
                  <a:txBody>
                    <a:bodyPr/>
                    <a:lstStyle/>
                    <a:p>
                      <a:pPr algn="ctr" fontAlgn="b"/>
                      <a:r>
                        <a:rPr lang="en-AU" sz="1000" b="0" i="0" u="none" strike="noStrike" dirty="0">
                          <a:solidFill>
                            <a:srgbClr val="000000"/>
                          </a:solidFill>
                          <a:effectLst/>
                          <a:latin typeface="+mn-lt"/>
                        </a:rPr>
                        <a:t>2</a:t>
                      </a:r>
                    </a:p>
                  </a:txBody>
                  <a:tcPr marL="9525" marR="9525" marT="9525" marB="0" anchor="ctr"/>
                </a:tc>
                <a:tc>
                  <a:txBody>
                    <a:bodyPr/>
                    <a:lstStyle/>
                    <a:p>
                      <a:pPr algn="ctr" fontAlgn="b"/>
                      <a:r>
                        <a:rPr lang="en-AU" sz="10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1898222855"/>
                  </a:ext>
                </a:extLst>
              </a:tr>
              <a:tr h="321736">
                <a:tc vMerge="1">
                  <a:txBody>
                    <a:bodyPr/>
                    <a:lstStyle/>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Onshore Petroleum Special Drilling Authorisation</a:t>
                      </a:r>
                    </a:p>
                  </a:txBody>
                  <a:tcPr marL="85725" marR="9525" marT="9525" marB="0" anchor="ctr"/>
                </a:tc>
                <a:tc>
                  <a:txBody>
                    <a:bodyPr/>
                    <a:lstStyle/>
                    <a:p>
                      <a:pPr algn="ctr" fontAlgn="b"/>
                      <a:r>
                        <a:rPr lang="en-AU" sz="1000" b="0" i="0" u="none" strike="noStrike" dirty="0">
                          <a:solidFill>
                            <a:schemeClr val="tx1"/>
                          </a:solidFill>
                          <a:effectLst/>
                          <a:latin typeface="+mn-lt"/>
                        </a:rPr>
                        <a:t>0</a:t>
                      </a:r>
                    </a:p>
                  </a:txBody>
                  <a:tcPr marL="9525" marR="9525" marT="9525" marB="0" anchor="ctr"/>
                </a:tc>
                <a:tc>
                  <a:txBody>
                    <a:bodyPr/>
                    <a:lstStyle/>
                    <a:p>
                      <a:pPr algn="ctr" fontAlgn="b"/>
                      <a:r>
                        <a:rPr lang="en-AU" sz="1000" b="0" i="0" u="none" strike="noStrike" dirty="0">
                          <a:solidFill>
                            <a:schemeClr val="tx1"/>
                          </a:solidFill>
                          <a:effectLst/>
                          <a:latin typeface="+mn-lt"/>
                        </a:rPr>
                        <a:t>1</a:t>
                      </a:r>
                    </a:p>
                  </a:txBody>
                  <a:tcPr marL="9525" marR="9525" marT="9525" marB="0" anchor="ctr"/>
                </a:tc>
                <a:tc>
                  <a:txBody>
                    <a:bodyPr/>
                    <a:lstStyle/>
                    <a:p>
                      <a:pPr algn="ctr" fontAlgn="b"/>
                      <a:endParaRPr lang="en-AU" sz="1000" b="0" i="0" u="none" strike="noStrike" dirty="0">
                        <a:solidFill>
                          <a:schemeClr val="tx1"/>
                        </a:solidFill>
                        <a:effectLst/>
                        <a:latin typeface="+mn-lt"/>
                      </a:endParaRPr>
                    </a:p>
                  </a:txBody>
                  <a:tcPr marL="9525" marR="9525" marT="9525" marB="0" anchor="ctr">
                    <a:solidFill>
                      <a:schemeClr val="bg1"/>
                    </a:solidFill>
                  </a:tcPr>
                </a:tc>
                <a:tc>
                  <a:txBody>
                    <a:bodyPr/>
                    <a:lstStyle/>
                    <a:p>
                      <a:pPr algn="ctr" fontAlgn="b"/>
                      <a:r>
                        <a:rPr lang="en-AU" sz="1000" b="0" i="0" u="none" strike="noStrike" dirty="0">
                          <a:solidFill>
                            <a:srgbClr val="000000"/>
                          </a:solidFill>
                          <a:effectLst/>
                          <a:latin typeface="+mn-lt"/>
                        </a:rPr>
                        <a:t>0</a:t>
                      </a:r>
                    </a:p>
                  </a:txBody>
                  <a:tcPr marL="9525" marR="9525" marT="9525" marB="0" anchor="ctr"/>
                </a:tc>
                <a:tc>
                  <a:txBody>
                    <a:bodyPr/>
                    <a:lstStyle/>
                    <a:p>
                      <a:pPr algn="ctr" fontAlgn="b"/>
                      <a:r>
                        <a:rPr lang="en-AU" sz="1000" b="0" i="0" u="none" strike="noStrike" dirty="0">
                          <a:solidFill>
                            <a:srgbClr val="000000"/>
                          </a:solidFill>
                          <a:effectLst/>
                          <a:latin typeface="+mn-lt"/>
                        </a:rPr>
                        <a:t>1</a:t>
                      </a:r>
                    </a:p>
                  </a:txBody>
                  <a:tcPr marL="9525" marR="9525" marT="9525" marB="0" anchor="ctr"/>
                </a:tc>
                <a:tc>
                  <a:txBody>
                    <a:bodyPr/>
                    <a:lstStyle/>
                    <a:p>
                      <a:pPr algn="ctr" fontAlgn="b"/>
                      <a:r>
                        <a:rPr lang="en-AU" sz="10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539857994"/>
                  </a:ext>
                </a:extLst>
              </a:tr>
              <a:tr h="321736">
                <a:tc vMerge="1">
                  <a:txBody>
                    <a:bodyPr/>
                    <a:lstStyle/>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anchor="ctr">
                    <a:solidFill>
                      <a:schemeClr val="accent5">
                        <a:lumMod val="60000"/>
                        <a:lumOff val="40000"/>
                      </a:schemeClr>
                    </a:solidFill>
                  </a:tcPr>
                </a:tc>
                <a:tc>
                  <a:txBody>
                    <a:bodyPr/>
                    <a:lstStyle/>
                    <a:p>
                      <a:pPr marL="0" algn="ctr" defTabSz="914400" rtl="0" eaLnBrk="1" fontAlgn="b" latinLnBrk="0" hangingPunct="1"/>
                      <a:r>
                        <a:rPr lang="en-AU" sz="900" u="none" strike="noStrike" kern="1200" dirty="0">
                          <a:solidFill>
                            <a:schemeClr val="dk1"/>
                          </a:solidFill>
                          <a:effectLst/>
                          <a:latin typeface="+mn-lt"/>
                          <a:ea typeface="+mn-ea"/>
                          <a:cs typeface="+mn-cs"/>
                        </a:rPr>
                        <a:t>Total</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1000" u="none" strike="noStrike" kern="1200" dirty="0">
                          <a:solidFill>
                            <a:schemeClr val="dk1"/>
                          </a:solidFill>
                          <a:effectLst/>
                          <a:latin typeface="+mn-lt"/>
                          <a:ea typeface="+mn-ea"/>
                          <a:cs typeface="+mn-cs"/>
                        </a:rPr>
                        <a:t>2</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1000" u="none" strike="noStrike" kern="1200" dirty="0">
                          <a:solidFill>
                            <a:schemeClr val="dk1"/>
                          </a:solidFill>
                          <a:effectLst/>
                          <a:latin typeface="+mn-lt"/>
                          <a:ea typeface="+mn-ea"/>
                          <a:cs typeface="+mn-cs"/>
                        </a:rPr>
                        <a:t>9</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endParaRPr lang="en-AU" sz="1000" u="none" strike="noStrike" kern="1200" dirty="0">
                        <a:solidFill>
                          <a:schemeClr val="dk1"/>
                        </a:solidFill>
                        <a:effectLst/>
                        <a:latin typeface="+mn-lt"/>
                        <a:ea typeface="+mn-ea"/>
                        <a:cs typeface="+mn-cs"/>
                      </a:endParaRPr>
                    </a:p>
                  </a:txBody>
                  <a:tcPr marL="9525" marR="9525" marT="9525" marB="0" anchor="ctr">
                    <a:solidFill>
                      <a:schemeClr val="bg1"/>
                    </a:solidFill>
                  </a:tcPr>
                </a:tc>
                <a:tc>
                  <a:txBody>
                    <a:bodyPr/>
                    <a:lstStyle/>
                    <a:p>
                      <a:pPr marL="0" algn="ctr" defTabSz="914400" rtl="0" eaLnBrk="1" fontAlgn="b" latinLnBrk="0" hangingPunct="1"/>
                      <a:r>
                        <a:rPr lang="en-AU" sz="1000" u="none" strike="noStrike" kern="1200" dirty="0">
                          <a:solidFill>
                            <a:schemeClr val="dk1"/>
                          </a:solidFill>
                          <a:effectLst/>
                          <a:latin typeface="+mn-lt"/>
                          <a:ea typeface="+mn-ea"/>
                          <a:cs typeface="+mn-cs"/>
                        </a:rPr>
                        <a:t>5</a:t>
                      </a:r>
                    </a:p>
                  </a:txBody>
                  <a:tcPr marL="7620" marR="7620" marT="7620" marB="0" anchor="ctr">
                    <a:solidFill>
                      <a:schemeClr val="accent5">
                        <a:lumMod val="60000"/>
                        <a:lumOff val="40000"/>
                      </a:schemeClr>
                    </a:solidFill>
                  </a:tcPr>
                </a:tc>
                <a:tc>
                  <a:txBody>
                    <a:bodyPr/>
                    <a:lstStyle/>
                    <a:p>
                      <a:pPr marL="0" algn="ctr" defTabSz="914400" rtl="0" eaLnBrk="1" fontAlgn="b" latinLnBrk="0" hangingPunct="1"/>
                      <a:r>
                        <a:rPr lang="en-AU" sz="1000" u="none" strike="noStrike" kern="1200" dirty="0">
                          <a:solidFill>
                            <a:schemeClr val="dk1"/>
                          </a:solidFill>
                          <a:effectLst/>
                          <a:latin typeface="+mn-lt"/>
                          <a:ea typeface="+mn-ea"/>
                          <a:cs typeface="+mn-cs"/>
                        </a:rPr>
                        <a:t>3</a:t>
                      </a:r>
                    </a:p>
                  </a:txBody>
                  <a:tcPr marL="7620" marR="7620" marT="7620" marB="0" anchor="ctr">
                    <a:solidFill>
                      <a:schemeClr val="accent5">
                        <a:lumMod val="60000"/>
                        <a:lumOff val="40000"/>
                      </a:schemeClr>
                    </a:solidFill>
                  </a:tcPr>
                </a:tc>
                <a:tc>
                  <a:txBody>
                    <a:bodyPr/>
                    <a:lstStyle/>
                    <a:p>
                      <a:pPr marL="0" algn="ctr" defTabSz="914400" rtl="0" eaLnBrk="1" fontAlgn="b" latinLnBrk="0" hangingPunct="1"/>
                      <a:r>
                        <a:rPr lang="en-AU" sz="1000" u="none" strike="noStrike" kern="1200" dirty="0">
                          <a:solidFill>
                            <a:schemeClr val="dk1"/>
                          </a:solidFill>
                          <a:effectLst/>
                          <a:latin typeface="+mn-lt"/>
                          <a:ea typeface="+mn-ea"/>
                          <a:cs typeface="+mn-cs"/>
                        </a:rPr>
                        <a:t>8</a:t>
                      </a:r>
                    </a:p>
                  </a:txBody>
                  <a:tcPr marL="7620" marR="7620" marT="7620" marB="0" anchor="ctr">
                    <a:solidFill>
                      <a:schemeClr val="accent5">
                        <a:lumMod val="60000"/>
                        <a:lumOff val="40000"/>
                      </a:schemeClr>
                    </a:solidFill>
                  </a:tcPr>
                </a:tc>
                <a:extLst>
                  <a:ext uri="{0D108BD9-81ED-4DB2-BD59-A6C34878D82A}">
                    <a16:rowId xmlns:a16="http://schemas.microsoft.com/office/drawing/2014/main" val="2544453860"/>
                  </a:ext>
                </a:extLst>
              </a:tr>
              <a:tr h="321736">
                <a:tc rowSpan="3">
                  <a:txBody>
                    <a:bodyPr/>
                    <a:lstStyle/>
                    <a:p>
                      <a:pPr algn="ctr" rtl="0" fontAlgn="ctr"/>
                      <a:r>
                        <a:rPr lang="en-AU" sz="900" u="none" strike="noStrike" dirty="0">
                          <a:effectLst/>
                        </a:rPr>
                        <a:t>FY 2018-19 Q2</a:t>
                      </a: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anchor="ctr">
                    <a:solidFill>
                      <a:schemeClr val="accent5">
                        <a:lumMod val="60000"/>
                        <a:lumOff val="40000"/>
                      </a:schemeClr>
                    </a:solidFill>
                  </a:tcPr>
                </a:tc>
                <a:tc>
                  <a:txBody>
                    <a:bodyPr/>
                    <a:lstStyle/>
                    <a:p>
                      <a:pPr algn="ctr" fontAlgn="b"/>
                      <a:r>
                        <a:rPr lang="en-AU" sz="900" u="none" strike="noStrike" dirty="0">
                          <a:effectLst/>
                        </a:rPr>
                        <a:t>Offshore Pipeline Licence</a:t>
                      </a:r>
                      <a:endParaRPr lang="en-AU" sz="900" b="0" i="0" u="none" strike="noStrike" dirty="0">
                        <a:solidFill>
                          <a:schemeClr val="tx1"/>
                        </a:solidFill>
                        <a:effectLst/>
                        <a:latin typeface="Calibri" panose="020F0502020204030204" pitchFamily="34" charset="0"/>
                      </a:endParaRPr>
                    </a:p>
                  </a:txBody>
                  <a:tcPr marL="7620" marR="7620" marT="7620" marB="0" anchor="ctr"/>
                </a:tc>
                <a:tc>
                  <a:txBody>
                    <a:bodyPr/>
                    <a:lstStyle/>
                    <a:p>
                      <a:pPr algn="ctr" fontAlgn="b"/>
                      <a:r>
                        <a:rPr lang="en-AU" sz="1000" u="none" strike="noStrike" dirty="0">
                          <a:effectLst/>
                          <a:latin typeface="+mn-lt"/>
                        </a:rPr>
                        <a:t>7</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latin typeface="+mn-lt"/>
                        </a:rPr>
                        <a:t>7</a:t>
                      </a:r>
                      <a:endParaRPr lang="en-AU" sz="1000" b="0" i="0" u="none" strike="noStrike" dirty="0">
                        <a:solidFill>
                          <a:schemeClr val="tx1"/>
                        </a:solidFill>
                        <a:effectLst/>
                        <a:latin typeface="+mn-lt"/>
                      </a:endParaRPr>
                    </a:p>
                  </a:txBody>
                  <a:tcPr marL="9525" marR="9525" marT="9525" marB="0" anchor="ctr"/>
                </a:tc>
                <a:tc>
                  <a:txBody>
                    <a:bodyPr/>
                    <a:lstStyle/>
                    <a:p>
                      <a:pPr algn="ctr" fontAlgn="b"/>
                      <a:endParaRPr lang="en-AU" sz="1000" b="0" i="0" u="none" strike="noStrike" dirty="0">
                        <a:solidFill>
                          <a:schemeClr val="tx1"/>
                        </a:solidFill>
                        <a:effectLst/>
                        <a:latin typeface="+mn-lt"/>
                      </a:endParaRPr>
                    </a:p>
                  </a:txBody>
                  <a:tcPr marL="9525" marR="9525" marT="9525" marB="0" anchor="ctr">
                    <a:solidFill>
                      <a:schemeClr val="bg1"/>
                    </a:solidFill>
                  </a:tcPr>
                </a:tc>
                <a:tc>
                  <a:txBody>
                    <a:bodyPr/>
                    <a:lstStyle/>
                    <a:p>
                      <a:pPr algn="ctr" fontAlgn="b"/>
                      <a:r>
                        <a:rPr lang="en-AU" sz="1000" u="none" strike="noStrike" dirty="0">
                          <a:effectLst/>
                          <a:latin typeface="+mn-lt"/>
                        </a:rPr>
                        <a:t>14</a:t>
                      </a:r>
                      <a:endParaRPr lang="en-AU" sz="1000" b="0" i="0" u="none" strike="noStrike" dirty="0">
                        <a:solidFill>
                          <a:schemeClr val="tx1"/>
                        </a:solidFill>
                        <a:effectLst/>
                        <a:latin typeface="+mn-lt"/>
                      </a:endParaRPr>
                    </a:p>
                  </a:txBody>
                  <a:tcPr marL="7620" marR="7620" marT="7620" marB="0" anchor="ctr"/>
                </a:tc>
                <a:tc>
                  <a:txBody>
                    <a:bodyPr/>
                    <a:lstStyle/>
                    <a:p>
                      <a:pPr algn="ctr" fontAlgn="b"/>
                      <a:r>
                        <a:rPr lang="en-AU" sz="1000" u="none" strike="noStrike" dirty="0">
                          <a:effectLst/>
                          <a:latin typeface="+mn-lt"/>
                        </a:rPr>
                        <a:t>0</a:t>
                      </a:r>
                      <a:endParaRPr lang="en-AU" sz="1000" b="0" i="0" u="none" strike="noStrike" dirty="0">
                        <a:solidFill>
                          <a:schemeClr val="tx1"/>
                        </a:solidFill>
                        <a:effectLst/>
                        <a:latin typeface="+mn-lt"/>
                      </a:endParaRPr>
                    </a:p>
                  </a:txBody>
                  <a:tcPr marL="7620" marR="7620" marT="7620" marB="0" anchor="ctr"/>
                </a:tc>
                <a:tc>
                  <a:txBody>
                    <a:bodyPr/>
                    <a:lstStyle/>
                    <a:p>
                      <a:pPr algn="ctr" fontAlgn="b"/>
                      <a:r>
                        <a:rPr lang="en-AU" sz="1000" u="none" strike="noStrike" dirty="0">
                          <a:effectLst/>
                          <a:latin typeface="+mn-lt"/>
                        </a:rPr>
                        <a:t>14</a:t>
                      </a:r>
                      <a:endParaRPr lang="en-AU" sz="1000" b="0" i="0" u="none" strike="noStrike" dirty="0">
                        <a:solidFill>
                          <a:schemeClr val="tx1"/>
                        </a:solidFill>
                        <a:effectLst/>
                        <a:latin typeface="+mn-lt"/>
                      </a:endParaRPr>
                    </a:p>
                  </a:txBody>
                  <a:tcPr marL="7620" marR="7620" marT="7620" marB="0" anchor="ctr"/>
                </a:tc>
                <a:extLst>
                  <a:ext uri="{0D108BD9-81ED-4DB2-BD59-A6C34878D82A}">
                    <a16:rowId xmlns:a16="http://schemas.microsoft.com/office/drawing/2014/main" val="10002"/>
                  </a:ext>
                </a:extLst>
              </a:tr>
              <a:tr h="321736">
                <a:tc vMerge="1">
                  <a:txBody>
                    <a:bodyPr/>
                    <a:lstStyle/>
                    <a:p>
                      <a:endParaRPr lang="en-AU"/>
                    </a:p>
                  </a:txBody>
                  <a:tcPr/>
                </a:tc>
                <a:tc>
                  <a:txBody>
                    <a:bodyPr/>
                    <a:lstStyle/>
                    <a:p>
                      <a:pPr algn="ctr" fontAlgn="b"/>
                      <a:r>
                        <a:rPr lang="en-AU" sz="900" u="none" strike="noStrike" dirty="0">
                          <a:effectLst/>
                        </a:rPr>
                        <a:t>Onshore Petroleum Production Licence</a:t>
                      </a:r>
                      <a:endParaRPr lang="en-AU" sz="900" b="0" i="0" u="none" strike="noStrike" dirty="0">
                        <a:solidFill>
                          <a:schemeClr val="tx1"/>
                        </a:solidFill>
                        <a:effectLst/>
                        <a:latin typeface="Calibri" panose="020F0502020204030204" pitchFamily="34" charset="0"/>
                      </a:endParaRPr>
                    </a:p>
                  </a:txBody>
                  <a:tcPr marL="7620" marR="7620" marT="7620" marB="0" anchor="ctr"/>
                </a:tc>
                <a:tc>
                  <a:txBody>
                    <a:bodyPr/>
                    <a:lstStyle/>
                    <a:p>
                      <a:pPr algn="ctr" fontAlgn="b"/>
                      <a:r>
                        <a:rPr lang="en-AU" sz="1000" u="none" strike="noStrike" dirty="0">
                          <a:effectLst/>
                          <a:latin typeface="+mn-lt"/>
                        </a:rPr>
                        <a:t>0</a:t>
                      </a:r>
                      <a:endParaRPr lang="en-AU" sz="1000" b="0" i="0" u="none" strike="noStrike" dirty="0">
                        <a:solidFill>
                          <a:schemeClr val="tx1"/>
                        </a:solidFill>
                        <a:effectLst/>
                        <a:latin typeface="+mn-lt"/>
                      </a:endParaRPr>
                    </a:p>
                  </a:txBody>
                  <a:tcPr marL="9525" marR="9525" marT="9525" marB="0" anchor="ctr"/>
                </a:tc>
                <a:tc>
                  <a:txBody>
                    <a:bodyPr/>
                    <a:lstStyle/>
                    <a:p>
                      <a:pPr algn="ctr" fontAlgn="b"/>
                      <a:r>
                        <a:rPr lang="en-AU" sz="1000" u="none" strike="noStrike" dirty="0">
                          <a:effectLst/>
                          <a:latin typeface="+mn-lt"/>
                        </a:rPr>
                        <a:t>5</a:t>
                      </a:r>
                      <a:endParaRPr lang="en-AU" sz="1000" b="0" i="0" u="none" strike="noStrike" dirty="0">
                        <a:solidFill>
                          <a:schemeClr val="tx1"/>
                        </a:solidFill>
                        <a:effectLst/>
                        <a:latin typeface="+mn-lt"/>
                      </a:endParaRPr>
                    </a:p>
                  </a:txBody>
                  <a:tcPr marL="9525" marR="9525" marT="9525" marB="0" anchor="ctr"/>
                </a:tc>
                <a:tc>
                  <a:txBody>
                    <a:bodyPr/>
                    <a:lstStyle/>
                    <a:p>
                      <a:pPr algn="ctr" fontAlgn="b"/>
                      <a:endParaRPr lang="en-AU" sz="1000" b="0" i="0" u="none" strike="noStrike" dirty="0">
                        <a:solidFill>
                          <a:schemeClr val="tx1"/>
                        </a:solidFill>
                        <a:effectLst/>
                        <a:latin typeface="+mn-lt"/>
                      </a:endParaRPr>
                    </a:p>
                  </a:txBody>
                  <a:tcPr marL="9525" marR="9525" marT="9525" marB="0" anchor="ctr">
                    <a:solidFill>
                      <a:schemeClr val="bg1"/>
                    </a:solidFill>
                  </a:tcPr>
                </a:tc>
                <a:tc>
                  <a:txBody>
                    <a:bodyPr/>
                    <a:lstStyle/>
                    <a:p>
                      <a:pPr algn="ctr" fontAlgn="b"/>
                      <a:r>
                        <a:rPr lang="en-AU" sz="1000" u="none" strike="noStrike" dirty="0">
                          <a:effectLst/>
                          <a:latin typeface="+mn-lt"/>
                        </a:rPr>
                        <a:t>0</a:t>
                      </a:r>
                      <a:endParaRPr lang="en-AU" sz="1000" b="0" i="0" u="none" strike="noStrike" dirty="0">
                        <a:solidFill>
                          <a:schemeClr val="tx1"/>
                        </a:solidFill>
                        <a:effectLst/>
                        <a:latin typeface="+mn-lt"/>
                      </a:endParaRPr>
                    </a:p>
                  </a:txBody>
                  <a:tcPr marL="7620" marR="7620" marT="7620" marB="0" anchor="ctr"/>
                </a:tc>
                <a:tc>
                  <a:txBody>
                    <a:bodyPr/>
                    <a:lstStyle/>
                    <a:p>
                      <a:pPr algn="ctr" fontAlgn="b"/>
                      <a:r>
                        <a:rPr lang="en-AU" sz="1000" b="0" i="0" u="none" strike="noStrike" dirty="0">
                          <a:solidFill>
                            <a:schemeClr val="tx1"/>
                          </a:solidFill>
                          <a:effectLst/>
                          <a:latin typeface="+mn-lt"/>
                        </a:rPr>
                        <a:t>7</a:t>
                      </a:r>
                    </a:p>
                  </a:txBody>
                  <a:tcPr marL="7620" marR="7620" marT="7620" marB="0" anchor="ctr"/>
                </a:tc>
                <a:tc>
                  <a:txBody>
                    <a:bodyPr/>
                    <a:lstStyle/>
                    <a:p>
                      <a:pPr algn="ctr" fontAlgn="b"/>
                      <a:r>
                        <a:rPr lang="en-AU" sz="1000" b="0" i="0" u="none" strike="noStrike" dirty="0">
                          <a:solidFill>
                            <a:schemeClr val="tx1"/>
                          </a:solidFill>
                          <a:effectLst/>
                          <a:latin typeface="+mn-lt"/>
                        </a:rPr>
                        <a:t>7</a:t>
                      </a:r>
                    </a:p>
                  </a:txBody>
                  <a:tcPr marL="7620" marR="7620" marT="7620" marB="0" anchor="ctr"/>
                </a:tc>
                <a:extLst>
                  <a:ext uri="{0D108BD9-81ED-4DB2-BD59-A6C34878D82A}">
                    <a16:rowId xmlns:a16="http://schemas.microsoft.com/office/drawing/2014/main" val="10003"/>
                  </a:ext>
                </a:extLst>
              </a:tr>
              <a:tr h="321736">
                <a:tc vMerge="1">
                  <a:txBody>
                    <a:bodyPr/>
                    <a:lstStyle/>
                    <a:p>
                      <a:endParaRPr lang="en-AU"/>
                    </a:p>
                  </a:txBody>
                  <a:tcPr/>
                </a:tc>
                <a:tc>
                  <a:txBody>
                    <a:bodyPr/>
                    <a:lstStyle/>
                    <a:p>
                      <a:pPr algn="ctr" fontAlgn="b"/>
                      <a:r>
                        <a:rPr lang="en-AU" sz="900" u="none" strike="noStrike" dirty="0">
                          <a:effectLst/>
                        </a:rPr>
                        <a:t>Total</a:t>
                      </a: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1000" u="none" strike="noStrike" dirty="0">
                          <a:effectLst/>
                          <a:latin typeface="+mn-lt"/>
                        </a:rPr>
                        <a:t>7</a:t>
                      </a:r>
                      <a:endParaRPr lang="en-AU" sz="1000" b="0" i="0" u="none" strike="noStrike" dirty="0">
                        <a:solidFill>
                          <a:schemeClr val="tx1"/>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1000" u="none" strike="noStrike" dirty="0">
                          <a:effectLst/>
                          <a:latin typeface="+mn-lt"/>
                        </a:rPr>
                        <a:t>12</a:t>
                      </a:r>
                      <a:endParaRPr lang="en-AU" sz="1000" b="0" i="0" u="none" strike="noStrike" dirty="0">
                        <a:solidFill>
                          <a:schemeClr val="tx1"/>
                        </a:solidFill>
                        <a:effectLst/>
                        <a:latin typeface="+mn-lt"/>
                      </a:endParaRPr>
                    </a:p>
                  </a:txBody>
                  <a:tcPr marL="9525" marR="9525" marT="9525" marB="0" anchor="ctr">
                    <a:solidFill>
                      <a:schemeClr val="accent5">
                        <a:lumMod val="60000"/>
                        <a:lumOff val="40000"/>
                      </a:schemeClr>
                    </a:solidFill>
                  </a:tcPr>
                </a:tc>
                <a:tc>
                  <a:txBody>
                    <a:bodyPr/>
                    <a:lstStyle/>
                    <a:p>
                      <a:pPr algn="ctr" fontAlgn="b"/>
                      <a:endParaRPr lang="en-AU" sz="1000" b="0" i="0" u="none" strike="noStrike" dirty="0">
                        <a:solidFill>
                          <a:schemeClr val="tx1"/>
                        </a:solidFill>
                        <a:effectLst/>
                        <a:latin typeface="+mn-lt"/>
                      </a:endParaRPr>
                    </a:p>
                  </a:txBody>
                  <a:tcPr marL="9525" marR="9525" marT="9525" marB="0" anchor="ctr">
                    <a:solidFill>
                      <a:schemeClr val="bg1"/>
                    </a:solidFill>
                  </a:tcPr>
                </a:tc>
                <a:tc>
                  <a:txBody>
                    <a:bodyPr/>
                    <a:lstStyle/>
                    <a:p>
                      <a:pPr algn="ctr" fontAlgn="b"/>
                      <a:r>
                        <a:rPr lang="en-AU" sz="1000" u="none" strike="noStrike" dirty="0">
                          <a:effectLst/>
                          <a:latin typeface="+mn-lt"/>
                        </a:rPr>
                        <a:t>14</a:t>
                      </a:r>
                      <a:endParaRPr lang="en-AU" sz="1000" b="0" i="0" u="none" strike="noStrike" dirty="0">
                        <a:solidFill>
                          <a:schemeClr val="tx1"/>
                        </a:solidFill>
                        <a:effectLst/>
                        <a:latin typeface="+mn-lt"/>
                      </a:endParaRPr>
                    </a:p>
                  </a:txBody>
                  <a:tcPr marL="7620" marR="7620" marT="7620" marB="0" anchor="ctr">
                    <a:solidFill>
                      <a:schemeClr val="accent5">
                        <a:lumMod val="60000"/>
                        <a:lumOff val="40000"/>
                      </a:schemeClr>
                    </a:solidFill>
                  </a:tcPr>
                </a:tc>
                <a:tc>
                  <a:txBody>
                    <a:bodyPr/>
                    <a:lstStyle/>
                    <a:p>
                      <a:pPr algn="ctr" fontAlgn="b"/>
                      <a:r>
                        <a:rPr lang="en-AU" sz="1000" u="none" strike="noStrike" dirty="0">
                          <a:effectLst/>
                          <a:latin typeface="+mn-lt"/>
                        </a:rPr>
                        <a:t>5</a:t>
                      </a:r>
                      <a:endParaRPr lang="en-AU" sz="1000" b="0" i="0" u="none" strike="noStrike" dirty="0">
                        <a:solidFill>
                          <a:schemeClr val="tx1"/>
                        </a:solidFill>
                        <a:effectLst/>
                        <a:latin typeface="+mn-lt"/>
                      </a:endParaRPr>
                    </a:p>
                  </a:txBody>
                  <a:tcPr marL="7620" marR="7620" marT="7620" marB="0" anchor="ctr">
                    <a:solidFill>
                      <a:schemeClr val="accent5">
                        <a:lumMod val="60000"/>
                        <a:lumOff val="40000"/>
                      </a:schemeClr>
                    </a:solidFill>
                  </a:tcPr>
                </a:tc>
                <a:tc>
                  <a:txBody>
                    <a:bodyPr/>
                    <a:lstStyle/>
                    <a:p>
                      <a:pPr algn="ctr" fontAlgn="b"/>
                      <a:r>
                        <a:rPr lang="en-AU" sz="1000" u="none" strike="noStrike" dirty="0">
                          <a:effectLst/>
                          <a:latin typeface="+mn-lt"/>
                        </a:rPr>
                        <a:t>19</a:t>
                      </a:r>
                      <a:endParaRPr lang="en-AU" sz="1000" b="0" i="0" u="none" strike="noStrike" dirty="0">
                        <a:solidFill>
                          <a:schemeClr val="tx1"/>
                        </a:solidFill>
                        <a:effectLst/>
                        <a:latin typeface="+mn-lt"/>
                      </a:endParaRPr>
                    </a:p>
                  </a:txBody>
                  <a:tcPr marL="7620" marR="7620" marT="7620" marB="0" anchor="ctr">
                    <a:solidFill>
                      <a:schemeClr val="accent5">
                        <a:lumMod val="60000"/>
                        <a:lumOff val="40000"/>
                      </a:schemeClr>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301793" y="525229"/>
            <a:ext cx="4505800" cy="276999"/>
          </a:xfrm>
          <a:prstGeom prst="rect">
            <a:avLst/>
          </a:prstGeom>
          <a:noFill/>
        </p:spPr>
        <p:txBody>
          <a:bodyPr wrap="square" rtlCol="0">
            <a:spAutoFit/>
          </a:bodyPr>
          <a:lstStyle/>
          <a:p>
            <a:r>
              <a:rPr lang="en-AU" sz="1200" dirty="0">
                <a:solidFill>
                  <a:schemeClr val="accent6">
                    <a:lumMod val="50000"/>
                  </a:schemeClr>
                </a:solidFill>
              </a:rPr>
              <a:t>Non MRSDA Variations </a:t>
            </a:r>
          </a:p>
        </p:txBody>
      </p:sp>
      <p:sp>
        <p:nvSpPr>
          <p:cNvPr id="8" name="TextBox 7">
            <a:extLst>
              <a:ext uri="{FF2B5EF4-FFF2-40B4-BE49-F238E27FC236}">
                <a16:creationId xmlns:a16="http://schemas.microsoft.com/office/drawing/2014/main" id="{DB8832FC-FFFC-424F-9FC3-27AB79C292BE}"/>
              </a:ext>
            </a:extLst>
          </p:cNvPr>
          <p:cNvSpPr txBox="1"/>
          <p:nvPr/>
        </p:nvSpPr>
        <p:spPr>
          <a:xfrm>
            <a:off x="7617296" y="919921"/>
            <a:ext cx="2158075" cy="1138773"/>
          </a:xfrm>
          <a:prstGeom prst="rect">
            <a:avLst/>
          </a:prstGeom>
          <a:noFill/>
        </p:spPr>
        <p:txBody>
          <a:bodyPr wrap="square" rtlCol="0">
            <a:spAutoFit/>
          </a:bodyPr>
          <a:lstStyle/>
          <a:p>
            <a:r>
              <a:rPr lang="en-AU" sz="900" b="1" dirty="0"/>
              <a:t>Explanation for the result: </a:t>
            </a:r>
            <a:endParaRPr lang="en-AU" sz="900" dirty="0"/>
          </a:p>
          <a:p>
            <a:pPr>
              <a:spcAft>
                <a:spcPts val="600"/>
              </a:spcAft>
            </a:pPr>
            <a:br>
              <a:rPr lang="en-AU" sz="900" dirty="0">
                <a:solidFill>
                  <a:srgbClr val="FF0000"/>
                </a:solidFill>
              </a:rPr>
            </a:br>
            <a:br>
              <a:rPr lang="en-AU" sz="900" dirty="0">
                <a:solidFill>
                  <a:srgbClr val="FF0000"/>
                </a:solidFill>
              </a:rPr>
            </a:br>
            <a:r>
              <a:rPr lang="en-AU" sz="900" dirty="0"/>
              <a:t>There were zero Non MRSDA licence variations finalised in Q3 compared to seven  in Q2.</a:t>
            </a:r>
          </a:p>
          <a:p>
            <a:pPr>
              <a:spcAft>
                <a:spcPts val="600"/>
              </a:spcAft>
            </a:pPr>
            <a:endParaRPr lang="en-AU" sz="900" dirty="0">
              <a:solidFill>
                <a:srgbClr val="FF0000"/>
              </a:solidFill>
            </a:endParaRP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516228" y="274639"/>
            <a:ext cx="897328" cy="274042"/>
          </a:xfrm>
        </p:spPr>
        <p:txBody>
          <a:bodyPr/>
          <a:lstStyle/>
          <a:p>
            <a:r>
              <a:rPr lang="en-AU" dirty="0"/>
              <a:t> Page    </a:t>
            </a:r>
            <a:fld id="{BE4ABD5F-D626-4461-ADC9-85806A61CF0E}" type="slidenum">
              <a:rPr lang="en-AU" smtClean="0"/>
              <a:pPr/>
              <a:t>6</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2018-19 Q3</a:t>
            </a:r>
            <a:endParaRPr lang="en-AU" dirty="0"/>
          </a:p>
        </p:txBody>
      </p:sp>
      <p:graphicFrame>
        <p:nvGraphicFramePr>
          <p:cNvPr id="13" name="Table 12">
            <a:extLst>
              <a:ext uri="{FF2B5EF4-FFF2-40B4-BE49-F238E27FC236}">
                <a16:creationId xmlns:a16="http://schemas.microsoft.com/office/drawing/2014/main" id="{E0884BFE-DEE4-4E4D-AF90-6B17CBD03944}"/>
              </a:ext>
            </a:extLst>
          </p:cNvPr>
          <p:cNvGraphicFramePr>
            <a:graphicFrameLocks noGrp="1"/>
          </p:cNvGraphicFramePr>
          <p:nvPr>
            <p:extLst>
              <p:ext uri="{D42A27DB-BD31-4B8C-83A1-F6EECF244321}">
                <p14:modId xmlns:p14="http://schemas.microsoft.com/office/powerpoint/2010/main" val="3781965969"/>
              </p:ext>
            </p:extLst>
          </p:nvPr>
        </p:nvGraphicFramePr>
        <p:xfrm>
          <a:off x="376727" y="830738"/>
          <a:ext cx="7024363" cy="1473523"/>
        </p:xfrm>
        <a:graphic>
          <a:graphicData uri="http://schemas.openxmlformats.org/drawingml/2006/table">
            <a:tbl>
              <a:tblPr firstRow="1" bandRow="1">
                <a:tableStyleId>{5C22544A-7EE6-4342-B048-85BDC9FD1C3A}</a:tableStyleId>
              </a:tblPr>
              <a:tblGrid>
                <a:gridCol w="901680">
                  <a:extLst>
                    <a:ext uri="{9D8B030D-6E8A-4147-A177-3AD203B41FA5}">
                      <a16:colId xmlns:a16="http://schemas.microsoft.com/office/drawing/2014/main" val="20000"/>
                    </a:ext>
                  </a:extLst>
                </a:gridCol>
                <a:gridCol w="1964300">
                  <a:extLst>
                    <a:ext uri="{9D8B030D-6E8A-4147-A177-3AD203B41FA5}">
                      <a16:colId xmlns:a16="http://schemas.microsoft.com/office/drawing/2014/main" val="20001"/>
                    </a:ext>
                  </a:extLst>
                </a:gridCol>
                <a:gridCol w="590715">
                  <a:extLst>
                    <a:ext uri="{9D8B030D-6E8A-4147-A177-3AD203B41FA5}">
                      <a16:colId xmlns:a16="http://schemas.microsoft.com/office/drawing/2014/main" val="20003"/>
                    </a:ext>
                  </a:extLst>
                </a:gridCol>
                <a:gridCol w="655286">
                  <a:extLst>
                    <a:ext uri="{9D8B030D-6E8A-4147-A177-3AD203B41FA5}">
                      <a16:colId xmlns:a16="http://schemas.microsoft.com/office/drawing/2014/main" val="20004"/>
                    </a:ext>
                  </a:extLst>
                </a:gridCol>
                <a:gridCol w="633794">
                  <a:extLst>
                    <a:ext uri="{9D8B030D-6E8A-4147-A177-3AD203B41FA5}">
                      <a16:colId xmlns:a16="http://schemas.microsoft.com/office/drawing/2014/main" val="1226618478"/>
                    </a:ext>
                  </a:extLst>
                </a:gridCol>
                <a:gridCol w="942864">
                  <a:extLst>
                    <a:ext uri="{9D8B030D-6E8A-4147-A177-3AD203B41FA5}">
                      <a16:colId xmlns:a16="http://schemas.microsoft.com/office/drawing/2014/main" val="431428543"/>
                    </a:ext>
                  </a:extLst>
                </a:gridCol>
                <a:gridCol w="628576">
                  <a:extLst>
                    <a:ext uri="{9D8B030D-6E8A-4147-A177-3AD203B41FA5}">
                      <a16:colId xmlns:a16="http://schemas.microsoft.com/office/drawing/2014/main" val="2500840418"/>
                    </a:ext>
                  </a:extLst>
                </a:gridCol>
                <a:gridCol w="707148">
                  <a:extLst>
                    <a:ext uri="{9D8B030D-6E8A-4147-A177-3AD203B41FA5}">
                      <a16:colId xmlns:a16="http://schemas.microsoft.com/office/drawing/2014/main" val="2906371394"/>
                    </a:ext>
                  </a:extLst>
                </a:gridCol>
              </a:tblGrid>
              <a:tr h="472660">
                <a:tc>
                  <a:txBody>
                    <a:bodyPr/>
                    <a:lstStyle/>
                    <a:p>
                      <a:pPr algn="ctr"/>
                      <a:r>
                        <a:rPr lang="en-AU" sz="900" dirty="0"/>
                        <a:t>Quarter</a:t>
                      </a:r>
                      <a:endParaRPr lang="en-AU" sz="900" dirty="0">
                        <a:latin typeface="+mn-lt"/>
                      </a:endParaRPr>
                    </a:p>
                  </a:txBody>
                  <a:tcPr marL="99060" marR="99060" anchor="ctr">
                    <a:solidFill>
                      <a:srgbClr val="002060"/>
                    </a:solidFill>
                  </a:tcPr>
                </a:tc>
                <a:tc>
                  <a:txBody>
                    <a:bodyPr/>
                    <a:lstStyle/>
                    <a:p>
                      <a:pPr algn="ctr"/>
                      <a:r>
                        <a:rPr lang="en-AU" sz="900" dirty="0"/>
                        <a:t>Type</a:t>
                      </a:r>
                      <a:endParaRPr lang="en-AU" sz="900" dirty="0">
                        <a:latin typeface="+mn-lt"/>
                      </a:endParaRPr>
                    </a:p>
                  </a:txBody>
                  <a:tcPr marL="99060" marR="99060" anchor="ctr">
                    <a:solidFill>
                      <a:srgbClr val="002060"/>
                    </a:solidFill>
                  </a:tcPr>
                </a:tc>
                <a:tc>
                  <a:txBody>
                    <a:bodyPr/>
                    <a:lstStyle/>
                    <a:p>
                      <a:pPr algn="ctr" fontAlgn="b"/>
                      <a:r>
                        <a:rPr lang="en-AU" sz="900" u="none" strike="noStrike" dirty="0">
                          <a:effectLst/>
                        </a:rPr>
                        <a:t>Full Surrender</a:t>
                      </a:r>
                      <a:endParaRPr lang="en-AU" sz="900" b="1" i="0" u="none" strike="noStrike" dirty="0">
                        <a:solidFill>
                          <a:schemeClr val="bg1"/>
                        </a:solidFill>
                        <a:effectLst/>
                        <a:latin typeface="Calibri" panose="020F0502020204030204" pitchFamily="34" charset="0"/>
                      </a:endParaRPr>
                    </a:p>
                  </a:txBody>
                  <a:tcPr marL="9525" marR="9525" marT="9525" marB="0" anchor="ctr">
                    <a:solidFill>
                      <a:srgbClr val="002060"/>
                    </a:solidFill>
                  </a:tcPr>
                </a:tc>
                <a:tc>
                  <a:txBody>
                    <a:bodyPr/>
                    <a:lstStyle/>
                    <a:p>
                      <a:pPr algn="ctr" fontAlgn="b"/>
                      <a:r>
                        <a:rPr lang="en-AU" sz="900" u="none" strike="noStrike" dirty="0">
                          <a:effectLst/>
                        </a:rPr>
                        <a:t>Registration of Dealing</a:t>
                      </a:r>
                      <a:endParaRPr lang="en-AU" sz="900" b="1" i="0" u="none" strike="noStrike" dirty="0">
                        <a:solidFill>
                          <a:schemeClr val="bg1"/>
                        </a:solidFill>
                        <a:effectLst/>
                        <a:latin typeface="Calibri" panose="020F0502020204030204" pitchFamily="34" charset="0"/>
                      </a:endParaRPr>
                    </a:p>
                  </a:txBody>
                  <a:tcPr marL="9525" marR="9525" marT="9525" marB="0" anchor="ctr">
                    <a:solidFill>
                      <a:srgbClr val="002060"/>
                    </a:solidFill>
                  </a:tcPr>
                </a:tc>
                <a:tc>
                  <a:txBody>
                    <a:bodyPr/>
                    <a:lstStyle/>
                    <a:p>
                      <a:pPr algn="ctr" fontAlgn="b"/>
                      <a:r>
                        <a:rPr lang="en-AU" sz="900" u="none" strike="noStrike" dirty="0">
                          <a:effectLst/>
                        </a:rPr>
                        <a:t>Renewal</a:t>
                      </a:r>
                      <a:endParaRPr lang="en-AU" sz="900" b="1" i="0" u="none" strike="noStrike" dirty="0">
                        <a:solidFill>
                          <a:schemeClr val="bg1"/>
                        </a:solidFill>
                        <a:effectLst/>
                        <a:latin typeface="Calibri" panose="020F0502020204030204" pitchFamily="34" charset="0"/>
                      </a:endParaRPr>
                    </a:p>
                  </a:txBody>
                  <a:tcPr marL="9525" marR="9525" marT="9525" marB="0" anchor="ctr">
                    <a:solidFill>
                      <a:srgbClr val="002060"/>
                    </a:solidFill>
                  </a:tcPr>
                </a:tc>
                <a:tc>
                  <a:txBody>
                    <a:bodyPr/>
                    <a:lstStyle/>
                    <a:p>
                      <a:pPr algn="ctr" fontAlgn="b"/>
                      <a:r>
                        <a:rPr lang="en-AU" sz="900" u="none" strike="noStrike" dirty="0">
                          <a:effectLst/>
                        </a:rPr>
                        <a:t>Suspension and Extension</a:t>
                      </a:r>
                      <a:endParaRPr lang="en-AU" sz="900" b="1" i="0" u="none" strike="noStrike" dirty="0">
                        <a:solidFill>
                          <a:schemeClr val="bg1"/>
                        </a:solidFill>
                        <a:effectLst/>
                        <a:latin typeface="Calibri" panose="020F0502020204030204" pitchFamily="34" charset="0"/>
                      </a:endParaRPr>
                    </a:p>
                  </a:txBody>
                  <a:tcPr marL="9525" marR="9525" marT="9525" marB="0" anchor="ctr">
                    <a:solidFill>
                      <a:srgbClr val="002060"/>
                    </a:solidFill>
                  </a:tcPr>
                </a:tc>
                <a:tc>
                  <a:txBody>
                    <a:bodyPr/>
                    <a:lstStyle/>
                    <a:p>
                      <a:pPr algn="ctr" fontAlgn="b"/>
                      <a:r>
                        <a:rPr lang="en-AU" sz="900" u="none" strike="noStrike" dirty="0">
                          <a:effectLst/>
                        </a:rPr>
                        <a:t>Transfer</a:t>
                      </a:r>
                      <a:endParaRPr lang="en-AU" sz="900" b="1" i="0" u="none" strike="noStrike" dirty="0">
                        <a:solidFill>
                          <a:schemeClr val="bg1"/>
                        </a:solidFill>
                        <a:effectLst/>
                        <a:latin typeface="Calibri" panose="020F0502020204030204" pitchFamily="34" charset="0"/>
                      </a:endParaRPr>
                    </a:p>
                  </a:txBody>
                  <a:tcPr marL="9525" marR="9525" marT="9525" marB="0" anchor="ctr">
                    <a:solidFill>
                      <a:srgbClr val="002060"/>
                    </a:solidFill>
                  </a:tcPr>
                </a:tc>
                <a:tc>
                  <a:txBody>
                    <a:bodyPr/>
                    <a:lstStyle/>
                    <a:p>
                      <a:pPr algn="ctr" fontAlgn="b"/>
                      <a:r>
                        <a:rPr lang="en-AU" sz="900" u="none" strike="noStrike" dirty="0">
                          <a:effectLst/>
                        </a:rPr>
                        <a:t>Total</a:t>
                      </a:r>
                      <a:endParaRPr lang="en-AU" sz="900" b="1" i="0" u="none" strike="noStrike" dirty="0">
                        <a:solidFill>
                          <a:schemeClr val="bg1"/>
                        </a:solidFill>
                        <a:effectLst/>
                        <a:latin typeface="Calibri" panose="020F0502020204030204" pitchFamily="34" charset="0"/>
                      </a:endParaRPr>
                    </a:p>
                  </a:txBody>
                  <a:tcPr marL="9525" marR="9525" marT="9525" marB="0" anchor="ctr">
                    <a:solidFill>
                      <a:srgbClr val="002060"/>
                    </a:solidFill>
                  </a:tcPr>
                </a:tc>
                <a:extLst>
                  <a:ext uri="{0D108BD9-81ED-4DB2-BD59-A6C34878D82A}">
                    <a16:rowId xmlns:a16="http://schemas.microsoft.com/office/drawing/2014/main" val="10000"/>
                  </a:ext>
                </a:extLst>
              </a:tr>
              <a:tr h="333621">
                <a:tc rowSpan="3">
                  <a:txBody>
                    <a:bodyPr/>
                    <a:lstStyle/>
                    <a:p>
                      <a:pPr algn="ctr" rtl="0" fontAlgn="ctr"/>
                      <a:r>
                        <a:rPr lang="en-AU" sz="900" u="none" strike="noStrike" dirty="0">
                          <a:effectLst/>
                        </a:rPr>
                        <a:t>FY 2018-19 Q2</a:t>
                      </a:r>
                      <a:endParaRPr lang="en-AU"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900" u="none" strike="noStrike" dirty="0">
                          <a:effectLst/>
                        </a:rPr>
                        <a:t>Offshore Pipeline Licence</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2</a:t>
                      </a:r>
                      <a:endParaRPr lang="en-AU"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333621">
                <a:tc vMerge="1">
                  <a:txBody>
                    <a:bodyPr/>
                    <a:lstStyle/>
                    <a:p>
                      <a:endParaRPr lang="en-AU"/>
                    </a:p>
                  </a:txBody>
                  <a:tcPr/>
                </a:tc>
                <a:tc>
                  <a:txBody>
                    <a:bodyPr/>
                    <a:lstStyle/>
                    <a:p>
                      <a:pPr algn="ctr" fontAlgn="b"/>
                      <a:r>
                        <a:rPr lang="en-AU" sz="900" u="none" strike="noStrike" dirty="0">
                          <a:effectLst/>
                        </a:rPr>
                        <a:t>Onshore Petroleum Exploration Permit</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900" u="none" strike="noStrike">
                          <a:effectLst/>
                        </a:rPr>
                        <a:t>0</a:t>
                      </a:r>
                      <a:endParaRPr lang="en-AU" sz="9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5</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900" u="none" strike="noStrike" dirty="0">
                          <a:effectLst/>
                        </a:rPr>
                        <a:t>5</a:t>
                      </a:r>
                      <a:endParaRPr lang="en-AU" sz="9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3"/>
                  </a:ext>
                </a:extLst>
              </a:tr>
              <a:tr h="333621">
                <a:tc vMerge="1">
                  <a:txBody>
                    <a:bodyPr/>
                    <a:lstStyle/>
                    <a:p>
                      <a:endParaRPr lang="en-AU"/>
                    </a:p>
                  </a:txBody>
                  <a:tcPr/>
                </a:tc>
                <a:tc>
                  <a:txBody>
                    <a:bodyPr/>
                    <a:lstStyle/>
                    <a:p>
                      <a:pPr algn="ctr" fontAlgn="b"/>
                      <a:r>
                        <a:rPr lang="en-AU" sz="900" u="none" strike="noStrike" dirty="0">
                          <a:effectLst/>
                        </a:rPr>
                        <a:t>Total</a:t>
                      </a:r>
                      <a:endParaRPr lang="en-AU" sz="900" b="0" i="0" u="none" strike="noStrike" dirty="0">
                        <a:solidFill>
                          <a:srgbClr val="000000"/>
                        </a:solidFill>
                        <a:effectLst/>
                        <a:latin typeface="Calibri" panose="020F0502020204030204" pitchFamily="34" charset="0"/>
                      </a:endParaRPr>
                    </a:p>
                  </a:txBody>
                  <a:tcPr marL="7620" marR="7620" marT="7620" marB="0" anchor="ctr">
                    <a:solidFill>
                      <a:schemeClr val="accent5">
                        <a:lumMod val="60000"/>
                        <a:lumOff val="40000"/>
                      </a:schemeClr>
                    </a:solidFill>
                  </a:tcP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7620" marR="7620" marT="7620" marB="0" anchor="ctr">
                    <a:solidFill>
                      <a:schemeClr val="accent5">
                        <a:lumMod val="60000"/>
                        <a:lumOff val="40000"/>
                      </a:schemeClr>
                    </a:solidFill>
                  </a:tcP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7620" marR="7620" marT="7620" marB="0" anchor="ctr">
                    <a:solidFill>
                      <a:schemeClr val="accent5">
                        <a:lumMod val="60000"/>
                        <a:lumOff val="40000"/>
                      </a:schemeClr>
                    </a:solidFill>
                  </a:tcPr>
                </a:tc>
                <a:tc>
                  <a:txBody>
                    <a:bodyPr/>
                    <a:lstStyle/>
                    <a:p>
                      <a:pPr algn="ctr" fontAlgn="b"/>
                      <a:r>
                        <a:rPr lang="en-AU" sz="900" u="none" strike="noStrike" dirty="0">
                          <a:effectLst/>
                        </a:rPr>
                        <a:t>0</a:t>
                      </a:r>
                      <a:endParaRPr lang="en-AU" sz="900" b="0" i="0" u="none" strike="noStrike" dirty="0">
                        <a:solidFill>
                          <a:srgbClr val="000000"/>
                        </a:solidFill>
                        <a:effectLst/>
                        <a:latin typeface="Calibri" panose="020F0502020204030204" pitchFamily="34" charset="0"/>
                      </a:endParaRPr>
                    </a:p>
                  </a:txBody>
                  <a:tcPr marL="7620" marR="7620" marT="7620" marB="0" anchor="ctr">
                    <a:solidFill>
                      <a:schemeClr val="accent5">
                        <a:lumMod val="60000"/>
                        <a:lumOff val="40000"/>
                      </a:schemeClr>
                    </a:solidFill>
                  </a:tcPr>
                </a:tc>
                <a:tc>
                  <a:txBody>
                    <a:bodyPr/>
                    <a:lstStyle/>
                    <a:p>
                      <a:pPr algn="ctr" fontAlgn="b"/>
                      <a:r>
                        <a:rPr lang="en-AU" sz="900" u="none" strike="noStrike" dirty="0">
                          <a:effectLst/>
                        </a:rPr>
                        <a:t>5</a:t>
                      </a:r>
                      <a:endParaRPr lang="en-AU" sz="900" b="0" i="0" u="none" strike="noStrike" dirty="0">
                        <a:solidFill>
                          <a:srgbClr val="000000"/>
                        </a:solidFill>
                        <a:effectLst/>
                        <a:latin typeface="Calibri" panose="020F0502020204030204" pitchFamily="34" charset="0"/>
                      </a:endParaRPr>
                    </a:p>
                  </a:txBody>
                  <a:tcPr marL="7620" marR="7620" marT="7620" marB="0" anchor="ctr">
                    <a:solidFill>
                      <a:schemeClr val="accent5">
                        <a:lumMod val="60000"/>
                        <a:lumOff val="40000"/>
                      </a:schemeClr>
                    </a:solidFill>
                  </a:tcPr>
                </a:tc>
                <a:tc>
                  <a:txBody>
                    <a:bodyPr/>
                    <a:lstStyle/>
                    <a:p>
                      <a:pPr algn="ctr" fontAlgn="b"/>
                      <a:r>
                        <a:rPr lang="en-AU" sz="900" u="none" strike="noStrike" dirty="0">
                          <a:effectLst/>
                        </a:rPr>
                        <a:t>2</a:t>
                      </a:r>
                      <a:endParaRPr lang="en-AU" sz="900" b="0" i="0" u="none" strike="noStrike" dirty="0">
                        <a:solidFill>
                          <a:srgbClr val="000000"/>
                        </a:solidFill>
                        <a:effectLst/>
                        <a:latin typeface="Calibri" panose="020F0502020204030204" pitchFamily="34" charset="0"/>
                      </a:endParaRPr>
                    </a:p>
                  </a:txBody>
                  <a:tcPr marL="7620" marR="7620" marT="7620" marB="0" anchor="ctr">
                    <a:solidFill>
                      <a:schemeClr val="accent5">
                        <a:lumMod val="60000"/>
                        <a:lumOff val="40000"/>
                      </a:schemeClr>
                    </a:solidFill>
                  </a:tcPr>
                </a:tc>
                <a:tc>
                  <a:txBody>
                    <a:bodyPr/>
                    <a:lstStyle/>
                    <a:p>
                      <a:pPr algn="ctr" fontAlgn="b"/>
                      <a:r>
                        <a:rPr lang="en-AU" sz="900" u="none" strike="noStrike" dirty="0">
                          <a:effectLst/>
                        </a:rPr>
                        <a:t>7</a:t>
                      </a:r>
                      <a:endParaRPr lang="en-AU" sz="900" b="0" i="0" u="none" strike="noStrike" dirty="0">
                        <a:solidFill>
                          <a:srgbClr val="000000"/>
                        </a:solidFill>
                        <a:effectLst/>
                        <a:latin typeface="Calibri" panose="020F0502020204030204" pitchFamily="34" charset="0"/>
                      </a:endParaRPr>
                    </a:p>
                  </a:txBody>
                  <a:tcPr marL="7620" marR="7620" marT="7620" marB="0" anchor="ctr">
                    <a:solidFill>
                      <a:schemeClr val="accent5">
                        <a:lumMod val="60000"/>
                        <a:lumOff val="40000"/>
                      </a:schemeClr>
                    </a:solidFill>
                  </a:tcPr>
                </a:tc>
                <a:extLst>
                  <a:ext uri="{0D108BD9-81ED-4DB2-BD59-A6C34878D82A}">
                    <a16:rowId xmlns:a16="http://schemas.microsoft.com/office/drawing/2014/main" val="10009"/>
                  </a:ext>
                </a:extLst>
              </a:tr>
            </a:tbl>
          </a:graphicData>
        </a:graphic>
      </p:graphicFrame>
      <p:sp>
        <p:nvSpPr>
          <p:cNvPr id="11" name="TextBox 10">
            <a:extLst>
              <a:ext uri="{FF2B5EF4-FFF2-40B4-BE49-F238E27FC236}">
                <a16:creationId xmlns:a16="http://schemas.microsoft.com/office/drawing/2014/main" id="{B7C3E93D-7348-49A9-A61D-C1D6293B9E1D}"/>
              </a:ext>
            </a:extLst>
          </p:cNvPr>
          <p:cNvSpPr txBox="1"/>
          <p:nvPr/>
        </p:nvSpPr>
        <p:spPr>
          <a:xfrm>
            <a:off x="376727" y="2577521"/>
            <a:ext cx="4505800" cy="276999"/>
          </a:xfrm>
          <a:prstGeom prst="rect">
            <a:avLst/>
          </a:prstGeom>
          <a:noFill/>
        </p:spPr>
        <p:txBody>
          <a:bodyPr wrap="square" rtlCol="0">
            <a:spAutoFit/>
          </a:bodyPr>
          <a:lstStyle/>
          <a:p>
            <a:r>
              <a:rPr lang="en-AU" sz="1200" dirty="0">
                <a:solidFill>
                  <a:schemeClr val="accent6">
                    <a:lumMod val="50000"/>
                  </a:schemeClr>
                </a:solidFill>
              </a:rPr>
              <a:t>Non MRSDA Plans</a:t>
            </a:r>
          </a:p>
        </p:txBody>
      </p:sp>
      <p:sp>
        <p:nvSpPr>
          <p:cNvPr id="12" name="TextBox 11">
            <a:extLst>
              <a:ext uri="{FF2B5EF4-FFF2-40B4-BE49-F238E27FC236}">
                <a16:creationId xmlns:a16="http://schemas.microsoft.com/office/drawing/2014/main" id="{9835EBA3-41C1-44C9-9EB8-AA20F912D5CA}"/>
              </a:ext>
            </a:extLst>
          </p:cNvPr>
          <p:cNvSpPr txBox="1"/>
          <p:nvPr/>
        </p:nvSpPr>
        <p:spPr>
          <a:xfrm>
            <a:off x="7587443" y="3573016"/>
            <a:ext cx="2217779" cy="1554272"/>
          </a:xfrm>
          <a:prstGeom prst="rect">
            <a:avLst/>
          </a:prstGeom>
          <a:noFill/>
        </p:spPr>
        <p:txBody>
          <a:bodyPr wrap="square" rtlCol="0">
            <a:spAutoFit/>
          </a:bodyPr>
          <a:lstStyle/>
          <a:p>
            <a:r>
              <a:rPr lang="en-AU" sz="900" b="1" dirty="0"/>
              <a:t>Explanation for the result: </a:t>
            </a:r>
            <a:endParaRPr lang="en-AU" sz="900" dirty="0"/>
          </a:p>
          <a:p>
            <a:pPr>
              <a:spcAft>
                <a:spcPts val="600"/>
              </a:spcAft>
            </a:pPr>
            <a:br>
              <a:rPr lang="en-AU" sz="900" dirty="0"/>
            </a:br>
            <a:br>
              <a:rPr lang="en-AU" sz="900" dirty="0"/>
            </a:br>
            <a:r>
              <a:rPr lang="en-AU" altLang="en-US" sz="900" dirty="0">
                <a:solidFill>
                  <a:srgbClr val="000000"/>
                </a:solidFill>
                <a:latin typeface="Segoe UI" panose="020B0502040204020203" pitchFamily="34" charset="0"/>
                <a:cs typeface="Segoe UI" panose="020B0502040204020203" pitchFamily="34" charset="0"/>
              </a:rPr>
              <a:t>Offshore petroleum activities included assessment of operating pipelines and new drilling works while onshore petroleum activities included assessment of the closure of an existing well.</a:t>
            </a:r>
          </a:p>
          <a:p>
            <a:pPr>
              <a:spcAft>
                <a:spcPts val="600"/>
              </a:spcAft>
            </a:pPr>
            <a:endParaRPr lang="en-AU" sz="900" dirty="0"/>
          </a:p>
        </p:txBody>
      </p:sp>
    </p:spTree>
    <p:extLst>
      <p:ext uri="{BB962C8B-B14F-4D97-AF65-F5344CB8AC3E}">
        <p14:creationId xmlns:p14="http://schemas.microsoft.com/office/powerpoint/2010/main" val="291631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CB7160-89C1-499D-AE9D-023FA2EE9CC4}"/>
              </a:ext>
            </a:extLst>
          </p:cNvPr>
          <p:cNvGraphicFramePr>
            <a:graphicFrameLocks noGrp="1"/>
          </p:cNvGraphicFramePr>
          <p:nvPr>
            <p:ph idx="1"/>
            <p:extLst>
              <p:ext uri="{D42A27DB-BD31-4B8C-83A1-F6EECF244321}">
                <p14:modId xmlns:p14="http://schemas.microsoft.com/office/powerpoint/2010/main" val="1302438308"/>
              </p:ext>
            </p:extLst>
          </p:nvPr>
        </p:nvGraphicFramePr>
        <p:xfrm>
          <a:off x="456206" y="638307"/>
          <a:ext cx="8313218" cy="1256573"/>
        </p:xfrm>
        <a:graphic>
          <a:graphicData uri="http://schemas.openxmlformats.org/drawingml/2006/table">
            <a:tbl>
              <a:tblPr firstRow="1" bandRow="1">
                <a:tableStyleId>{5C22544A-7EE6-4342-B048-85BDC9FD1C3A}</a:tableStyleId>
              </a:tblPr>
              <a:tblGrid>
                <a:gridCol w="1688482">
                  <a:extLst>
                    <a:ext uri="{9D8B030D-6E8A-4147-A177-3AD203B41FA5}">
                      <a16:colId xmlns:a16="http://schemas.microsoft.com/office/drawing/2014/main" val="2786803150"/>
                    </a:ext>
                  </a:extLst>
                </a:gridCol>
                <a:gridCol w="1323235">
                  <a:extLst>
                    <a:ext uri="{9D8B030D-6E8A-4147-A177-3AD203B41FA5}">
                      <a16:colId xmlns:a16="http://schemas.microsoft.com/office/drawing/2014/main" val="2389065643"/>
                    </a:ext>
                  </a:extLst>
                </a:gridCol>
                <a:gridCol w="1372995">
                  <a:extLst>
                    <a:ext uri="{9D8B030D-6E8A-4147-A177-3AD203B41FA5}">
                      <a16:colId xmlns:a16="http://schemas.microsoft.com/office/drawing/2014/main" val="1379497888"/>
                    </a:ext>
                  </a:extLst>
                </a:gridCol>
                <a:gridCol w="1372995">
                  <a:extLst>
                    <a:ext uri="{9D8B030D-6E8A-4147-A177-3AD203B41FA5}">
                      <a16:colId xmlns:a16="http://schemas.microsoft.com/office/drawing/2014/main" val="4115191129"/>
                    </a:ext>
                  </a:extLst>
                </a:gridCol>
                <a:gridCol w="1372995">
                  <a:extLst>
                    <a:ext uri="{9D8B030D-6E8A-4147-A177-3AD203B41FA5}">
                      <a16:colId xmlns:a16="http://schemas.microsoft.com/office/drawing/2014/main" val="1480359423"/>
                    </a:ext>
                  </a:extLst>
                </a:gridCol>
                <a:gridCol w="1182516">
                  <a:extLst>
                    <a:ext uri="{9D8B030D-6E8A-4147-A177-3AD203B41FA5}">
                      <a16:colId xmlns:a16="http://schemas.microsoft.com/office/drawing/2014/main" val="2974822121"/>
                    </a:ext>
                  </a:extLst>
                </a:gridCol>
              </a:tblGrid>
              <a:tr h="352465">
                <a:tc>
                  <a:txBody>
                    <a:bodyPr/>
                    <a:lstStyle/>
                    <a:p>
                      <a:pPr algn="ctr"/>
                      <a:r>
                        <a:rPr lang="en-AU" sz="1100" dirty="0"/>
                        <a:t>Mining</a:t>
                      </a:r>
                    </a:p>
                  </a:txBody>
                  <a:tcPr anchor="ctr">
                    <a:solidFill>
                      <a:srgbClr val="002060"/>
                    </a:solidFill>
                  </a:tcPr>
                </a:tc>
                <a:tc>
                  <a:txBody>
                    <a:bodyPr/>
                    <a:lstStyle/>
                    <a:p>
                      <a:pPr algn="ctr"/>
                      <a:r>
                        <a:rPr lang="en-AU" sz="1100" dirty="0"/>
                        <a:t>2017-18 Q4</a:t>
                      </a:r>
                    </a:p>
                  </a:txBody>
                  <a:tcPr anchor="ctr">
                    <a:solidFill>
                      <a:srgbClr val="002060"/>
                    </a:solidFill>
                  </a:tcPr>
                </a:tc>
                <a:tc>
                  <a:txBody>
                    <a:bodyPr/>
                    <a:lstStyle/>
                    <a:p>
                      <a:pPr algn="ctr"/>
                      <a:r>
                        <a:rPr lang="en-AU" sz="1100" dirty="0"/>
                        <a:t>2018-19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t>2018-19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t>2018-19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dirty="0"/>
                        <a:t>Total</a:t>
                      </a:r>
                    </a:p>
                  </a:txBody>
                  <a:tcPr anchor="ctr">
                    <a:solidFill>
                      <a:srgbClr val="002060"/>
                    </a:solidFill>
                  </a:tcPr>
                </a:tc>
                <a:extLst>
                  <a:ext uri="{0D108BD9-81ED-4DB2-BD59-A6C34878D82A}">
                    <a16:rowId xmlns:a16="http://schemas.microsoft.com/office/drawing/2014/main" val="1307410339"/>
                  </a:ext>
                </a:extLst>
              </a:tr>
              <a:tr h="452054">
                <a:tc>
                  <a:txBody>
                    <a:bodyPr/>
                    <a:lstStyle/>
                    <a:p>
                      <a:pPr algn="ctr"/>
                      <a:r>
                        <a:rPr lang="en-AU" sz="1100" dirty="0"/>
                        <a:t>Notification Received </a:t>
                      </a:r>
                    </a:p>
                  </a:txBody>
                  <a:tcPr anchor="ctr">
                    <a:solidFill>
                      <a:schemeClr val="accent5">
                        <a:lumMod val="20000"/>
                        <a:lumOff val="80000"/>
                      </a:schemeClr>
                    </a:solidFill>
                  </a:tcPr>
                </a:tc>
                <a:tc>
                  <a:txBody>
                    <a:bodyPr/>
                    <a:lstStyle/>
                    <a:p>
                      <a:pPr algn="ctr"/>
                      <a:r>
                        <a:rPr lang="en-AU" sz="1100" dirty="0"/>
                        <a:t>1</a:t>
                      </a:r>
                    </a:p>
                  </a:txBody>
                  <a:tcPr anchor="ctr">
                    <a:solidFill>
                      <a:schemeClr val="accent5">
                        <a:lumMod val="20000"/>
                        <a:lumOff val="80000"/>
                      </a:schemeClr>
                    </a:solidFill>
                  </a:tcPr>
                </a:tc>
                <a:tc>
                  <a:txBody>
                    <a:bodyPr/>
                    <a:lstStyle/>
                    <a:p>
                      <a:pPr algn="ctr"/>
                      <a:r>
                        <a:rPr lang="en-AU" sz="1100" dirty="0"/>
                        <a:t>1</a:t>
                      </a:r>
                    </a:p>
                  </a:txBody>
                  <a:tcPr anchor="ctr">
                    <a:solidFill>
                      <a:schemeClr val="accent5">
                        <a:lumMod val="20000"/>
                        <a:lumOff val="80000"/>
                      </a:schemeClr>
                    </a:solidFill>
                  </a:tcPr>
                </a:tc>
                <a:tc>
                  <a:txBody>
                    <a:bodyPr/>
                    <a:lstStyle/>
                    <a:p>
                      <a:pPr algn="ctr"/>
                      <a:r>
                        <a:rPr lang="en-AU" sz="1100" dirty="0"/>
                        <a:t>2</a:t>
                      </a:r>
                    </a:p>
                  </a:txBody>
                  <a:tcPr anchor="ctr">
                    <a:solidFill>
                      <a:schemeClr val="accent5">
                        <a:lumMod val="20000"/>
                        <a:lumOff val="80000"/>
                      </a:schemeClr>
                    </a:solidFill>
                  </a:tcPr>
                </a:tc>
                <a:tc>
                  <a:txBody>
                    <a:bodyPr/>
                    <a:lstStyle/>
                    <a:p>
                      <a:pPr algn="ctr"/>
                      <a:r>
                        <a:rPr lang="en-AU" sz="1100" dirty="0"/>
                        <a:t>3</a:t>
                      </a:r>
                    </a:p>
                  </a:txBody>
                  <a:tcPr anchor="ctr">
                    <a:solidFill>
                      <a:schemeClr val="accent5">
                        <a:lumMod val="20000"/>
                        <a:lumOff val="80000"/>
                      </a:schemeClr>
                    </a:solidFill>
                  </a:tcPr>
                </a:tc>
                <a:tc>
                  <a:txBody>
                    <a:bodyPr/>
                    <a:lstStyle/>
                    <a:p>
                      <a:pPr algn="ctr"/>
                      <a:r>
                        <a:rPr lang="en-AU" sz="1100" b="1" dirty="0"/>
                        <a:t>7</a:t>
                      </a:r>
                    </a:p>
                  </a:txBody>
                  <a:tcPr anchor="ctr">
                    <a:solidFill>
                      <a:schemeClr val="accent5">
                        <a:lumMod val="20000"/>
                        <a:lumOff val="80000"/>
                      </a:schemeClr>
                    </a:solidFill>
                  </a:tcPr>
                </a:tc>
                <a:extLst>
                  <a:ext uri="{0D108BD9-81ED-4DB2-BD59-A6C34878D82A}">
                    <a16:rowId xmlns:a16="http://schemas.microsoft.com/office/drawing/2014/main" val="2832516542"/>
                  </a:ext>
                </a:extLst>
              </a:tr>
              <a:tr h="452054">
                <a:tc>
                  <a:txBody>
                    <a:bodyPr/>
                    <a:lstStyle/>
                    <a:p>
                      <a:pPr algn="ctr"/>
                      <a:r>
                        <a:rPr lang="en-AU" sz="1100" dirty="0"/>
                        <a:t>Notification Acknowledged</a:t>
                      </a:r>
                    </a:p>
                  </a:txBody>
                  <a:tcPr anchor="ctr">
                    <a:solidFill>
                      <a:schemeClr val="accent6">
                        <a:lumMod val="20000"/>
                        <a:lumOff val="80000"/>
                      </a:schemeClr>
                    </a:solidFill>
                  </a:tcPr>
                </a:tc>
                <a:tc>
                  <a:txBody>
                    <a:bodyPr/>
                    <a:lstStyle/>
                    <a:p>
                      <a:pPr algn="ctr"/>
                      <a:r>
                        <a:rPr lang="en-AU" sz="1100" dirty="0"/>
                        <a:t>0</a:t>
                      </a:r>
                    </a:p>
                  </a:txBody>
                  <a:tcPr anchor="ctr">
                    <a:solidFill>
                      <a:schemeClr val="accent6">
                        <a:lumMod val="20000"/>
                        <a:lumOff val="80000"/>
                      </a:schemeClr>
                    </a:solidFill>
                  </a:tcPr>
                </a:tc>
                <a:tc>
                  <a:txBody>
                    <a:bodyPr/>
                    <a:lstStyle/>
                    <a:p>
                      <a:pPr algn="ctr"/>
                      <a:r>
                        <a:rPr lang="en-AU" sz="1100" dirty="0"/>
                        <a:t>0</a:t>
                      </a:r>
                    </a:p>
                  </a:txBody>
                  <a:tcPr anchor="ctr">
                    <a:solidFill>
                      <a:schemeClr val="accent6">
                        <a:lumMod val="20000"/>
                        <a:lumOff val="80000"/>
                      </a:schemeClr>
                    </a:solidFill>
                  </a:tcPr>
                </a:tc>
                <a:tc>
                  <a:txBody>
                    <a:bodyPr/>
                    <a:lstStyle/>
                    <a:p>
                      <a:pPr algn="ctr"/>
                      <a:r>
                        <a:rPr lang="en-AU" sz="1100" dirty="0"/>
                        <a:t>3</a:t>
                      </a:r>
                    </a:p>
                  </a:txBody>
                  <a:tcPr anchor="ctr">
                    <a:solidFill>
                      <a:schemeClr val="accent6">
                        <a:lumMod val="20000"/>
                        <a:lumOff val="80000"/>
                      </a:schemeClr>
                    </a:solidFill>
                  </a:tcPr>
                </a:tc>
                <a:tc>
                  <a:txBody>
                    <a:bodyPr/>
                    <a:lstStyle/>
                    <a:p>
                      <a:pPr algn="ctr"/>
                      <a:r>
                        <a:rPr lang="en-AU" sz="1100" dirty="0"/>
                        <a:t>3</a:t>
                      </a:r>
                    </a:p>
                  </a:txBody>
                  <a:tcPr anchor="ctr">
                    <a:solidFill>
                      <a:schemeClr val="accent6">
                        <a:lumMod val="20000"/>
                        <a:lumOff val="80000"/>
                      </a:schemeClr>
                    </a:solidFill>
                  </a:tcPr>
                </a:tc>
                <a:tc>
                  <a:txBody>
                    <a:bodyPr/>
                    <a:lstStyle/>
                    <a:p>
                      <a:pPr algn="ctr"/>
                      <a:r>
                        <a:rPr lang="en-AU" sz="1100" b="1" dirty="0"/>
                        <a:t>6</a:t>
                      </a:r>
                    </a:p>
                  </a:txBody>
                  <a:tcPr anchor="ctr">
                    <a:solidFill>
                      <a:schemeClr val="accent6">
                        <a:lumMod val="20000"/>
                        <a:lumOff val="80000"/>
                      </a:schemeClr>
                    </a:solidFill>
                  </a:tcPr>
                </a:tc>
                <a:extLst>
                  <a:ext uri="{0D108BD9-81ED-4DB2-BD59-A6C34878D82A}">
                    <a16:rowId xmlns:a16="http://schemas.microsoft.com/office/drawing/2014/main" val="4214412118"/>
                  </a:ext>
                </a:extLst>
              </a:tr>
            </a:tbl>
          </a:graphicData>
        </a:graphic>
      </p:graphicFrame>
      <p:sp>
        <p:nvSpPr>
          <p:cNvPr id="4" name="Footer Placeholder 3">
            <a:extLst>
              <a:ext uri="{FF2B5EF4-FFF2-40B4-BE49-F238E27FC236}">
                <a16:creationId xmlns:a16="http://schemas.microsoft.com/office/drawing/2014/main" id="{15B53A04-AAEA-4D11-85DC-FBB07F729FA6}"/>
              </a:ext>
            </a:extLst>
          </p:cNvPr>
          <p:cNvSpPr>
            <a:spLocks noGrp="1"/>
          </p:cNvSpPr>
          <p:nvPr>
            <p:ph type="ftr" sz="quarter" idx="11"/>
          </p:nvPr>
        </p:nvSpPr>
        <p:spPr/>
        <p:txBody>
          <a:bodyPr/>
          <a:lstStyle/>
          <a:p>
            <a:r>
              <a:rPr lang="en-AU"/>
              <a:t>Earth Resources Regulation Quarterly Performance Report 2018-19 Q3</a:t>
            </a:r>
            <a:endParaRPr lang="en-AU" dirty="0"/>
          </a:p>
        </p:txBody>
      </p:sp>
      <p:sp>
        <p:nvSpPr>
          <p:cNvPr id="5" name="Slide Number Placeholder 4">
            <a:extLst>
              <a:ext uri="{FF2B5EF4-FFF2-40B4-BE49-F238E27FC236}">
                <a16:creationId xmlns:a16="http://schemas.microsoft.com/office/drawing/2014/main" id="{F236AB54-0B2E-4525-8367-F1646F1471A5}"/>
              </a:ext>
            </a:extLst>
          </p:cNvPr>
          <p:cNvSpPr>
            <a:spLocks noGrp="1"/>
          </p:cNvSpPr>
          <p:nvPr>
            <p:ph type="sldNum" sz="quarter" idx="12"/>
          </p:nvPr>
        </p:nvSpPr>
        <p:spPr/>
        <p:txBody>
          <a:bodyPr/>
          <a:lstStyle/>
          <a:p>
            <a:r>
              <a:rPr lang="en-AU"/>
              <a:t> Page    </a:t>
            </a:r>
            <a:fld id="{BE4ABD5F-D626-4461-ADC9-85806A61CF0E}" type="slidenum">
              <a:rPr lang="en-AU" smtClean="0"/>
              <a:pPr/>
              <a:t>7</a:t>
            </a:fld>
            <a:endParaRPr lang="en-AU" dirty="0"/>
          </a:p>
        </p:txBody>
      </p:sp>
      <p:graphicFrame>
        <p:nvGraphicFramePr>
          <p:cNvPr id="7" name="Content Placeholder 5">
            <a:extLst>
              <a:ext uri="{FF2B5EF4-FFF2-40B4-BE49-F238E27FC236}">
                <a16:creationId xmlns:a16="http://schemas.microsoft.com/office/drawing/2014/main" id="{0C817DE1-12B3-45F1-9A18-868B11EF611A}"/>
              </a:ext>
            </a:extLst>
          </p:cNvPr>
          <p:cNvGraphicFramePr>
            <a:graphicFrameLocks/>
          </p:cNvGraphicFramePr>
          <p:nvPr>
            <p:extLst>
              <p:ext uri="{D42A27DB-BD31-4B8C-83A1-F6EECF244321}">
                <p14:modId xmlns:p14="http://schemas.microsoft.com/office/powerpoint/2010/main" val="906736410"/>
              </p:ext>
            </p:extLst>
          </p:nvPr>
        </p:nvGraphicFramePr>
        <p:xfrm>
          <a:off x="456206" y="1973963"/>
          <a:ext cx="8313219" cy="1265237"/>
        </p:xfrm>
        <a:graphic>
          <a:graphicData uri="http://schemas.openxmlformats.org/drawingml/2006/table">
            <a:tbl>
              <a:tblPr firstRow="1" bandRow="1">
                <a:tableStyleId>{5C22544A-7EE6-4342-B048-85BDC9FD1C3A}</a:tableStyleId>
              </a:tblPr>
              <a:tblGrid>
                <a:gridCol w="1688482">
                  <a:extLst>
                    <a:ext uri="{9D8B030D-6E8A-4147-A177-3AD203B41FA5}">
                      <a16:colId xmlns:a16="http://schemas.microsoft.com/office/drawing/2014/main" val="2786803150"/>
                    </a:ext>
                  </a:extLst>
                </a:gridCol>
                <a:gridCol w="1329555">
                  <a:extLst>
                    <a:ext uri="{9D8B030D-6E8A-4147-A177-3AD203B41FA5}">
                      <a16:colId xmlns:a16="http://schemas.microsoft.com/office/drawing/2014/main" val="2389065643"/>
                    </a:ext>
                  </a:extLst>
                </a:gridCol>
                <a:gridCol w="1376458">
                  <a:extLst>
                    <a:ext uri="{9D8B030D-6E8A-4147-A177-3AD203B41FA5}">
                      <a16:colId xmlns:a16="http://schemas.microsoft.com/office/drawing/2014/main" val="1379497888"/>
                    </a:ext>
                  </a:extLst>
                </a:gridCol>
                <a:gridCol w="1376458">
                  <a:extLst>
                    <a:ext uri="{9D8B030D-6E8A-4147-A177-3AD203B41FA5}">
                      <a16:colId xmlns:a16="http://schemas.microsoft.com/office/drawing/2014/main" val="4115191129"/>
                    </a:ext>
                  </a:extLst>
                </a:gridCol>
                <a:gridCol w="1376458">
                  <a:extLst>
                    <a:ext uri="{9D8B030D-6E8A-4147-A177-3AD203B41FA5}">
                      <a16:colId xmlns:a16="http://schemas.microsoft.com/office/drawing/2014/main" val="1480359423"/>
                    </a:ext>
                  </a:extLst>
                </a:gridCol>
                <a:gridCol w="1165808">
                  <a:extLst>
                    <a:ext uri="{9D8B030D-6E8A-4147-A177-3AD203B41FA5}">
                      <a16:colId xmlns:a16="http://schemas.microsoft.com/office/drawing/2014/main" val="2754888554"/>
                    </a:ext>
                  </a:extLst>
                </a:gridCol>
              </a:tblGrid>
              <a:tr h="354895">
                <a:tc>
                  <a:txBody>
                    <a:bodyPr/>
                    <a:lstStyle/>
                    <a:p>
                      <a:pPr algn="ctr"/>
                      <a:r>
                        <a:rPr lang="en-AU" sz="1100" dirty="0"/>
                        <a:t>Extractives</a:t>
                      </a:r>
                    </a:p>
                  </a:txBody>
                  <a:tcPr anchor="ctr">
                    <a:solidFill>
                      <a:srgbClr val="002060"/>
                    </a:solidFill>
                  </a:tcPr>
                </a:tc>
                <a:tc>
                  <a:txBody>
                    <a:bodyPr/>
                    <a:lstStyle/>
                    <a:p>
                      <a:pPr algn="ctr"/>
                      <a:r>
                        <a:rPr lang="en-AU" sz="1100" dirty="0"/>
                        <a:t>2017-18 Q4</a:t>
                      </a:r>
                    </a:p>
                  </a:txBody>
                  <a:tcPr anchor="ctr">
                    <a:solidFill>
                      <a:srgbClr val="002060"/>
                    </a:solidFill>
                  </a:tcPr>
                </a:tc>
                <a:tc>
                  <a:txBody>
                    <a:bodyPr/>
                    <a:lstStyle/>
                    <a:p>
                      <a:pPr algn="ctr"/>
                      <a:r>
                        <a:rPr lang="en-AU" sz="1100" dirty="0"/>
                        <a:t>2018-19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t>2018-19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t>2018-19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dirty="0"/>
                        <a:t>Total</a:t>
                      </a:r>
                    </a:p>
                  </a:txBody>
                  <a:tcPr anchor="ctr">
                    <a:solidFill>
                      <a:srgbClr val="002060"/>
                    </a:solidFill>
                  </a:tcPr>
                </a:tc>
                <a:extLst>
                  <a:ext uri="{0D108BD9-81ED-4DB2-BD59-A6C34878D82A}">
                    <a16:rowId xmlns:a16="http://schemas.microsoft.com/office/drawing/2014/main" val="1307410339"/>
                  </a:ext>
                </a:extLst>
              </a:tr>
              <a:tr h="455171">
                <a:tc>
                  <a:txBody>
                    <a:bodyPr/>
                    <a:lstStyle/>
                    <a:p>
                      <a:pPr algn="ctr"/>
                      <a:r>
                        <a:rPr lang="en-AU" sz="1100" dirty="0"/>
                        <a:t>Notification Received </a:t>
                      </a:r>
                    </a:p>
                  </a:txBody>
                  <a:tcPr anchor="ctr">
                    <a:solidFill>
                      <a:schemeClr val="accent5">
                        <a:lumMod val="20000"/>
                        <a:lumOff val="80000"/>
                      </a:schemeClr>
                    </a:solidFill>
                  </a:tcPr>
                </a:tc>
                <a:tc>
                  <a:txBody>
                    <a:bodyPr/>
                    <a:lstStyle/>
                    <a:p>
                      <a:pPr algn="ctr"/>
                      <a:r>
                        <a:rPr lang="en-AU" sz="1100" dirty="0"/>
                        <a:t>3</a:t>
                      </a:r>
                    </a:p>
                  </a:txBody>
                  <a:tcPr anchor="ctr">
                    <a:solidFill>
                      <a:schemeClr val="accent5">
                        <a:lumMod val="20000"/>
                        <a:lumOff val="80000"/>
                      </a:schemeClr>
                    </a:solidFill>
                  </a:tcPr>
                </a:tc>
                <a:tc>
                  <a:txBody>
                    <a:bodyPr/>
                    <a:lstStyle/>
                    <a:p>
                      <a:pPr algn="ctr"/>
                      <a:r>
                        <a:rPr lang="en-AU" sz="1100" dirty="0"/>
                        <a:t>6</a:t>
                      </a:r>
                    </a:p>
                  </a:txBody>
                  <a:tcPr anchor="ctr">
                    <a:solidFill>
                      <a:schemeClr val="accent5">
                        <a:lumMod val="20000"/>
                        <a:lumOff val="80000"/>
                      </a:schemeClr>
                    </a:solidFill>
                  </a:tcPr>
                </a:tc>
                <a:tc>
                  <a:txBody>
                    <a:bodyPr/>
                    <a:lstStyle/>
                    <a:p>
                      <a:pPr algn="ctr"/>
                      <a:r>
                        <a:rPr lang="en-AU" sz="1100" dirty="0"/>
                        <a:t>4</a:t>
                      </a:r>
                    </a:p>
                  </a:txBody>
                  <a:tcPr anchor="ctr">
                    <a:solidFill>
                      <a:schemeClr val="accent5">
                        <a:lumMod val="20000"/>
                        <a:lumOff val="80000"/>
                      </a:schemeClr>
                    </a:solidFill>
                  </a:tcPr>
                </a:tc>
                <a:tc>
                  <a:txBody>
                    <a:bodyPr/>
                    <a:lstStyle/>
                    <a:p>
                      <a:pPr algn="ctr"/>
                      <a:r>
                        <a:rPr lang="en-AU" sz="1100" dirty="0"/>
                        <a:t>2</a:t>
                      </a:r>
                    </a:p>
                  </a:txBody>
                  <a:tcPr anchor="ctr">
                    <a:solidFill>
                      <a:schemeClr val="accent5">
                        <a:lumMod val="20000"/>
                        <a:lumOff val="80000"/>
                      </a:schemeClr>
                    </a:solidFill>
                  </a:tcPr>
                </a:tc>
                <a:tc>
                  <a:txBody>
                    <a:bodyPr/>
                    <a:lstStyle/>
                    <a:p>
                      <a:pPr algn="ctr"/>
                      <a:r>
                        <a:rPr lang="en-AU" sz="1100" b="1" dirty="0"/>
                        <a:t>15</a:t>
                      </a:r>
                    </a:p>
                  </a:txBody>
                  <a:tcPr anchor="ctr">
                    <a:solidFill>
                      <a:schemeClr val="accent5">
                        <a:lumMod val="20000"/>
                        <a:lumOff val="80000"/>
                      </a:schemeClr>
                    </a:solidFill>
                  </a:tcPr>
                </a:tc>
                <a:extLst>
                  <a:ext uri="{0D108BD9-81ED-4DB2-BD59-A6C34878D82A}">
                    <a16:rowId xmlns:a16="http://schemas.microsoft.com/office/drawing/2014/main" val="573602674"/>
                  </a:ext>
                </a:extLst>
              </a:tr>
              <a:tr h="455171">
                <a:tc>
                  <a:txBody>
                    <a:bodyPr/>
                    <a:lstStyle/>
                    <a:p>
                      <a:pPr algn="ctr"/>
                      <a:r>
                        <a:rPr lang="en-AU" sz="1100" dirty="0"/>
                        <a:t>Notification Acknowledged</a:t>
                      </a:r>
                    </a:p>
                  </a:txBody>
                  <a:tcPr anchor="ctr">
                    <a:solidFill>
                      <a:schemeClr val="accent6">
                        <a:lumMod val="20000"/>
                        <a:lumOff val="80000"/>
                      </a:schemeClr>
                    </a:solidFill>
                  </a:tcPr>
                </a:tc>
                <a:tc>
                  <a:txBody>
                    <a:bodyPr/>
                    <a:lstStyle/>
                    <a:p>
                      <a:pPr algn="ctr"/>
                      <a:r>
                        <a:rPr lang="en-AU" sz="1100" dirty="0"/>
                        <a:t>2</a:t>
                      </a:r>
                    </a:p>
                  </a:txBody>
                  <a:tcPr anchor="ctr">
                    <a:solidFill>
                      <a:schemeClr val="accent6">
                        <a:lumMod val="20000"/>
                        <a:lumOff val="80000"/>
                      </a:schemeClr>
                    </a:solidFill>
                  </a:tcPr>
                </a:tc>
                <a:tc>
                  <a:txBody>
                    <a:bodyPr/>
                    <a:lstStyle/>
                    <a:p>
                      <a:pPr algn="ctr"/>
                      <a:r>
                        <a:rPr lang="en-AU" sz="1100" dirty="0"/>
                        <a:t>4</a:t>
                      </a:r>
                    </a:p>
                  </a:txBody>
                  <a:tcPr anchor="ctr">
                    <a:solidFill>
                      <a:schemeClr val="accent6">
                        <a:lumMod val="20000"/>
                        <a:lumOff val="80000"/>
                      </a:schemeClr>
                    </a:solidFill>
                  </a:tcPr>
                </a:tc>
                <a:tc>
                  <a:txBody>
                    <a:bodyPr/>
                    <a:lstStyle/>
                    <a:p>
                      <a:pPr algn="ctr"/>
                      <a:r>
                        <a:rPr lang="en-AU" sz="1100" dirty="0"/>
                        <a:t>4</a:t>
                      </a:r>
                    </a:p>
                  </a:txBody>
                  <a:tcPr anchor="ctr">
                    <a:solidFill>
                      <a:schemeClr val="accent6">
                        <a:lumMod val="20000"/>
                        <a:lumOff val="80000"/>
                      </a:schemeClr>
                    </a:solidFill>
                  </a:tcPr>
                </a:tc>
                <a:tc>
                  <a:txBody>
                    <a:bodyPr/>
                    <a:lstStyle/>
                    <a:p>
                      <a:pPr algn="ctr"/>
                      <a:r>
                        <a:rPr lang="en-AU" sz="1100" dirty="0"/>
                        <a:t>0</a:t>
                      </a:r>
                    </a:p>
                  </a:txBody>
                  <a:tcPr anchor="ctr">
                    <a:solidFill>
                      <a:schemeClr val="accent6">
                        <a:lumMod val="20000"/>
                        <a:lumOff val="80000"/>
                      </a:schemeClr>
                    </a:solidFill>
                  </a:tcPr>
                </a:tc>
                <a:tc>
                  <a:txBody>
                    <a:bodyPr/>
                    <a:lstStyle/>
                    <a:p>
                      <a:pPr algn="ctr"/>
                      <a:r>
                        <a:rPr lang="en-AU" sz="1100" b="1" dirty="0"/>
                        <a:t>11</a:t>
                      </a:r>
                    </a:p>
                  </a:txBody>
                  <a:tcPr anchor="ctr">
                    <a:solidFill>
                      <a:schemeClr val="accent6">
                        <a:lumMod val="20000"/>
                        <a:lumOff val="80000"/>
                      </a:schemeClr>
                    </a:solidFill>
                  </a:tcPr>
                </a:tc>
                <a:extLst>
                  <a:ext uri="{0D108BD9-81ED-4DB2-BD59-A6C34878D82A}">
                    <a16:rowId xmlns:a16="http://schemas.microsoft.com/office/drawing/2014/main" val="2976216672"/>
                  </a:ext>
                </a:extLst>
              </a:tr>
            </a:tbl>
          </a:graphicData>
        </a:graphic>
      </p:graphicFrame>
      <p:graphicFrame>
        <p:nvGraphicFramePr>
          <p:cNvPr id="13" name="Chart 12">
            <a:extLst>
              <a:ext uri="{FF2B5EF4-FFF2-40B4-BE49-F238E27FC236}">
                <a16:creationId xmlns:a16="http://schemas.microsoft.com/office/drawing/2014/main" id="{99B84E08-D31E-4443-9A4F-11144C6C1448}"/>
              </a:ext>
            </a:extLst>
          </p:cNvPr>
          <p:cNvGraphicFramePr/>
          <p:nvPr>
            <p:extLst>
              <p:ext uri="{D42A27DB-BD31-4B8C-83A1-F6EECF244321}">
                <p14:modId xmlns:p14="http://schemas.microsoft.com/office/powerpoint/2010/main" val="616463823"/>
              </p:ext>
            </p:extLst>
          </p:nvPr>
        </p:nvGraphicFramePr>
        <p:xfrm>
          <a:off x="1496616" y="3267161"/>
          <a:ext cx="6104531" cy="3435660"/>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
            <a:extLst>
              <a:ext uri="{FF2B5EF4-FFF2-40B4-BE49-F238E27FC236}">
                <a16:creationId xmlns:a16="http://schemas.microsoft.com/office/drawing/2014/main" id="{F665144C-C6D0-43C1-A84C-D2EA352DA9F0}"/>
              </a:ext>
            </a:extLst>
          </p:cNvPr>
          <p:cNvSpPr>
            <a:spLocks noGrp="1"/>
          </p:cNvSpPr>
          <p:nvPr>
            <p:ph type="title"/>
          </p:nvPr>
        </p:nvSpPr>
        <p:spPr>
          <a:xfrm>
            <a:off x="495300" y="257220"/>
            <a:ext cx="8915400" cy="274042"/>
          </a:xfrm>
        </p:spPr>
        <p:txBody>
          <a:bodyPr>
            <a:normAutofit fontScale="90000"/>
          </a:bodyPr>
          <a:lstStyle/>
          <a:p>
            <a:r>
              <a:rPr lang="en-AU" sz="1400" b="1" dirty="0">
                <a:solidFill>
                  <a:schemeClr val="bg1"/>
                </a:solidFill>
              </a:rPr>
              <a:t>KPI 1 Work Plan Notifications</a:t>
            </a:r>
          </a:p>
        </p:txBody>
      </p:sp>
      <p:sp>
        <p:nvSpPr>
          <p:cNvPr id="8" name="TextBox 7">
            <a:extLst>
              <a:ext uri="{FF2B5EF4-FFF2-40B4-BE49-F238E27FC236}">
                <a16:creationId xmlns:a16="http://schemas.microsoft.com/office/drawing/2014/main" id="{BBE0F69E-E2C5-4844-A920-CDC3E6AB89A7}"/>
              </a:ext>
            </a:extLst>
          </p:cNvPr>
          <p:cNvSpPr txBox="1"/>
          <p:nvPr/>
        </p:nvSpPr>
        <p:spPr>
          <a:xfrm>
            <a:off x="7770161" y="3618801"/>
            <a:ext cx="2007375" cy="1138773"/>
          </a:xfrm>
          <a:prstGeom prst="rect">
            <a:avLst/>
          </a:prstGeom>
          <a:noFill/>
        </p:spPr>
        <p:txBody>
          <a:bodyPr wrap="square" rtlCol="0">
            <a:spAutoFit/>
          </a:bodyPr>
          <a:lstStyle/>
          <a:p>
            <a:r>
              <a:rPr lang="en-AU" sz="900" b="1" dirty="0"/>
              <a:t>Explanation for the result: </a:t>
            </a:r>
            <a:endParaRPr lang="en-AU" sz="900" dirty="0"/>
          </a:p>
          <a:p>
            <a:pPr>
              <a:spcAft>
                <a:spcPts val="600"/>
              </a:spcAft>
            </a:pPr>
            <a:r>
              <a:rPr lang="en-AU" sz="900" dirty="0"/>
              <a:t>In the last four quarters Earth Resources Regulation has received 22 notifications, acknowledged 17, rejected one and four pending as at 31</a:t>
            </a:r>
            <a:r>
              <a:rPr lang="en-AU" sz="900" baseline="30000" dirty="0"/>
              <a:t>st</a:t>
            </a:r>
            <a:r>
              <a:rPr lang="en-AU" sz="900" dirty="0"/>
              <a:t> Mar 2019</a:t>
            </a:r>
          </a:p>
          <a:p>
            <a:pPr>
              <a:spcAft>
                <a:spcPts val="600"/>
              </a:spcAft>
            </a:pPr>
            <a:endParaRPr lang="en-AU" sz="900" dirty="0">
              <a:solidFill>
                <a:srgbClr val="FF0000"/>
              </a:solidFill>
            </a:endParaRPr>
          </a:p>
        </p:txBody>
      </p:sp>
    </p:spTree>
    <p:extLst>
      <p:ext uri="{BB962C8B-B14F-4D97-AF65-F5344CB8AC3E}">
        <p14:creationId xmlns:p14="http://schemas.microsoft.com/office/powerpoint/2010/main" val="760562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265929"/>
            <a:ext cx="8915400" cy="274042"/>
          </a:xfrm>
        </p:spPr>
        <p:txBody>
          <a:bodyPr>
            <a:normAutofit fontScale="90000"/>
          </a:bodyPr>
          <a:lstStyle/>
          <a:p>
            <a:r>
              <a:rPr lang="en-AU" sz="1400" b="1" dirty="0">
                <a:solidFill>
                  <a:schemeClr val="bg1"/>
                </a:solidFill>
              </a:rPr>
              <a:t>KPI 2 Ensuring Compliance</a:t>
            </a:r>
          </a:p>
        </p:txBody>
      </p:sp>
      <p:sp>
        <p:nvSpPr>
          <p:cNvPr id="8" name="TextBox 7"/>
          <p:cNvSpPr txBox="1"/>
          <p:nvPr/>
        </p:nvSpPr>
        <p:spPr>
          <a:xfrm>
            <a:off x="242598" y="896223"/>
            <a:ext cx="4134459" cy="276999"/>
          </a:xfrm>
          <a:prstGeom prst="rect">
            <a:avLst/>
          </a:prstGeom>
          <a:noFill/>
        </p:spPr>
        <p:txBody>
          <a:bodyPr wrap="square" rtlCol="0">
            <a:spAutoFit/>
          </a:bodyPr>
          <a:lstStyle/>
          <a:p>
            <a:r>
              <a:rPr lang="en-AU" sz="1200" dirty="0">
                <a:solidFill>
                  <a:schemeClr val="accent6">
                    <a:lumMod val="50000"/>
                  </a:schemeClr>
                </a:solidFill>
              </a:rPr>
              <a:t>Compliance Activities – 2018-19 Q3</a:t>
            </a:r>
          </a:p>
        </p:txBody>
      </p:sp>
      <p:sp>
        <p:nvSpPr>
          <p:cNvPr id="9" name="TextBox 8"/>
          <p:cNvSpPr txBox="1"/>
          <p:nvPr/>
        </p:nvSpPr>
        <p:spPr>
          <a:xfrm>
            <a:off x="2792760" y="632452"/>
            <a:ext cx="4134459" cy="276999"/>
          </a:xfrm>
          <a:prstGeom prst="rect">
            <a:avLst/>
          </a:prstGeom>
          <a:noFill/>
        </p:spPr>
        <p:txBody>
          <a:bodyPr wrap="square" rtlCol="0">
            <a:spAutoFit/>
          </a:bodyPr>
          <a:lstStyle/>
          <a:p>
            <a:pPr algn="ctr"/>
            <a:r>
              <a:rPr lang="en-AU" sz="1200" dirty="0"/>
              <a:t>Compliance Activities Undertaken</a:t>
            </a:r>
          </a:p>
        </p:txBody>
      </p:sp>
      <p:sp>
        <p:nvSpPr>
          <p:cNvPr id="2" name="Slide Number Placeholder 1">
            <a:extLst>
              <a:ext uri="{FF2B5EF4-FFF2-40B4-BE49-F238E27FC236}">
                <a16:creationId xmlns:a16="http://schemas.microsoft.com/office/drawing/2014/main" id="{D5470B46-C83E-4068-9430-01B44550043F}"/>
              </a:ext>
            </a:extLst>
          </p:cNvPr>
          <p:cNvSpPr>
            <a:spLocks noGrp="1"/>
          </p:cNvSpPr>
          <p:nvPr>
            <p:ph type="sldNum" sz="quarter" idx="12"/>
          </p:nvPr>
        </p:nvSpPr>
        <p:spPr>
          <a:xfrm>
            <a:off x="8551064" y="274639"/>
            <a:ext cx="897328" cy="274042"/>
          </a:xfrm>
        </p:spPr>
        <p:txBody>
          <a:bodyPr/>
          <a:lstStyle/>
          <a:p>
            <a:r>
              <a:rPr lang="en-AU" dirty="0"/>
              <a:t> Page    </a:t>
            </a:r>
            <a:fld id="{BE4ABD5F-D626-4461-ADC9-85806A61CF0E}" type="slidenum">
              <a:rPr lang="en-AU" smtClean="0"/>
              <a:pPr/>
              <a:t>8</a:t>
            </a:fld>
            <a:endParaRPr lang="en-AU" dirty="0"/>
          </a:p>
        </p:txBody>
      </p:sp>
      <p:sp>
        <p:nvSpPr>
          <p:cNvPr id="13" name="TextBox 12">
            <a:extLst>
              <a:ext uri="{FF2B5EF4-FFF2-40B4-BE49-F238E27FC236}">
                <a16:creationId xmlns:a16="http://schemas.microsoft.com/office/drawing/2014/main" id="{C08172B5-22E9-4614-A3A1-B7D188588138}"/>
              </a:ext>
            </a:extLst>
          </p:cNvPr>
          <p:cNvSpPr txBox="1"/>
          <p:nvPr/>
        </p:nvSpPr>
        <p:spPr>
          <a:xfrm>
            <a:off x="5457056" y="4078226"/>
            <a:ext cx="4277360" cy="2169825"/>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Earth Resources Regulation undertakes proactive compliance activities using a risk based approach as part of its stewardship role in the sector. Activities include audits, inspections, meetings with duty holders (Meetings) and site closures after reviewing rehabilitation (Site Closure). </a:t>
            </a:r>
          </a:p>
          <a:p>
            <a:r>
              <a:rPr lang="en-AU" sz="900" dirty="0">
                <a:solidFill>
                  <a:schemeClr val="bg1">
                    <a:lumMod val="50000"/>
                  </a:schemeClr>
                </a:solidFill>
              </a:rPr>
              <a:t>  </a:t>
            </a:r>
          </a:p>
          <a:p>
            <a:r>
              <a:rPr lang="en-AU" sz="900" dirty="0">
                <a:solidFill>
                  <a:schemeClr val="bg1">
                    <a:lumMod val="50000"/>
                  </a:schemeClr>
                </a:solidFill>
              </a:rPr>
              <a:t>Earth Resources Regulation undertaken compliance actions under the </a:t>
            </a:r>
            <a:r>
              <a:rPr lang="en-AU" sz="900" i="1" dirty="0">
                <a:solidFill>
                  <a:schemeClr val="bg1">
                    <a:lumMod val="50000"/>
                  </a:schemeClr>
                </a:solidFill>
              </a:rPr>
              <a:t>Mineral Resources (Sustainable Development) Act 1990, Petroleum Act 1998 </a:t>
            </a:r>
            <a:r>
              <a:rPr lang="en-AU" sz="900" dirty="0">
                <a:solidFill>
                  <a:schemeClr val="bg1">
                    <a:lumMod val="50000"/>
                  </a:schemeClr>
                </a:solidFill>
              </a:rPr>
              <a:t>and other legislations, to identify and act on any audits or omission by the duty holder that has, or is likely to result in a risk to public safety, the environment, land, property or infrastructure, or is a non-compliance with a licence or work authority conditions. Compliance activities are actions designed to mitigate risk in the sector. </a:t>
            </a:r>
          </a:p>
          <a:p>
            <a:r>
              <a:rPr lang="en-AU" sz="900" dirty="0">
                <a:solidFill>
                  <a:schemeClr val="bg1">
                    <a:lumMod val="50000"/>
                  </a:schemeClr>
                </a:solidFill>
              </a:rPr>
              <a:t>  </a:t>
            </a:r>
          </a:p>
          <a:p>
            <a:r>
              <a:rPr lang="en-AU" sz="900" dirty="0">
                <a:solidFill>
                  <a:schemeClr val="bg1">
                    <a:lumMod val="50000"/>
                  </a:schemeClr>
                </a:solidFill>
              </a:rPr>
              <a:t>Earth Resources Regulation maintains a risk-based approach to targeting inspections and audits in order to mitigate acts of non-compliance by duty holders. </a:t>
            </a:r>
          </a:p>
        </p:txBody>
      </p:sp>
      <p:sp>
        <p:nvSpPr>
          <p:cNvPr id="14" name="TextBox 13">
            <a:extLst>
              <a:ext uri="{FF2B5EF4-FFF2-40B4-BE49-F238E27FC236}">
                <a16:creationId xmlns:a16="http://schemas.microsoft.com/office/drawing/2014/main" id="{6107CD43-A2C2-4C25-85FC-A4AEE78A7B55}"/>
              </a:ext>
            </a:extLst>
          </p:cNvPr>
          <p:cNvSpPr txBox="1"/>
          <p:nvPr/>
        </p:nvSpPr>
        <p:spPr>
          <a:xfrm>
            <a:off x="344488" y="5672247"/>
            <a:ext cx="3923930" cy="646331"/>
          </a:xfrm>
          <a:prstGeom prst="rect">
            <a:avLst/>
          </a:prstGeom>
          <a:noFill/>
        </p:spPr>
        <p:txBody>
          <a:bodyPr wrap="square" rtlCol="0">
            <a:spAutoFit/>
          </a:bodyPr>
          <a:lstStyle/>
          <a:p>
            <a:r>
              <a:rPr lang="en-AU" sz="900" b="1" dirty="0"/>
              <a:t>Explanations for the results:</a:t>
            </a:r>
          </a:p>
          <a:p>
            <a:endParaRPr lang="en-AU" sz="900" b="1" dirty="0"/>
          </a:p>
          <a:p>
            <a:r>
              <a:rPr lang="en-AU" sz="900" dirty="0"/>
              <a:t>In Q3 Earth Resources Regulation conducted 152 proactive compliance activities on 113 duty holders, exceeding the 75 compliance activities target by 77.</a:t>
            </a:r>
          </a:p>
        </p:txBody>
      </p:sp>
      <p:sp>
        <p:nvSpPr>
          <p:cNvPr id="3" name="Footer Placeholder 2"/>
          <p:cNvSpPr>
            <a:spLocks noGrp="1"/>
          </p:cNvSpPr>
          <p:nvPr>
            <p:ph type="ftr" sz="quarter" idx="11"/>
          </p:nvPr>
        </p:nvSpPr>
        <p:spPr/>
        <p:txBody>
          <a:bodyPr/>
          <a:lstStyle/>
          <a:p>
            <a:r>
              <a:rPr lang="en-AU"/>
              <a:t>Earth Resources Regulation Quarterly Performance Report 2018-19 Q3</a:t>
            </a:r>
          </a:p>
        </p:txBody>
      </p:sp>
      <p:graphicFrame>
        <p:nvGraphicFramePr>
          <p:cNvPr id="12" name="Table 11">
            <a:extLst>
              <a:ext uri="{FF2B5EF4-FFF2-40B4-BE49-F238E27FC236}">
                <a16:creationId xmlns:a16="http://schemas.microsoft.com/office/drawing/2014/main" id="{2F9920AC-20D9-42C1-A5C2-594BE102AB27}"/>
              </a:ext>
            </a:extLst>
          </p:cNvPr>
          <p:cNvGraphicFramePr>
            <a:graphicFrameLocks noGrp="1"/>
          </p:cNvGraphicFramePr>
          <p:nvPr>
            <p:extLst>
              <p:ext uri="{D42A27DB-BD31-4B8C-83A1-F6EECF244321}">
                <p14:modId xmlns:p14="http://schemas.microsoft.com/office/powerpoint/2010/main" val="591909204"/>
              </p:ext>
            </p:extLst>
          </p:nvPr>
        </p:nvGraphicFramePr>
        <p:xfrm>
          <a:off x="268123" y="1276652"/>
          <a:ext cx="4828896" cy="4242361"/>
        </p:xfrm>
        <a:graphic>
          <a:graphicData uri="http://schemas.openxmlformats.org/drawingml/2006/table">
            <a:tbl>
              <a:tblPr firstRow="1" lastRow="1">
                <a:tableStyleId>{5C22544A-7EE6-4342-B048-85BDC9FD1C3A}</a:tableStyleId>
              </a:tblPr>
              <a:tblGrid>
                <a:gridCol w="940461">
                  <a:extLst>
                    <a:ext uri="{9D8B030D-6E8A-4147-A177-3AD203B41FA5}">
                      <a16:colId xmlns:a16="http://schemas.microsoft.com/office/drawing/2014/main" val="3299092195"/>
                    </a:ext>
                  </a:extLst>
                </a:gridCol>
                <a:gridCol w="864096">
                  <a:extLst>
                    <a:ext uri="{9D8B030D-6E8A-4147-A177-3AD203B41FA5}">
                      <a16:colId xmlns:a16="http://schemas.microsoft.com/office/drawing/2014/main" val="2877075627"/>
                    </a:ext>
                  </a:extLst>
                </a:gridCol>
                <a:gridCol w="720080">
                  <a:extLst>
                    <a:ext uri="{9D8B030D-6E8A-4147-A177-3AD203B41FA5}">
                      <a16:colId xmlns:a16="http://schemas.microsoft.com/office/drawing/2014/main" val="3766467094"/>
                    </a:ext>
                  </a:extLst>
                </a:gridCol>
                <a:gridCol w="694627">
                  <a:extLst>
                    <a:ext uri="{9D8B030D-6E8A-4147-A177-3AD203B41FA5}">
                      <a16:colId xmlns:a16="http://schemas.microsoft.com/office/drawing/2014/main" val="2740367417"/>
                    </a:ext>
                  </a:extLst>
                </a:gridCol>
                <a:gridCol w="804816">
                  <a:extLst>
                    <a:ext uri="{9D8B030D-6E8A-4147-A177-3AD203B41FA5}">
                      <a16:colId xmlns:a16="http://schemas.microsoft.com/office/drawing/2014/main" val="2494327055"/>
                    </a:ext>
                  </a:extLst>
                </a:gridCol>
                <a:gridCol w="804816">
                  <a:extLst>
                    <a:ext uri="{9D8B030D-6E8A-4147-A177-3AD203B41FA5}">
                      <a16:colId xmlns:a16="http://schemas.microsoft.com/office/drawing/2014/main" val="3323569772"/>
                    </a:ext>
                  </a:extLst>
                </a:gridCol>
              </a:tblGrid>
              <a:tr h="251083">
                <a:tc>
                  <a:txBody>
                    <a:bodyPr/>
                    <a:lstStyle/>
                    <a:p>
                      <a:pPr algn="ctr" fontAlgn="b"/>
                      <a:r>
                        <a:rPr lang="en-AU" sz="1100" u="none" strike="noStrike" dirty="0">
                          <a:effectLst/>
                        </a:rPr>
                        <a:t>Licence Types</a:t>
                      </a:r>
                      <a:endParaRPr lang="en-AU" sz="1100" b="1" i="0" u="none" strike="noStrike" dirty="0">
                        <a:solidFill>
                          <a:schemeClr val="bg1"/>
                        </a:solidFill>
                        <a:effectLst/>
                        <a:latin typeface="Calibri" panose="020F0502020204030204" pitchFamily="34" charset="0"/>
                      </a:endParaRPr>
                    </a:p>
                  </a:txBody>
                  <a:tcPr marL="9525" marR="9525" marT="9525" marB="0" anchor="ctr">
                    <a:solidFill>
                      <a:srgbClr val="002060"/>
                    </a:solidFill>
                  </a:tcPr>
                </a:tc>
                <a:tc>
                  <a:txBody>
                    <a:bodyPr/>
                    <a:lstStyle/>
                    <a:p>
                      <a:pPr algn="ctr" fontAlgn="b"/>
                      <a:r>
                        <a:rPr lang="en-AU" sz="1100" u="none" strike="noStrike" dirty="0">
                          <a:effectLst/>
                        </a:rPr>
                        <a:t>Activity</a:t>
                      </a:r>
                      <a:endParaRPr lang="en-AU" sz="1100" b="1" i="0" u="none" strike="noStrike" dirty="0">
                        <a:solidFill>
                          <a:schemeClr val="bg1"/>
                        </a:solidFill>
                        <a:effectLst/>
                        <a:latin typeface="Calibri" panose="020F0502020204030204" pitchFamily="34" charset="0"/>
                      </a:endParaRPr>
                    </a:p>
                  </a:txBody>
                  <a:tcPr marL="9525" marR="9525" marT="9525" marB="0" anchor="ctr">
                    <a:solidFill>
                      <a:srgbClr val="002060"/>
                    </a:solidFill>
                  </a:tcPr>
                </a:tc>
                <a:tc>
                  <a:txBody>
                    <a:bodyPr/>
                    <a:lstStyle/>
                    <a:p>
                      <a:pPr algn="ctr" fontAlgn="b"/>
                      <a:r>
                        <a:rPr lang="en-AU" sz="1100" b="1" i="0" u="none" strike="noStrike" dirty="0">
                          <a:solidFill>
                            <a:schemeClr val="bg1"/>
                          </a:solidFill>
                          <a:effectLst/>
                          <a:latin typeface="Calibri" panose="020F0502020204030204" pitchFamily="34" charset="0"/>
                        </a:rPr>
                        <a:t>January</a:t>
                      </a:r>
                    </a:p>
                  </a:txBody>
                  <a:tcPr marL="7620" marR="7620" marT="7620" marB="0" anchor="ctr">
                    <a:solidFill>
                      <a:srgbClr val="002060"/>
                    </a:solidFill>
                  </a:tcPr>
                </a:tc>
                <a:tc>
                  <a:txBody>
                    <a:bodyPr/>
                    <a:lstStyle/>
                    <a:p>
                      <a:pPr algn="ctr" fontAlgn="b"/>
                      <a:r>
                        <a:rPr lang="en-AU" sz="1100" b="1" i="0" u="none" strike="noStrike" dirty="0">
                          <a:solidFill>
                            <a:schemeClr val="bg1"/>
                          </a:solidFill>
                          <a:effectLst/>
                          <a:latin typeface="Calibri" panose="020F0502020204030204" pitchFamily="34" charset="0"/>
                        </a:rPr>
                        <a:t>February</a:t>
                      </a:r>
                    </a:p>
                  </a:txBody>
                  <a:tcPr marL="7620" marR="7620" marT="7620" marB="0" anchor="ctr">
                    <a:solidFill>
                      <a:srgbClr val="002060"/>
                    </a:solidFill>
                  </a:tcPr>
                </a:tc>
                <a:tc>
                  <a:txBody>
                    <a:bodyPr/>
                    <a:lstStyle/>
                    <a:p>
                      <a:pPr algn="ctr" fontAlgn="b"/>
                      <a:r>
                        <a:rPr lang="en-AU" sz="1100" b="1" i="0" u="none" strike="noStrike" dirty="0">
                          <a:solidFill>
                            <a:schemeClr val="bg1"/>
                          </a:solidFill>
                          <a:effectLst/>
                          <a:latin typeface="Calibri" panose="020F0502020204030204" pitchFamily="34" charset="0"/>
                        </a:rPr>
                        <a:t>March</a:t>
                      </a:r>
                    </a:p>
                  </a:txBody>
                  <a:tcPr marL="7620" marR="7620" marT="7620" marB="0" anchor="ctr">
                    <a:solidFill>
                      <a:srgbClr val="002060"/>
                    </a:solidFill>
                  </a:tcPr>
                </a:tc>
                <a:tc>
                  <a:txBody>
                    <a:bodyPr/>
                    <a:lstStyle/>
                    <a:p>
                      <a:pPr algn="ctr" fontAlgn="b"/>
                      <a:r>
                        <a:rPr lang="en-AU" sz="1100" u="none" strike="noStrike" dirty="0">
                          <a:effectLst/>
                        </a:rPr>
                        <a:t>Total</a:t>
                      </a:r>
                      <a:endParaRPr lang="en-AU" sz="1100" b="0" i="0" u="none" strike="noStrike" dirty="0">
                        <a:solidFill>
                          <a:srgbClr val="000000"/>
                        </a:solidFill>
                        <a:effectLst/>
                        <a:latin typeface="Calibri" panose="020F0502020204030204" pitchFamily="34" charset="0"/>
                      </a:endParaRPr>
                    </a:p>
                  </a:txBody>
                  <a:tcPr marL="9525" marR="9525" marT="9525" marB="0" anchor="ctr">
                    <a:solidFill>
                      <a:srgbClr val="002060"/>
                    </a:solidFill>
                  </a:tcPr>
                </a:tc>
                <a:extLst>
                  <a:ext uri="{0D108BD9-81ED-4DB2-BD59-A6C34878D82A}">
                    <a16:rowId xmlns:a16="http://schemas.microsoft.com/office/drawing/2014/main" val="866993935"/>
                  </a:ext>
                </a:extLst>
              </a:tr>
              <a:tr h="288627">
                <a:tc rowSpan="5">
                  <a:txBody>
                    <a:bodyPr/>
                    <a:lstStyle/>
                    <a:p>
                      <a:pPr algn="ctr" fontAlgn="b"/>
                      <a:r>
                        <a:rPr lang="en-AU" sz="1100" u="none" strike="noStrike" dirty="0">
                          <a:effectLst/>
                        </a:rPr>
                        <a:t>Extractives</a:t>
                      </a:r>
                      <a:endParaRPr lang="en-AU" sz="11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1100" u="none" strike="noStrike" dirty="0">
                          <a:effectLst/>
                        </a:rPr>
                        <a:t>Inspection</a:t>
                      </a:r>
                      <a:endParaRPr lang="en-AU"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11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48</a:t>
                      </a:r>
                    </a:p>
                  </a:txBody>
                  <a:tcPr marL="9525" marR="9525" marT="9525" marB="0" anchor="ctr"/>
                </a:tc>
                <a:extLst>
                  <a:ext uri="{0D108BD9-81ED-4DB2-BD59-A6C34878D82A}">
                    <a16:rowId xmlns:a16="http://schemas.microsoft.com/office/drawing/2014/main" val="3946064802"/>
                  </a:ext>
                </a:extLst>
              </a:tr>
              <a:tr h="288627">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100" u="none" strike="noStrike" dirty="0">
                          <a:effectLst/>
                        </a:rPr>
                        <a:t>Audit</a:t>
                      </a:r>
                      <a:endParaRPr lang="en-AU" sz="1100" b="0"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en-AU" sz="1100" b="0" i="0" u="none" strike="noStrike" dirty="0">
                          <a:solidFill>
                            <a:srgbClr val="000000"/>
                          </a:solidFill>
                          <a:effectLst/>
                          <a:latin typeface="Calibri" panose="020F0502020204030204" pitchFamily="34" charset="0"/>
                        </a:rPr>
                        <a:t>7</a:t>
                      </a:r>
                    </a:p>
                  </a:txBody>
                  <a:tcPr marL="9525" marR="9525" marT="9525" marB="0" anchor="ctr">
                    <a:noFill/>
                  </a:tcPr>
                </a:tc>
                <a:tc>
                  <a:txBody>
                    <a:bodyPr/>
                    <a:lstStyle/>
                    <a:p>
                      <a:pPr algn="ctr" fontAlgn="b"/>
                      <a:r>
                        <a:rPr lang="en-AU" sz="1100" b="0" i="0" u="none" strike="noStrike">
                          <a:solidFill>
                            <a:srgbClr val="000000"/>
                          </a:solidFill>
                          <a:effectLst/>
                          <a:latin typeface="Calibri" panose="020F0502020204030204" pitchFamily="34" charset="0"/>
                        </a:rPr>
                        <a:t>13</a:t>
                      </a:r>
                    </a:p>
                  </a:txBody>
                  <a:tcPr marL="9525" marR="9525" marT="9525" marB="0" anchor="ctr">
                    <a:noFill/>
                  </a:tcPr>
                </a:tc>
                <a:tc>
                  <a:txBody>
                    <a:bodyPr/>
                    <a:lstStyle/>
                    <a:p>
                      <a:pPr algn="ctr" fontAlgn="b"/>
                      <a:r>
                        <a:rPr lang="en-AU" sz="1100" b="0" i="0" u="none" strike="noStrike" dirty="0">
                          <a:solidFill>
                            <a:srgbClr val="000000"/>
                          </a:solidFill>
                          <a:effectLst/>
                          <a:latin typeface="Calibri" panose="020F0502020204030204" pitchFamily="34" charset="0"/>
                        </a:rPr>
                        <a:t>17</a:t>
                      </a:r>
                    </a:p>
                  </a:txBody>
                  <a:tcPr marL="9525" marR="9525" marT="9525" marB="0" anchor="ctr">
                    <a:noFill/>
                  </a:tcPr>
                </a:tc>
                <a:tc>
                  <a:txBody>
                    <a:bodyPr/>
                    <a:lstStyle/>
                    <a:p>
                      <a:pPr algn="ctr" fontAlgn="b"/>
                      <a:r>
                        <a:rPr lang="en-AU" sz="1100" b="0" i="0" u="none" strike="noStrike" dirty="0">
                          <a:solidFill>
                            <a:srgbClr val="000000"/>
                          </a:solidFill>
                          <a:effectLst/>
                          <a:latin typeface="Calibri" panose="020F0502020204030204" pitchFamily="34" charset="0"/>
                        </a:rPr>
                        <a:t>37</a:t>
                      </a:r>
                    </a:p>
                  </a:txBody>
                  <a:tcPr marL="9525" marR="9525" marT="9525" marB="0" anchor="ctr">
                    <a:noFill/>
                  </a:tcPr>
                </a:tc>
                <a:extLst>
                  <a:ext uri="{0D108BD9-81ED-4DB2-BD59-A6C34878D82A}">
                    <a16:rowId xmlns:a16="http://schemas.microsoft.com/office/drawing/2014/main" val="4220576232"/>
                  </a:ext>
                </a:extLst>
              </a:tr>
              <a:tr h="288627">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Site Closure</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3757591367"/>
                  </a:ext>
                </a:extLst>
              </a:tr>
              <a:tr h="288627">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Meeting</a:t>
                      </a:r>
                    </a:p>
                  </a:txBody>
                  <a:tcPr marL="9525" marR="9525" marT="9525" marB="0" anchor="ctr">
                    <a:noFill/>
                  </a:tcP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noFill/>
                  </a:tcPr>
                </a:tc>
                <a:tc>
                  <a:txBody>
                    <a:bodyPr/>
                    <a:lstStyle/>
                    <a:p>
                      <a:pPr algn="ctr" fontAlgn="b"/>
                      <a:r>
                        <a:rPr lang="en-AU" sz="1100" b="0" i="0" u="none" strike="noStrike" dirty="0">
                          <a:solidFill>
                            <a:srgbClr val="000000"/>
                          </a:solidFill>
                          <a:effectLst/>
                          <a:latin typeface="Calibri" panose="020F0502020204030204" pitchFamily="34" charset="0"/>
                        </a:rPr>
                        <a:t>3</a:t>
                      </a:r>
                    </a:p>
                  </a:txBody>
                  <a:tcPr marL="9525" marR="9525" marT="9525" marB="0" anchor="ctr">
                    <a:noFill/>
                  </a:tcP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noFill/>
                  </a:tcPr>
                </a:tc>
                <a:tc>
                  <a:txBody>
                    <a:bodyPr/>
                    <a:lstStyle/>
                    <a:p>
                      <a:pPr algn="ctr" fontAlgn="b"/>
                      <a:r>
                        <a:rPr lang="en-AU" sz="1100" b="0" i="0" u="none" strike="noStrike">
                          <a:solidFill>
                            <a:srgbClr val="000000"/>
                          </a:solidFill>
                          <a:effectLst/>
                          <a:latin typeface="Calibri" panose="020F0502020204030204" pitchFamily="34" charset="0"/>
                        </a:rPr>
                        <a:t>5</a:t>
                      </a:r>
                    </a:p>
                  </a:txBody>
                  <a:tcPr marL="9525" marR="9525" marT="9525" marB="0" anchor="ctr">
                    <a:noFill/>
                  </a:tcPr>
                </a:tc>
                <a:extLst>
                  <a:ext uri="{0D108BD9-81ED-4DB2-BD59-A6C34878D82A}">
                    <a16:rowId xmlns:a16="http://schemas.microsoft.com/office/drawing/2014/main" val="1878970339"/>
                  </a:ext>
                </a:extLst>
              </a:tr>
              <a:tr h="288627">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100" u="none" strike="noStrike" dirty="0">
                          <a:effectLst/>
                        </a:rPr>
                        <a:t>Total</a:t>
                      </a:r>
                      <a:endParaRPr lang="en-AU" sz="1100" b="0" i="0" u="none" strike="noStrike" dirty="0">
                        <a:solidFill>
                          <a:srgbClr val="000000"/>
                        </a:solidFill>
                        <a:effectLst/>
                        <a:latin typeface="Calibri" panose="020F0502020204030204" pitchFamily="34" charset="0"/>
                      </a:endParaRPr>
                    </a:p>
                  </a:txBody>
                  <a:tcPr marL="7620" marR="7620" marT="7620" marB="0" anchor="ctr">
                    <a:solidFill>
                      <a:schemeClr val="accent5">
                        <a:lumMod val="60000"/>
                        <a:lumOff val="40000"/>
                      </a:schemeClr>
                    </a:solidFill>
                  </a:tcPr>
                </a:tc>
                <a:tc>
                  <a:txBody>
                    <a:bodyPr/>
                    <a:lstStyle/>
                    <a:p>
                      <a:pPr algn="ctr" fontAlgn="b"/>
                      <a:r>
                        <a:rPr lang="en-AU" sz="1100" b="1" i="0" u="none" strike="noStrike">
                          <a:solidFill>
                            <a:srgbClr val="000000"/>
                          </a:solidFill>
                          <a:effectLst/>
                          <a:latin typeface="Calibri" panose="020F0502020204030204" pitchFamily="34" charset="0"/>
                        </a:rPr>
                        <a:t>25</a:t>
                      </a:r>
                    </a:p>
                  </a:txBody>
                  <a:tcPr marL="9525" marR="9525" marT="9525" marB="0" anchor="ctr">
                    <a:solidFill>
                      <a:schemeClr val="accent5">
                        <a:lumMod val="60000"/>
                        <a:lumOff val="40000"/>
                      </a:schemeClr>
                    </a:solidFill>
                  </a:tcPr>
                </a:tc>
                <a:tc>
                  <a:txBody>
                    <a:bodyPr/>
                    <a:lstStyle/>
                    <a:p>
                      <a:pPr algn="ctr" fontAlgn="b"/>
                      <a:r>
                        <a:rPr lang="en-AU" sz="1100" b="1" i="0" u="none" strike="noStrike" dirty="0">
                          <a:solidFill>
                            <a:srgbClr val="000000"/>
                          </a:solidFill>
                          <a:effectLst/>
                          <a:latin typeface="Calibri" panose="020F0502020204030204" pitchFamily="34" charset="0"/>
                        </a:rPr>
                        <a:t>34</a:t>
                      </a:r>
                    </a:p>
                  </a:txBody>
                  <a:tcPr marL="9525" marR="9525" marT="9525" marB="0" anchor="ctr">
                    <a:solidFill>
                      <a:schemeClr val="accent5">
                        <a:lumMod val="60000"/>
                        <a:lumOff val="40000"/>
                      </a:schemeClr>
                    </a:solidFill>
                  </a:tcPr>
                </a:tc>
                <a:tc>
                  <a:txBody>
                    <a:bodyPr/>
                    <a:lstStyle/>
                    <a:p>
                      <a:pPr algn="ctr" fontAlgn="b"/>
                      <a:r>
                        <a:rPr lang="en-AU" sz="1100" b="1" i="0" u="none" strike="noStrike">
                          <a:solidFill>
                            <a:srgbClr val="000000"/>
                          </a:solidFill>
                          <a:effectLst/>
                          <a:latin typeface="Calibri" panose="020F0502020204030204" pitchFamily="34" charset="0"/>
                        </a:rPr>
                        <a:t>37</a:t>
                      </a:r>
                    </a:p>
                  </a:txBody>
                  <a:tcPr marL="9525" marR="9525" marT="9525" marB="0" anchor="ctr">
                    <a:solidFill>
                      <a:schemeClr val="accent5">
                        <a:lumMod val="60000"/>
                        <a:lumOff val="40000"/>
                      </a:schemeClr>
                    </a:solidFill>
                  </a:tcPr>
                </a:tc>
                <a:tc>
                  <a:txBody>
                    <a:bodyPr/>
                    <a:lstStyle/>
                    <a:p>
                      <a:pPr algn="ctr" fontAlgn="b"/>
                      <a:r>
                        <a:rPr lang="en-AU" sz="1100" b="1" i="0" u="none" strike="noStrike" dirty="0">
                          <a:solidFill>
                            <a:srgbClr val="000000"/>
                          </a:solidFill>
                          <a:effectLst/>
                          <a:latin typeface="Calibri" panose="020F0502020204030204" pitchFamily="34" charset="0"/>
                        </a:rPr>
                        <a:t>95</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909634513"/>
                  </a:ext>
                </a:extLst>
              </a:tr>
              <a:tr h="288627">
                <a:tc rowSpan="5">
                  <a:txBody>
                    <a:bodyPr/>
                    <a:lstStyle/>
                    <a:p>
                      <a:pPr algn="ctr" fontAlgn="b"/>
                      <a:r>
                        <a:rPr lang="en-AU" sz="1100" u="none" strike="noStrike" dirty="0">
                          <a:effectLst/>
                        </a:rPr>
                        <a:t>Mining</a:t>
                      </a:r>
                      <a:endParaRPr lang="en-AU" sz="11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ctr" fontAlgn="b"/>
                      <a:r>
                        <a:rPr lang="en-AU" sz="1100" b="0" i="0" u="none" strike="noStrike">
                          <a:solidFill>
                            <a:srgbClr val="000000"/>
                          </a:solidFill>
                          <a:effectLst/>
                          <a:latin typeface="Calibri" panose="020F0502020204030204" pitchFamily="34" charset="0"/>
                        </a:rPr>
                        <a:t>Inspection</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40</a:t>
                      </a:r>
                    </a:p>
                  </a:txBody>
                  <a:tcPr marL="9525" marR="9525" marT="9525" marB="0" anchor="ctr"/>
                </a:tc>
                <a:extLst>
                  <a:ext uri="{0D108BD9-81ED-4DB2-BD59-A6C34878D82A}">
                    <a16:rowId xmlns:a16="http://schemas.microsoft.com/office/drawing/2014/main" val="3221270440"/>
                  </a:ext>
                </a:extLst>
              </a:tr>
              <a:tr h="288627">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100" b="0" i="0" u="none" strike="noStrike">
                          <a:solidFill>
                            <a:srgbClr val="000000"/>
                          </a:solidFill>
                          <a:effectLst/>
                          <a:latin typeface="Calibri" panose="020F0502020204030204" pitchFamily="34" charset="0"/>
                        </a:rPr>
                        <a:t>Audit</a:t>
                      </a:r>
                    </a:p>
                  </a:txBody>
                  <a:tcPr marL="9525" marR="9525" marT="9525" marB="0" anchor="ctr">
                    <a:noFill/>
                  </a:tcP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noFill/>
                  </a:tcPr>
                </a:tc>
                <a:tc>
                  <a:txBody>
                    <a:bodyPr/>
                    <a:lstStyle/>
                    <a:p>
                      <a:pPr algn="ctr" fontAlgn="b"/>
                      <a:r>
                        <a:rPr lang="en-AU" sz="1100" b="0" i="0" u="none" strike="noStrike">
                          <a:solidFill>
                            <a:srgbClr val="000000"/>
                          </a:solidFill>
                          <a:effectLst/>
                          <a:latin typeface="Calibri" panose="020F0502020204030204" pitchFamily="34" charset="0"/>
                        </a:rPr>
                        <a:t>3</a:t>
                      </a:r>
                    </a:p>
                  </a:txBody>
                  <a:tcPr marL="9525" marR="9525" marT="9525" marB="0" anchor="ctr">
                    <a:noFill/>
                  </a:tcPr>
                </a:tc>
                <a:tc>
                  <a:txBody>
                    <a:bodyPr/>
                    <a:lstStyle/>
                    <a:p>
                      <a:pPr algn="ctr" fontAlgn="b"/>
                      <a:r>
                        <a:rPr lang="en-AU" sz="1100" b="0" i="0" u="none" strike="noStrike" dirty="0">
                          <a:solidFill>
                            <a:srgbClr val="000000"/>
                          </a:solidFill>
                          <a:effectLst/>
                          <a:latin typeface="Calibri" panose="020F0502020204030204" pitchFamily="34" charset="0"/>
                        </a:rPr>
                        <a:t>5</a:t>
                      </a:r>
                    </a:p>
                  </a:txBody>
                  <a:tcPr marL="9525" marR="9525" marT="9525" marB="0" anchor="ctr">
                    <a:noFill/>
                  </a:tcPr>
                </a:tc>
                <a:tc>
                  <a:txBody>
                    <a:bodyPr/>
                    <a:lstStyle/>
                    <a:p>
                      <a:pPr algn="ctr" fontAlgn="b"/>
                      <a:r>
                        <a:rPr lang="en-AU" sz="1100" b="0" i="0" u="none" strike="noStrike">
                          <a:solidFill>
                            <a:srgbClr val="000000"/>
                          </a:solidFill>
                          <a:effectLst/>
                          <a:latin typeface="Calibri" panose="020F0502020204030204" pitchFamily="34" charset="0"/>
                        </a:rPr>
                        <a:t>8</a:t>
                      </a:r>
                    </a:p>
                  </a:txBody>
                  <a:tcPr marL="9525" marR="9525" marT="9525" marB="0" anchor="ctr">
                    <a:noFill/>
                  </a:tcPr>
                </a:tc>
                <a:extLst>
                  <a:ext uri="{0D108BD9-81ED-4DB2-BD59-A6C34878D82A}">
                    <a16:rowId xmlns:a16="http://schemas.microsoft.com/office/drawing/2014/main" val="4211657994"/>
                  </a:ext>
                </a:extLst>
              </a:tr>
              <a:tr h="288627">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100" b="0" i="0" u="none" strike="noStrike">
                          <a:solidFill>
                            <a:srgbClr val="000000"/>
                          </a:solidFill>
                          <a:effectLst/>
                          <a:latin typeface="Calibri" panose="020F0502020204030204" pitchFamily="34" charset="0"/>
                        </a:rPr>
                        <a:t>Meeting</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3300402486"/>
                  </a:ext>
                </a:extLst>
              </a:tr>
              <a:tr h="288627">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Site Closure</a:t>
                      </a:r>
                    </a:p>
                  </a:txBody>
                  <a:tcPr marL="9525" marR="9525" marT="9525" marB="0" anchor="ctr">
                    <a:noFill/>
                  </a:tcP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noFill/>
                  </a:tcP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noFill/>
                  </a:tcPr>
                </a:tc>
                <a:tc>
                  <a:txBody>
                    <a:bodyPr/>
                    <a:lstStyle/>
                    <a:p>
                      <a:pPr algn="ctr" fontAlgn="b"/>
                      <a:r>
                        <a:rPr lang="en-AU" sz="1100" b="0" i="0" u="none" strike="noStrike" dirty="0">
                          <a:solidFill>
                            <a:srgbClr val="000000"/>
                          </a:solidFill>
                          <a:effectLst/>
                          <a:latin typeface="Calibri" panose="020F0502020204030204" pitchFamily="34" charset="0"/>
                        </a:rPr>
                        <a:t>1</a:t>
                      </a:r>
                    </a:p>
                  </a:txBody>
                  <a:tcPr marL="9525" marR="9525" marT="9525" marB="0" anchor="ctr">
                    <a:noFill/>
                  </a:tcPr>
                </a:tc>
                <a:tc>
                  <a:txBody>
                    <a:bodyPr/>
                    <a:lstStyle/>
                    <a:p>
                      <a:pPr algn="ctr" fontAlgn="b"/>
                      <a:r>
                        <a:rPr lang="en-AU" sz="1100" b="0" i="0" u="none" strike="noStrike">
                          <a:solidFill>
                            <a:srgbClr val="000000"/>
                          </a:solidFill>
                          <a:effectLst/>
                          <a:latin typeface="Calibri" panose="020F0502020204030204" pitchFamily="34" charset="0"/>
                        </a:rPr>
                        <a:t>3</a:t>
                      </a:r>
                    </a:p>
                  </a:txBody>
                  <a:tcPr marL="9525" marR="9525" marT="9525" marB="0" anchor="ctr">
                    <a:noFill/>
                  </a:tcPr>
                </a:tc>
                <a:extLst>
                  <a:ext uri="{0D108BD9-81ED-4DB2-BD59-A6C34878D82A}">
                    <a16:rowId xmlns:a16="http://schemas.microsoft.com/office/drawing/2014/main" val="1672851459"/>
                  </a:ext>
                </a:extLst>
              </a:tr>
              <a:tr h="288627">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100" u="none" strike="noStrike" dirty="0">
                          <a:effectLst/>
                        </a:rPr>
                        <a:t>Total</a:t>
                      </a:r>
                      <a:endParaRPr lang="en-AU" sz="1100" b="0" i="0" u="none" strike="noStrike" dirty="0">
                        <a:solidFill>
                          <a:srgbClr val="000000"/>
                        </a:solidFill>
                        <a:effectLst/>
                        <a:latin typeface="Calibri" panose="020F0502020204030204" pitchFamily="34" charset="0"/>
                      </a:endParaRPr>
                    </a:p>
                  </a:txBody>
                  <a:tcPr marL="7620" marR="7620" marT="7620" marB="0" anchor="ctr">
                    <a:solidFill>
                      <a:schemeClr val="accent5">
                        <a:lumMod val="60000"/>
                        <a:lumOff val="40000"/>
                      </a:schemeClr>
                    </a:solidFill>
                  </a:tcPr>
                </a:tc>
                <a:tc>
                  <a:txBody>
                    <a:bodyPr/>
                    <a:lstStyle/>
                    <a:p>
                      <a:pPr algn="ctr" fontAlgn="b"/>
                      <a:r>
                        <a:rPr lang="en-AU" sz="1100" b="1" i="0" u="none" strike="noStrike">
                          <a:solidFill>
                            <a:srgbClr val="000000"/>
                          </a:solidFill>
                          <a:effectLst/>
                          <a:latin typeface="Calibri" panose="020F0502020204030204" pitchFamily="34" charset="0"/>
                        </a:rPr>
                        <a:t>22</a:t>
                      </a:r>
                    </a:p>
                  </a:txBody>
                  <a:tcPr marL="9525" marR="9525" marT="9525" marB="0" anchor="ctr">
                    <a:solidFill>
                      <a:schemeClr val="accent5">
                        <a:lumMod val="60000"/>
                        <a:lumOff val="40000"/>
                      </a:schemeClr>
                    </a:solidFill>
                  </a:tcPr>
                </a:tc>
                <a:tc>
                  <a:txBody>
                    <a:bodyPr/>
                    <a:lstStyle/>
                    <a:p>
                      <a:pPr algn="ctr" fontAlgn="b"/>
                      <a:r>
                        <a:rPr lang="en-AU" sz="1100" b="1" i="0" u="none" strike="noStrike">
                          <a:solidFill>
                            <a:srgbClr val="000000"/>
                          </a:solidFill>
                          <a:effectLst/>
                          <a:latin typeface="Calibri" panose="020F0502020204030204" pitchFamily="34" charset="0"/>
                        </a:rPr>
                        <a:t>17</a:t>
                      </a:r>
                    </a:p>
                  </a:txBody>
                  <a:tcPr marL="9525" marR="9525" marT="9525" marB="0" anchor="ctr">
                    <a:solidFill>
                      <a:schemeClr val="accent5">
                        <a:lumMod val="60000"/>
                        <a:lumOff val="40000"/>
                      </a:schemeClr>
                    </a:solidFill>
                  </a:tcPr>
                </a:tc>
                <a:tc>
                  <a:txBody>
                    <a:bodyPr/>
                    <a:lstStyle/>
                    <a:p>
                      <a:pPr algn="ctr" fontAlgn="b"/>
                      <a:r>
                        <a:rPr lang="en-AU" sz="1100" b="1" i="0" u="none" strike="noStrike" dirty="0">
                          <a:solidFill>
                            <a:srgbClr val="000000"/>
                          </a:solidFill>
                          <a:effectLst/>
                          <a:latin typeface="Calibri" panose="020F0502020204030204" pitchFamily="34" charset="0"/>
                        </a:rPr>
                        <a:t>16</a:t>
                      </a:r>
                    </a:p>
                  </a:txBody>
                  <a:tcPr marL="9525" marR="9525" marT="9525" marB="0" anchor="ctr">
                    <a:solidFill>
                      <a:schemeClr val="accent5">
                        <a:lumMod val="60000"/>
                        <a:lumOff val="40000"/>
                      </a:schemeClr>
                    </a:solidFill>
                  </a:tcPr>
                </a:tc>
                <a:tc>
                  <a:txBody>
                    <a:bodyPr/>
                    <a:lstStyle/>
                    <a:p>
                      <a:pPr algn="ctr" fontAlgn="b"/>
                      <a:r>
                        <a:rPr lang="en-AU" sz="1100" b="1" i="0" u="none" strike="noStrike" dirty="0">
                          <a:solidFill>
                            <a:srgbClr val="000000"/>
                          </a:solidFill>
                          <a:effectLst/>
                          <a:latin typeface="Calibri" panose="020F0502020204030204" pitchFamily="34" charset="0"/>
                        </a:rPr>
                        <a:t>55</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649859629"/>
                  </a:ext>
                </a:extLst>
              </a:tr>
              <a:tr h="288627">
                <a:tc rowSpan="3">
                  <a:txBody>
                    <a:bodyPr/>
                    <a:lstStyle/>
                    <a:p>
                      <a:pPr algn="ctr" fontAlgn="b"/>
                      <a:r>
                        <a:rPr lang="en-AU" sz="1100" b="0" i="0" u="none" strike="noStrike" dirty="0">
                          <a:solidFill>
                            <a:srgbClr val="000000"/>
                          </a:solidFill>
                          <a:effectLst/>
                          <a:latin typeface="Calibri" panose="020F0502020204030204" pitchFamily="34" charset="0"/>
                        </a:rPr>
                        <a:t>Petroleum</a:t>
                      </a:r>
                    </a:p>
                  </a:txBody>
                  <a:tcPr marL="9525" marR="9525" marT="9525" marB="0" anchor="ctr">
                    <a:solidFill>
                      <a:schemeClr val="accent5">
                        <a:lumMod val="60000"/>
                        <a:lumOff val="40000"/>
                      </a:schemeClr>
                    </a:solidFill>
                  </a:tcPr>
                </a:tc>
                <a:tc>
                  <a:txBody>
                    <a:bodyPr/>
                    <a:lstStyle/>
                    <a:p>
                      <a:pPr algn="ctr" fontAlgn="b"/>
                      <a:r>
                        <a:rPr lang="en-AU" sz="1100" u="none" strike="noStrike" dirty="0">
                          <a:effectLst/>
                        </a:rPr>
                        <a:t>Audit</a:t>
                      </a:r>
                      <a:endParaRPr lang="en-AU"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1100" b="0" i="0" u="none" strike="noStrike" dirty="0">
                          <a:solidFill>
                            <a:srgbClr val="000000"/>
                          </a:solidFill>
                          <a:effectLst/>
                          <a:latin typeface="+mn-lt"/>
                        </a:rPr>
                        <a:t>1</a:t>
                      </a:r>
                    </a:p>
                  </a:txBody>
                  <a:tcPr marL="7620" marR="7620" marT="7620" marB="0" anchor="ctr"/>
                </a:tc>
                <a:tc>
                  <a:txBody>
                    <a:bodyPr/>
                    <a:lstStyle/>
                    <a:p>
                      <a:pPr algn="ctr" fontAlgn="b"/>
                      <a:r>
                        <a:rPr lang="en-AU" sz="1100" u="none" strike="noStrike">
                          <a:effectLst/>
                          <a:latin typeface="+mn-lt"/>
                        </a:rPr>
                        <a:t>0</a:t>
                      </a:r>
                      <a:endParaRPr lang="en-AU" sz="1100" b="0" i="0" u="none" strike="noStrike">
                        <a:solidFill>
                          <a:srgbClr val="000000"/>
                        </a:solidFill>
                        <a:effectLst/>
                        <a:latin typeface="+mn-lt"/>
                      </a:endParaRPr>
                    </a:p>
                  </a:txBody>
                  <a:tcPr marL="7620" marR="7620" marT="7620" marB="0" anchor="ctr"/>
                </a:tc>
                <a:tc>
                  <a:txBody>
                    <a:bodyPr/>
                    <a:lstStyle/>
                    <a:p>
                      <a:pPr algn="ctr" fontAlgn="b"/>
                      <a:r>
                        <a:rPr lang="en-AU" sz="1100" b="0" i="0" u="none" strike="noStrike" dirty="0">
                          <a:solidFill>
                            <a:srgbClr val="000000"/>
                          </a:solidFill>
                          <a:effectLst/>
                          <a:latin typeface="+mn-lt"/>
                        </a:rPr>
                        <a:t>0</a:t>
                      </a:r>
                    </a:p>
                  </a:txBody>
                  <a:tcPr marL="7620" marR="7620" marT="7620" marB="0" anchor="ctr"/>
                </a:tc>
                <a:tc>
                  <a:txBody>
                    <a:bodyPr/>
                    <a:lstStyle/>
                    <a:p>
                      <a:pPr algn="ctr" fontAlgn="b"/>
                      <a:r>
                        <a:rPr lang="en-AU" sz="1100" u="none" strike="noStrike" dirty="0">
                          <a:effectLst/>
                          <a:latin typeface="+mn-lt"/>
                        </a:rPr>
                        <a:t>1</a:t>
                      </a:r>
                      <a:endParaRPr lang="en-AU" sz="11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05528744"/>
                  </a:ext>
                </a:extLst>
              </a:tr>
              <a:tr h="288627">
                <a:tc v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dirty="0">
                          <a:effectLst/>
                        </a:rPr>
                        <a:t>Inspection</a:t>
                      </a:r>
                      <a:endParaRPr lang="en-AU" sz="1100" b="0"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b"/>
                      <a:r>
                        <a:rPr lang="en-AU" sz="1100" u="none" strike="noStrike" dirty="0">
                          <a:effectLst/>
                          <a:latin typeface="+mn-lt"/>
                        </a:rPr>
                        <a:t>0</a:t>
                      </a:r>
                      <a:endParaRPr lang="en-AU" sz="1100" b="0" i="0" u="none" strike="noStrike" dirty="0">
                        <a:solidFill>
                          <a:srgbClr val="000000"/>
                        </a:solidFill>
                        <a:effectLst/>
                        <a:latin typeface="+mn-lt"/>
                      </a:endParaRPr>
                    </a:p>
                  </a:txBody>
                  <a:tcPr marL="7620" marR="7620" marT="7620" marB="0" anchor="ctr">
                    <a:noFill/>
                  </a:tcPr>
                </a:tc>
                <a:tc>
                  <a:txBody>
                    <a:bodyPr/>
                    <a:lstStyle/>
                    <a:p>
                      <a:pPr algn="ctr" fontAlgn="b"/>
                      <a:r>
                        <a:rPr lang="en-AU" sz="1100" b="0" i="0" u="none" strike="noStrike" dirty="0">
                          <a:solidFill>
                            <a:srgbClr val="000000"/>
                          </a:solidFill>
                          <a:effectLst/>
                          <a:latin typeface="+mn-lt"/>
                        </a:rPr>
                        <a:t>0</a:t>
                      </a:r>
                    </a:p>
                  </a:txBody>
                  <a:tcPr marL="7620" marR="7620" marT="7620" marB="0" anchor="ctr">
                    <a:noFill/>
                  </a:tcPr>
                </a:tc>
                <a:tc>
                  <a:txBody>
                    <a:bodyPr/>
                    <a:lstStyle/>
                    <a:p>
                      <a:pPr algn="ctr" fontAlgn="b"/>
                      <a:r>
                        <a:rPr lang="en-AU" sz="1100" u="none" strike="noStrike" dirty="0">
                          <a:effectLst/>
                          <a:latin typeface="+mn-lt"/>
                        </a:rPr>
                        <a:t>1</a:t>
                      </a:r>
                      <a:endParaRPr lang="en-AU" sz="1100" b="0" i="0" u="none" strike="noStrike" dirty="0">
                        <a:solidFill>
                          <a:srgbClr val="000000"/>
                        </a:solidFill>
                        <a:effectLst/>
                        <a:latin typeface="+mn-lt"/>
                      </a:endParaRPr>
                    </a:p>
                  </a:txBody>
                  <a:tcPr marL="7620" marR="7620" marT="7620" marB="0" anchor="ctr">
                    <a:noFill/>
                  </a:tcPr>
                </a:tc>
                <a:tc>
                  <a:txBody>
                    <a:bodyPr/>
                    <a:lstStyle/>
                    <a:p>
                      <a:pPr algn="ctr" fontAlgn="b"/>
                      <a:r>
                        <a:rPr lang="en-AU" sz="1100" u="none" strike="noStrike" dirty="0">
                          <a:effectLst/>
                          <a:latin typeface="+mn-lt"/>
                        </a:rPr>
                        <a:t>1</a:t>
                      </a:r>
                      <a:endParaRPr lang="en-AU" sz="1100" b="0" i="0" u="none" strike="noStrike" dirty="0">
                        <a:solidFill>
                          <a:srgbClr val="000000"/>
                        </a:solidFill>
                        <a:effectLst/>
                        <a:latin typeface="+mn-lt"/>
                      </a:endParaRPr>
                    </a:p>
                  </a:txBody>
                  <a:tcPr marL="7620" marR="7620" marT="7620" marB="0" anchor="ctr">
                    <a:noFill/>
                  </a:tcPr>
                </a:tc>
                <a:extLst>
                  <a:ext uri="{0D108BD9-81ED-4DB2-BD59-A6C34878D82A}">
                    <a16:rowId xmlns:a16="http://schemas.microsoft.com/office/drawing/2014/main" val="4163798679"/>
                  </a:ext>
                </a:extLst>
              </a:tr>
              <a:tr h="288627">
                <a:tc v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u="none" strike="noStrike" dirty="0">
                          <a:effectLst/>
                        </a:rPr>
                        <a:t>Total</a:t>
                      </a:r>
                      <a:endParaRPr lang="en-AU" sz="1100" b="0" i="0" u="none" strike="noStrike" dirty="0">
                        <a:solidFill>
                          <a:srgbClr val="000000"/>
                        </a:solidFill>
                        <a:effectLst/>
                        <a:latin typeface="Calibri" panose="020F0502020204030204" pitchFamily="34" charset="0"/>
                      </a:endParaRPr>
                    </a:p>
                  </a:txBody>
                  <a:tcPr marL="7620" marR="7620" marT="7620" marB="0" anchor="ctr">
                    <a:solidFill>
                      <a:schemeClr val="accent5">
                        <a:lumMod val="60000"/>
                        <a:lumOff val="40000"/>
                      </a:schemeClr>
                    </a:solidFill>
                  </a:tcPr>
                </a:tc>
                <a:tc>
                  <a:txBody>
                    <a:bodyPr/>
                    <a:lstStyle/>
                    <a:p>
                      <a:pPr algn="ctr" fontAlgn="b"/>
                      <a:r>
                        <a:rPr lang="en-AU" sz="1100" b="0" i="0" u="none" strike="noStrike" dirty="0">
                          <a:solidFill>
                            <a:srgbClr val="000000"/>
                          </a:solidFill>
                          <a:effectLst/>
                          <a:latin typeface="+mn-lt"/>
                        </a:rPr>
                        <a:t>1</a:t>
                      </a:r>
                    </a:p>
                  </a:txBody>
                  <a:tcPr marL="7620" marR="7620" marT="7620" marB="0" anchor="ctr">
                    <a:solidFill>
                      <a:schemeClr val="accent5">
                        <a:lumMod val="60000"/>
                        <a:lumOff val="40000"/>
                      </a:schemeClr>
                    </a:solidFill>
                  </a:tcPr>
                </a:tc>
                <a:tc>
                  <a:txBody>
                    <a:bodyPr/>
                    <a:lstStyle/>
                    <a:p>
                      <a:pPr algn="ctr" fontAlgn="b"/>
                      <a:r>
                        <a:rPr lang="en-AU" sz="1100" b="0" i="0" u="none" strike="noStrike" dirty="0">
                          <a:solidFill>
                            <a:srgbClr val="000000"/>
                          </a:solidFill>
                          <a:effectLst/>
                          <a:latin typeface="+mn-lt"/>
                        </a:rPr>
                        <a:t>0</a:t>
                      </a:r>
                    </a:p>
                  </a:txBody>
                  <a:tcPr marL="7620" marR="7620" marT="7620" marB="0" anchor="ctr">
                    <a:solidFill>
                      <a:schemeClr val="accent5">
                        <a:lumMod val="60000"/>
                        <a:lumOff val="40000"/>
                      </a:schemeClr>
                    </a:solidFill>
                  </a:tcPr>
                </a:tc>
                <a:tc>
                  <a:txBody>
                    <a:bodyPr/>
                    <a:lstStyle/>
                    <a:p>
                      <a:pPr algn="ctr" fontAlgn="b"/>
                      <a:r>
                        <a:rPr lang="en-AU" sz="1100" u="none" strike="noStrike">
                          <a:effectLst/>
                          <a:latin typeface="+mn-lt"/>
                        </a:rPr>
                        <a:t>1</a:t>
                      </a:r>
                      <a:endParaRPr lang="en-AU" sz="1100" b="0" i="0" u="none" strike="noStrike">
                        <a:solidFill>
                          <a:srgbClr val="000000"/>
                        </a:solidFill>
                        <a:effectLst/>
                        <a:latin typeface="+mn-lt"/>
                      </a:endParaRPr>
                    </a:p>
                  </a:txBody>
                  <a:tcPr marL="7620" marR="7620" marT="7620" marB="0" anchor="ctr">
                    <a:solidFill>
                      <a:schemeClr val="accent5">
                        <a:lumMod val="60000"/>
                        <a:lumOff val="40000"/>
                      </a:schemeClr>
                    </a:solidFill>
                  </a:tcPr>
                </a:tc>
                <a:tc>
                  <a:txBody>
                    <a:bodyPr/>
                    <a:lstStyle/>
                    <a:p>
                      <a:pPr algn="ctr" fontAlgn="b"/>
                      <a:r>
                        <a:rPr lang="en-AU" sz="1100" u="none" strike="noStrike" dirty="0">
                          <a:effectLst/>
                          <a:latin typeface="+mn-lt"/>
                        </a:rPr>
                        <a:t>2</a:t>
                      </a:r>
                      <a:endParaRPr lang="en-AU" sz="1100" b="0" i="0" u="none" strike="noStrike" dirty="0">
                        <a:solidFill>
                          <a:srgbClr val="000000"/>
                        </a:solidFill>
                        <a:effectLst/>
                        <a:latin typeface="+mn-lt"/>
                      </a:endParaRPr>
                    </a:p>
                  </a:txBody>
                  <a:tcPr marL="7620" marR="7620" marT="7620" marB="0" anchor="ctr">
                    <a:solidFill>
                      <a:schemeClr val="accent5">
                        <a:lumMod val="60000"/>
                        <a:lumOff val="40000"/>
                      </a:schemeClr>
                    </a:solidFill>
                  </a:tcPr>
                </a:tc>
                <a:extLst>
                  <a:ext uri="{0D108BD9-81ED-4DB2-BD59-A6C34878D82A}">
                    <a16:rowId xmlns:a16="http://schemas.microsoft.com/office/drawing/2014/main" val="1949812614"/>
                  </a:ext>
                </a:extLst>
              </a:tr>
              <a:tr h="239127">
                <a:tc gridSpan="2">
                  <a:txBody>
                    <a:bodyPr/>
                    <a:lstStyle/>
                    <a:p>
                      <a:pPr algn="ctr" fontAlgn="b"/>
                      <a:r>
                        <a:rPr lang="en-AU" sz="1100" b="1" u="none" strike="noStrike" dirty="0">
                          <a:solidFill>
                            <a:schemeClr val="bg1"/>
                          </a:solidFill>
                          <a:effectLst/>
                        </a:rPr>
                        <a:t>Total</a:t>
                      </a:r>
                      <a:endParaRPr lang="en-AU" sz="1100" b="1" i="0" u="none" strike="noStrike" dirty="0">
                        <a:solidFill>
                          <a:schemeClr val="bg1"/>
                        </a:solidFill>
                        <a:effectLst/>
                        <a:latin typeface="Calibri" panose="020F0502020204030204" pitchFamily="34" charset="0"/>
                      </a:endParaRPr>
                    </a:p>
                  </a:txBody>
                  <a:tcPr marL="9525" marR="9525" marT="9525" marB="0" anchor="ctr">
                    <a:solidFill>
                      <a:srgbClr val="002060"/>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1100" b="1" i="0" u="none" strike="noStrike" dirty="0">
                          <a:solidFill>
                            <a:schemeClr val="bg1"/>
                          </a:solidFill>
                          <a:effectLst/>
                          <a:latin typeface="+mn-lt"/>
                        </a:rPr>
                        <a:t>48</a:t>
                      </a:r>
                    </a:p>
                  </a:txBody>
                  <a:tcPr marL="7620" marR="7620" marT="7620" marB="0" anchor="ctr">
                    <a:solidFill>
                      <a:srgbClr val="002060"/>
                    </a:solidFill>
                  </a:tcPr>
                </a:tc>
                <a:tc>
                  <a:txBody>
                    <a:bodyPr/>
                    <a:lstStyle/>
                    <a:p>
                      <a:pPr algn="ctr" fontAlgn="b"/>
                      <a:r>
                        <a:rPr lang="en-AU" sz="1100" b="1" i="0" u="none" strike="noStrike" dirty="0">
                          <a:solidFill>
                            <a:schemeClr val="bg1"/>
                          </a:solidFill>
                          <a:effectLst/>
                          <a:latin typeface="+mn-lt"/>
                        </a:rPr>
                        <a:t>51</a:t>
                      </a:r>
                    </a:p>
                  </a:txBody>
                  <a:tcPr marL="7620" marR="7620" marT="7620" marB="0" anchor="ctr">
                    <a:solidFill>
                      <a:srgbClr val="002060"/>
                    </a:solidFill>
                  </a:tcPr>
                </a:tc>
                <a:tc>
                  <a:txBody>
                    <a:bodyPr/>
                    <a:lstStyle/>
                    <a:p>
                      <a:pPr algn="ctr" fontAlgn="b"/>
                      <a:r>
                        <a:rPr lang="en-AU" sz="1100" b="1" i="0" u="none" strike="noStrike" dirty="0">
                          <a:solidFill>
                            <a:schemeClr val="bg1"/>
                          </a:solidFill>
                          <a:effectLst/>
                          <a:latin typeface="+mn-lt"/>
                        </a:rPr>
                        <a:t>53</a:t>
                      </a:r>
                    </a:p>
                  </a:txBody>
                  <a:tcPr marL="7620" marR="7620" marT="7620" marB="0" anchor="ctr">
                    <a:solidFill>
                      <a:srgbClr val="002060"/>
                    </a:solidFill>
                  </a:tcPr>
                </a:tc>
                <a:tc>
                  <a:txBody>
                    <a:bodyPr/>
                    <a:lstStyle/>
                    <a:p>
                      <a:pPr algn="ctr" fontAlgn="b"/>
                      <a:r>
                        <a:rPr lang="en-AU" sz="1100" b="1" i="0" u="none" strike="noStrike" dirty="0">
                          <a:solidFill>
                            <a:schemeClr val="bg1"/>
                          </a:solidFill>
                          <a:effectLst/>
                          <a:latin typeface="+mn-lt"/>
                        </a:rPr>
                        <a:t>152</a:t>
                      </a:r>
                    </a:p>
                  </a:txBody>
                  <a:tcPr marL="7620" marR="7620" marT="7620" marB="0" anchor="ctr">
                    <a:solidFill>
                      <a:srgbClr val="002060"/>
                    </a:solidFill>
                  </a:tcPr>
                </a:tc>
                <a:extLst>
                  <a:ext uri="{0D108BD9-81ED-4DB2-BD59-A6C34878D82A}">
                    <a16:rowId xmlns:a16="http://schemas.microsoft.com/office/drawing/2014/main" val="1421398241"/>
                  </a:ext>
                </a:extLst>
              </a:tr>
            </a:tbl>
          </a:graphicData>
        </a:graphic>
      </p:graphicFrame>
      <p:graphicFrame>
        <p:nvGraphicFramePr>
          <p:cNvPr id="10" name="Chart 9">
            <a:extLst>
              <a:ext uri="{FF2B5EF4-FFF2-40B4-BE49-F238E27FC236}">
                <a16:creationId xmlns:a16="http://schemas.microsoft.com/office/drawing/2014/main" id="{F279824B-7C49-4242-8487-E1F6326EF950}"/>
              </a:ext>
            </a:extLst>
          </p:cNvPr>
          <p:cNvGraphicFramePr/>
          <p:nvPr>
            <p:extLst>
              <p:ext uri="{D42A27DB-BD31-4B8C-83A1-F6EECF244321}">
                <p14:modId xmlns:p14="http://schemas.microsoft.com/office/powerpoint/2010/main" val="1071952734"/>
              </p:ext>
            </p:extLst>
          </p:nvPr>
        </p:nvGraphicFramePr>
        <p:xfrm>
          <a:off x="5316108" y="1001933"/>
          <a:ext cx="4418308" cy="2804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8082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65929"/>
            <a:ext cx="8915400" cy="274042"/>
          </a:xfrm>
        </p:spPr>
        <p:txBody>
          <a:bodyPr>
            <a:normAutofit fontScale="90000"/>
          </a:bodyPr>
          <a:lstStyle/>
          <a:p>
            <a:r>
              <a:rPr lang="en-AU" sz="1400" b="1" dirty="0">
                <a:solidFill>
                  <a:schemeClr val="bg1"/>
                </a:solidFill>
              </a:rPr>
              <a:t>KPI 2 Ensuring Compliance</a:t>
            </a:r>
          </a:p>
        </p:txBody>
      </p:sp>
      <p:sp>
        <p:nvSpPr>
          <p:cNvPr id="5" name="TextBox 4"/>
          <p:cNvSpPr txBox="1"/>
          <p:nvPr/>
        </p:nvSpPr>
        <p:spPr>
          <a:xfrm>
            <a:off x="1251618" y="652256"/>
            <a:ext cx="4134459" cy="276999"/>
          </a:xfrm>
          <a:prstGeom prst="rect">
            <a:avLst/>
          </a:prstGeom>
          <a:noFill/>
        </p:spPr>
        <p:txBody>
          <a:bodyPr wrap="square" rtlCol="0">
            <a:spAutoFit/>
          </a:bodyPr>
          <a:lstStyle/>
          <a:p>
            <a:pPr algn="ctr"/>
            <a:r>
              <a:rPr lang="en-AU" sz="1200" dirty="0"/>
              <a:t>Number of Compliance Audits – by type of Audit</a:t>
            </a:r>
          </a:p>
        </p:txBody>
      </p:sp>
      <p:graphicFrame>
        <p:nvGraphicFramePr>
          <p:cNvPr id="7" name="Chart 6"/>
          <p:cNvGraphicFramePr/>
          <p:nvPr>
            <p:extLst>
              <p:ext uri="{D42A27DB-BD31-4B8C-83A1-F6EECF244321}">
                <p14:modId xmlns:p14="http://schemas.microsoft.com/office/powerpoint/2010/main" val="1920881815"/>
              </p:ext>
            </p:extLst>
          </p:nvPr>
        </p:nvGraphicFramePr>
        <p:xfrm>
          <a:off x="205146" y="4429449"/>
          <a:ext cx="6067281" cy="227963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FB47DC0C-B3D3-476D-9F1C-39BED74D9AA2}"/>
              </a:ext>
            </a:extLst>
          </p:cNvPr>
          <p:cNvSpPr>
            <a:spLocks noGrp="1"/>
          </p:cNvSpPr>
          <p:nvPr>
            <p:ph type="sldNum" sz="quarter" idx="12"/>
          </p:nvPr>
        </p:nvSpPr>
        <p:spPr>
          <a:xfrm>
            <a:off x="8516228" y="274639"/>
            <a:ext cx="897328" cy="274042"/>
          </a:xfrm>
        </p:spPr>
        <p:txBody>
          <a:bodyPr/>
          <a:lstStyle/>
          <a:p>
            <a:r>
              <a:rPr lang="en-AU"/>
              <a:t> Page    </a:t>
            </a:r>
            <a:fld id="{BE4ABD5F-D626-4461-ADC9-85806A61CF0E}" type="slidenum">
              <a:rPr lang="en-AU" smtClean="0"/>
              <a:pPr/>
              <a:t>9</a:t>
            </a:fld>
            <a:endParaRPr lang="en-AU" dirty="0"/>
          </a:p>
        </p:txBody>
      </p:sp>
      <p:sp>
        <p:nvSpPr>
          <p:cNvPr id="9" name="TextBox 8">
            <a:extLst>
              <a:ext uri="{FF2B5EF4-FFF2-40B4-BE49-F238E27FC236}">
                <a16:creationId xmlns:a16="http://schemas.microsoft.com/office/drawing/2014/main" id="{ECA760B5-9C1D-4962-B3BB-5B0176484609}"/>
              </a:ext>
            </a:extLst>
          </p:cNvPr>
          <p:cNvSpPr txBox="1"/>
          <p:nvPr/>
        </p:nvSpPr>
        <p:spPr>
          <a:xfrm>
            <a:off x="6272427" y="4765933"/>
            <a:ext cx="2978520" cy="2031325"/>
          </a:xfrm>
          <a:prstGeom prst="rect">
            <a:avLst/>
          </a:prstGeom>
          <a:noFill/>
        </p:spPr>
        <p:txBody>
          <a:bodyPr wrap="square" rtlCol="0">
            <a:spAutoFit/>
          </a:bodyPr>
          <a:lstStyle/>
          <a:p>
            <a:r>
              <a:rPr lang="en-AU" sz="900" b="1" dirty="0"/>
              <a:t>Explanations for the results:</a:t>
            </a:r>
          </a:p>
          <a:p>
            <a:r>
              <a:rPr lang="en-AU" sz="900" dirty="0"/>
              <a:t>The audit program is risk based with a focus on more significant sites. Compliance improvements or enhanced risk controls were recommended at 70% of audited sites in 2018-19 Q3. 32 out of 46 compliance audits in Q3 required remedial actions to be taken, compared to 60% in Q2.</a:t>
            </a:r>
          </a:p>
          <a:p>
            <a:endParaRPr lang="en-AU" sz="900" b="1" dirty="0"/>
          </a:p>
          <a:p>
            <a:endParaRPr lang="en-AU" sz="900" b="1" dirty="0"/>
          </a:p>
          <a:p>
            <a:endParaRPr lang="en-AU" sz="900" b="1" dirty="0"/>
          </a:p>
          <a:p>
            <a:r>
              <a:rPr lang="en-AU" sz="900" b="1" dirty="0"/>
              <a:t>Why are these measures important?</a:t>
            </a:r>
          </a:p>
          <a:p>
            <a:r>
              <a:rPr lang="en-AU" sz="900" dirty="0">
                <a:solidFill>
                  <a:schemeClr val="bg1">
                    <a:lumMod val="50000"/>
                  </a:schemeClr>
                </a:solidFill>
              </a:rPr>
              <a:t>This indicator measures the percentage of current tenements that have had a compliance activity undertaken.  This measure shows how many duty holders are meeting requirements. </a:t>
            </a:r>
          </a:p>
        </p:txBody>
      </p:sp>
      <p:sp>
        <p:nvSpPr>
          <p:cNvPr id="10" name="TextBox 9">
            <a:extLst>
              <a:ext uri="{FF2B5EF4-FFF2-40B4-BE49-F238E27FC236}">
                <a16:creationId xmlns:a16="http://schemas.microsoft.com/office/drawing/2014/main" id="{C9B6468A-C83B-4EC0-A47D-7D40D0473AB3}"/>
              </a:ext>
            </a:extLst>
          </p:cNvPr>
          <p:cNvSpPr txBox="1"/>
          <p:nvPr/>
        </p:nvSpPr>
        <p:spPr>
          <a:xfrm>
            <a:off x="6272427" y="1173842"/>
            <a:ext cx="3261127" cy="2323713"/>
          </a:xfrm>
          <a:prstGeom prst="rect">
            <a:avLst/>
          </a:prstGeom>
          <a:noFill/>
        </p:spPr>
        <p:txBody>
          <a:bodyPr wrap="square" rtlCol="0">
            <a:spAutoFit/>
          </a:bodyPr>
          <a:lstStyle/>
          <a:p>
            <a:r>
              <a:rPr lang="en-AU" sz="900" b="1" dirty="0"/>
              <a:t>Explanations for the results:</a:t>
            </a:r>
          </a:p>
          <a:p>
            <a:endParaRPr lang="en-AU" sz="900" dirty="0"/>
          </a:p>
          <a:p>
            <a:pPr>
              <a:spcAft>
                <a:spcPts val="600"/>
              </a:spcAft>
            </a:pPr>
            <a:r>
              <a:rPr lang="en-AU" sz="900" dirty="0"/>
              <a:t>Of the 152 compliance activities conducted in Q3, 46 were audits. Plan and Conditions, Progressive Rehabilitation and Boundaries &amp; Extractions limits were the top three audits in the quarter. Fire and dust audits were a focus during the summer months.</a:t>
            </a:r>
          </a:p>
          <a:p>
            <a:pPr>
              <a:spcAft>
                <a:spcPts val="600"/>
              </a:spcAft>
            </a:pPr>
            <a:r>
              <a:rPr lang="en-AU" sz="900" dirty="0"/>
              <a:t>Earth Resources Regulation's compliance program aims to drive improved industry performance and is focussing on management of the following risks to protect public safety and the environment: rehabilitation, fire, dust, noise, stability, water and approval conditions. </a:t>
            </a:r>
          </a:p>
          <a:p>
            <a:pPr>
              <a:spcAft>
                <a:spcPts val="600"/>
              </a:spcAft>
            </a:pPr>
            <a:r>
              <a:rPr lang="en-AU" sz="900" dirty="0"/>
              <a:t>For further information on compliance priorities see the Earth Resources Regulation Compliance Strategy (www. http://earthresources.vic.gov.au/earth-resources-regulation/regulatory-compliance)</a:t>
            </a:r>
          </a:p>
        </p:txBody>
      </p:sp>
      <p:graphicFrame>
        <p:nvGraphicFramePr>
          <p:cNvPr id="3" name="Table 2">
            <a:extLst>
              <a:ext uri="{FF2B5EF4-FFF2-40B4-BE49-F238E27FC236}">
                <a16:creationId xmlns:a16="http://schemas.microsoft.com/office/drawing/2014/main" id="{484E2920-5292-4B0B-852C-1EE21248E359}"/>
              </a:ext>
            </a:extLst>
          </p:cNvPr>
          <p:cNvGraphicFramePr>
            <a:graphicFrameLocks noGrp="1"/>
          </p:cNvGraphicFramePr>
          <p:nvPr>
            <p:extLst>
              <p:ext uri="{D42A27DB-BD31-4B8C-83A1-F6EECF244321}">
                <p14:modId xmlns:p14="http://schemas.microsoft.com/office/powerpoint/2010/main" val="453308709"/>
              </p:ext>
            </p:extLst>
          </p:nvPr>
        </p:nvGraphicFramePr>
        <p:xfrm>
          <a:off x="372446" y="941918"/>
          <a:ext cx="5804690" cy="3470575"/>
        </p:xfrm>
        <a:graphic>
          <a:graphicData uri="http://schemas.openxmlformats.org/drawingml/2006/table">
            <a:tbl>
              <a:tblPr firstRow="1" lastCol="1" bandRow="1">
                <a:tableStyleId>{5C22544A-7EE6-4342-B048-85BDC9FD1C3A}</a:tableStyleId>
              </a:tblPr>
              <a:tblGrid>
                <a:gridCol w="2067888">
                  <a:extLst>
                    <a:ext uri="{9D8B030D-6E8A-4147-A177-3AD203B41FA5}">
                      <a16:colId xmlns:a16="http://schemas.microsoft.com/office/drawing/2014/main" val="1151681441"/>
                    </a:ext>
                  </a:extLst>
                </a:gridCol>
                <a:gridCol w="628500">
                  <a:extLst>
                    <a:ext uri="{9D8B030D-6E8A-4147-A177-3AD203B41FA5}">
                      <a16:colId xmlns:a16="http://schemas.microsoft.com/office/drawing/2014/main" val="1455749005"/>
                    </a:ext>
                  </a:extLst>
                </a:gridCol>
                <a:gridCol w="661808">
                  <a:extLst>
                    <a:ext uri="{9D8B030D-6E8A-4147-A177-3AD203B41FA5}">
                      <a16:colId xmlns:a16="http://schemas.microsoft.com/office/drawing/2014/main" val="4140336705"/>
                    </a:ext>
                  </a:extLst>
                </a:gridCol>
                <a:gridCol w="680804">
                  <a:extLst>
                    <a:ext uri="{9D8B030D-6E8A-4147-A177-3AD203B41FA5}">
                      <a16:colId xmlns:a16="http://schemas.microsoft.com/office/drawing/2014/main" val="2725847912"/>
                    </a:ext>
                  </a:extLst>
                </a:gridCol>
                <a:gridCol w="613562">
                  <a:extLst>
                    <a:ext uri="{9D8B030D-6E8A-4147-A177-3AD203B41FA5}">
                      <a16:colId xmlns:a16="http://schemas.microsoft.com/office/drawing/2014/main" val="2377880613"/>
                    </a:ext>
                  </a:extLst>
                </a:gridCol>
                <a:gridCol w="504056">
                  <a:extLst>
                    <a:ext uri="{9D8B030D-6E8A-4147-A177-3AD203B41FA5}">
                      <a16:colId xmlns:a16="http://schemas.microsoft.com/office/drawing/2014/main" val="3951693185"/>
                    </a:ext>
                  </a:extLst>
                </a:gridCol>
                <a:gridCol w="648072">
                  <a:extLst>
                    <a:ext uri="{9D8B030D-6E8A-4147-A177-3AD203B41FA5}">
                      <a16:colId xmlns:a16="http://schemas.microsoft.com/office/drawing/2014/main" val="3384394750"/>
                    </a:ext>
                  </a:extLst>
                </a:gridCol>
              </a:tblGrid>
              <a:tr h="295663">
                <a:tc>
                  <a:txBody>
                    <a:bodyPr/>
                    <a:lstStyle/>
                    <a:p>
                      <a:pPr algn="ctr" fontAlgn="b"/>
                      <a:r>
                        <a:rPr lang="en-AU" sz="1000" u="none" strike="noStrike" kern="1200" dirty="0">
                          <a:effectLst/>
                        </a:rPr>
                        <a:t>Type of Audits</a:t>
                      </a:r>
                      <a:endParaRPr lang="en-AU" sz="1000" b="1" u="none" strike="noStrike" kern="1200" dirty="0">
                        <a:solidFill>
                          <a:schemeClr val="lt1"/>
                        </a:solidFill>
                        <a:effectLst/>
                        <a:latin typeface="+mn-lt"/>
                        <a:ea typeface="+mn-ea"/>
                        <a:cs typeface="+mn-cs"/>
                      </a:endParaRPr>
                    </a:p>
                  </a:txBody>
                  <a:tcPr marL="9525" marR="9525" marT="9525" marB="0" anchor="ctr">
                    <a:solidFill>
                      <a:srgbClr val="002060"/>
                    </a:solidFill>
                  </a:tcPr>
                </a:tc>
                <a:tc>
                  <a:txBody>
                    <a:bodyPr/>
                    <a:lstStyle/>
                    <a:p>
                      <a:pPr algn="ctr" fontAlgn="b"/>
                      <a:r>
                        <a:rPr lang="en-AU" sz="900" u="none" strike="noStrike" dirty="0">
                          <a:effectLst/>
                        </a:rPr>
                        <a:t>FY 2017-18 Q4</a:t>
                      </a:r>
                      <a:endParaRPr lang="en-AU" sz="900" b="0" i="0" u="none" strike="noStrike" dirty="0">
                        <a:solidFill>
                          <a:srgbClr val="000000"/>
                        </a:solidFill>
                        <a:effectLst/>
                        <a:latin typeface="Calibri" panose="020F0502020204030204" pitchFamily="34" charset="0"/>
                      </a:endParaRPr>
                    </a:p>
                  </a:txBody>
                  <a:tcPr marL="9525" marR="9525" marT="9525" marB="0" anchor="ctr">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rPr>
                        <a:t>FY 2018-19 Q1</a:t>
                      </a:r>
                      <a:endParaRPr lang="en-AU" sz="900" b="0" i="0" u="none" strike="noStrike" dirty="0">
                        <a:solidFill>
                          <a:srgbClr val="000000"/>
                        </a:solidFill>
                        <a:effectLst/>
                        <a:latin typeface="Calibri" panose="020F0502020204030204" pitchFamily="34" charset="0"/>
                      </a:endParaRPr>
                    </a:p>
                  </a:txBody>
                  <a:tcPr marL="9525" marR="9525" marT="9525" marB="0" anchor="ctr">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rPr>
                        <a:t>FY 2018-19 Q2</a:t>
                      </a:r>
                      <a:endParaRPr lang="en-AU" sz="900" b="0" i="0" u="none" strike="noStrike" dirty="0">
                        <a:solidFill>
                          <a:srgbClr val="000000"/>
                        </a:solidFill>
                        <a:effectLst/>
                        <a:latin typeface="Calibri" panose="020F0502020204030204" pitchFamily="34" charset="0"/>
                      </a:endParaRPr>
                    </a:p>
                  </a:txBody>
                  <a:tcPr marL="9525" marR="9525" marT="9525" marB="0" anchor="ctr">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rPr>
                        <a:t>FY 2018-19 Q3</a:t>
                      </a:r>
                      <a:endParaRPr lang="en-AU" sz="900" b="0" i="0" u="none" strike="noStrike" dirty="0">
                        <a:solidFill>
                          <a:srgbClr val="000000"/>
                        </a:solidFill>
                        <a:effectLst/>
                        <a:latin typeface="Calibri" panose="020F0502020204030204" pitchFamily="34" charset="0"/>
                      </a:endParaRPr>
                    </a:p>
                  </a:txBody>
                  <a:tcPr marL="9525" marR="9525" marT="9525" marB="0" anchor="ctr">
                    <a:solidFill>
                      <a:srgbClr val="002060"/>
                    </a:solidFill>
                  </a:tcPr>
                </a:tc>
                <a:tc>
                  <a:txBody>
                    <a:bodyPr/>
                    <a:lstStyle/>
                    <a:p>
                      <a:pPr algn="ctr" fontAlgn="b"/>
                      <a:r>
                        <a:rPr lang="en-AU" sz="1000" u="none" strike="noStrike" dirty="0">
                          <a:effectLst/>
                        </a:rPr>
                        <a:t>Total</a:t>
                      </a:r>
                      <a:endParaRPr lang="en-AU" sz="1000" b="1" i="0" u="none" strike="noStrike" dirty="0">
                        <a:solidFill>
                          <a:srgbClr val="000000"/>
                        </a:solidFill>
                        <a:effectLst/>
                        <a:latin typeface="Calibri" panose="020F0502020204030204" pitchFamily="34" charset="0"/>
                      </a:endParaRPr>
                    </a:p>
                  </a:txBody>
                  <a:tcPr marL="9525" marR="9525" marT="9525" marB="0" anchor="ctr">
                    <a:solidFill>
                      <a:srgbClr val="002060"/>
                    </a:solidFill>
                  </a:tcPr>
                </a:tc>
                <a:tc>
                  <a:txBody>
                    <a:bodyPr/>
                    <a:lstStyle/>
                    <a:p>
                      <a:pPr algn="ctr" fontAlgn="b"/>
                      <a:r>
                        <a:rPr lang="en-AU" sz="1000" u="none" strike="noStrike" dirty="0">
                          <a:effectLst/>
                        </a:rPr>
                        <a:t>% Total</a:t>
                      </a:r>
                      <a:endParaRPr lang="en-AU" sz="1000" b="0" i="0" u="none" strike="noStrike" dirty="0">
                        <a:solidFill>
                          <a:srgbClr val="000000"/>
                        </a:solidFill>
                        <a:effectLst/>
                        <a:latin typeface="Calibri" panose="020F0502020204030204" pitchFamily="34" charset="0"/>
                      </a:endParaRPr>
                    </a:p>
                  </a:txBody>
                  <a:tcPr marL="9525" marR="9525" marT="9525" marB="0" anchor="ctr">
                    <a:solidFill>
                      <a:srgbClr val="002060"/>
                    </a:solidFill>
                  </a:tcPr>
                </a:tc>
                <a:extLst>
                  <a:ext uri="{0D108BD9-81ED-4DB2-BD59-A6C34878D82A}">
                    <a16:rowId xmlns:a16="http://schemas.microsoft.com/office/drawing/2014/main" val="1620572637"/>
                  </a:ext>
                </a:extLst>
              </a:tr>
              <a:tr h="198432">
                <a:tc>
                  <a:txBody>
                    <a:bodyPr/>
                    <a:lstStyle/>
                    <a:p>
                      <a:pPr algn="l" fontAlgn="b"/>
                      <a:r>
                        <a:rPr lang="en-AU" sz="1100" b="0" i="0" u="none" strike="noStrike">
                          <a:solidFill>
                            <a:srgbClr val="000000"/>
                          </a:solidFill>
                          <a:effectLst/>
                          <a:latin typeface="Calibri" panose="020F0502020204030204" pitchFamily="34" charset="0"/>
                        </a:rPr>
                        <a:t>Plan and Conditions</a:t>
                      </a:r>
                    </a:p>
                  </a:txBody>
                  <a:tcPr marL="9525" marR="9525" marT="9525" marB="0" anchor="b"/>
                </a:tc>
                <a:tc>
                  <a:txBody>
                    <a:bodyPr/>
                    <a:lstStyle/>
                    <a:p>
                      <a:pPr algn="ctr" fontAlgn="b"/>
                      <a:r>
                        <a:rPr lang="en-AU" sz="11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51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32%</a:t>
                      </a:r>
                    </a:p>
                  </a:txBody>
                  <a:tcPr marL="9525" marR="9525" marT="9525" marB="0" anchor="ctr">
                    <a:solidFill>
                      <a:schemeClr val="accent1">
                        <a:lumMod val="40000"/>
                        <a:lumOff val="60000"/>
                      </a:schemeClr>
                    </a:solidFill>
                  </a:tcPr>
                </a:tc>
                <a:extLst>
                  <a:ext uri="{0D108BD9-81ED-4DB2-BD59-A6C34878D82A}">
                    <a16:rowId xmlns:a16="http://schemas.microsoft.com/office/drawing/2014/main" val="4139750175"/>
                  </a:ext>
                </a:extLst>
              </a:tr>
              <a:tr h="198432">
                <a:tc>
                  <a:txBody>
                    <a:bodyPr/>
                    <a:lstStyle/>
                    <a:p>
                      <a:pPr algn="l" fontAlgn="b"/>
                      <a:r>
                        <a:rPr lang="en-AU" sz="1100" b="0" i="0" u="none" strike="noStrike">
                          <a:solidFill>
                            <a:srgbClr val="000000"/>
                          </a:solidFill>
                          <a:effectLst/>
                          <a:latin typeface="Calibri" panose="020F0502020204030204" pitchFamily="34" charset="0"/>
                        </a:rPr>
                        <a:t>Progressive Rehabilitation</a:t>
                      </a:r>
                    </a:p>
                  </a:txBody>
                  <a:tcPr marL="9525" marR="9525" marT="9525" marB="0" anchor="b"/>
                </a:tc>
                <a:tc>
                  <a:txBody>
                    <a:bodyPr/>
                    <a:lstStyle/>
                    <a:p>
                      <a:pPr algn="ctr" fontAlgn="b"/>
                      <a:r>
                        <a:rPr lang="en-AU" sz="11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22%</a:t>
                      </a:r>
                    </a:p>
                  </a:txBody>
                  <a:tcPr marL="9525" marR="9525" marT="9525" marB="0" anchor="ctr">
                    <a:solidFill>
                      <a:schemeClr val="accent1">
                        <a:lumMod val="40000"/>
                        <a:lumOff val="60000"/>
                      </a:schemeClr>
                    </a:solidFill>
                  </a:tcPr>
                </a:tc>
                <a:extLst>
                  <a:ext uri="{0D108BD9-81ED-4DB2-BD59-A6C34878D82A}">
                    <a16:rowId xmlns:a16="http://schemas.microsoft.com/office/drawing/2014/main" val="957791463"/>
                  </a:ext>
                </a:extLst>
              </a:tr>
              <a:tr h="198432">
                <a:tc>
                  <a:txBody>
                    <a:bodyPr/>
                    <a:lstStyle/>
                    <a:p>
                      <a:pPr algn="l" fontAlgn="b"/>
                      <a:r>
                        <a:rPr lang="en-AU" sz="1100" b="0" i="0" u="none" strike="noStrike">
                          <a:solidFill>
                            <a:srgbClr val="000000"/>
                          </a:solidFill>
                          <a:effectLst/>
                          <a:latin typeface="Calibri" panose="020F0502020204030204" pitchFamily="34" charset="0"/>
                        </a:rPr>
                        <a:t>Boundaries and Extraction limits</a:t>
                      </a:r>
                    </a:p>
                  </a:txBody>
                  <a:tcPr marL="9525" marR="9525" marT="9525" marB="0" anchor="b"/>
                </a:tc>
                <a:tc>
                  <a:txBody>
                    <a:bodyPr/>
                    <a:lstStyle/>
                    <a:p>
                      <a:pPr algn="ctr" fontAlgn="b"/>
                      <a:r>
                        <a:rPr lang="en-AU"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12%</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418222592"/>
                  </a:ext>
                </a:extLst>
              </a:tr>
              <a:tr h="198432">
                <a:tc>
                  <a:txBody>
                    <a:bodyPr/>
                    <a:lstStyle/>
                    <a:p>
                      <a:pPr algn="l" fontAlgn="b"/>
                      <a:r>
                        <a:rPr lang="en-AU" sz="1100" b="0" i="0" u="none" strike="noStrike">
                          <a:solidFill>
                            <a:srgbClr val="000000"/>
                          </a:solidFill>
                          <a:effectLst/>
                          <a:latin typeface="Calibri" panose="020F0502020204030204" pitchFamily="34" charset="0"/>
                        </a:rPr>
                        <a:t>Dust</a:t>
                      </a:r>
                    </a:p>
                  </a:txBody>
                  <a:tcPr marL="9525" marR="9525" marT="9525" marB="0" anchor="b"/>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7%</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091418836"/>
                  </a:ext>
                </a:extLst>
              </a:tr>
              <a:tr h="198432">
                <a:tc>
                  <a:txBody>
                    <a:bodyPr/>
                    <a:lstStyle/>
                    <a:p>
                      <a:pPr algn="l" fontAlgn="b"/>
                      <a:r>
                        <a:rPr lang="en-AU" sz="1100" b="0" i="0" u="none" strike="noStrike">
                          <a:solidFill>
                            <a:srgbClr val="000000"/>
                          </a:solidFill>
                          <a:effectLst/>
                          <a:latin typeface="Calibri" panose="020F0502020204030204" pitchFamily="34" charset="0"/>
                        </a:rPr>
                        <a:t>Water Management</a:t>
                      </a:r>
                    </a:p>
                  </a:txBody>
                  <a:tcPr marL="9525" marR="9525" marT="9525" marB="0" anchor="b"/>
                </a:tc>
                <a:tc>
                  <a:txBody>
                    <a:bodyPr/>
                    <a:lstStyle/>
                    <a:p>
                      <a:pPr algn="ctr" fontAlgn="b"/>
                      <a:r>
                        <a:rPr lang="en-AU" sz="11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5%</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69329842"/>
                  </a:ext>
                </a:extLst>
              </a:tr>
              <a:tr h="198432">
                <a:tc>
                  <a:txBody>
                    <a:bodyPr/>
                    <a:lstStyle/>
                    <a:p>
                      <a:pPr algn="l" fontAlgn="b"/>
                      <a:r>
                        <a:rPr lang="en-AU" sz="1100" b="0" i="0" u="none" strike="noStrike">
                          <a:solidFill>
                            <a:srgbClr val="000000"/>
                          </a:solidFill>
                          <a:effectLst/>
                          <a:latin typeface="Calibri" panose="020F0502020204030204" pitchFamily="34" charset="0"/>
                        </a:rPr>
                        <a:t>Fire &amp; Emergency</a:t>
                      </a:r>
                    </a:p>
                  </a:txBody>
                  <a:tcPr marL="9525" marR="9525" marT="9525" marB="0" anchor="b"/>
                </a:tc>
                <a:tc>
                  <a:txBody>
                    <a:bodyPr/>
                    <a:lstStyle/>
                    <a:p>
                      <a:pPr algn="ctr" fontAlgn="b"/>
                      <a:r>
                        <a:rPr lang="en-AU"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1100" b="1"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5%</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591096414"/>
                  </a:ext>
                </a:extLst>
              </a:tr>
              <a:tr h="198432">
                <a:tc>
                  <a:txBody>
                    <a:bodyPr/>
                    <a:lstStyle/>
                    <a:p>
                      <a:pPr algn="l" fontAlgn="b"/>
                      <a:r>
                        <a:rPr lang="en-AU" sz="1100" b="0" i="0" u="none" strike="noStrike">
                          <a:solidFill>
                            <a:srgbClr val="000000"/>
                          </a:solidFill>
                          <a:effectLst/>
                          <a:latin typeface="Calibri" panose="020F0502020204030204" pitchFamily="34" charset="0"/>
                        </a:rPr>
                        <a:t>Exploration Drilling</a:t>
                      </a:r>
                    </a:p>
                  </a:txBody>
                  <a:tcPr marL="9525" marR="9525" marT="9525" marB="0" anchor="b"/>
                </a:tc>
                <a:tc>
                  <a:txBody>
                    <a:bodyPr/>
                    <a:lstStyle/>
                    <a:p>
                      <a:pPr algn="ctr" fontAlgn="b"/>
                      <a:r>
                        <a:rPr lang="en-AU"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4%</a:t>
                      </a:r>
                    </a:p>
                  </a:txBody>
                  <a:tcPr marL="9525" marR="9525" marT="9525" marB="0" anchor="ctr">
                    <a:solidFill>
                      <a:schemeClr val="accent1">
                        <a:lumMod val="40000"/>
                        <a:lumOff val="60000"/>
                      </a:schemeClr>
                    </a:solidFill>
                  </a:tcPr>
                </a:tc>
                <a:extLst>
                  <a:ext uri="{0D108BD9-81ED-4DB2-BD59-A6C34878D82A}">
                    <a16:rowId xmlns:a16="http://schemas.microsoft.com/office/drawing/2014/main" val="4038460892"/>
                  </a:ext>
                </a:extLst>
              </a:tr>
              <a:tr h="198432">
                <a:tc>
                  <a:txBody>
                    <a:bodyPr/>
                    <a:lstStyle/>
                    <a:p>
                      <a:pPr algn="l" fontAlgn="b"/>
                      <a:r>
                        <a:rPr lang="en-AU" sz="1100" b="0" i="0" u="none" strike="noStrike">
                          <a:solidFill>
                            <a:srgbClr val="000000"/>
                          </a:solidFill>
                          <a:effectLst/>
                          <a:latin typeface="Calibri" panose="020F0502020204030204" pitchFamily="34" charset="0"/>
                        </a:rPr>
                        <a:t>Plan and Conditions (High Risk)</a:t>
                      </a:r>
                    </a:p>
                  </a:txBody>
                  <a:tcPr marL="9525" marR="9525" marT="9525" marB="0" anchor="b"/>
                </a:tc>
                <a:tc>
                  <a:txBody>
                    <a:bodyPr/>
                    <a:lstStyle/>
                    <a:p>
                      <a:pPr algn="ctr" fontAlgn="b"/>
                      <a:r>
                        <a:rPr lang="en-AU"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2%</a:t>
                      </a:r>
                    </a:p>
                  </a:txBody>
                  <a:tcPr marL="9525" marR="9525" marT="9525" marB="0" anchor="ctr">
                    <a:solidFill>
                      <a:schemeClr val="accent1">
                        <a:lumMod val="40000"/>
                        <a:lumOff val="60000"/>
                      </a:schemeClr>
                    </a:solidFill>
                  </a:tcPr>
                </a:tc>
                <a:extLst>
                  <a:ext uri="{0D108BD9-81ED-4DB2-BD59-A6C34878D82A}">
                    <a16:rowId xmlns:a16="http://schemas.microsoft.com/office/drawing/2014/main" val="906106807"/>
                  </a:ext>
                </a:extLst>
              </a:tr>
              <a:tr h="198432">
                <a:tc>
                  <a:txBody>
                    <a:bodyPr/>
                    <a:lstStyle/>
                    <a:p>
                      <a:pPr algn="l" fontAlgn="b"/>
                      <a:r>
                        <a:rPr lang="en-AU" sz="1100" b="0" i="0" u="none" strike="noStrike">
                          <a:solidFill>
                            <a:srgbClr val="000000"/>
                          </a:solidFill>
                          <a:effectLst/>
                          <a:latin typeface="Calibri" panose="020F0502020204030204" pitchFamily="34" charset="0"/>
                        </a:rPr>
                        <a:t>Impacts of Blasting</a:t>
                      </a:r>
                    </a:p>
                  </a:txBody>
                  <a:tcPr marL="9525" marR="9525" marT="9525" marB="0" anchor="b"/>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686200046"/>
                  </a:ext>
                </a:extLst>
              </a:tr>
              <a:tr h="198432">
                <a:tc>
                  <a:txBody>
                    <a:bodyPr/>
                    <a:lstStyle/>
                    <a:p>
                      <a:pPr algn="l" fontAlgn="b"/>
                      <a:r>
                        <a:rPr lang="en-AU" sz="1100" b="0" i="0" u="none" strike="noStrike">
                          <a:solidFill>
                            <a:srgbClr val="000000"/>
                          </a:solidFill>
                          <a:effectLst/>
                          <a:latin typeface="Calibri" panose="020F0502020204030204" pitchFamily="34" charset="0"/>
                        </a:rPr>
                        <a:t>TSF Management</a:t>
                      </a:r>
                    </a:p>
                  </a:txBody>
                  <a:tcPr marL="9525" marR="9525" marT="9525" marB="0" anchor="b"/>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solidFill>
                      <a:schemeClr val="accent1">
                        <a:lumMod val="40000"/>
                        <a:lumOff val="60000"/>
                      </a:schemeClr>
                    </a:solidFill>
                  </a:tcPr>
                </a:tc>
                <a:extLst>
                  <a:ext uri="{0D108BD9-81ED-4DB2-BD59-A6C34878D82A}">
                    <a16:rowId xmlns:a16="http://schemas.microsoft.com/office/drawing/2014/main" val="863990952"/>
                  </a:ext>
                </a:extLst>
              </a:tr>
              <a:tr h="198432">
                <a:tc>
                  <a:txBody>
                    <a:bodyPr/>
                    <a:lstStyle/>
                    <a:p>
                      <a:pPr algn="l" fontAlgn="b"/>
                      <a:r>
                        <a:rPr lang="en-AU" sz="1100" b="0" i="0" u="none" strike="noStrike">
                          <a:solidFill>
                            <a:srgbClr val="000000"/>
                          </a:solidFill>
                          <a:effectLst/>
                          <a:latin typeface="Calibri" panose="020F0502020204030204" pitchFamily="34" charset="0"/>
                        </a:rPr>
                        <a:t>GeoTechnical</a:t>
                      </a:r>
                    </a:p>
                  </a:txBody>
                  <a:tcPr marL="9525" marR="9525" marT="9525" marB="0" anchor="b"/>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solidFill>
                      <a:schemeClr val="accent1">
                        <a:lumMod val="40000"/>
                        <a:lumOff val="60000"/>
                      </a:schemeClr>
                    </a:solidFill>
                  </a:tcPr>
                </a:tc>
                <a:extLst>
                  <a:ext uri="{0D108BD9-81ED-4DB2-BD59-A6C34878D82A}">
                    <a16:rowId xmlns:a16="http://schemas.microsoft.com/office/drawing/2014/main" val="4003551048"/>
                  </a:ext>
                </a:extLst>
              </a:tr>
              <a:tr h="198432">
                <a:tc>
                  <a:txBody>
                    <a:bodyPr/>
                    <a:lstStyle/>
                    <a:p>
                      <a:pPr algn="l" fontAlgn="b"/>
                      <a:r>
                        <a:rPr lang="en-AU" sz="1100" b="0" i="0" u="none" strike="noStrike">
                          <a:solidFill>
                            <a:srgbClr val="000000"/>
                          </a:solidFill>
                          <a:effectLst/>
                          <a:latin typeface="Calibri" panose="020F0502020204030204" pitchFamily="34" charset="0"/>
                        </a:rPr>
                        <a:t>Imported Materials</a:t>
                      </a:r>
                    </a:p>
                  </a:txBody>
                  <a:tcPr marL="9525" marR="9525" marT="9525" marB="0" anchor="b"/>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42454088"/>
                  </a:ext>
                </a:extLst>
              </a:tr>
              <a:tr h="198432">
                <a:tc>
                  <a:txBody>
                    <a:bodyPr/>
                    <a:lstStyle/>
                    <a:p>
                      <a:pPr algn="l" fontAlgn="b"/>
                      <a:r>
                        <a:rPr lang="en-AU" sz="1100" b="0" i="0" u="none" strike="noStrike">
                          <a:solidFill>
                            <a:srgbClr val="000000"/>
                          </a:solidFill>
                          <a:effectLst/>
                          <a:latin typeface="Calibri" panose="020F0502020204030204" pitchFamily="34" charset="0"/>
                        </a:rPr>
                        <a:t>Pest, Plant and Animal</a:t>
                      </a:r>
                    </a:p>
                  </a:txBody>
                  <a:tcPr marL="9525" marR="9525" marT="9525" marB="0" anchor="b"/>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070465834"/>
                  </a:ext>
                </a:extLst>
              </a:tr>
              <a:tr h="198432">
                <a:tc>
                  <a:txBody>
                    <a:bodyPr/>
                    <a:lstStyle/>
                    <a:p>
                      <a:pPr algn="l" fontAlgn="b"/>
                      <a:r>
                        <a:rPr lang="en-AU" sz="1100" b="0" i="0" u="none" strike="noStrike">
                          <a:solidFill>
                            <a:srgbClr val="000000"/>
                          </a:solidFill>
                          <a:effectLst/>
                          <a:latin typeface="Calibri" panose="020F0502020204030204" pitchFamily="34" charset="0"/>
                        </a:rPr>
                        <a:t>Community Engagement</a:t>
                      </a:r>
                    </a:p>
                  </a:txBody>
                  <a:tcPr marL="9525" marR="9525" marT="9525" marB="0" anchor="b"/>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28073455"/>
                  </a:ext>
                </a:extLst>
              </a:tr>
              <a:tr h="198432">
                <a:tc>
                  <a:txBody>
                    <a:bodyPr/>
                    <a:lstStyle/>
                    <a:p>
                      <a:pPr algn="l" fontAlgn="b"/>
                      <a:r>
                        <a:rPr lang="en-AU" sz="1100" b="0" i="0" u="none" strike="noStrike">
                          <a:solidFill>
                            <a:srgbClr val="000000"/>
                          </a:solidFill>
                          <a:effectLst/>
                          <a:latin typeface="Calibri" panose="020F0502020204030204" pitchFamily="34" charset="0"/>
                        </a:rPr>
                        <a:t>Site Security and Buffer Zones</a:t>
                      </a:r>
                    </a:p>
                  </a:txBody>
                  <a:tcPr marL="9525" marR="9525" marT="9525" marB="0" anchor="b"/>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dirty="0">
                          <a:solidFill>
                            <a:srgbClr val="000000"/>
                          </a:solidFill>
                          <a:effectLst/>
                          <a:latin typeface="Calibri" panose="020F0502020204030204" pitchFamily="34" charset="0"/>
                        </a:rPr>
                        <a:t>1%</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658275879"/>
                  </a:ext>
                </a:extLst>
              </a:tr>
              <a:tr h="198432">
                <a:tc>
                  <a:txBody>
                    <a:bodyPr/>
                    <a:lstStyle/>
                    <a:p>
                      <a:pPr algn="ctr" fontAlgn="b"/>
                      <a:r>
                        <a:rPr lang="en-AU" sz="1000" b="0" i="0" u="none" strike="noStrike">
                          <a:solidFill>
                            <a:srgbClr val="000000"/>
                          </a:solidFill>
                          <a:effectLst/>
                          <a:latin typeface="Calibri" panose="020F0502020204030204" pitchFamily="34" charset="0"/>
                        </a:rPr>
                        <a:t>Total</a:t>
                      </a:r>
                    </a:p>
                  </a:txBody>
                  <a:tcPr marL="7620" marR="7620" marT="7620" marB="0" anchor="ctr">
                    <a:solidFill>
                      <a:schemeClr val="accent1">
                        <a:lumMod val="60000"/>
                        <a:lumOff val="40000"/>
                      </a:schemeClr>
                    </a:solidFill>
                  </a:tcPr>
                </a:tc>
                <a:tc>
                  <a:txBody>
                    <a:bodyPr/>
                    <a:lstStyle/>
                    <a:p>
                      <a:pPr algn="ctr" fontAlgn="b"/>
                      <a:r>
                        <a:rPr lang="en-AU" sz="1100" b="1" i="0" u="none" strike="noStrike">
                          <a:solidFill>
                            <a:srgbClr val="000000"/>
                          </a:solidFill>
                          <a:effectLst/>
                          <a:latin typeface="Calibri" panose="020F0502020204030204" pitchFamily="34" charset="0"/>
                        </a:rPr>
                        <a:t>62</a:t>
                      </a:r>
                    </a:p>
                  </a:txBody>
                  <a:tcPr marL="9525" marR="9525" marT="9525" marB="0" anchor="ctr">
                    <a:solidFill>
                      <a:schemeClr val="accent1">
                        <a:lumMod val="60000"/>
                        <a:lumOff val="40000"/>
                      </a:schemeClr>
                    </a:solidFill>
                  </a:tcPr>
                </a:tc>
                <a:tc>
                  <a:txBody>
                    <a:bodyPr/>
                    <a:lstStyle/>
                    <a:p>
                      <a:pPr algn="ctr" fontAlgn="b"/>
                      <a:r>
                        <a:rPr lang="en-AU" sz="1100" b="1" i="0" u="none" strike="noStrike">
                          <a:solidFill>
                            <a:srgbClr val="000000"/>
                          </a:solidFill>
                          <a:effectLst/>
                          <a:latin typeface="Calibri" panose="020F0502020204030204" pitchFamily="34" charset="0"/>
                        </a:rPr>
                        <a:t>13</a:t>
                      </a:r>
                    </a:p>
                  </a:txBody>
                  <a:tcPr marL="9525" marR="9525" marT="9525" marB="0" anchor="ctr">
                    <a:solidFill>
                      <a:schemeClr val="accent1">
                        <a:lumMod val="60000"/>
                        <a:lumOff val="40000"/>
                      </a:schemeClr>
                    </a:solidFill>
                  </a:tcPr>
                </a:tc>
                <a:tc>
                  <a:txBody>
                    <a:bodyPr/>
                    <a:lstStyle/>
                    <a:p>
                      <a:pPr algn="ctr" fontAlgn="b"/>
                      <a:r>
                        <a:rPr lang="en-AU" sz="1100" b="1" i="0" u="none" strike="noStrike">
                          <a:solidFill>
                            <a:srgbClr val="000000"/>
                          </a:solidFill>
                          <a:effectLst/>
                          <a:latin typeface="Calibri" panose="020F0502020204030204" pitchFamily="34" charset="0"/>
                        </a:rPr>
                        <a:t>40</a:t>
                      </a:r>
                    </a:p>
                  </a:txBody>
                  <a:tcPr marL="9525" marR="9525" marT="9525" marB="0" anchor="ctr">
                    <a:solidFill>
                      <a:schemeClr val="accent1">
                        <a:lumMod val="60000"/>
                        <a:lumOff val="40000"/>
                      </a:schemeClr>
                    </a:solidFill>
                  </a:tcPr>
                </a:tc>
                <a:tc>
                  <a:txBody>
                    <a:bodyPr/>
                    <a:lstStyle/>
                    <a:p>
                      <a:pPr algn="ctr" fontAlgn="b"/>
                      <a:r>
                        <a:rPr lang="en-AU" sz="1100" b="1" i="0" u="none" strike="noStrike" dirty="0">
                          <a:solidFill>
                            <a:srgbClr val="000000"/>
                          </a:solidFill>
                          <a:effectLst/>
                          <a:latin typeface="Calibri" panose="020F0502020204030204" pitchFamily="34" charset="0"/>
                        </a:rPr>
                        <a:t>46</a:t>
                      </a:r>
                    </a:p>
                  </a:txBody>
                  <a:tcPr marL="9525" marR="9525" marT="9525" marB="0" anchor="ctr">
                    <a:solidFill>
                      <a:schemeClr val="accent1">
                        <a:lumMod val="60000"/>
                        <a:lumOff val="40000"/>
                      </a:schemeClr>
                    </a:solidFill>
                  </a:tcPr>
                </a:tc>
                <a:tc>
                  <a:txBody>
                    <a:bodyPr/>
                    <a:lstStyle/>
                    <a:p>
                      <a:pPr algn="ctr" fontAlgn="b"/>
                      <a:r>
                        <a:rPr lang="en-AU" sz="1100" b="1" i="0" u="none" strike="noStrike" dirty="0">
                          <a:solidFill>
                            <a:srgbClr val="000000"/>
                          </a:solidFill>
                          <a:effectLst/>
                          <a:latin typeface="Calibri" panose="020F0502020204030204" pitchFamily="34" charset="0"/>
                        </a:rPr>
                        <a:t>161</a:t>
                      </a:r>
                    </a:p>
                  </a:txBody>
                  <a:tcPr marL="9525" marR="9525" marT="9525" marB="0" anchor="ctr">
                    <a:solidFill>
                      <a:schemeClr val="accent1">
                        <a:lumMod val="60000"/>
                        <a:lumOff val="40000"/>
                      </a:schemeClr>
                    </a:solidFill>
                  </a:tcPr>
                </a:tc>
                <a:tc>
                  <a:txBody>
                    <a:bodyPr/>
                    <a:lstStyle/>
                    <a:p>
                      <a:pPr algn="ctr" fontAlgn="b"/>
                      <a:r>
                        <a:rPr lang="en-AU" sz="1100" b="0" i="0" u="none" strike="noStrike" dirty="0">
                          <a:solidFill>
                            <a:srgbClr val="000000"/>
                          </a:solidFill>
                          <a:effectLst/>
                          <a:latin typeface="Calibri" panose="020F0502020204030204" pitchFamily="34" charset="0"/>
                        </a:rPr>
                        <a:t>100%</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679094964"/>
                  </a:ext>
                </a:extLst>
              </a:tr>
            </a:tbl>
          </a:graphicData>
        </a:graphic>
      </p:graphicFrame>
      <p:sp>
        <p:nvSpPr>
          <p:cNvPr id="6" name="Footer Placeholder 5"/>
          <p:cNvSpPr>
            <a:spLocks noGrp="1"/>
          </p:cNvSpPr>
          <p:nvPr>
            <p:ph type="ftr" sz="quarter" idx="11"/>
          </p:nvPr>
        </p:nvSpPr>
        <p:spPr/>
        <p:txBody>
          <a:bodyPr/>
          <a:lstStyle/>
          <a:p>
            <a:r>
              <a:rPr lang="en-AU"/>
              <a:t>Earth Resources Regulation Quarterly Performance Report 2018-19 Q3</a:t>
            </a:r>
          </a:p>
        </p:txBody>
      </p:sp>
    </p:spTree>
    <p:extLst>
      <p:ext uri="{BB962C8B-B14F-4D97-AF65-F5344CB8AC3E}">
        <p14:creationId xmlns:p14="http://schemas.microsoft.com/office/powerpoint/2010/main" val="1474028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DJTR">
  <a:themeElements>
    <a:clrScheme name="Custom 11">
      <a:dk1>
        <a:srgbClr val="201547"/>
      </a:dk1>
      <a:lt1>
        <a:srgbClr val="FFFFFF"/>
      </a:lt1>
      <a:dk2>
        <a:srgbClr val="201547"/>
      </a:dk2>
      <a:lt2>
        <a:srgbClr val="D9D9D6"/>
      </a:lt2>
      <a:accent1>
        <a:srgbClr val="0072CE"/>
      </a:accent1>
      <a:accent2>
        <a:srgbClr val="0090DA"/>
      </a:accent2>
      <a:accent3>
        <a:srgbClr val="00A9E0"/>
      </a:accent3>
      <a:accent4>
        <a:srgbClr val="71C5E8"/>
      </a:accent4>
      <a:accent5>
        <a:srgbClr val="009CA6"/>
      </a:accent5>
      <a:accent6>
        <a:srgbClr val="201547"/>
      </a:accent6>
      <a:hlink>
        <a:srgbClr val="00B7BD"/>
      </a:hlink>
      <a:folHlink>
        <a:srgbClr val="88DB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JTR" id="{F744B7B5-D993-2648-91B0-8DC16C5D2F35}" vid="{9130C73F-B62B-FF43-A705-E93D102975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18665</TotalTime>
  <Words>3497</Words>
  <Application>Microsoft Office PowerPoint</Application>
  <PresentationFormat>A4 Paper (210x297 mm)</PresentationFormat>
  <Paragraphs>1043</Paragraphs>
  <Slides>13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Segoe UI</vt:lpstr>
      <vt:lpstr>Office Theme</vt:lpstr>
      <vt:lpstr>DEDJTR</vt:lpstr>
      <vt:lpstr>Earth Resources Regulation</vt:lpstr>
      <vt:lpstr>Earth Resources Regulation KPI Summary 2018-19 (Quarter 3)</vt:lpstr>
      <vt:lpstr>Key Performance Indicators 2018-19 (Quarter 3)</vt:lpstr>
      <vt:lpstr>KPI 1 Efficient Approvals Process</vt:lpstr>
      <vt:lpstr>KPI 1 Efficient Approvals Process</vt:lpstr>
      <vt:lpstr>KPI 1 Efficient Approvals Process</vt:lpstr>
      <vt:lpstr>KPI 1 Work Plan Notifications</vt:lpstr>
      <vt:lpstr>KPI 2 Ensuring Compliance</vt:lpstr>
      <vt:lpstr>KPI 2 Ensuring Compliance</vt:lpstr>
      <vt:lpstr>KPI 2 Ensuring Compliance</vt:lpstr>
      <vt:lpstr>KPI 3 Reportable Incidents</vt:lpstr>
      <vt:lpstr>KPI 4 Facilitation of Stakeholder Engagement</vt:lpstr>
      <vt:lpstr>KPI 5 Complaint Management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Performance Report</dc:title>
  <dc:creator>David</dc:creator>
  <cp:lastModifiedBy>David Ly (DEDJTR)</cp:lastModifiedBy>
  <cp:revision>461</cp:revision>
  <cp:lastPrinted>2019-05-01T00:09:22Z</cp:lastPrinted>
  <dcterms:created xsi:type="dcterms:W3CDTF">2018-07-30T09:48:23Z</dcterms:created>
  <dcterms:modified xsi:type="dcterms:W3CDTF">2019-05-01T00:18:40Z</dcterms:modified>
</cp:coreProperties>
</file>