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94" d="100"/>
          <a:sy n="94" d="100"/>
        </p:scale>
        <p:origin x="168" y="8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5/04/2019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4/5/2019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4/5/2019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4/5/2019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4/5/2019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4/5/2019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4/5/2019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4/5/2019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March 2018 vs March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85061416"/>
              </p:ext>
            </p:extLst>
          </p:nvPr>
        </p:nvGraphicFramePr>
        <p:xfrm>
          <a:off x="962025" y="1868822"/>
          <a:ext cx="7884433" cy="3022595"/>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March 2018</a:t>
                      </a:r>
                    </a:p>
                  </a:txBody>
                  <a:tcPr marL="76340" marR="76340" marT="38170" marB="38170" anchor="ctr">
                    <a:solidFill>
                      <a:srgbClr val="002060"/>
                    </a:solidFill>
                  </a:tcPr>
                </a:tc>
                <a:tc>
                  <a:txBody>
                    <a:bodyPr/>
                    <a:lstStyle/>
                    <a:p>
                      <a:pPr algn="ctr"/>
                      <a:r>
                        <a:rPr lang="en-AU" sz="1200" dirty="0"/>
                        <a:t>At 31 March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244</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132</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6</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March 2019 and compares it with 31 March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179345834"/>
              </p:ext>
            </p:extLst>
          </p:nvPr>
        </p:nvGraphicFramePr>
        <p:xfrm>
          <a:off x="355223" y="5309974"/>
          <a:ext cx="8920750" cy="1088292"/>
        </p:xfrm>
        <a:graphic>
          <a:graphicData uri="http://schemas.openxmlformats.org/drawingml/2006/table">
            <a:tbl>
              <a:tblPr firstRow="1" firstCol="1" lastCol="1" bandRow="1">
                <a:tableStyleId>{5C22544A-7EE6-4342-B048-85BDC9FD1C3A}</a:tableStyleId>
              </a:tblPr>
              <a:tblGrid>
                <a:gridCol w="1006217">
                  <a:extLst>
                    <a:ext uri="{9D8B030D-6E8A-4147-A177-3AD203B41FA5}">
                      <a16:colId xmlns:a16="http://schemas.microsoft.com/office/drawing/2014/main" val="3295249521"/>
                    </a:ext>
                  </a:extLst>
                </a:gridCol>
                <a:gridCol w="721360">
                  <a:extLst>
                    <a:ext uri="{9D8B030D-6E8A-4147-A177-3AD203B41FA5}">
                      <a16:colId xmlns:a16="http://schemas.microsoft.com/office/drawing/2014/main" val="1025019330"/>
                    </a:ext>
                  </a:extLst>
                </a:gridCol>
                <a:gridCol w="619678">
                  <a:extLst>
                    <a:ext uri="{9D8B030D-6E8A-4147-A177-3AD203B41FA5}">
                      <a16:colId xmlns:a16="http://schemas.microsoft.com/office/drawing/2014/main" val="2219333238"/>
                    </a:ext>
                  </a:extLst>
                </a:gridCol>
                <a:gridCol w="754406">
                  <a:extLst>
                    <a:ext uri="{9D8B030D-6E8A-4147-A177-3AD203B41FA5}">
                      <a16:colId xmlns:a16="http://schemas.microsoft.com/office/drawing/2014/main" val="1024136933"/>
                    </a:ext>
                  </a:extLst>
                </a:gridCol>
                <a:gridCol w="754406">
                  <a:extLst>
                    <a:ext uri="{9D8B030D-6E8A-4147-A177-3AD203B41FA5}">
                      <a16:colId xmlns:a16="http://schemas.microsoft.com/office/drawing/2014/main" val="2946262667"/>
                    </a:ext>
                  </a:extLst>
                </a:gridCol>
                <a:gridCol w="681221">
                  <a:extLst>
                    <a:ext uri="{9D8B030D-6E8A-4147-A177-3AD203B41FA5}">
                      <a16:colId xmlns:a16="http://schemas.microsoft.com/office/drawing/2014/main" val="253886672"/>
                    </a:ext>
                  </a:extLst>
                </a:gridCol>
                <a:gridCol w="1131217">
                  <a:extLst>
                    <a:ext uri="{9D8B030D-6E8A-4147-A177-3AD203B41FA5}">
                      <a16:colId xmlns:a16="http://schemas.microsoft.com/office/drawing/2014/main" val="4262654814"/>
                    </a:ext>
                  </a:extLst>
                </a:gridCol>
                <a:gridCol w="663980">
                  <a:extLst>
                    <a:ext uri="{9D8B030D-6E8A-4147-A177-3AD203B41FA5}">
                      <a16:colId xmlns:a16="http://schemas.microsoft.com/office/drawing/2014/main" val="618561391"/>
                    </a:ext>
                  </a:extLst>
                </a:gridCol>
                <a:gridCol w="1144024">
                  <a:extLst>
                    <a:ext uri="{9D8B030D-6E8A-4147-A177-3AD203B41FA5}">
                      <a16:colId xmlns:a16="http://schemas.microsoft.com/office/drawing/2014/main" val="1078895545"/>
                    </a:ext>
                  </a:extLst>
                </a:gridCol>
                <a:gridCol w="822498">
                  <a:extLst>
                    <a:ext uri="{9D8B030D-6E8A-4147-A177-3AD203B41FA5}">
                      <a16:colId xmlns:a16="http://schemas.microsoft.com/office/drawing/2014/main" val="1191251199"/>
                    </a:ext>
                  </a:extLst>
                </a:gridCol>
                <a:gridCol w="621743">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Basalt New</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Hornfels</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Granite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16</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a:r>
                        <a:rPr lang="en-AU" sz="1000" dirty="0">
                          <a:solidFill>
                            <a:schemeClr val="bg1"/>
                          </a:solidFill>
                        </a:rPr>
                        <a:t>17</a:t>
                      </a:r>
                      <a:endParaRPr lang="en-AU" sz="1000" b="1" i="0" dirty="0">
                        <a:solidFill>
                          <a:schemeClr val="bg1"/>
                        </a:solidFill>
                      </a:endParaRP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Apr</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Mar</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April 2018 and the number of applications lodged in March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April 2018 and those that were finalised in March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515872838"/>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MARCH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4</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3462445244"/>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APR 2018 TO MAR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27</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15</a:t>
                      </a:r>
                    </a:p>
                    <a:p>
                      <a:pPr algn="ctr"/>
                      <a:r>
                        <a:rPr lang="en-AU" sz="1000" b="1" dirty="0"/>
                        <a:t>Work Authority</a:t>
                      </a:r>
                    </a:p>
                  </a:txBody>
                  <a:tcPr marL="74295" marR="74295" marT="37148" marB="37148" anchor="ctr"/>
                </a:tc>
                <a:tc gridSpan="2">
                  <a:txBody>
                    <a:bodyPr/>
                    <a:lstStyle/>
                    <a:p>
                      <a:pPr algn="ctr"/>
                      <a:r>
                        <a:rPr lang="en-AU" sz="1000" b="1" dirty="0"/>
                        <a:t>22</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622120712"/>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MARCH</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509300202"/>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APR 2018 TO MAR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57</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26</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17</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14</a:t>
                      </a:r>
                    </a:p>
                    <a:p>
                      <a:pPr algn="ctr"/>
                      <a:r>
                        <a:rPr lang="en-AU" sz="900" b="1" dirty="0">
                          <a:solidFill>
                            <a:schemeClr val="tx1"/>
                          </a:solidFill>
                        </a:rPr>
                        <a:t>W</a:t>
                      </a:r>
                    </a:p>
                  </a:txBody>
                  <a:tcPr marL="74295" marR="74295" anchor="ctr"/>
                </a:tc>
                <a:tc>
                  <a:txBody>
                    <a:bodyPr/>
                    <a:lstStyle/>
                    <a:p>
                      <a:pPr algn="ctr"/>
                      <a:r>
                        <a:rPr lang="en-AU" sz="900" b="1" dirty="0"/>
                        <a:t>16</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0E5032F2-9060-4C9C-8249-6030B71DEF86}"/>
              </a:ext>
            </a:extLst>
          </p:cNvPr>
          <p:cNvPicPr>
            <a:picLocks noChangeAspect="1"/>
          </p:cNvPicPr>
          <p:nvPr/>
        </p:nvPicPr>
        <p:blipFill>
          <a:blip r:embed="rId2"/>
          <a:stretch>
            <a:fillRect/>
          </a:stretch>
        </p:blipFill>
        <p:spPr>
          <a:xfrm>
            <a:off x="283059" y="1414561"/>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34</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24</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April 2018 to March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871254"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975"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April 2018 </a:t>
              </a:r>
              <a:r>
                <a:rPr lang="en-AU" sz="1000" dirty="0">
                  <a:solidFill>
                    <a:schemeClr val="tx1"/>
                  </a:solidFill>
                </a:rPr>
                <a:t>to </a:t>
              </a:r>
              <a:r>
                <a:rPr lang="en-AU" sz="1000" dirty="0">
                  <a:solidFill>
                    <a:schemeClr val="tx1">
                      <a:lumMod val="85000"/>
                      <a:lumOff val="15000"/>
                    </a:schemeClr>
                  </a:solidFill>
                </a:rPr>
                <a:t>March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3216920281"/>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197</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57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26</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14</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784007789"/>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254</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123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17822</TotalTime>
  <Words>741</Words>
  <Application>Microsoft Office PowerPoint</Application>
  <PresentationFormat>A4 Paper (210x297 mm)</PresentationFormat>
  <Paragraphs>234</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455</cp:revision>
  <cp:lastPrinted>2018-08-15T22:59:59Z</cp:lastPrinted>
  <dcterms:created xsi:type="dcterms:W3CDTF">2018-03-26T01:27:34Z</dcterms:created>
  <dcterms:modified xsi:type="dcterms:W3CDTF">2019-04-04T22:18:31Z</dcterms:modified>
</cp:coreProperties>
</file>