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Lst>
  <p:notesMasterIdLst>
    <p:notesMasterId r:id="rId22"/>
  </p:notesMasterIdLst>
  <p:handoutMasterIdLst>
    <p:handoutMasterId r:id="rId23"/>
  </p:handoutMasterIdLst>
  <p:sldIdLst>
    <p:sldId id="283" r:id="rId6"/>
    <p:sldId id="287" r:id="rId7"/>
    <p:sldId id="268" r:id="rId8"/>
    <p:sldId id="259" r:id="rId9"/>
    <p:sldId id="291" r:id="rId10"/>
    <p:sldId id="285" r:id="rId11"/>
    <p:sldId id="271" r:id="rId12"/>
    <p:sldId id="286" r:id="rId13"/>
    <p:sldId id="284" r:id="rId14"/>
    <p:sldId id="258" r:id="rId15"/>
    <p:sldId id="261" r:id="rId16"/>
    <p:sldId id="260" r:id="rId17"/>
    <p:sldId id="264" r:id="rId18"/>
    <p:sldId id="265" r:id="rId19"/>
    <p:sldId id="266" r:id="rId20"/>
    <p:sldId id="289" r:id="rId21"/>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 Potter (DEDJTR)" initials="RP(" lastIdx="12" clrIdx="0">
    <p:extLst>
      <p:ext uri="{19B8F6BF-5375-455C-9EA6-DF929625EA0E}">
        <p15:presenceInfo xmlns:p15="http://schemas.microsoft.com/office/powerpoint/2012/main" userId="S-1-5-21-3009471437-2678356326-1117381816-2143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2B08C-8630-449B-A02F-10F213F793DB}" v="11" dt="2020-02-12T05:49:30.2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4" autoAdjust="0"/>
    <p:restoredTop sz="99387" autoAdjust="0"/>
  </p:normalViewPr>
  <p:slideViewPr>
    <p:cSldViewPr>
      <p:cViewPr varScale="1">
        <p:scale>
          <a:sx n="125" d="100"/>
          <a:sy n="125" d="100"/>
        </p:scale>
        <p:origin x="252" y="96"/>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0" d="100"/>
          <a:sy n="80" d="100"/>
        </p:scale>
        <p:origin x="233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Ly (DEDJTR)" userId="e1110fe0-4210-4c35-b4be-90cf9e8ca094" providerId="ADAL" clId="{990AD619-DD14-4FB3-833D-EF605BC06134}"/>
    <pc:docChg chg="undo custSel modSld">
      <pc:chgData name="David Ly (DEDJTR)" userId="e1110fe0-4210-4c35-b4be-90cf9e8ca094" providerId="ADAL" clId="{990AD619-DD14-4FB3-833D-EF605BC06134}" dt="2020-02-12T05:53:10.252" v="38" actId="1076"/>
      <pc:docMkLst>
        <pc:docMk/>
      </pc:docMkLst>
      <pc:sldChg chg="modSp">
        <pc:chgData name="David Ly (DEDJTR)" userId="e1110fe0-4210-4c35-b4be-90cf9e8ca094" providerId="ADAL" clId="{990AD619-DD14-4FB3-833D-EF605BC06134}" dt="2020-02-12T05:49:55.306" v="33" actId="20577"/>
        <pc:sldMkLst>
          <pc:docMk/>
          <pc:sldMk cId="888082086" sldId="258"/>
        </pc:sldMkLst>
        <pc:spChg chg="mod">
          <ac:chgData name="David Ly (DEDJTR)" userId="e1110fe0-4210-4c35-b4be-90cf9e8ca094" providerId="ADAL" clId="{990AD619-DD14-4FB3-833D-EF605BC06134}" dt="2020-02-12T05:49:55.306" v="33" actId="20577"/>
          <ac:spMkLst>
            <pc:docMk/>
            <pc:sldMk cId="888082086" sldId="258"/>
            <ac:spMk id="14" creationId="{6107CD43-A2C2-4C25-85FC-A4AEE78A7B55}"/>
          </ac:spMkLst>
        </pc:spChg>
      </pc:sldChg>
      <pc:sldChg chg="modSp">
        <pc:chgData name="David Ly (DEDJTR)" userId="e1110fe0-4210-4c35-b4be-90cf9e8ca094" providerId="ADAL" clId="{990AD619-DD14-4FB3-833D-EF605BC06134}" dt="2020-02-12T05:42:03.347" v="0" actId="1076"/>
        <pc:sldMkLst>
          <pc:docMk/>
          <pc:sldMk cId="3997054771" sldId="259"/>
        </pc:sldMkLst>
        <pc:spChg chg="mod">
          <ac:chgData name="David Ly (DEDJTR)" userId="e1110fe0-4210-4c35-b4be-90cf9e8ca094" providerId="ADAL" clId="{990AD619-DD14-4FB3-833D-EF605BC06134}" dt="2020-02-12T05:42:03.347" v="0" actId="1076"/>
          <ac:spMkLst>
            <pc:docMk/>
            <pc:sldMk cId="3997054771" sldId="259"/>
            <ac:spMk id="10" creationId="{C741BD5D-99F0-4DC8-880A-2BBA7BF38E71}"/>
          </ac:spMkLst>
        </pc:spChg>
      </pc:sldChg>
      <pc:sldChg chg="modSp">
        <pc:chgData name="David Ly (DEDJTR)" userId="e1110fe0-4210-4c35-b4be-90cf9e8ca094" providerId="ADAL" clId="{990AD619-DD14-4FB3-833D-EF605BC06134}" dt="2020-02-12T05:53:10.252" v="38" actId="1076"/>
        <pc:sldMkLst>
          <pc:docMk/>
          <pc:sldMk cId="1474028826" sldId="261"/>
        </pc:sldMkLst>
        <pc:spChg chg="mod">
          <ac:chgData name="David Ly (DEDJTR)" userId="e1110fe0-4210-4c35-b4be-90cf9e8ca094" providerId="ADAL" clId="{990AD619-DD14-4FB3-833D-EF605BC06134}" dt="2020-02-12T05:53:10.252" v="38" actId="1076"/>
          <ac:spMkLst>
            <pc:docMk/>
            <pc:sldMk cId="1474028826" sldId="261"/>
            <ac:spMk id="9" creationId="{ECA760B5-9C1D-4962-B3BB-5B0176484609}"/>
          </ac:spMkLst>
        </pc:spChg>
        <pc:spChg chg="mod">
          <ac:chgData name="David Ly (DEDJTR)" userId="e1110fe0-4210-4c35-b4be-90cf9e8ca094" providerId="ADAL" clId="{990AD619-DD14-4FB3-833D-EF605BC06134}" dt="2020-02-12T05:52:52.459" v="35" actId="20577"/>
          <ac:spMkLst>
            <pc:docMk/>
            <pc:sldMk cId="1474028826" sldId="261"/>
            <ac:spMk id="10" creationId="{C9B6468A-C83B-4EC0-A47D-7D40D0473AB3}"/>
          </ac:spMkLst>
        </pc:spChg>
      </pc:sldChg>
      <pc:sldChg chg="modSp">
        <pc:chgData name="David Ly (DEDJTR)" userId="e1110fe0-4210-4c35-b4be-90cf9e8ca094" providerId="ADAL" clId="{990AD619-DD14-4FB3-833D-EF605BC06134}" dt="2020-02-12T05:52:27.520" v="34" actId="20577"/>
        <pc:sldMkLst>
          <pc:docMk/>
          <pc:sldMk cId="4091884623" sldId="264"/>
        </pc:sldMkLst>
        <pc:spChg chg="mod">
          <ac:chgData name="David Ly (DEDJTR)" userId="e1110fe0-4210-4c35-b4be-90cf9e8ca094" providerId="ADAL" clId="{990AD619-DD14-4FB3-833D-EF605BC06134}" dt="2020-02-12T05:52:27.520" v="34" actId="20577"/>
          <ac:spMkLst>
            <pc:docMk/>
            <pc:sldMk cId="4091884623" sldId="264"/>
            <ac:spMk id="10" creationId="{A4A4F2C6-90D7-42D1-BA90-3D825AD10CF7}"/>
          </ac:spMkLst>
        </pc:spChg>
      </pc:sldChg>
      <pc:sldChg chg="modSp">
        <pc:chgData name="David Ly (DEDJTR)" userId="e1110fe0-4210-4c35-b4be-90cf9e8ca094" providerId="ADAL" clId="{990AD619-DD14-4FB3-833D-EF605BC06134}" dt="2020-02-12T05:49:23.661" v="22" actId="14100"/>
        <pc:sldMkLst>
          <pc:docMk/>
          <pc:sldMk cId="2916311760" sldId="271"/>
        </pc:sldMkLst>
        <pc:graphicFrameChg chg="mod">
          <ac:chgData name="David Ly (DEDJTR)" userId="e1110fe0-4210-4c35-b4be-90cf9e8ca094" providerId="ADAL" clId="{990AD619-DD14-4FB3-833D-EF605BC06134}" dt="2020-02-12T05:49:23.661" v="22" actId="14100"/>
          <ac:graphicFrameMkLst>
            <pc:docMk/>
            <pc:sldMk cId="2916311760" sldId="271"/>
            <ac:graphicFrameMk id="14" creationId="{EE203E80-6FBD-40D5-90F2-E06A5257F8CB}"/>
          </ac:graphicFrameMkLst>
        </pc:graphicFrameChg>
      </pc:sldChg>
      <pc:sldChg chg="modSp">
        <pc:chgData name="David Ly (DEDJTR)" userId="e1110fe0-4210-4c35-b4be-90cf9e8ca094" providerId="ADAL" clId="{990AD619-DD14-4FB3-833D-EF605BC06134}" dt="2020-02-12T05:42:23.398" v="1" actId="20577"/>
        <pc:sldMkLst>
          <pc:docMk/>
          <pc:sldMk cId="3498410456" sldId="285"/>
        </pc:sldMkLst>
        <pc:spChg chg="mod">
          <ac:chgData name="David Ly (DEDJTR)" userId="e1110fe0-4210-4c35-b4be-90cf9e8ca094" providerId="ADAL" clId="{990AD619-DD14-4FB3-833D-EF605BC06134}" dt="2020-02-12T05:42:23.398" v="1" actId="20577"/>
          <ac:spMkLst>
            <pc:docMk/>
            <pc:sldMk cId="3498410456" sldId="285"/>
            <ac:spMk id="11" creationId="{10EFA746-6F27-473A-9214-3DDCCEA36DDF}"/>
          </ac:spMkLst>
        </pc:spChg>
      </pc:sldChg>
      <pc:sldChg chg="modSp">
        <pc:chgData name="David Ly (DEDJTR)" userId="e1110fe0-4210-4c35-b4be-90cf9e8ca094" providerId="ADAL" clId="{990AD619-DD14-4FB3-833D-EF605BC06134}" dt="2020-02-12T05:49:30.290" v="23" actId="14100"/>
        <pc:sldMkLst>
          <pc:docMk/>
          <pc:sldMk cId="3503033354" sldId="286"/>
        </pc:sldMkLst>
        <pc:spChg chg="mod">
          <ac:chgData name="David Ly (DEDJTR)" userId="e1110fe0-4210-4c35-b4be-90cf9e8ca094" providerId="ADAL" clId="{990AD619-DD14-4FB3-833D-EF605BC06134}" dt="2020-02-12T05:44:57.275" v="12" actId="20577"/>
          <ac:spMkLst>
            <pc:docMk/>
            <pc:sldMk cId="3503033354" sldId="286"/>
            <ac:spMk id="12" creationId="{9835EBA3-41C1-44C9-9EB8-AA20F912D5CA}"/>
          </ac:spMkLst>
        </pc:spChg>
        <pc:graphicFrameChg chg="mod">
          <ac:chgData name="David Ly (DEDJTR)" userId="e1110fe0-4210-4c35-b4be-90cf9e8ca094" providerId="ADAL" clId="{990AD619-DD14-4FB3-833D-EF605BC06134}" dt="2020-02-12T05:49:30.290" v="23" actId="14100"/>
          <ac:graphicFrameMkLst>
            <pc:docMk/>
            <pc:sldMk cId="3503033354" sldId="286"/>
            <ac:graphicFrameMk id="14" creationId="{B8B37FB4-FCA2-4FA8-8681-A6836BEDA439}"/>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a:solidFill>
                  <a:schemeClr val="tx1"/>
                </a:solidFill>
              </a:rPr>
              <a:t>Licence Variations Finalised by Licence</a:t>
            </a:r>
            <a:r>
              <a:rPr lang="en-AU" sz="1000" b="1" baseline="0">
                <a:solidFill>
                  <a:schemeClr val="tx1"/>
                </a:solidFill>
              </a:rPr>
              <a:t> Type</a:t>
            </a:r>
            <a:endParaRPr lang="en-AU" sz="1000" b="1">
              <a:solidFill>
                <a:schemeClr val="tx1"/>
              </a:solidFill>
            </a:endParaRPr>
          </a:p>
        </c:rich>
      </c:tx>
      <c:layout>
        <c:manualLayout>
          <c:xMode val="edge"/>
          <c:yMode val="edge"/>
          <c:x val="0.37264923873388361"/>
          <c:y val="1.1047455344793691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2223230606123045E-2"/>
          <c:y val="0.11261706388212801"/>
          <c:w val="0.86332784768475568"/>
          <c:h val="0.66846146542746787"/>
        </c:manualLayout>
      </c:layout>
      <c:barChart>
        <c:barDir val="col"/>
        <c:grouping val="stacked"/>
        <c:varyColors val="0"/>
        <c:ser>
          <c:idx val="0"/>
          <c:order val="0"/>
          <c:tx>
            <c:strRef>
              <c:f>Sheet1!$B$1</c:f>
              <c:strCache>
                <c:ptCount val="1"/>
                <c:pt idx="0">
                  <c:v>Exploration</c:v>
                </c:pt>
              </c:strCache>
            </c:strRef>
          </c:tx>
          <c:spPr>
            <a:solidFill>
              <a:schemeClr val="accent1"/>
            </a:solidFill>
            <a:ln>
              <a:noFill/>
            </a:ln>
            <a:effectLst/>
          </c:spPr>
          <c:invertIfNegative val="0"/>
          <c:cat>
            <c:strRef>
              <c:f>Sheet1!$A$4:$A$7</c:f>
              <c:strCache>
                <c:ptCount val="4"/>
                <c:pt idx="0">
                  <c:v>FY 2018-19 Q3</c:v>
                </c:pt>
                <c:pt idx="1">
                  <c:v>FY 2018-19 Q4</c:v>
                </c:pt>
                <c:pt idx="2">
                  <c:v>FY 2019-20 Q1</c:v>
                </c:pt>
                <c:pt idx="3">
                  <c:v>FY 2019-20 Q2</c:v>
                </c:pt>
              </c:strCache>
            </c:strRef>
          </c:cat>
          <c:val>
            <c:numRef>
              <c:f>Sheet1!$B$4:$B$7</c:f>
              <c:numCache>
                <c:formatCode>General</c:formatCode>
                <c:ptCount val="4"/>
                <c:pt idx="0">
                  <c:v>71</c:v>
                </c:pt>
                <c:pt idx="1">
                  <c:v>56</c:v>
                </c:pt>
                <c:pt idx="2">
                  <c:v>15</c:v>
                </c:pt>
                <c:pt idx="3">
                  <c:v>65</c:v>
                </c:pt>
              </c:numCache>
            </c:numRef>
          </c:val>
          <c:extLst>
            <c:ext xmlns:c16="http://schemas.microsoft.com/office/drawing/2014/chart" uri="{C3380CC4-5D6E-409C-BE32-E72D297353CC}">
              <c16:uniqueId val="{00000000-5E40-4CB9-A423-6A65CF0D2A90}"/>
            </c:ext>
          </c:extLst>
        </c:ser>
        <c:ser>
          <c:idx val="1"/>
          <c:order val="1"/>
          <c:tx>
            <c:strRef>
              <c:f>Sheet1!$C$1</c:f>
              <c:strCache>
                <c:ptCount val="1"/>
                <c:pt idx="0">
                  <c:v>Mining</c:v>
                </c:pt>
              </c:strCache>
            </c:strRef>
          </c:tx>
          <c:spPr>
            <a:solidFill>
              <a:schemeClr val="accent2"/>
            </a:solidFill>
            <a:ln>
              <a:noFill/>
            </a:ln>
            <a:effectLst/>
          </c:spPr>
          <c:invertIfNegative val="0"/>
          <c:cat>
            <c:strRef>
              <c:f>Sheet1!$A$4:$A$7</c:f>
              <c:strCache>
                <c:ptCount val="4"/>
                <c:pt idx="0">
                  <c:v>FY 2018-19 Q3</c:v>
                </c:pt>
                <c:pt idx="1">
                  <c:v>FY 2018-19 Q4</c:v>
                </c:pt>
                <c:pt idx="2">
                  <c:v>FY 2019-20 Q1</c:v>
                </c:pt>
                <c:pt idx="3">
                  <c:v>FY 2019-20 Q2</c:v>
                </c:pt>
              </c:strCache>
            </c:strRef>
          </c:cat>
          <c:val>
            <c:numRef>
              <c:f>Sheet1!$C$4:$C$7</c:f>
              <c:numCache>
                <c:formatCode>General</c:formatCode>
                <c:ptCount val="4"/>
                <c:pt idx="0">
                  <c:v>19</c:v>
                </c:pt>
                <c:pt idx="1">
                  <c:v>8</c:v>
                </c:pt>
                <c:pt idx="2">
                  <c:v>6</c:v>
                </c:pt>
                <c:pt idx="3">
                  <c:v>2</c:v>
                </c:pt>
              </c:numCache>
            </c:numRef>
          </c:val>
          <c:extLst>
            <c:ext xmlns:c16="http://schemas.microsoft.com/office/drawing/2014/chart" uri="{C3380CC4-5D6E-409C-BE32-E72D297353CC}">
              <c16:uniqueId val="{00000001-5E40-4CB9-A423-6A65CF0D2A90}"/>
            </c:ext>
          </c:extLst>
        </c:ser>
        <c:ser>
          <c:idx val="2"/>
          <c:order val="2"/>
          <c:tx>
            <c:strRef>
              <c:f>Sheet1!$D$1</c:f>
              <c:strCache>
                <c:ptCount val="1"/>
                <c:pt idx="0">
                  <c:v>Prospecting</c:v>
                </c:pt>
              </c:strCache>
            </c:strRef>
          </c:tx>
          <c:spPr>
            <a:solidFill>
              <a:schemeClr val="accent3"/>
            </a:solidFill>
            <a:ln>
              <a:noFill/>
            </a:ln>
            <a:effectLst/>
          </c:spPr>
          <c:invertIfNegative val="0"/>
          <c:cat>
            <c:strRef>
              <c:f>Sheet1!$A$4:$A$7</c:f>
              <c:strCache>
                <c:ptCount val="4"/>
                <c:pt idx="0">
                  <c:v>FY 2018-19 Q3</c:v>
                </c:pt>
                <c:pt idx="1">
                  <c:v>FY 2018-19 Q4</c:v>
                </c:pt>
                <c:pt idx="2">
                  <c:v>FY 2019-20 Q1</c:v>
                </c:pt>
                <c:pt idx="3">
                  <c:v>FY 2019-20 Q2</c:v>
                </c:pt>
              </c:strCache>
            </c:strRef>
          </c:cat>
          <c:val>
            <c:numRef>
              <c:f>Sheet1!$D$4:$D$7</c:f>
              <c:numCache>
                <c:formatCode>General</c:formatCode>
                <c:ptCount val="4"/>
                <c:pt idx="0">
                  <c:v>0</c:v>
                </c:pt>
                <c:pt idx="1">
                  <c:v>5</c:v>
                </c:pt>
                <c:pt idx="2">
                  <c:v>2</c:v>
                </c:pt>
                <c:pt idx="3">
                  <c:v>4</c:v>
                </c:pt>
              </c:numCache>
            </c:numRef>
          </c:val>
          <c:extLst>
            <c:ext xmlns:c16="http://schemas.microsoft.com/office/drawing/2014/chart" uri="{C3380CC4-5D6E-409C-BE32-E72D297353CC}">
              <c16:uniqueId val="{00000002-5E40-4CB9-A423-6A65CF0D2A90}"/>
            </c:ext>
          </c:extLst>
        </c:ser>
        <c:ser>
          <c:idx val="3"/>
          <c:order val="3"/>
          <c:tx>
            <c:strRef>
              <c:f>Sheet1!$E$1</c:f>
              <c:strCache>
                <c:ptCount val="1"/>
                <c:pt idx="0">
                  <c:v>Retention</c:v>
                </c:pt>
              </c:strCache>
            </c:strRef>
          </c:tx>
          <c:spPr>
            <a:solidFill>
              <a:schemeClr val="accent4"/>
            </a:solidFill>
            <a:ln>
              <a:noFill/>
            </a:ln>
            <a:effectLst/>
          </c:spPr>
          <c:invertIfNegative val="0"/>
          <c:cat>
            <c:strRef>
              <c:f>Sheet1!$A$4:$A$7</c:f>
              <c:strCache>
                <c:ptCount val="4"/>
                <c:pt idx="0">
                  <c:v>FY 2018-19 Q3</c:v>
                </c:pt>
                <c:pt idx="1">
                  <c:v>FY 2018-19 Q4</c:v>
                </c:pt>
                <c:pt idx="2">
                  <c:v>FY 2019-20 Q1</c:v>
                </c:pt>
                <c:pt idx="3">
                  <c:v>FY 2019-20 Q2</c:v>
                </c:pt>
              </c:strCache>
            </c:strRef>
          </c:cat>
          <c:val>
            <c:numRef>
              <c:f>Sheet1!$E$4:$E$7</c:f>
              <c:numCache>
                <c:formatCode>General</c:formatCode>
                <c:ptCount val="4"/>
                <c:pt idx="0">
                  <c:v>3</c:v>
                </c:pt>
                <c:pt idx="1">
                  <c:v>2</c:v>
                </c:pt>
                <c:pt idx="2">
                  <c:v>1</c:v>
                </c:pt>
                <c:pt idx="3">
                  <c:v>0</c:v>
                </c:pt>
              </c:numCache>
            </c:numRef>
          </c:val>
          <c:extLst>
            <c:ext xmlns:c16="http://schemas.microsoft.com/office/drawing/2014/chart" uri="{C3380CC4-5D6E-409C-BE32-E72D297353CC}">
              <c16:uniqueId val="{00000003-5E40-4CB9-A423-6A65CF0D2A90}"/>
            </c:ext>
          </c:extLst>
        </c:ser>
        <c:ser>
          <c:idx val="4"/>
          <c:order val="4"/>
          <c:tx>
            <c:strRef>
              <c:f>Sheet1!$F$1</c:f>
              <c:strCache>
                <c:ptCount val="1"/>
                <c:pt idx="0">
                  <c:v>Work Authority</c:v>
                </c:pt>
              </c:strCache>
            </c:strRef>
          </c:tx>
          <c:spPr>
            <a:solidFill>
              <a:schemeClr val="accent4">
                <a:lumMod val="50000"/>
              </a:schemeClr>
            </a:solidFill>
            <a:ln>
              <a:noFill/>
            </a:ln>
            <a:effectLst/>
          </c:spPr>
          <c:invertIfNegative val="0"/>
          <c:cat>
            <c:strRef>
              <c:f>Sheet1!$A$4:$A$7</c:f>
              <c:strCache>
                <c:ptCount val="4"/>
                <c:pt idx="0">
                  <c:v>FY 2018-19 Q3</c:v>
                </c:pt>
                <c:pt idx="1">
                  <c:v>FY 2018-19 Q4</c:v>
                </c:pt>
                <c:pt idx="2">
                  <c:v>FY 2019-20 Q1</c:v>
                </c:pt>
                <c:pt idx="3">
                  <c:v>FY 2019-20 Q2</c:v>
                </c:pt>
              </c:strCache>
            </c:strRef>
          </c:cat>
          <c:val>
            <c:numRef>
              <c:f>Sheet1!$F$4:$F$7</c:f>
              <c:numCache>
                <c:formatCode>General</c:formatCode>
                <c:ptCount val="4"/>
                <c:pt idx="0">
                  <c:v>14</c:v>
                </c:pt>
                <c:pt idx="1">
                  <c:v>12</c:v>
                </c:pt>
                <c:pt idx="2">
                  <c:v>20</c:v>
                </c:pt>
                <c:pt idx="3">
                  <c:v>13</c:v>
                </c:pt>
              </c:numCache>
            </c:numRef>
          </c:val>
          <c:extLst>
            <c:ext xmlns:c16="http://schemas.microsoft.com/office/drawing/2014/chart" uri="{C3380CC4-5D6E-409C-BE32-E72D297353CC}">
              <c16:uniqueId val="{00000004-5E40-4CB9-A423-6A65CF0D2A90}"/>
            </c:ext>
          </c:extLst>
        </c:ser>
        <c:dLbls>
          <c:showLegendKey val="0"/>
          <c:showVal val="0"/>
          <c:showCatName val="0"/>
          <c:showSerName val="0"/>
          <c:showPercent val="0"/>
          <c:showBubbleSize val="0"/>
        </c:dLbls>
        <c:gapWidth val="219"/>
        <c:overlap val="100"/>
        <c:axId val="763250496"/>
        <c:axId val="763249840"/>
      </c:barChart>
      <c:lineChart>
        <c:grouping val="standard"/>
        <c:varyColors val="0"/>
        <c:ser>
          <c:idx val="5"/>
          <c:order val="5"/>
          <c:tx>
            <c:strRef>
              <c:f>Sheet1!$G$1</c:f>
              <c:strCache>
                <c:ptCount val="1"/>
                <c:pt idx="0">
                  <c:v>% Within CSS</c:v>
                </c:pt>
              </c:strCache>
            </c:strRef>
          </c:tx>
          <c:spPr>
            <a:ln w="28575" cap="rnd">
              <a:solidFill>
                <a:schemeClr val="accent6"/>
              </a:solidFill>
              <a:round/>
            </a:ln>
            <a:effectLst/>
          </c:spPr>
          <c:marker>
            <c:symbol val="square"/>
            <c:size val="5"/>
            <c:spPr>
              <a:solidFill>
                <a:schemeClr val="accent6"/>
              </a:solidFill>
              <a:ln w="9525">
                <a:solidFill>
                  <a:schemeClr val="accent6"/>
                </a:solidFill>
              </a:ln>
              <a:effectLst/>
            </c:spPr>
          </c:marker>
          <c:cat>
            <c:strRef>
              <c:f>Sheet1!$A$4:$A$7</c:f>
              <c:strCache>
                <c:ptCount val="4"/>
                <c:pt idx="0">
                  <c:v>FY 2018-19 Q3</c:v>
                </c:pt>
                <c:pt idx="1">
                  <c:v>FY 2018-19 Q4</c:v>
                </c:pt>
                <c:pt idx="2">
                  <c:v>FY 2019-20 Q1</c:v>
                </c:pt>
                <c:pt idx="3">
                  <c:v>FY 2019-20 Q2</c:v>
                </c:pt>
              </c:strCache>
            </c:strRef>
          </c:cat>
          <c:val>
            <c:numRef>
              <c:f>Sheet1!$G$4:$G$7</c:f>
              <c:numCache>
                <c:formatCode>0%</c:formatCode>
                <c:ptCount val="4"/>
                <c:pt idx="0">
                  <c:v>0.91</c:v>
                </c:pt>
                <c:pt idx="1">
                  <c:v>0.92</c:v>
                </c:pt>
                <c:pt idx="2">
                  <c:v>0.73</c:v>
                </c:pt>
                <c:pt idx="3">
                  <c:v>0.92</c:v>
                </c:pt>
              </c:numCache>
            </c:numRef>
          </c:val>
          <c:smooth val="0"/>
          <c:extLst>
            <c:ext xmlns:c16="http://schemas.microsoft.com/office/drawing/2014/chart" uri="{C3380CC4-5D6E-409C-BE32-E72D297353CC}">
              <c16:uniqueId val="{00000000-BDAF-4165-9EE8-20F1A7E5A639}"/>
            </c:ext>
          </c:extLst>
        </c:ser>
        <c:dLbls>
          <c:showLegendKey val="0"/>
          <c:showVal val="0"/>
          <c:showCatName val="0"/>
          <c:showSerName val="0"/>
          <c:showPercent val="0"/>
          <c:showBubbleSize val="0"/>
        </c:dLbls>
        <c:marker val="1"/>
        <c:smooth val="0"/>
        <c:axId val="827994576"/>
        <c:axId val="827991624"/>
      </c:line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a:t>Licence Variations</a:t>
                </a:r>
                <a:r>
                  <a:rPr lang="en-AU" sz="900" baseline="0"/>
                  <a:t> Finalised</a:t>
                </a:r>
                <a:endParaRPr lang="en-AU"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valAx>
      <c:valAx>
        <c:axId val="827991624"/>
        <c:scaling>
          <c:orientation val="minMax"/>
        </c:scaling>
        <c:delete val="0"/>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a:t>%</a:t>
                </a:r>
                <a:r>
                  <a:rPr lang="en-AU" sz="900" baseline="0"/>
                  <a:t> Within CSS</a:t>
                </a:r>
                <a:endParaRPr lang="en-AU"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27994576"/>
        <c:crosses val="max"/>
        <c:crossBetween val="between"/>
      </c:valAx>
      <c:catAx>
        <c:axId val="827994576"/>
        <c:scaling>
          <c:orientation val="minMax"/>
        </c:scaling>
        <c:delete val="1"/>
        <c:axPos val="b"/>
        <c:numFmt formatCode="General" sourceLinked="1"/>
        <c:majorTickMark val="out"/>
        <c:minorTickMark val="none"/>
        <c:tickLblPos val="nextTo"/>
        <c:crossAx val="8279916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a:defRPr sz="1000" b="1" i="0" u="none" strike="noStrike" kern="1200" spc="0" baseline="0">
                <a:solidFill>
                  <a:schemeClr val="tx1"/>
                </a:solidFill>
                <a:latin typeface="+mn-lt"/>
                <a:ea typeface="+mn-ea"/>
                <a:cs typeface="+mn-cs"/>
              </a:defRPr>
            </a:pPr>
            <a:r>
              <a:rPr lang="en-AU" sz="1000" b="1" dirty="0">
                <a:solidFill>
                  <a:schemeClr val="tx1"/>
                </a:solidFill>
              </a:rPr>
              <a:t>Non MRSDA Licence Variations Approved</a:t>
            </a:r>
          </a:p>
        </c:rich>
      </c:tx>
      <c:layout>
        <c:manualLayout>
          <c:xMode val="edge"/>
          <c:yMode val="edge"/>
          <c:x val="0.37801675054587297"/>
          <c:y val="2.8296866981908611E-3"/>
        </c:manualLayout>
      </c:layout>
      <c:overlay val="0"/>
      <c:spPr>
        <a:noFill/>
        <a:ln>
          <a:noFill/>
        </a:ln>
        <a:effectLst/>
      </c:spPr>
      <c:txPr>
        <a:bodyPr rot="0" spcFirstLastPara="1" vertOverflow="ellipsis" vert="horz" wrap="square" anchor="t" anchorCtr="0"/>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1543430940390871E-2"/>
          <c:y val="0.10026768586473986"/>
          <c:w val="0.92272105279446814"/>
          <c:h val="0.64390935014929795"/>
        </c:manualLayout>
      </c:layout>
      <c:barChart>
        <c:barDir val="col"/>
        <c:grouping val="stacked"/>
        <c:varyColors val="0"/>
        <c:ser>
          <c:idx val="1"/>
          <c:order val="1"/>
          <c:tx>
            <c:strRef>
              <c:f>Sheet1!$C$1</c:f>
              <c:strCache>
                <c:ptCount val="1"/>
                <c:pt idx="0">
                  <c:v>Registration of Dealing</c:v>
                </c:pt>
              </c:strCache>
            </c:strRef>
          </c:tx>
          <c:spPr>
            <a:solidFill>
              <a:schemeClr val="accent2"/>
            </a:solidFill>
            <a:ln>
              <a:noFill/>
            </a:ln>
            <a:effectLst/>
          </c:spPr>
          <c:invertIfNegative val="0"/>
          <c:cat>
            <c:strRef>
              <c:f>Sheet1!$A$4:$A$7</c:f>
              <c:strCache>
                <c:ptCount val="4"/>
                <c:pt idx="0">
                  <c:v>FY 2018-19 Q3</c:v>
                </c:pt>
                <c:pt idx="1">
                  <c:v>FY 2018-19 Q4</c:v>
                </c:pt>
                <c:pt idx="2">
                  <c:v>FY 2019-20 Q1</c:v>
                </c:pt>
                <c:pt idx="3">
                  <c:v>FT 2019-20 Q2</c:v>
                </c:pt>
              </c:strCache>
            </c:strRef>
          </c:cat>
          <c:val>
            <c:numRef>
              <c:f>Sheet1!$C$4:$C$7</c:f>
              <c:numCache>
                <c:formatCode>General</c:formatCode>
                <c:ptCount val="4"/>
                <c:pt idx="0">
                  <c:v>0</c:v>
                </c:pt>
                <c:pt idx="1">
                  <c:v>6</c:v>
                </c:pt>
                <c:pt idx="2">
                  <c:v>9</c:v>
                </c:pt>
                <c:pt idx="3">
                  <c:v>2</c:v>
                </c:pt>
              </c:numCache>
            </c:numRef>
          </c:val>
          <c:extLst>
            <c:ext xmlns:c16="http://schemas.microsoft.com/office/drawing/2014/chart" uri="{C3380CC4-5D6E-409C-BE32-E72D297353CC}">
              <c16:uniqueId val="{00000001-85E5-47A3-9633-970E5A6AADFF}"/>
            </c:ext>
          </c:extLst>
        </c:ser>
        <c:ser>
          <c:idx val="3"/>
          <c:order val="3"/>
          <c:tx>
            <c:strRef>
              <c:f>Sheet1!$E$1</c:f>
              <c:strCache>
                <c:ptCount val="1"/>
                <c:pt idx="0">
                  <c:v>Suspension and Extension</c:v>
                </c:pt>
              </c:strCache>
            </c:strRef>
          </c:tx>
          <c:spPr>
            <a:solidFill>
              <a:schemeClr val="accent4"/>
            </a:solidFill>
            <a:ln>
              <a:noFill/>
            </a:ln>
            <a:effectLst/>
          </c:spPr>
          <c:invertIfNegative val="0"/>
          <c:cat>
            <c:strRef>
              <c:f>Sheet1!$A$4:$A$7</c:f>
              <c:strCache>
                <c:ptCount val="4"/>
                <c:pt idx="0">
                  <c:v>FY 2018-19 Q3</c:v>
                </c:pt>
                <c:pt idx="1">
                  <c:v>FY 2018-19 Q4</c:v>
                </c:pt>
                <c:pt idx="2">
                  <c:v>FY 2019-20 Q1</c:v>
                </c:pt>
                <c:pt idx="3">
                  <c:v>FT 2019-20 Q2</c:v>
                </c:pt>
              </c:strCache>
            </c:strRef>
          </c:cat>
          <c:val>
            <c:numRef>
              <c:f>Sheet1!$E$4:$E$7</c:f>
              <c:numCache>
                <c:formatCode>General</c:formatCode>
                <c:ptCount val="4"/>
                <c:pt idx="0">
                  <c:v>0</c:v>
                </c:pt>
                <c:pt idx="1">
                  <c:v>2</c:v>
                </c:pt>
                <c:pt idx="2">
                  <c:v>2</c:v>
                </c:pt>
                <c:pt idx="3">
                  <c:v>3</c:v>
                </c:pt>
              </c:numCache>
            </c:numRef>
          </c:val>
          <c:extLst>
            <c:ext xmlns:c16="http://schemas.microsoft.com/office/drawing/2014/chart" uri="{C3380CC4-5D6E-409C-BE32-E72D297353CC}">
              <c16:uniqueId val="{00000003-85E5-47A3-9633-970E5A6AADFF}"/>
            </c:ext>
          </c:extLst>
        </c:ser>
        <c:ser>
          <c:idx val="4"/>
          <c:order val="4"/>
          <c:tx>
            <c:strRef>
              <c:f>Sheet1!$F$1</c:f>
              <c:strCache>
                <c:ptCount val="1"/>
                <c:pt idx="0">
                  <c:v>Transfer</c:v>
                </c:pt>
              </c:strCache>
            </c:strRef>
          </c:tx>
          <c:spPr>
            <a:solidFill>
              <a:schemeClr val="accent5"/>
            </a:solidFill>
            <a:ln>
              <a:noFill/>
            </a:ln>
            <a:effectLst/>
          </c:spPr>
          <c:invertIfNegative val="0"/>
          <c:cat>
            <c:strRef>
              <c:f>Sheet1!$A$4:$A$7</c:f>
              <c:strCache>
                <c:ptCount val="4"/>
                <c:pt idx="0">
                  <c:v>FY 2018-19 Q3</c:v>
                </c:pt>
                <c:pt idx="1">
                  <c:v>FY 2018-19 Q4</c:v>
                </c:pt>
                <c:pt idx="2">
                  <c:v>FY 2019-20 Q1</c:v>
                </c:pt>
                <c:pt idx="3">
                  <c:v>FT 2019-20 Q2</c:v>
                </c:pt>
              </c:strCache>
            </c:strRef>
          </c:cat>
          <c:val>
            <c:numRef>
              <c:f>Sheet1!$F$4:$F$7</c:f>
              <c:numCache>
                <c:formatCode>General</c:formatCode>
                <c:ptCount val="4"/>
                <c:pt idx="0">
                  <c:v>0</c:v>
                </c:pt>
                <c:pt idx="1">
                  <c:v>0</c:v>
                </c:pt>
                <c:pt idx="2">
                  <c:v>0</c:v>
                </c:pt>
                <c:pt idx="3">
                  <c:v>8</c:v>
                </c:pt>
              </c:numCache>
            </c:numRef>
          </c:val>
          <c:extLst>
            <c:ext xmlns:c16="http://schemas.microsoft.com/office/drawing/2014/chart" uri="{C3380CC4-5D6E-409C-BE32-E72D297353CC}">
              <c16:uniqueId val="{00000004-85E5-47A3-9633-970E5A6AADFF}"/>
            </c:ext>
          </c:extLst>
        </c:ser>
        <c:ser>
          <c:idx val="5"/>
          <c:order val="5"/>
          <c:tx>
            <c:strRef>
              <c:f>Sheet1!$G$1</c:f>
              <c:strCache>
                <c:ptCount val="1"/>
                <c:pt idx="0">
                  <c:v>Consolidation</c:v>
                </c:pt>
              </c:strCache>
            </c:strRef>
          </c:tx>
          <c:spPr>
            <a:solidFill>
              <a:schemeClr val="accent6"/>
            </a:solidFill>
            <a:ln>
              <a:noFill/>
            </a:ln>
            <a:effectLst/>
          </c:spPr>
          <c:invertIfNegative val="0"/>
          <c:cat>
            <c:strRef>
              <c:f>Sheet1!$A$4:$A$7</c:f>
              <c:strCache>
                <c:ptCount val="4"/>
                <c:pt idx="0">
                  <c:v>FY 2018-19 Q3</c:v>
                </c:pt>
                <c:pt idx="1">
                  <c:v>FY 2018-19 Q4</c:v>
                </c:pt>
                <c:pt idx="2">
                  <c:v>FY 2019-20 Q1</c:v>
                </c:pt>
                <c:pt idx="3">
                  <c:v>FT 2019-20 Q2</c:v>
                </c:pt>
              </c:strCache>
            </c:strRef>
          </c:cat>
          <c:val>
            <c:numRef>
              <c:f>Sheet1!$G$4:$G$7</c:f>
              <c:numCache>
                <c:formatCode>General</c:formatCode>
                <c:ptCount val="4"/>
                <c:pt idx="0">
                  <c:v>0</c:v>
                </c:pt>
                <c:pt idx="1">
                  <c:v>0</c:v>
                </c:pt>
                <c:pt idx="2">
                  <c:v>0</c:v>
                </c:pt>
                <c:pt idx="3">
                  <c:v>1</c:v>
                </c:pt>
              </c:numCache>
            </c:numRef>
          </c:val>
          <c:extLst>
            <c:ext xmlns:c16="http://schemas.microsoft.com/office/drawing/2014/chart" uri="{C3380CC4-5D6E-409C-BE32-E72D297353CC}">
              <c16:uniqueId val="{00000000-BD99-4595-8ACF-2267A71132F2}"/>
            </c:ext>
          </c:extLst>
        </c:ser>
        <c:ser>
          <c:idx val="6"/>
          <c:order val="6"/>
          <c:tx>
            <c:strRef>
              <c:f>Sheet1!$H$1</c:f>
              <c:strCache>
                <c:ptCount val="1"/>
                <c:pt idx="0">
                  <c:v>Licence Condition Changes</c:v>
                </c:pt>
              </c:strCache>
            </c:strRef>
          </c:tx>
          <c:spPr>
            <a:solidFill>
              <a:schemeClr val="accent1">
                <a:lumMod val="60000"/>
              </a:schemeClr>
            </a:solidFill>
            <a:ln>
              <a:noFill/>
            </a:ln>
            <a:effectLst/>
          </c:spPr>
          <c:invertIfNegative val="0"/>
          <c:cat>
            <c:strRef>
              <c:f>Sheet1!$A$4:$A$7</c:f>
              <c:strCache>
                <c:ptCount val="4"/>
                <c:pt idx="0">
                  <c:v>FY 2018-19 Q3</c:v>
                </c:pt>
                <c:pt idx="1">
                  <c:v>FY 2018-19 Q4</c:v>
                </c:pt>
                <c:pt idx="2">
                  <c:v>FY 2019-20 Q1</c:v>
                </c:pt>
                <c:pt idx="3">
                  <c:v>FT 2019-20 Q2</c:v>
                </c:pt>
              </c:strCache>
            </c:strRef>
          </c:cat>
          <c:val>
            <c:numRef>
              <c:f>Sheet1!$H$4:$H$7</c:f>
              <c:numCache>
                <c:formatCode>General</c:formatCode>
                <c:ptCount val="4"/>
                <c:pt idx="0">
                  <c:v>0</c:v>
                </c:pt>
                <c:pt idx="1">
                  <c:v>0</c:v>
                </c:pt>
                <c:pt idx="2">
                  <c:v>0</c:v>
                </c:pt>
                <c:pt idx="3">
                  <c:v>1</c:v>
                </c:pt>
              </c:numCache>
            </c:numRef>
          </c:val>
          <c:extLst>
            <c:ext xmlns:c16="http://schemas.microsoft.com/office/drawing/2014/chart" uri="{C3380CC4-5D6E-409C-BE32-E72D297353CC}">
              <c16:uniqueId val="{00000001-BD99-4595-8ACF-2267A71132F2}"/>
            </c:ext>
          </c:extLst>
        </c:ser>
        <c:dLbls>
          <c:showLegendKey val="0"/>
          <c:showVal val="0"/>
          <c:showCatName val="0"/>
          <c:showSerName val="0"/>
          <c:showPercent val="0"/>
          <c:showBubbleSize val="0"/>
        </c:dLbls>
        <c:gapWidth val="219"/>
        <c:overlap val="100"/>
        <c:axId val="763250496"/>
        <c:axId val="76324984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Full Surrender</c:v>
                      </c:pt>
                    </c:strCache>
                  </c:strRef>
                </c:tx>
                <c:spPr>
                  <a:solidFill>
                    <a:schemeClr val="accent1"/>
                  </a:solidFill>
                  <a:ln>
                    <a:noFill/>
                  </a:ln>
                  <a:effectLst/>
                </c:spPr>
                <c:invertIfNegative val="0"/>
                <c:cat>
                  <c:strRef>
                    <c:extLst>
                      <c:ext uri="{02D57815-91ED-43cb-92C2-25804820EDAC}">
                        <c15:formulaRef>
                          <c15:sqref>Sheet1!$A$4:$A$7</c15:sqref>
                        </c15:formulaRef>
                      </c:ext>
                    </c:extLst>
                    <c:strCache>
                      <c:ptCount val="4"/>
                      <c:pt idx="0">
                        <c:v>FY 2018-19 Q3</c:v>
                      </c:pt>
                      <c:pt idx="1">
                        <c:v>FY 2018-19 Q4</c:v>
                      </c:pt>
                      <c:pt idx="2">
                        <c:v>FY 2019-20 Q1</c:v>
                      </c:pt>
                      <c:pt idx="3">
                        <c:v>FT 2019-20 Q2</c:v>
                      </c:pt>
                    </c:strCache>
                  </c:strRef>
                </c:cat>
                <c:val>
                  <c:numRef>
                    <c:extLst>
                      <c:ext uri="{02D57815-91ED-43cb-92C2-25804820EDAC}">
                        <c15:formulaRef>
                          <c15:sqref>Sheet1!$B$4:$B$7</c15:sqref>
                        </c15:formulaRef>
                      </c:ext>
                    </c:extLst>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85E5-47A3-9633-970E5A6AADF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Renewal</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Sheet1!$A$4:$A$7</c15:sqref>
                        </c15:formulaRef>
                      </c:ext>
                    </c:extLst>
                    <c:strCache>
                      <c:ptCount val="4"/>
                      <c:pt idx="0">
                        <c:v>FY 2018-19 Q3</c:v>
                      </c:pt>
                      <c:pt idx="1">
                        <c:v>FY 2018-19 Q4</c:v>
                      </c:pt>
                      <c:pt idx="2">
                        <c:v>FY 2019-20 Q1</c:v>
                      </c:pt>
                      <c:pt idx="3">
                        <c:v>FT 2019-20 Q2</c:v>
                      </c:pt>
                    </c:strCache>
                  </c:strRef>
                </c:cat>
                <c:val>
                  <c:numRef>
                    <c:extLst xmlns:c15="http://schemas.microsoft.com/office/drawing/2012/chart">
                      <c:ext xmlns:c15="http://schemas.microsoft.com/office/drawing/2012/chart" uri="{02D57815-91ED-43cb-92C2-25804820EDAC}">
                        <c15:formulaRef>
                          <c15:sqref>Sheet1!$D$4:$D$7</c15:sqref>
                        </c15:formulaRef>
                      </c:ext>
                    </c:extLst>
                    <c:numCache>
                      <c:formatCode>General</c:formatCode>
                      <c:ptCount val="4"/>
                      <c:pt idx="0">
                        <c:v>0</c:v>
                      </c:pt>
                      <c:pt idx="1">
                        <c:v>0</c:v>
                      </c:pt>
                      <c:pt idx="2">
                        <c:v>0</c:v>
                      </c:pt>
                      <c:pt idx="3">
                        <c:v>0</c:v>
                      </c:pt>
                    </c:numCache>
                  </c:numRef>
                </c:val>
                <c:extLst xmlns:c15="http://schemas.microsoft.com/office/drawing/2012/chart">
                  <c:ext xmlns:c16="http://schemas.microsoft.com/office/drawing/2014/chart" uri="{C3380CC4-5D6E-409C-BE32-E72D297353CC}">
                    <c16:uniqueId val="{00000002-85E5-47A3-9633-970E5A6AADFF}"/>
                  </c:ext>
                </c:extLst>
              </c15:ser>
            </c15:filteredBarSeries>
          </c:ext>
        </c:extLst>
      </c:bar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dirty="0"/>
                  <a:t>Non-MRSDA Variations</a:t>
                </a:r>
                <a:r>
                  <a:rPr lang="en-AU" sz="900" baseline="0" dirty="0"/>
                  <a:t> Finalised</a:t>
                </a:r>
                <a:endParaRPr lang="en-AU"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valAx>
      <c:spPr>
        <a:noFill/>
        <a:ln>
          <a:noFill/>
        </a:ln>
        <a:effectLst/>
      </c:spPr>
    </c:plotArea>
    <c:legend>
      <c:legendPos val="b"/>
      <c:layout>
        <c:manualLayout>
          <c:xMode val="edge"/>
          <c:yMode val="edge"/>
          <c:x val="0.1501889566394238"/>
          <c:y val="0.81626024864740354"/>
          <c:w val="0.65939181656021284"/>
          <c:h val="9.226250951408429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dirty="0">
                <a:solidFill>
                  <a:schemeClr val="tx1"/>
                </a:solidFill>
              </a:rPr>
              <a:t>Petroleum Plans Accepted</a:t>
            </a:r>
          </a:p>
        </c:rich>
      </c:tx>
      <c:layout>
        <c:manualLayout>
          <c:xMode val="edge"/>
          <c:yMode val="edge"/>
          <c:x val="0.41597974774377494"/>
          <c:y val="0"/>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1543430940390871E-2"/>
          <c:y val="0.11261686583600299"/>
          <c:w val="0.92272105279446814"/>
          <c:h val="0.69908483960063339"/>
        </c:manualLayout>
      </c:layout>
      <c:barChart>
        <c:barDir val="col"/>
        <c:grouping val="stacked"/>
        <c:varyColors val="0"/>
        <c:ser>
          <c:idx val="0"/>
          <c:order val="0"/>
          <c:tx>
            <c:strRef>
              <c:f>Sheet1!$B$1</c:f>
              <c:strCache>
                <c:ptCount val="1"/>
                <c:pt idx="0">
                  <c:v>Enviroment Plans</c:v>
                </c:pt>
              </c:strCache>
            </c:strRef>
          </c:tx>
          <c:spPr>
            <a:solidFill>
              <a:schemeClr val="accent1"/>
            </a:solidFill>
            <a:ln>
              <a:noFill/>
            </a:ln>
            <a:effectLst/>
          </c:spPr>
          <c:invertIfNegative val="0"/>
          <c:cat>
            <c:strRef>
              <c:f>Sheet1!$A$4:$A$7</c:f>
              <c:strCache>
                <c:ptCount val="4"/>
                <c:pt idx="0">
                  <c:v>FY 2018-19 Q3</c:v>
                </c:pt>
                <c:pt idx="1">
                  <c:v>FY 2018-19 Q4</c:v>
                </c:pt>
                <c:pt idx="2">
                  <c:v>FY 2019-20 Q1</c:v>
                </c:pt>
                <c:pt idx="3">
                  <c:v>FY 2019-20 Q2</c:v>
                </c:pt>
              </c:strCache>
            </c:strRef>
          </c:cat>
          <c:val>
            <c:numRef>
              <c:f>Sheet1!$B$4:$B$7</c:f>
              <c:numCache>
                <c:formatCode>General</c:formatCode>
                <c:ptCount val="4"/>
                <c:pt idx="0">
                  <c:v>3</c:v>
                </c:pt>
                <c:pt idx="1">
                  <c:v>2</c:v>
                </c:pt>
                <c:pt idx="2">
                  <c:v>0</c:v>
                </c:pt>
                <c:pt idx="3">
                  <c:v>0</c:v>
                </c:pt>
              </c:numCache>
            </c:numRef>
          </c:val>
          <c:extLst>
            <c:ext xmlns:c16="http://schemas.microsoft.com/office/drawing/2014/chart" uri="{C3380CC4-5D6E-409C-BE32-E72D297353CC}">
              <c16:uniqueId val="{00000000-A361-4124-AEEF-7101B3EB9159}"/>
            </c:ext>
          </c:extLst>
        </c:ser>
        <c:ser>
          <c:idx val="1"/>
          <c:order val="1"/>
          <c:tx>
            <c:strRef>
              <c:f>Sheet1!$C$1</c:f>
              <c:strCache>
                <c:ptCount val="1"/>
                <c:pt idx="0">
                  <c:v>Operation Plans</c:v>
                </c:pt>
              </c:strCache>
            </c:strRef>
          </c:tx>
          <c:spPr>
            <a:solidFill>
              <a:schemeClr val="accent2"/>
            </a:solidFill>
            <a:ln>
              <a:noFill/>
            </a:ln>
            <a:effectLst/>
          </c:spPr>
          <c:invertIfNegative val="0"/>
          <c:cat>
            <c:strRef>
              <c:f>Sheet1!$A$4:$A$7</c:f>
              <c:strCache>
                <c:ptCount val="4"/>
                <c:pt idx="0">
                  <c:v>FY 2018-19 Q3</c:v>
                </c:pt>
                <c:pt idx="1">
                  <c:v>FY 2018-19 Q4</c:v>
                </c:pt>
                <c:pt idx="2">
                  <c:v>FY 2019-20 Q1</c:v>
                </c:pt>
                <c:pt idx="3">
                  <c:v>FY 2019-20 Q2</c:v>
                </c:pt>
              </c:strCache>
            </c:strRef>
          </c:cat>
          <c:val>
            <c:numRef>
              <c:f>Sheet1!$C$4:$C$7</c:f>
              <c:numCache>
                <c:formatCode>General</c:formatCode>
                <c:ptCount val="4"/>
                <c:pt idx="0">
                  <c:v>1</c:v>
                </c:pt>
                <c:pt idx="1">
                  <c:v>0</c:v>
                </c:pt>
                <c:pt idx="2">
                  <c:v>11</c:v>
                </c:pt>
                <c:pt idx="3">
                  <c:v>0</c:v>
                </c:pt>
              </c:numCache>
            </c:numRef>
          </c:val>
          <c:extLst>
            <c:ext xmlns:c16="http://schemas.microsoft.com/office/drawing/2014/chart" uri="{C3380CC4-5D6E-409C-BE32-E72D297353CC}">
              <c16:uniqueId val="{00000001-A361-4124-AEEF-7101B3EB9159}"/>
            </c:ext>
          </c:extLst>
        </c:ser>
        <c:dLbls>
          <c:showLegendKey val="0"/>
          <c:showVal val="0"/>
          <c:showCatName val="0"/>
          <c:showSerName val="0"/>
          <c:showPercent val="0"/>
          <c:showBubbleSize val="0"/>
        </c:dLbls>
        <c:gapWidth val="219"/>
        <c:overlap val="100"/>
        <c:axId val="763250496"/>
        <c:axId val="763249840"/>
      </c:bar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baseline="0" dirty="0"/>
                  <a:t>Petroleum Plans Accepted</a:t>
                </a:r>
                <a:endParaRPr lang="en-AU"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valAx>
      <c:spPr>
        <a:noFill/>
        <a:ln>
          <a:noFill/>
        </a:ln>
        <a:effectLst/>
      </c:spPr>
    </c:plotArea>
    <c:legend>
      <c:legendPos val="b"/>
      <c:layout>
        <c:manualLayout>
          <c:xMode val="edge"/>
          <c:yMode val="edge"/>
          <c:x val="0.38317400010450015"/>
          <c:y val="0.90961711452404059"/>
          <c:w val="0.23926352379051327"/>
          <c:h val="9.038288547595943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baseline="0" dirty="0">
                <a:solidFill>
                  <a:schemeClr val="tx1"/>
                </a:solidFill>
              </a:rPr>
              <a:t>Administrative Updates by Notification</a:t>
            </a:r>
            <a:endParaRPr lang="en-AU" sz="1000" b="1" dirty="0">
              <a:solidFill>
                <a:schemeClr val="tx1"/>
              </a:solidFill>
            </a:endParaRP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439068278127828"/>
          <c:y val="0.11813139593304597"/>
          <c:w val="0.87251333846503831"/>
          <c:h val="0.70604219603016438"/>
        </c:manualLayout>
      </c:layout>
      <c:barChart>
        <c:barDir val="col"/>
        <c:grouping val="clustered"/>
        <c:varyColors val="0"/>
        <c:ser>
          <c:idx val="0"/>
          <c:order val="0"/>
          <c:tx>
            <c:strRef>
              <c:f>Sheet1!$B$1</c:f>
              <c:strCache>
                <c:ptCount val="1"/>
                <c:pt idx="0">
                  <c:v>Notifications Received</c:v>
                </c:pt>
              </c:strCache>
            </c:strRef>
          </c:tx>
          <c:spPr>
            <a:solidFill>
              <a:srgbClr val="0070C0"/>
            </a:solidFill>
            <a:ln>
              <a:noFill/>
            </a:ln>
            <a:effectLst/>
          </c:spPr>
          <c:invertIfNegative val="0"/>
          <c:cat>
            <c:strRef>
              <c:f>Sheet1!$A$4:$A$7</c:f>
              <c:strCache>
                <c:ptCount val="4"/>
                <c:pt idx="0">
                  <c:v>FY2018-19 Q3</c:v>
                </c:pt>
                <c:pt idx="1">
                  <c:v>FY2018-19 Q4</c:v>
                </c:pt>
                <c:pt idx="2">
                  <c:v>FY2019-20 Q1</c:v>
                </c:pt>
                <c:pt idx="3">
                  <c:v>FY2019-20 Q2</c:v>
                </c:pt>
              </c:strCache>
            </c:strRef>
          </c:cat>
          <c:val>
            <c:numRef>
              <c:f>Sheet1!$B$4:$B$7</c:f>
              <c:numCache>
                <c:formatCode>General</c:formatCode>
                <c:ptCount val="4"/>
                <c:pt idx="0">
                  <c:v>7</c:v>
                </c:pt>
                <c:pt idx="1">
                  <c:v>9</c:v>
                </c:pt>
                <c:pt idx="2">
                  <c:v>8</c:v>
                </c:pt>
                <c:pt idx="3">
                  <c:v>6</c:v>
                </c:pt>
              </c:numCache>
            </c:numRef>
          </c:val>
          <c:extLst>
            <c:ext xmlns:c16="http://schemas.microsoft.com/office/drawing/2014/chart" uri="{C3380CC4-5D6E-409C-BE32-E72D297353CC}">
              <c16:uniqueId val="{00000000-75B0-4425-B28E-B8484C1B091F}"/>
            </c:ext>
          </c:extLst>
        </c:ser>
        <c:ser>
          <c:idx val="1"/>
          <c:order val="1"/>
          <c:tx>
            <c:strRef>
              <c:f>Sheet1!$C$1</c:f>
              <c:strCache>
                <c:ptCount val="1"/>
                <c:pt idx="0">
                  <c:v>Notifications Acknowledged</c:v>
                </c:pt>
              </c:strCache>
            </c:strRef>
          </c:tx>
          <c:spPr>
            <a:solidFill>
              <a:schemeClr val="accent5">
                <a:lumMod val="40000"/>
                <a:lumOff val="60000"/>
              </a:schemeClr>
            </a:solidFill>
            <a:ln>
              <a:noFill/>
            </a:ln>
            <a:effectLst/>
          </c:spPr>
          <c:invertIfNegative val="0"/>
          <c:cat>
            <c:strRef>
              <c:f>Sheet1!$A$4:$A$7</c:f>
              <c:strCache>
                <c:ptCount val="4"/>
                <c:pt idx="0">
                  <c:v>FY2018-19 Q3</c:v>
                </c:pt>
                <c:pt idx="1">
                  <c:v>FY2018-19 Q4</c:v>
                </c:pt>
                <c:pt idx="2">
                  <c:v>FY2019-20 Q1</c:v>
                </c:pt>
                <c:pt idx="3">
                  <c:v>FY2019-20 Q2</c:v>
                </c:pt>
              </c:strCache>
            </c:strRef>
          </c:cat>
          <c:val>
            <c:numRef>
              <c:f>Sheet1!$C$4:$C$7</c:f>
              <c:numCache>
                <c:formatCode>General</c:formatCode>
                <c:ptCount val="4"/>
                <c:pt idx="0">
                  <c:v>3</c:v>
                </c:pt>
                <c:pt idx="1">
                  <c:v>10</c:v>
                </c:pt>
                <c:pt idx="2">
                  <c:v>4</c:v>
                </c:pt>
                <c:pt idx="3">
                  <c:v>9</c:v>
                </c:pt>
              </c:numCache>
            </c:numRef>
          </c:val>
          <c:extLst>
            <c:ext xmlns:c16="http://schemas.microsoft.com/office/drawing/2014/chart" uri="{C3380CC4-5D6E-409C-BE32-E72D297353CC}">
              <c16:uniqueId val="{00000001-75B0-4425-B28E-B8484C1B091F}"/>
            </c:ext>
          </c:extLst>
        </c:ser>
        <c:ser>
          <c:idx val="2"/>
          <c:order val="2"/>
          <c:tx>
            <c:strRef>
              <c:f>Sheet1!$D$1</c:f>
              <c:strCache>
                <c:ptCount val="1"/>
                <c:pt idx="0">
                  <c:v>Notifications Refused</c:v>
                </c:pt>
              </c:strCache>
            </c:strRef>
          </c:tx>
          <c:spPr>
            <a:solidFill>
              <a:schemeClr val="bg1">
                <a:lumMod val="85000"/>
              </a:schemeClr>
            </a:solidFill>
            <a:ln>
              <a:solidFill>
                <a:schemeClr val="bg1">
                  <a:lumMod val="85000"/>
                </a:schemeClr>
              </a:solidFill>
            </a:ln>
            <a:effectLst/>
          </c:spPr>
          <c:invertIfNegative val="0"/>
          <c:cat>
            <c:strRef>
              <c:f>Sheet1!$A$4:$A$7</c:f>
              <c:strCache>
                <c:ptCount val="4"/>
                <c:pt idx="0">
                  <c:v>FY2018-19 Q3</c:v>
                </c:pt>
                <c:pt idx="1">
                  <c:v>FY2018-19 Q4</c:v>
                </c:pt>
                <c:pt idx="2">
                  <c:v>FY2019-20 Q1</c:v>
                </c:pt>
                <c:pt idx="3">
                  <c:v>FY2019-20 Q2</c:v>
                </c:pt>
              </c:strCache>
            </c:strRef>
          </c:cat>
          <c:val>
            <c:numRef>
              <c:f>Sheet1!$D$4:$D$7</c:f>
              <c:numCache>
                <c:formatCode>General</c:formatCode>
                <c:ptCount val="4"/>
                <c:pt idx="0">
                  <c:v>0</c:v>
                </c:pt>
                <c:pt idx="1">
                  <c:v>1</c:v>
                </c:pt>
                <c:pt idx="2">
                  <c:v>2</c:v>
                </c:pt>
                <c:pt idx="3">
                  <c:v>1</c:v>
                </c:pt>
              </c:numCache>
            </c:numRef>
          </c:val>
          <c:extLst>
            <c:ext xmlns:c16="http://schemas.microsoft.com/office/drawing/2014/chart" uri="{C3380CC4-5D6E-409C-BE32-E72D297353CC}">
              <c16:uniqueId val="{00000000-0F24-4A9D-908E-2EF84D5DA6F7}"/>
            </c:ext>
          </c:extLst>
        </c:ser>
        <c:dLbls>
          <c:showLegendKey val="0"/>
          <c:showVal val="0"/>
          <c:showCatName val="0"/>
          <c:showSerName val="0"/>
          <c:showPercent val="0"/>
          <c:showBubbleSize val="0"/>
        </c:dLbls>
        <c:gapWidth val="219"/>
        <c:overlap val="-27"/>
        <c:axId val="747143728"/>
        <c:axId val="747146024"/>
      </c:barChart>
      <c:catAx>
        <c:axId val="74714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146024"/>
        <c:crosses val="autoZero"/>
        <c:auto val="1"/>
        <c:lblAlgn val="ctr"/>
        <c:lblOffset val="100"/>
        <c:noMultiLvlLbl val="0"/>
      </c:catAx>
      <c:valAx>
        <c:axId val="747146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dirty="0"/>
                  <a:t>No.</a:t>
                </a:r>
                <a:r>
                  <a:rPr lang="en-AU" sz="900" baseline="0" dirty="0"/>
                  <a:t> of Notifications</a:t>
                </a:r>
                <a:endParaRPr lang="en-AU"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714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dirty="0">
                <a:solidFill>
                  <a:schemeClr val="tx1"/>
                </a:solidFill>
              </a:rPr>
              <a:t>Compliance Activities by Quarter</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4295608183042016"/>
          <c:y val="0.1214706401553448"/>
          <c:w val="0.82542547961798951"/>
          <c:h val="0.66985808204815478"/>
        </c:manualLayout>
      </c:layout>
      <c:barChart>
        <c:barDir val="col"/>
        <c:grouping val="stacked"/>
        <c:varyColors val="0"/>
        <c:ser>
          <c:idx val="0"/>
          <c:order val="0"/>
          <c:tx>
            <c:strRef>
              <c:f>Sheet1!$B$1</c:f>
              <c:strCache>
                <c:ptCount val="1"/>
                <c:pt idx="0">
                  <c:v>Audits</c:v>
                </c:pt>
              </c:strCache>
            </c:strRef>
          </c:tx>
          <c:spPr>
            <a:solidFill>
              <a:schemeClr val="accent6">
                <a:lumMod val="60000"/>
                <a:lumOff val="40000"/>
              </a:schemeClr>
            </a:solidFill>
            <a:ln>
              <a:noFill/>
            </a:ln>
            <a:effectLst/>
          </c:spPr>
          <c:invertIfNegative val="0"/>
          <c:cat>
            <c:strRef>
              <c:f>Sheet1!$A$8:$A$11</c:f>
              <c:strCache>
                <c:ptCount val="4"/>
                <c:pt idx="0">
                  <c:v>FY 2018-19 Q3</c:v>
                </c:pt>
                <c:pt idx="1">
                  <c:v>FY 2018-19 Q4</c:v>
                </c:pt>
                <c:pt idx="2">
                  <c:v>FY 2019-20 Q1</c:v>
                </c:pt>
                <c:pt idx="3">
                  <c:v>FY 2019-20 Q2</c:v>
                </c:pt>
              </c:strCache>
            </c:strRef>
          </c:cat>
          <c:val>
            <c:numRef>
              <c:f>Sheet1!$B$8:$B$11</c:f>
              <c:numCache>
                <c:formatCode>General</c:formatCode>
                <c:ptCount val="4"/>
                <c:pt idx="0">
                  <c:v>58</c:v>
                </c:pt>
                <c:pt idx="1">
                  <c:v>52</c:v>
                </c:pt>
                <c:pt idx="2">
                  <c:v>21</c:v>
                </c:pt>
                <c:pt idx="3">
                  <c:v>48</c:v>
                </c:pt>
              </c:numCache>
            </c:numRef>
          </c:val>
          <c:extLst>
            <c:ext xmlns:c16="http://schemas.microsoft.com/office/drawing/2014/chart" uri="{C3380CC4-5D6E-409C-BE32-E72D297353CC}">
              <c16:uniqueId val="{00000000-00E3-44B3-8648-EA6EA219F4E5}"/>
            </c:ext>
          </c:extLst>
        </c:ser>
        <c:ser>
          <c:idx val="1"/>
          <c:order val="1"/>
          <c:tx>
            <c:strRef>
              <c:f>Sheet1!$C$1</c:f>
              <c:strCache>
                <c:ptCount val="1"/>
                <c:pt idx="0">
                  <c:v>Inspections</c:v>
                </c:pt>
              </c:strCache>
            </c:strRef>
          </c:tx>
          <c:spPr>
            <a:solidFill>
              <a:schemeClr val="accent6"/>
            </a:solidFill>
            <a:ln>
              <a:noFill/>
            </a:ln>
            <a:effectLst/>
          </c:spPr>
          <c:invertIfNegative val="0"/>
          <c:cat>
            <c:strRef>
              <c:f>Sheet1!$A$8:$A$11</c:f>
              <c:strCache>
                <c:ptCount val="4"/>
                <c:pt idx="0">
                  <c:v>FY 2018-19 Q3</c:v>
                </c:pt>
                <c:pt idx="1">
                  <c:v>FY 2018-19 Q4</c:v>
                </c:pt>
                <c:pt idx="2">
                  <c:v>FY 2019-20 Q1</c:v>
                </c:pt>
                <c:pt idx="3">
                  <c:v>FY 2019-20 Q2</c:v>
                </c:pt>
              </c:strCache>
            </c:strRef>
          </c:cat>
          <c:val>
            <c:numRef>
              <c:f>Sheet1!$C$8:$C$11</c:f>
              <c:numCache>
                <c:formatCode>General</c:formatCode>
                <c:ptCount val="4"/>
                <c:pt idx="0">
                  <c:v>103</c:v>
                </c:pt>
                <c:pt idx="1">
                  <c:v>70</c:v>
                </c:pt>
                <c:pt idx="2">
                  <c:v>156</c:v>
                </c:pt>
                <c:pt idx="3">
                  <c:v>133</c:v>
                </c:pt>
              </c:numCache>
            </c:numRef>
          </c:val>
          <c:extLst>
            <c:ext xmlns:c16="http://schemas.microsoft.com/office/drawing/2014/chart" uri="{C3380CC4-5D6E-409C-BE32-E72D297353CC}">
              <c16:uniqueId val="{00000001-00E3-44B3-8648-EA6EA219F4E5}"/>
            </c:ext>
          </c:extLst>
        </c:ser>
        <c:ser>
          <c:idx val="2"/>
          <c:order val="2"/>
          <c:tx>
            <c:strRef>
              <c:f>Sheet1!$D$1</c:f>
              <c:strCache>
                <c:ptCount val="1"/>
                <c:pt idx="0">
                  <c:v>Meetings</c:v>
                </c:pt>
              </c:strCache>
            </c:strRef>
          </c:tx>
          <c:spPr>
            <a:solidFill>
              <a:schemeClr val="accent6">
                <a:lumMod val="75000"/>
              </a:schemeClr>
            </a:solidFill>
            <a:ln>
              <a:noFill/>
            </a:ln>
            <a:effectLst/>
          </c:spPr>
          <c:invertIfNegative val="0"/>
          <c:cat>
            <c:strRef>
              <c:f>Sheet1!$A$8:$A$11</c:f>
              <c:strCache>
                <c:ptCount val="4"/>
                <c:pt idx="0">
                  <c:v>FY 2018-19 Q3</c:v>
                </c:pt>
                <c:pt idx="1">
                  <c:v>FY 2018-19 Q4</c:v>
                </c:pt>
                <c:pt idx="2">
                  <c:v>FY 2019-20 Q1</c:v>
                </c:pt>
                <c:pt idx="3">
                  <c:v>FY 2019-20 Q2</c:v>
                </c:pt>
              </c:strCache>
            </c:strRef>
          </c:cat>
          <c:val>
            <c:numRef>
              <c:f>Sheet1!$D$8:$D$11</c:f>
              <c:numCache>
                <c:formatCode>General</c:formatCode>
                <c:ptCount val="4"/>
                <c:pt idx="0">
                  <c:v>10</c:v>
                </c:pt>
                <c:pt idx="1">
                  <c:v>19</c:v>
                </c:pt>
                <c:pt idx="2">
                  <c:v>24</c:v>
                </c:pt>
                <c:pt idx="3">
                  <c:v>13</c:v>
                </c:pt>
              </c:numCache>
            </c:numRef>
          </c:val>
          <c:extLst>
            <c:ext xmlns:c16="http://schemas.microsoft.com/office/drawing/2014/chart" uri="{C3380CC4-5D6E-409C-BE32-E72D297353CC}">
              <c16:uniqueId val="{00000002-00E3-44B3-8648-EA6EA219F4E5}"/>
            </c:ext>
          </c:extLst>
        </c:ser>
        <c:ser>
          <c:idx val="3"/>
          <c:order val="3"/>
          <c:tx>
            <c:strRef>
              <c:f>Sheet1!$E$1</c:f>
              <c:strCache>
                <c:ptCount val="1"/>
                <c:pt idx="0">
                  <c:v>Site Closures</c:v>
                </c:pt>
              </c:strCache>
            </c:strRef>
          </c:tx>
          <c:spPr>
            <a:solidFill>
              <a:schemeClr val="accent6">
                <a:lumMod val="50000"/>
              </a:schemeClr>
            </a:solidFill>
            <a:ln>
              <a:noFill/>
            </a:ln>
            <a:effectLst/>
          </c:spPr>
          <c:invertIfNegative val="0"/>
          <c:cat>
            <c:strRef>
              <c:f>Sheet1!$A$8:$A$11</c:f>
              <c:strCache>
                <c:ptCount val="4"/>
                <c:pt idx="0">
                  <c:v>FY 2018-19 Q3</c:v>
                </c:pt>
                <c:pt idx="1">
                  <c:v>FY 2018-19 Q4</c:v>
                </c:pt>
                <c:pt idx="2">
                  <c:v>FY 2019-20 Q1</c:v>
                </c:pt>
                <c:pt idx="3">
                  <c:v>FY 2019-20 Q2</c:v>
                </c:pt>
              </c:strCache>
            </c:strRef>
          </c:cat>
          <c:val>
            <c:numRef>
              <c:f>Sheet1!$E$8:$E$11</c:f>
              <c:numCache>
                <c:formatCode>General</c:formatCode>
                <c:ptCount val="4"/>
                <c:pt idx="0">
                  <c:v>7</c:v>
                </c:pt>
                <c:pt idx="1">
                  <c:v>6</c:v>
                </c:pt>
                <c:pt idx="2">
                  <c:v>5</c:v>
                </c:pt>
                <c:pt idx="3">
                  <c:v>10</c:v>
                </c:pt>
              </c:numCache>
            </c:numRef>
          </c:val>
          <c:extLst>
            <c:ext xmlns:c16="http://schemas.microsoft.com/office/drawing/2014/chart" uri="{C3380CC4-5D6E-409C-BE32-E72D297353CC}">
              <c16:uniqueId val="{00000003-00E3-44B3-8648-EA6EA219F4E5}"/>
            </c:ext>
          </c:extLst>
        </c:ser>
        <c:dLbls>
          <c:showLegendKey val="0"/>
          <c:showVal val="0"/>
          <c:showCatName val="0"/>
          <c:showSerName val="0"/>
          <c:showPercent val="0"/>
          <c:showBubbleSize val="0"/>
        </c:dLbls>
        <c:gapWidth val="150"/>
        <c:overlap val="100"/>
        <c:axId val="574860056"/>
        <c:axId val="574860384"/>
      </c:barChart>
      <c:catAx>
        <c:axId val="574860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74860384"/>
        <c:crosses val="autoZero"/>
        <c:auto val="1"/>
        <c:lblAlgn val="ctr"/>
        <c:lblOffset val="100"/>
        <c:noMultiLvlLbl val="0"/>
      </c:catAx>
      <c:valAx>
        <c:axId val="574860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000" dirty="0"/>
                  <a:t>Activities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74860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dirty="0"/>
              <a:t>Action requirements </a:t>
            </a:r>
            <a:r>
              <a:rPr lang="en-AU" sz="1000" baseline="0" dirty="0"/>
              <a:t>on </a:t>
            </a:r>
            <a:r>
              <a:rPr lang="en-AU" sz="1000" dirty="0"/>
              <a:t>Audits</a:t>
            </a:r>
          </a:p>
        </c:rich>
      </c:tx>
      <c:overlay val="0"/>
    </c:title>
    <c:autoTitleDeleted val="0"/>
    <c:plotArea>
      <c:layout>
        <c:manualLayout>
          <c:layoutTarget val="inner"/>
          <c:xMode val="edge"/>
          <c:yMode val="edge"/>
          <c:x val="8.2730468557497161E-2"/>
          <c:y val="0.15838551276213639"/>
          <c:w val="0.85271903509990732"/>
          <c:h val="0.58493644155158253"/>
        </c:manualLayout>
      </c:layout>
      <c:barChart>
        <c:barDir val="col"/>
        <c:grouping val="stacked"/>
        <c:varyColors val="0"/>
        <c:ser>
          <c:idx val="0"/>
          <c:order val="0"/>
          <c:tx>
            <c:strRef>
              <c:f>Sheet1!$B$1</c:f>
              <c:strCache>
                <c:ptCount val="1"/>
                <c:pt idx="0">
                  <c:v>Remedial Action Required</c:v>
                </c:pt>
              </c:strCache>
            </c:strRef>
          </c:tx>
          <c:spPr>
            <a:solidFill>
              <a:schemeClr val="accent6">
                <a:lumMod val="40000"/>
                <a:lumOff val="60000"/>
              </a:schemeClr>
            </a:solidFill>
            <a:ln>
              <a:solidFill>
                <a:schemeClr val="accent3">
                  <a:lumMod val="20000"/>
                  <a:lumOff val="80000"/>
                </a:schemeClr>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Sheet1!$A$7:$A$10</c:f>
              <c:strCache>
                <c:ptCount val="4"/>
                <c:pt idx="0">
                  <c:v>FY 2018-19 Q3</c:v>
                </c:pt>
                <c:pt idx="1">
                  <c:v>FY 2018-19 Q4</c:v>
                </c:pt>
                <c:pt idx="2">
                  <c:v>FY 2019-20 Q1</c:v>
                </c:pt>
                <c:pt idx="3">
                  <c:v>FY 2019-20 Q2</c:v>
                </c:pt>
              </c:strCache>
            </c:strRef>
          </c:cat>
          <c:val>
            <c:numRef>
              <c:f>Sheet1!$B$7:$B$10</c:f>
              <c:numCache>
                <c:formatCode>General</c:formatCode>
                <c:ptCount val="4"/>
                <c:pt idx="0">
                  <c:v>32</c:v>
                </c:pt>
                <c:pt idx="1">
                  <c:v>58</c:v>
                </c:pt>
                <c:pt idx="2">
                  <c:v>10</c:v>
                </c:pt>
                <c:pt idx="3">
                  <c:v>30</c:v>
                </c:pt>
              </c:numCache>
            </c:numRef>
          </c:val>
          <c:extLst>
            <c:ext xmlns:c16="http://schemas.microsoft.com/office/drawing/2014/chart" uri="{C3380CC4-5D6E-409C-BE32-E72D297353CC}">
              <c16:uniqueId val="{00000000-9FC1-4163-9A3C-90ECAF575C8A}"/>
            </c:ext>
          </c:extLst>
        </c:ser>
        <c:ser>
          <c:idx val="1"/>
          <c:order val="1"/>
          <c:tx>
            <c:strRef>
              <c:f>Sheet1!$C$1</c:f>
              <c:strCache>
                <c:ptCount val="1"/>
                <c:pt idx="0">
                  <c:v>No Action Required</c:v>
                </c:pt>
              </c:strCache>
            </c:strRef>
          </c:tx>
          <c:spPr>
            <a:solidFill>
              <a:schemeClr val="accent6">
                <a:lumMod val="75000"/>
              </a:schemeClr>
            </a:solidFill>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Sheet1!$A$7:$A$10</c:f>
              <c:strCache>
                <c:ptCount val="4"/>
                <c:pt idx="0">
                  <c:v>FY 2018-19 Q3</c:v>
                </c:pt>
                <c:pt idx="1">
                  <c:v>FY 2018-19 Q4</c:v>
                </c:pt>
                <c:pt idx="2">
                  <c:v>FY 2019-20 Q1</c:v>
                </c:pt>
                <c:pt idx="3">
                  <c:v>FY 2019-20 Q2</c:v>
                </c:pt>
              </c:strCache>
            </c:strRef>
          </c:cat>
          <c:val>
            <c:numRef>
              <c:f>Sheet1!$C$7:$C$10</c:f>
              <c:numCache>
                <c:formatCode>General</c:formatCode>
                <c:ptCount val="4"/>
                <c:pt idx="0">
                  <c:v>14</c:v>
                </c:pt>
                <c:pt idx="1">
                  <c:v>11</c:v>
                </c:pt>
                <c:pt idx="2">
                  <c:v>11</c:v>
                </c:pt>
                <c:pt idx="3">
                  <c:v>18</c:v>
                </c:pt>
              </c:numCache>
            </c:numRef>
          </c:val>
          <c:extLst>
            <c:ext xmlns:c16="http://schemas.microsoft.com/office/drawing/2014/chart" uri="{C3380CC4-5D6E-409C-BE32-E72D297353CC}">
              <c16:uniqueId val="{00000001-9FC1-4163-9A3C-90ECAF575C8A}"/>
            </c:ext>
          </c:extLst>
        </c:ser>
        <c:dLbls>
          <c:showLegendKey val="0"/>
          <c:showVal val="0"/>
          <c:showCatName val="0"/>
          <c:showSerName val="0"/>
          <c:showPercent val="0"/>
          <c:showBubbleSize val="0"/>
        </c:dLbls>
        <c:gapWidth val="150"/>
        <c:overlap val="100"/>
        <c:axId val="84631936"/>
        <c:axId val="84633472"/>
      </c:barChart>
      <c:catAx>
        <c:axId val="84631936"/>
        <c:scaling>
          <c:orientation val="minMax"/>
        </c:scaling>
        <c:delete val="0"/>
        <c:axPos val="b"/>
        <c:numFmt formatCode="General" sourceLinked="0"/>
        <c:majorTickMark val="out"/>
        <c:minorTickMark val="none"/>
        <c:tickLblPos val="nextTo"/>
        <c:txPr>
          <a:bodyPr/>
          <a:lstStyle/>
          <a:p>
            <a:pPr>
              <a:defRPr sz="900"/>
            </a:pPr>
            <a:endParaRPr lang="en-US"/>
          </a:p>
        </c:txPr>
        <c:crossAx val="84633472"/>
        <c:crosses val="autoZero"/>
        <c:auto val="1"/>
        <c:lblAlgn val="ctr"/>
        <c:lblOffset val="100"/>
        <c:noMultiLvlLbl val="0"/>
      </c:catAx>
      <c:valAx>
        <c:axId val="84633472"/>
        <c:scaling>
          <c:orientation val="minMax"/>
        </c:scaling>
        <c:delete val="0"/>
        <c:axPos val="l"/>
        <c:majorGridlines>
          <c:spPr>
            <a:ln>
              <a:solidFill>
                <a:schemeClr val="bg1">
                  <a:lumMod val="85000"/>
                </a:schemeClr>
              </a:solidFill>
            </a:ln>
          </c:spPr>
        </c:majorGridlines>
        <c:title>
          <c:tx>
            <c:rich>
              <a:bodyPr/>
              <a:lstStyle/>
              <a:p>
                <a:pPr>
                  <a:defRPr sz="900"/>
                </a:pPr>
                <a:r>
                  <a:rPr lang="en-AU" sz="900" dirty="0"/>
                  <a:t>No. of Audits</a:t>
                </a:r>
              </a:p>
            </c:rich>
          </c:tx>
          <c:layout>
            <c:manualLayout>
              <c:xMode val="edge"/>
              <c:yMode val="edge"/>
              <c:x val="8.6628228182179488E-3"/>
              <c:y val="0.2951561522595294"/>
            </c:manualLayout>
          </c:layout>
          <c:overlay val="0"/>
        </c:title>
        <c:numFmt formatCode="General" sourceLinked="1"/>
        <c:majorTickMark val="out"/>
        <c:minorTickMark val="none"/>
        <c:tickLblPos val="nextTo"/>
        <c:txPr>
          <a:bodyPr/>
          <a:lstStyle/>
          <a:p>
            <a:pPr>
              <a:defRPr sz="800"/>
            </a:pPr>
            <a:endParaRPr lang="en-US"/>
          </a:p>
        </c:txPr>
        <c:crossAx val="84631936"/>
        <c:crosses val="autoZero"/>
        <c:crossBetween val="between"/>
        <c:majorUnit val="10"/>
      </c:valAx>
    </c:plotArea>
    <c:legend>
      <c:legendPos val="b"/>
      <c:layout>
        <c:manualLayout>
          <c:xMode val="edge"/>
          <c:yMode val="edge"/>
          <c:x val="0.27228522957812573"/>
          <c:y val="0.86699005191184186"/>
          <c:w val="0.46793909825505031"/>
          <c:h val="9.4012459894877873E-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dirty="0"/>
              <a:t>Enforcement</a:t>
            </a:r>
            <a:r>
              <a:rPr lang="en-AU" sz="1000" baseline="0" dirty="0"/>
              <a:t> Activities</a:t>
            </a:r>
            <a:endParaRPr lang="en-AU" sz="1000" dirty="0"/>
          </a:p>
        </c:rich>
      </c:tx>
      <c:overlay val="0"/>
    </c:title>
    <c:autoTitleDeleted val="0"/>
    <c:plotArea>
      <c:layout>
        <c:manualLayout>
          <c:layoutTarget val="inner"/>
          <c:xMode val="edge"/>
          <c:yMode val="edge"/>
          <c:x val="9.2229478307585308E-2"/>
          <c:y val="0.13623597700349324"/>
          <c:w val="0.88119432696214883"/>
          <c:h val="0.63857568831124556"/>
        </c:manualLayout>
      </c:layout>
      <c:barChart>
        <c:barDir val="col"/>
        <c:grouping val="clustered"/>
        <c:varyColors val="0"/>
        <c:ser>
          <c:idx val="0"/>
          <c:order val="0"/>
          <c:tx>
            <c:strRef>
              <c:f>Sheet1!$B$1</c:f>
              <c:strCache>
                <c:ptCount val="1"/>
                <c:pt idx="0">
                  <c:v>Issued</c:v>
                </c:pt>
              </c:strCache>
            </c:strRef>
          </c:tx>
          <c:spPr>
            <a:solidFill>
              <a:schemeClr val="accent6">
                <a:lumMod val="75000"/>
              </a:schemeClr>
            </a:solidFill>
          </c:spPr>
          <c:invertIfNegative val="0"/>
          <c:cat>
            <c:strRef>
              <c:f>Sheet1!$A$8:$A$11</c:f>
              <c:strCache>
                <c:ptCount val="4"/>
                <c:pt idx="0">
                  <c:v>FY 2018-19 Q3</c:v>
                </c:pt>
                <c:pt idx="1">
                  <c:v>FY 2018-19 Q4</c:v>
                </c:pt>
                <c:pt idx="2">
                  <c:v>FY 2019-20 Q1</c:v>
                </c:pt>
                <c:pt idx="3">
                  <c:v>FY2019-20 Q2</c:v>
                </c:pt>
              </c:strCache>
            </c:strRef>
          </c:cat>
          <c:val>
            <c:numRef>
              <c:f>Sheet1!$B$8:$B$11</c:f>
              <c:numCache>
                <c:formatCode>General</c:formatCode>
                <c:ptCount val="4"/>
                <c:pt idx="0">
                  <c:v>8</c:v>
                </c:pt>
                <c:pt idx="1">
                  <c:v>4</c:v>
                </c:pt>
                <c:pt idx="2">
                  <c:v>6</c:v>
                </c:pt>
                <c:pt idx="3">
                  <c:v>17</c:v>
                </c:pt>
              </c:numCache>
            </c:numRef>
          </c:val>
          <c:extLst>
            <c:ext xmlns:c16="http://schemas.microsoft.com/office/drawing/2014/chart" uri="{C3380CC4-5D6E-409C-BE32-E72D297353CC}">
              <c16:uniqueId val="{00000000-833F-4C59-AD91-547474C888F1}"/>
            </c:ext>
          </c:extLst>
        </c:ser>
        <c:dLbls>
          <c:showLegendKey val="0"/>
          <c:showVal val="0"/>
          <c:showCatName val="0"/>
          <c:showSerName val="0"/>
          <c:showPercent val="0"/>
          <c:showBubbleSize val="0"/>
        </c:dLbls>
        <c:gapWidth val="150"/>
        <c:axId val="85193088"/>
        <c:axId val="85194624"/>
      </c:barChart>
      <c:catAx>
        <c:axId val="85193088"/>
        <c:scaling>
          <c:orientation val="minMax"/>
        </c:scaling>
        <c:delete val="0"/>
        <c:axPos val="b"/>
        <c:numFmt formatCode="General" sourceLinked="0"/>
        <c:majorTickMark val="out"/>
        <c:minorTickMark val="none"/>
        <c:tickLblPos val="nextTo"/>
        <c:txPr>
          <a:bodyPr/>
          <a:lstStyle/>
          <a:p>
            <a:pPr>
              <a:defRPr sz="900"/>
            </a:pPr>
            <a:endParaRPr lang="en-US"/>
          </a:p>
        </c:txPr>
        <c:crossAx val="85194624"/>
        <c:crosses val="autoZero"/>
        <c:auto val="1"/>
        <c:lblAlgn val="ctr"/>
        <c:lblOffset val="100"/>
        <c:noMultiLvlLbl val="0"/>
      </c:catAx>
      <c:valAx>
        <c:axId val="85194624"/>
        <c:scaling>
          <c:orientation val="minMax"/>
        </c:scaling>
        <c:delete val="0"/>
        <c:axPos val="l"/>
        <c:majorGridlines>
          <c:spPr>
            <a:ln>
              <a:solidFill>
                <a:schemeClr val="bg1">
                  <a:lumMod val="85000"/>
                </a:schemeClr>
              </a:solidFill>
            </a:ln>
          </c:spPr>
        </c:majorGridlines>
        <c:title>
          <c:tx>
            <c:rich>
              <a:bodyPr rot="-5400000" vert="horz"/>
              <a:lstStyle/>
              <a:p>
                <a:pPr>
                  <a:defRPr sz="800"/>
                </a:pPr>
                <a:r>
                  <a:rPr lang="en-AU" sz="800" dirty="0"/>
                  <a:t>No. of Activities</a:t>
                </a:r>
              </a:p>
            </c:rich>
          </c:tx>
          <c:overlay val="0"/>
        </c:title>
        <c:numFmt formatCode="General" sourceLinked="1"/>
        <c:majorTickMark val="out"/>
        <c:minorTickMark val="none"/>
        <c:tickLblPos val="nextTo"/>
        <c:txPr>
          <a:bodyPr/>
          <a:lstStyle/>
          <a:p>
            <a:pPr>
              <a:defRPr sz="900"/>
            </a:pPr>
            <a:endParaRPr lang="en-US"/>
          </a:p>
        </c:txPr>
        <c:crossAx val="85193088"/>
        <c:crosses val="autoZero"/>
        <c:crossBetween val="between"/>
      </c:valAx>
    </c:plotArea>
    <c:legend>
      <c:legendPos val="b"/>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dirty="0"/>
              <a:t>Reportable vs Non Reportable Incidents</a:t>
            </a:r>
          </a:p>
        </c:rich>
      </c:tx>
      <c:layout>
        <c:manualLayout>
          <c:xMode val="edge"/>
          <c:yMode val="edge"/>
          <c:x val="0.27142032595001575"/>
          <c:y val="4.404072707657037E-2"/>
        </c:manualLayout>
      </c:layout>
      <c:overlay val="0"/>
    </c:title>
    <c:autoTitleDeleted val="0"/>
    <c:plotArea>
      <c:layout>
        <c:manualLayout>
          <c:layoutTarget val="inner"/>
          <c:xMode val="edge"/>
          <c:yMode val="edge"/>
          <c:x val="0.10373871089347148"/>
          <c:y val="0.13376331690991913"/>
          <c:w val="0.86309783243457272"/>
          <c:h val="0.67639461107516463"/>
        </c:manualLayout>
      </c:layout>
      <c:barChart>
        <c:barDir val="col"/>
        <c:grouping val="clustered"/>
        <c:varyColors val="0"/>
        <c:ser>
          <c:idx val="0"/>
          <c:order val="0"/>
          <c:tx>
            <c:strRef>
              <c:f>Sheet1!$B$1</c:f>
              <c:strCache>
                <c:ptCount val="1"/>
                <c:pt idx="0">
                  <c:v>Reportable</c:v>
                </c:pt>
              </c:strCache>
            </c:strRef>
          </c:tx>
          <c:spPr>
            <a:solidFill>
              <a:schemeClr val="accent6">
                <a:lumMod val="75000"/>
              </a:schemeClr>
            </a:solidFill>
          </c:spPr>
          <c:invertIfNegative val="0"/>
          <c:cat>
            <c:strRef>
              <c:f>Sheet1!$A$8:$A$11</c:f>
              <c:strCache>
                <c:ptCount val="4"/>
                <c:pt idx="0">
                  <c:v>FY 2018-19 Q3</c:v>
                </c:pt>
                <c:pt idx="1">
                  <c:v>FY 2018-19 Q4</c:v>
                </c:pt>
                <c:pt idx="2">
                  <c:v>FY 2019-20 Q1</c:v>
                </c:pt>
                <c:pt idx="3">
                  <c:v>FY 2019-20 Q2</c:v>
                </c:pt>
              </c:strCache>
            </c:strRef>
          </c:cat>
          <c:val>
            <c:numRef>
              <c:f>Sheet1!$B$8:$B$11</c:f>
              <c:numCache>
                <c:formatCode>General</c:formatCode>
                <c:ptCount val="4"/>
                <c:pt idx="0">
                  <c:v>7</c:v>
                </c:pt>
                <c:pt idx="1">
                  <c:v>3</c:v>
                </c:pt>
                <c:pt idx="2">
                  <c:v>6</c:v>
                </c:pt>
                <c:pt idx="3">
                  <c:v>10</c:v>
                </c:pt>
              </c:numCache>
            </c:numRef>
          </c:val>
          <c:extLst>
            <c:ext xmlns:c16="http://schemas.microsoft.com/office/drawing/2014/chart" uri="{C3380CC4-5D6E-409C-BE32-E72D297353CC}">
              <c16:uniqueId val="{00000000-F28E-404F-9493-596DBC27D7DA}"/>
            </c:ext>
          </c:extLst>
        </c:ser>
        <c:ser>
          <c:idx val="1"/>
          <c:order val="1"/>
          <c:tx>
            <c:strRef>
              <c:f>Sheet1!$C$1</c:f>
              <c:strCache>
                <c:ptCount val="1"/>
                <c:pt idx="0">
                  <c:v>Non Reportable</c:v>
                </c:pt>
              </c:strCache>
            </c:strRef>
          </c:tx>
          <c:spPr>
            <a:solidFill>
              <a:schemeClr val="accent6">
                <a:lumMod val="60000"/>
                <a:lumOff val="40000"/>
              </a:schemeClr>
            </a:solidFill>
          </c:spPr>
          <c:invertIfNegative val="0"/>
          <c:cat>
            <c:strRef>
              <c:f>Sheet1!$A$8:$A$11</c:f>
              <c:strCache>
                <c:ptCount val="4"/>
                <c:pt idx="0">
                  <c:v>FY 2018-19 Q3</c:v>
                </c:pt>
                <c:pt idx="1">
                  <c:v>FY 2018-19 Q4</c:v>
                </c:pt>
                <c:pt idx="2">
                  <c:v>FY 2019-20 Q1</c:v>
                </c:pt>
                <c:pt idx="3">
                  <c:v>FY 2019-20 Q2</c:v>
                </c:pt>
              </c:strCache>
            </c:strRef>
          </c:cat>
          <c:val>
            <c:numRef>
              <c:f>Sheet1!$C$8:$C$11</c:f>
              <c:numCache>
                <c:formatCode>General</c:formatCode>
                <c:ptCount val="4"/>
                <c:pt idx="0">
                  <c:v>3</c:v>
                </c:pt>
                <c:pt idx="1">
                  <c:v>8</c:v>
                </c:pt>
                <c:pt idx="2">
                  <c:v>3</c:v>
                </c:pt>
                <c:pt idx="3">
                  <c:v>5</c:v>
                </c:pt>
              </c:numCache>
            </c:numRef>
          </c:val>
          <c:extLst>
            <c:ext xmlns:c16="http://schemas.microsoft.com/office/drawing/2014/chart" uri="{C3380CC4-5D6E-409C-BE32-E72D297353CC}">
              <c16:uniqueId val="{00000001-F28E-404F-9493-596DBC27D7DA}"/>
            </c:ext>
          </c:extLst>
        </c:ser>
        <c:dLbls>
          <c:showLegendKey val="0"/>
          <c:showVal val="0"/>
          <c:showCatName val="0"/>
          <c:showSerName val="0"/>
          <c:showPercent val="0"/>
          <c:showBubbleSize val="0"/>
        </c:dLbls>
        <c:gapWidth val="150"/>
        <c:axId val="85699584"/>
        <c:axId val="85811968"/>
      </c:barChart>
      <c:catAx>
        <c:axId val="85699584"/>
        <c:scaling>
          <c:orientation val="minMax"/>
        </c:scaling>
        <c:delete val="0"/>
        <c:axPos val="b"/>
        <c:numFmt formatCode="General" sourceLinked="0"/>
        <c:majorTickMark val="out"/>
        <c:minorTickMark val="none"/>
        <c:tickLblPos val="nextTo"/>
        <c:txPr>
          <a:bodyPr/>
          <a:lstStyle/>
          <a:p>
            <a:pPr>
              <a:defRPr sz="900"/>
            </a:pPr>
            <a:endParaRPr lang="en-US"/>
          </a:p>
        </c:txPr>
        <c:crossAx val="85811968"/>
        <c:crosses val="autoZero"/>
        <c:auto val="1"/>
        <c:lblAlgn val="ctr"/>
        <c:lblOffset val="100"/>
        <c:noMultiLvlLbl val="0"/>
      </c:catAx>
      <c:valAx>
        <c:axId val="85811968"/>
        <c:scaling>
          <c:orientation val="minMax"/>
        </c:scaling>
        <c:delete val="0"/>
        <c:axPos val="l"/>
        <c:majorGridlines>
          <c:spPr>
            <a:ln>
              <a:solidFill>
                <a:schemeClr val="bg1">
                  <a:lumMod val="85000"/>
                </a:schemeClr>
              </a:solidFill>
            </a:ln>
          </c:spPr>
        </c:majorGridlines>
        <c:title>
          <c:tx>
            <c:rich>
              <a:bodyPr rot="-5400000" vert="horz"/>
              <a:lstStyle/>
              <a:p>
                <a:pPr>
                  <a:defRPr sz="800"/>
                </a:pPr>
                <a:r>
                  <a:rPr lang="en-AU" sz="800" dirty="0"/>
                  <a:t>Incidents</a:t>
                </a:r>
              </a:p>
            </c:rich>
          </c:tx>
          <c:overlay val="0"/>
        </c:title>
        <c:numFmt formatCode="General" sourceLinked="1"/>
        <c:majorTickMark val="out"/>
        <c:minorTickMark val="none"/>
        <c:tickLblPos val="nextTo"/>
        <c:txPr>
          <a:bodyPr/>
          <a:lstStyle/>
          <a:p>
            <a:pPr>
              <a:defRPr sz="900"/>
            </a:pPr>
            <a:endParaRPr lang="en-US"/>
          </a:p>
        </c:txPr>
        <c:crossAx val="85699584"/>
        <c:crosses val="autoZero"/>
        <c:crossBetween val="between"/>
      </c:valAx>
    </c:plotArea>
    <c:legend>
      <c:legendPos val="b"/>
      <c:layout>
        <c:manualLayout>
          <c:xMode val="edge"/>
          <c:yMode val="edge"/>
          <c:x val="0.30679983053274973"/>
          <c:y val="0.90055750050460392"/>
          <c:w val="0.38640033893450038"/>
          <c:h val="9.9442499495395922E-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dirty="0"/>
              <a:t>Complaints vs Average Days to respond</a:t>
            </a:r>
          </a:p>
        </c:rich>
      </c:tx>
      <c:layout>
        <c:manualLayout>
          <c:xMode val="edge"/>
          <c:yMode val="edge"/>
          <c:x val="0.27262892858950349"/>
          <c:y val="0"/>
        </c:manualLayout>
      </c:layout>
      <c:overlay val="0"/>
    </c:title>
    <c:autoTitleDeleted val="0"/>
    <c:plotArea>
      <c:layout>
        <c:manualLayout>
          <c:layoutTarget val="inner"/>
          <c:xMode val="edge"/>
          <c:yMode val="edge"/>
          <c:x val="0.10700145081566206"/>
          <c:y val="0.12284409476388146"/>
          <c:w val="0.79879843784267091"/>
          <c:h val="0.6202265404854006"/>
        </c:manualLayout>
      </c:layout>
      <c:barChart>
        <c:barDir val="col"/>
        <c:grouping val="clustered"/>
        <c:varyColors val="0"/>
        <c:ser>
          <c:idx val="0"/>
          <c:order val="0"/>
          <c:tx>
            <c:strRef>
              <c:f>Sheet1!$B$1</c:f>
              <c:strCache>
                <c:ptCount val="1"/>
                <c:pt idx="0">
                  <c:v>Complaints</c:v>
                </c:pt>
              </c:strCache>
            </c:strRef>
          </c:tx>
          <c:spPr>
            <a:solidFill>
              <a:schemeClr val="accent6">
                <a:lumMod val="40000"/>
                <a:lumOff val="60000"/>
              </a:schemeClr>
            </a:solidFill>
          </c:spPr>
          <c:invertIfNegative val="0"/>
          <c:cat>
            <c:strRef>
              <c:f>Sheet1!$A$7:$A$10</c:f>
              <c:strCache>
                <c:ptCount val="4"/>
                <c:pt idx="0">
                  <c:v>FY 2018-19 Q3</c:v>
                </c:pt>
                <c:pt idx="1">
                  <c:v>FY 2018-19 Q4</c:v>
                </c:pt>
                <c:pt idx="2">
                  <c:v>FY 2019-20 Q1</c:v>
                </c:pt>
                <c:pt idx="3">
                  <c:v>FY 2019-20 Q2</c:v>
                </c:pt>
              </c:strCache>
            </c:strRef>
          </c:cat>
          <c:val>
            <c:numRef>
              <c:f>Sheet1!$B$7:$B$10</c:f>
              <c:numCache>
                <c:formatCode>General</c:formatCode>
                <c:ptCount val="4"/>
                <c:pt idx="0">
                  <c:v>29</c:v>
                </c:pt>
                <c:pt idx="1">
                  <c:v>15</c:v>
                </c:pt>
                <c:pt idx="2">
                  <c:v>21</c:v>
                </c:pt>
                <c:pt idx="3">
                  <c:v>23</c:v>
                </c:pt>
              </c:numCache>
            </c:numRef>
          </c:val>
          <c:extLst>
            <c:ext xmlns:c16="http://schemas.microsoft.com/office/drawing/2014/chart" uri="{C3380CC4-5D6E-409C-BE32-E72D297353CC}">
              <c16:uniqueId val="{00000000-8852-4537-853F-5366BEAE1878}"/>
            </c:ext>
          </c:extLst>
        </c:ser>
        <c:dLbls>
          <c:showLegendKey val="0"/>
          <c:showVal val="0"/>
          <c:showCatName val="0"/>
          <c:showSerName val="0"/>
          <c:showPercent val="0"/>
          <c:showBubbleSize val="0"/>
        </c:dLbls>
        <c:gapWidth val="150"/>
        <c:axId val="107084416"/>
        <c:axId val="107581824"/>
      </c:barChart>
      <c:lineChart>
        <c:grouping val="standard"/>
        <c:varyColors val="0"/>
        <c:ser>
          <c:idx val="1"/>
          <c:order val="1"/>
          <c:tx>
            <c:strRef>
              <c:f>Sheet1!$C$1</c:f>
              <c:strCache>
                <c:ptCount val="1"/>
                <c:pt idx="0">
                  <c:v>Average Days to Respond</c:v>
                </c:pt>
              </c:strCache>
            </c:strRef>
          </c:tx>
          <c:spPr>
            <a:ln>
              <a:solidFill>
                <a:schemeClr val="accent6">
                  <a:lumMod val="75000"/>
                </a:schemeClr>
              </a:solidFill>
            </a:ln>
          </c:spPr>
          <c:marker>
            <c:symbol val="none"/>
          </c:marker>
          <c:cat>
            <c:strRef>
              <c:f>Sheet1!$A$7:$A$10</c:f>
              <c:strCache>
                <c:ptCount val="4"/>
                <c:pt idx="0">
                  <c:v>FY 2018-19 Q3</c:v>
                </c:pt>
                <c:pt idx="1">
                  <c:v>FY 2018-19 Q4</c:v>
                </c:pt>
                <c:pt idx="2">
                  <c:v>FY 2019-20 Q1</c:v>
                </c:pt>
                <c:pt idx="3">
                  <c:v>FY 2019-20 Q2</c:v>
                </c:pt>
              </c:strCache>
            </c:strRef>
          </c:cat>
          <c:val>
            <c:numRef>
              <c:f>Sheet1!$C$7:$C$10</c:f>
              <c:numCache>
                <c:formatCode>General</c:formatCode>
                <c:ptCount val="4"/>
                <c:pt idx="0">
                  <c:v>2</c:v>
                </c:pt>
                <c:pt idx="1">
                  <c:v>1</c:v>
                </c:pt>
                <c:pt idx="2">
                  <c:v>3</c:v>
                </c:pt>
                <c:pt idx="3">
                  <c:v>4</c:v>
                </c:pt>
              </c:numCache>
            </c:numRef>
          </c:val>
          <c:smooth val="0"/>
          <c:extLst>
            <c:ext xmlns:c16="http://schemas.microsoft.com/office/drawing/2014/chart" uri="{C3380CC4-5D6E-409C-BE32-E72D297353CC}">
              <c16:uniqueId val="{00000001-8852-4537-853F-5366BEAE1878}"/>
            </c:ext>
          </c:extLst>
        </c:ser>
        <c:dLbls>
          <c:showLegendKey val="0"/>
          <c:showVal val="0"/>
          <c:showCatName val="0"/>
          <c:showSerName val="0"/>
          <c:showPercent val="0"/>
          <c:showBubbleSize val="0"/>
        </c:dLbls>
        <c:marker val="1"/>
        <c:smooth val="0"/>
        <c:axId val="97646464"/>
        <c:axId val="97593216"/>
      </c:lineChart>
      <c:catAx>
        <c:axId val="107084416"/>
        <c:scaling>
          <c:orientation val="minMax"/>
        </c:scaling>
        <c:delete val="0"/>
        <c:axPos val="b"/>
        <c:numFmt formatCode="General" sourceLinked="0"/>
        <c:majorTickMark val="out"/>
        <c:minorTickMark val="none"/>
        <c:tickLblPos val="nextTo"/>
        <c:txPr>
          <a:bodyPr/>
          <a:lstStyle/>
          <a:p>
            <a:pPr>
              <a:defRPr sz="900"/>
            </a:pPr>
            <a:endParaRPr lang="en-US"/>
          </a:p>
        </c:txPr>
        <c:crossAx val="107581824"/>
        <c:crosses val="autoZero"/>
        <c:auto val="1"/>
        <c:lblAlgn val="ctr"/>
        <c:lblOffset val="100"/>
        <c:noMultiLvlLbl val="0"/>
      </c:catAx>
      <c:valAx>
        <c:axId val="107581824"/>
        <c:scaling>
          <c:orientation val="minMax"/>
        </c:scaling>
        <c:delete val="0"/>
        <c:axPos val="l"/>
        <c:majorGridlines>
          <c:spPr>
            <a:ln>
              <a:solidFill>
                <a:schemeClr val="bg1">
                  <a:lumMod val="85000"/>
                </a:schemeClr>
              </a:solidFill>
            </a:ln>
          </c:spPr>
        </c:majorGridlines>
        <c:title>
          <c:tx>
            <c:rich>
              <a:bodyPr rot="-5400000" vert="horz"/>
              <a:lstStyle/>
              <a:p>
                <a:pPr>
                  <a:defRPr sz="900" b="0"/>
                </a:pPr>
                <a:r>
                  <a:rPr lang="en-AU" sz="900" b="0"/>
                  <a:t>No.</a:t>
                </a:r>
                <a:r>
                  <a:rPr lang="en-AU" sz="900" b="0" baseline="0"/>
                  <a:t> of Complaints</a:t>
                </a:r>
                <a:endParaRPr lang="en-AU" sz="900" b="0"/>
              </a:p>
            </c:rich>
          </c:tx>
          <c:layout>
            <c:manualLayout>
              <c:xMode val="edge"/>
              <c:yMode val="edge"/>
              <c:x val="1.0712417969870269E-2"/>
              <c:y val="0.22019186420364067"/>
            </c:manualLayout>
          </c:layout>
          <c:overlay val="0"/>
        </c:title>
        <c:numFmt formatCode="General" sourceLinked="1"/>
        <c:majorTickMark val="out"/>
        <c:minorTickMark val="none"/>
        <c:tickLblPos val="nextTo"/>
        <c:txPr>
          <a:bodyPr/>
          <a:lstStyle/>
          <a:p>
            <a:pPr>
              <a:defRPr sz="900"/>
            </a:pPr>
            <a:endParaRPr lang="en-US"/>
          </a:p>
        </c:txPr>
        <c:crossAx val="107084416"/>
        <c:crosses val="autoZero"/>
        <c:crossBetween val="between"/>
      </c:valAx>
      <c:valAx>
        <c:axId val="97593216"/>
        <c:scaling>
          <c:orientation val="minMax"/>
        </c:scaling>
        <c:delete val="0"/>
        <c:axPos val="r"/>
        <c:title>
          <c:tx>
            <c:rich>
              <a:bodyPr rot="-5400000" vert="horz"/>
              <a:lstStyle/>
              <a:p>
                <a:pPr>
                  <a:defRPr sz="800" b="0"/>
                </a:pPr>
                <a:r>
                  <a:rPr lang="en-AU" sz="800" b="0"/>
                  <a:t>Ave</a:t>
                </a:r>
                <a:r>
                  <a:rPr lang="en-AU" sz="800" b="0" baseline="0"/>
                  <a:t> Days  to Respond</a:t>
                </a:r>
                <a:endParaRPr lang="en-AU" sz="800" b="0"/>
              </a:p>
            </c:rich>
          </c:tx>
          <c:overlay val="0"/>
        </c:title>
        <c:numFmt formatCode="General" sourceLinked="1"/>
        <c:majorTickMark val="out"/>
        <c:minorTickMark val="none"/>
        <c:tickLblPos val="nextTo"/>
        <c:txPr>
          <a:bodyPr/>
          <a:lstStyle/>
          <a:p>
            <a:pPr>
              <a:defRPr sz="900"/>
            </a:pPr>
            <a:endParaRPr lang="en-US"/>
          </a:p>
        </c:txPr>
        <c:crossAx val="97646464"/>
        <c:crosses val="max"/>
        <c:crossBetween val="between"/>
        <c:majorUnit val="1"/>
      </c:valAx>
      <c:catAx>
        <c:axId val="97646464"/>
        <c:scaling>
          <c:orientation val="minMax"/>
        </c:scaling>
        <c:delete val="1"/>
        <c:axPos val="b"/>
        <c:numFmt formatCode="General" sourceLinked="1"/>
        <c:majorTickMark val="out"/>
        <c:minorTickMark val="none"/>
        <c:tickLblPos val="nextTo"/>
        <c:crossAx val="97593216"/>
        <c:crosses val="autoZero"/>
        <c:auto val="1"/>
        <c:lblAlgn val="ctr"/>
        <c:lblOffset val="100"/>
        <c:noMultiLvlLbl val="0"/>
      </c:catAx>
    </c:plotArea>
    <c:legend>
      <c:legendPos val="b"/>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342143-3AE3-4EA7-AB12-670E2C126AA9}"/>
              </a:ext>
            </a:extLst>
          </p:cNvPr>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endParaRPr lang="en-AU"/>
          </a:p>
        </p:txBody>
      </p:sp>
      <p:sp>
        <p:nvSpPr>
          <p:cNvPr id="3" name="Date Placeholder 2">
            <a:extLst>
              <a:ext uri="{FF2B5EF4-FFF2-40B4-BE49-F238E27FC236}">
                <a16:creationId xmlns:a16="http://schemas.microsoft.com/office/drawing/2014/main" id="{1CC13948-3606-4D97-B722-11F1792C8377}"/>
              </a:ext>
            </a:extLst>
          </p:cNvPr>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fld id="{104099A3-F80A-4AE7-B3D7-25EE5F42AB90}" type="datetimeFigureOut">
              <a:rPr lang="en-AU" smtClean="0"/>
              <a:t>12/02/2020</a:t>
            </a:fld>
            <a:endParaRPr lang="en-AU"/>
          </a:p>
        </p:txBody>
      </p:sp>
      <p:sp>
        <p:nvSpPr>
          <p:cNvPr id="4" name="Footer Placeholder 3">
            <a:extLst>
              <a:ext uri="{FF2B5EF4-FFF2-40B4-BE49-F238E27FC236}">
                <a16:creationId xmlns:a16="http://schemas.microsoft.com/office/drawing/2014/main" id="{897F5AE3-7697-472E-B405-076DF62DEFAD}"/>
              </a:ext>
            </a:extLst>
          </p:cNvPr>
          <p:cNvSpPr>
            <a:spLocks noGrp="1"/>
          </p:cNvSpPr>
          <p:nvPr>
            <p:ph type="ftr" sz="quarter" idx="2"/>
          </p:nvPr>
        </p:nvSpPr>
        <p:spPr>
          <a:xfrm>
            <a:off x="0" y="9429750"/>
            <a:ext cx="2946400" cy="496888"/>
          </a:xfrm>
          <a:prstGeom prst="rect">
            <a:avLst/>
          </a:prstGeom>
        </p:spPr>
        <p:txBody>
          <a:bodyPr vert="horz" lIns="91433" tIns="45717" rIns="91433" bIns="45717"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47CC5C60-4518-47A3-9C7F-163D85B47739}"/>
              </a:ext>
            </a:extLst>
          </p:cNvPr>
          <p:cNvSpPr>
            <a:spLocks noGrp="1"/>
          </p:cNvSpPr>
          <p:nvPr>
            <p:ph type="sldNum" sz="quarter" idx="3"/>
          </p:nvPr>
        </p:nvSpPr>
        <p:spPr>
          <a:xfrm>
            <a:off x="3849689" y="9429750"/>
            <a:ext cx="2946400" cy="496888"/>
          </a:xfrm>
          <a:prstGeom prst="rect">
            <a:avLst/>
          </a:prstGeom>
        </p:spPr>
        <p:txBody>
          <a:bodyPr vert="horz" lIns="91433" tIns="45717" rIns="91433" bIns="45717" rtlCol="0" anchor="b"/>
          <a:lstStyle>
            <a:lvl1pPr algn="r">
              <a:defRPr sz="1200"/>
            </a:lvl1pPr>
          </a:lstStyle>
          <a:p>
            <a:fld id="{8EA1F853-3A17-4895-8257-AD48A7EFD867}" type="slidenum">
              <a:rPr lang="en-AU" smtClean="0"/>
              <a:t>‹#›</a:t>
            </a:fld>
            <a:endParaRPr lang="en-AU"/>
          </a:p>
        </p:txBody>
      </p:sp>
    </p:spTree>
    <p:extLst>
      <p:ext uri="{BB962C8B-B14F-4D97-AF65-F5344CB8AC3E}">
        <p14:creationId xmlns:p14="http://schemas.microsoft.com/office/powerpoint/2010/main" val="862534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3" tIns="45717" rIns="91433" bIns="45717" rtlCol="0"/>
          <a:lstStyle>
            <a:lvl1pPr algn="l">
              <a:defRPr sz="1200"/>
            </a:lvl1pPr>
          </a:lstStyle>
          <a:p>
            <a:endParaRPr lang="en-AU"/>
          </a:p>
        </p:txBody>
      </p:sp>
      <p:sp>
        <p:nvSpPr>
          <p:cNvPr id="3" name="Date Placeholder 2"/>
          <p:cNvSpPr>
            <a:spLocks noGrp="1"/>
          </p:cNvSpPr>
          <p:nvPr>
            <p:ph type="dt" idx="1"/>
          </p:nvPr>
        </p:nvSpPr>
        <p:spPr>
          <a:xfrm>
            <a:off x="3850444" y="0"/>
            <a:ext cx="2945659" cy="496332"/>
          </a:xfrm>
          <a:prstGeom prst="rect">
            <a:avLst/>
          </a:prstGeom>
        </p:spPr>
        <p:txBody>
          <a:bodyPr vert="horz" lIns="91433" tIns="45717" rIns="91433" bIns="45717" rtlCol="0"/>
          <a:lstStyle>
            <a:lvl1pPr algn="r">
              <a:defRPr sz="1200"/>
            </a:lvl1pPr>
          </a:lstStyle>
          <a:p>
            <a:fld id="{F6DDE168-A269-4FC4-B6D6-DA790AAC7152}" type="datetimeFigureOut">
              <a:rPr lang="en-AU" smtClean="0"/>
              <a:t>12/02/2020</a:t>
            </a:fld>
            <a:endParaRPr lang="en-AU"/>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33" tIns="45717" rIns="91433" bIns="45717" rtlCol="0" anchor="ctr"/>
          <a:lstStyle/>
          <a:p>
            <a:endParaRPr lang="en-AU"/>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3"/>
            <a:ext cx="2945659" cy="496332"/>
          </a:xfrm>
          <a:prstGeom prst="rect">
            <a:avLst/>
          </a:prstGeom>
        </p:spPr>
        <p:txBody>
          <a:bodyPr vert="horz" lIns="91433" tIns="45717" rIns="91433" bIns="45717"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33" tIns="45717" rIns="91433" bIns="45717" rtlCol="0" anchor="b"/>
          <a:lstStyle>
            <a:lvl1pPr algn="r">
              <a:defRPr sz="1200"/>
            </a:lvl1pPr>
          </a:lstStyle>
          <a:p>
            <a:fld id="{2785A3E3-FDF3-47DC-8610-69A570E3067F}" type="slidenum">
              <a:rPr lang="en-AU" smtClean="0"/>
              <a:t>‹#›</a:t>
            </a:fld>
            <a:endParaRPr lang="en-AU"/>
          </a:p>
        </p:txBody>
      </p:sp>
    </p:spTree>
    <p:extLst>
      <p:ext uri="{BB962C8B-B14F-4D97-AF65-F5344CB8AC3E}">
        <p14:creationId xmlns:p14="http://schemas.microsoft.com/office/powerpoint/2010/main" val="307545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2</a:t>
            </a:fld>
            <a:endParaRPr lang="en-AU"/>
          </a:p>
        </p:txBody>
      </p:sp>
    </p:spTree>
    <p:extLst>
      <p:ext uri="{BB962C8B-B14F-4D97-AF65-F5344CB8AC3E}">
        <p14:creationId xmlns:p14="http://schemas.microsoft.com/office/powerpoint/2010/main" val="2970852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5</a:t>
            </a:fld>
            <a:endParaRPr lang="en-AU"/>
          </a:p>
        </p:txBody>
      </p:sp>
    </p:spTree>
    <p:extLst>
      <p:ext uri="{BB962C8B-B14F-4D97-AF65-F5344CB8AC3E}">
        <p14:creationId xmlns:p14="http://schemas.microsoft.com/office/powerpoint/2010/main" val="811505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6</a:t>
            </a:fld>
            <a:endParaRPr lang="en-AU"/>
          </a:p>
        </p:txBody>
      </p:sp>
    </p:spTree>
    <p:extLst>
      <p:ext uri="{BB962C8B-B14F-4D97-AF65-F5344CB8AC3E}">
        <p14:creationId xmlns:p14="http://schemas.microsoft.com/office/powerpoint/2010/main" val="3575819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85A3E3-FDF3-47DC-8610-69A570E3067F}" type="slidenum">
              <a:rPr lang="en-AU" smtClean="0"/>
              <a:t>11</a:t>
            </a:fld>
            <a:endParaRPr lang="en-AU"/>
          </a:p>
        </p:txBody>
      </p:sp>
    </p:spTree>
    <p:extLst>
      <p:ext uri="{BB962C8B-B14F-4D97-AF65-F5344CB8AC3E}">
        <p14:creationId xmlns:p14="http://schemas.microsoft.com/office/powerpoint/2010/main" val="3103479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EC5327F-05AD-4350-9876-5C7C7B75B9A1}" type="datetime5">
              <a:rPr lang="en-AU" smtClean="0"/>
              <a:t>12-Feb-20</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2019-20 Q2</a:t>
            </a:r>
            <a:endParaRPr lang="en-AU" dirty="0"/>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298314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468ACB-CD8D-4D00-9E06-C4253EC04FDA}" type="datetime5">
              <a:rPr lang="en-AU" smtClean="0"/>
              <a:t>12-Feb-20</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2019-20 Q2</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70095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F43A50D-6D31-43F0-B206-93F72A9C02A9}" type="datetime5">
              <a:rPr lang="en-AU" smtClean="0"/>
              <a:t>12-Feb-20</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2019-20 Q2</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310986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906000" cy="6858000"/>
          </a:xfrm>
          <a:prstGeom prst="rect">
            <a:avLst/>
          </a:prstGeom>
        </p:spPr>
      </p:pic>
      <p:sp>
        <p:nvSpPr>
          <p:cNvPr id="7" name="Title 1"/>
          <p:cNvSpPr>
            <a:spLocks noGrp="1"/>
          </p:cNvSpPr>
          <p:nvPr>
            <p:ph type="ctrTitle" hasCustomPrompt="1"/>
          </p:nvPr>
        </p:nvSpPr>
        <p:spPr>
          <a:xfrm>
            <a:off x="1045633" y="1447797"/>
            <a:ext cx="4299293" cy="1611715"/>
          </a:xfrm>
        </p:spPr>
        <p:txBody>
          <a:bodyPr anchor="b">
            <a:normAutofit/>
          </a:bodyPr>
          <a:lstStyle>
            <a:lvl1pPr algn="l" rtl="0" fontAlgn="t">
              <a:lnSpc>
                <a:spcPct val="100000"/>
              </a:lnSpc>
              <a:defRPr lang="en-US" sz="2400" b="1" i="0" u="none" strike="noStrike" cap="none" baseline="0" smtClean="0">
                <a:solidFill>
                  <a:schemeClr val="bg1"/>
                </a:solidFill>
                <a:latin typeface="Arial" charset="0"/>
                <a:ea typeface="Arial" charset="0"/>
                <a:cs typeface="Arial" charset="0"/>
              </a:defRPr>
            </a:lvl1pPr>
          </a:lstStyle>
          <a:p>
            <a:pPr rtl="0"/>
            <a:r>
              <a:rPr lang="en-US" dirty="0"/>
              <a:t>Click to edit master title style</a:t>
            </a:r>
          </a:p>
        </p:txBody>
      </p:sp>
      <p:sp>
        <p:nvSpPr>
          <p:cNvPr id="8" name="Subtitle 2"/>
          <p:cNvSpPr>
            <a:spLocks noGrp="1"/>
          </p:cNvSpPr>
          <p:nvPr>
            <p:ph type="subTitle" idx="1" hasCustomPrompt="1"/>
          </p:nvPr>
        </p:nvSpPr>
        <p:spPr>
          <a:xfrm>
            <a:off x="1045633" y="3171466"/>
            <a:ext cx="4299293" cy="1655762"/>
          </a:xfrm>
        </p:spPr>
        <p:txBody>
          <a:bodyPr/>
          <a:lstStyle>
            <a:lvl1pPr marL="0" indent="0" algn="l" rtl="0">
              <a:buNone/>
              <a:defRPr lang="en-US" sz="1600" b="0" i="0" u="none" strike="noStrike" baseline="0" smtClean="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dirty="0"/>
              <a:t>Click to edit master text styles </a:t>
            </a:r>
          </a:p>
        </p:txBody>
      </p:sp>
      <p:pic>
        <p:nvPicPr>
          <p:cNvPr id="9" name="Picture 8">
            <a:extLst>
              <a:ext uri="{FF2B5EF4-FFF2-40B4-BE49-F238E27FC236}">
                <a16:creationId xmlns:a16="http://schemas.microsoft.com/office/drawing/2014/main" id="{EB76CA94-8C88-A143-B8BC-25CDF069D90F}"/>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09918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86D99C-1CFF-D541-A4DC-8A7D066AD717}"/>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7" name="Title 1"/>
          <p:cNvSpPr>
            <a:spLocks noGrp="1"/>
          </p:cNvSpPr>
          <p:nvPr>
            <p:ph type="ctrTitle" hasCustomPrompt="1"/>
          </p:nvPr>
        </p:nvSpPr>
        <p:spPr>
          <a:xfrm>
            <a:off x="1045633" y="1447797"/>
            <a:ext cx="4299293" cy="1611715"/>
          </a:xfrm>
        </p:spPr>
        <p:txBody>
          <a:bodyPr anchor="b">
            <a:normAutofit/>
          </a:bodyPr>
          <a:lstStyle>
            <a:lvl1pPr algn="l" rtl="0" fontAlgn="t">
              <a:lnSpc>
                <a:spcPct val="100000"/>
              </a:lnSpc>
              <a:defRPr lang="en-US" sz="2400" b="1" i="0" u="none" strike="noStrike" cap="none" baseline="0" smtClean="0">
                <a:solidFill>
                  <a:srgbClr val="201547"/>
                </a:solidFill>
                <a:latin typeface="Arial" charset="0"/>
                <a:ea typeface="Arial" charset="0"/>
                <a:cs typeface="Arial" charset="0"/>
              </a:defRPr>
            </a:lvl1pPr>
          </a:lstStyle>
          <a:p>
            <a:pPr rtl="0"/>
            <a:r>
              <a:rPr lang="en-US" dirty="0"/>
              <a:t>Click to edit master title style</a:t>
            </a:r>
          </a:p>
        </p:txBody>
      </p:sp>
      <p:sp>
        <p:nvSpPr>
          <p:cNvPr id="8" name="Subtitle 2"/>
          <p:cNvSpPr>
            <a:spLocks noGrp="1"/>
          </p:cNvSpPr>
          <p:nvPr>
            <p:ph type="subTitle" idx="1" hasCustomPrompt="1"/>
          </p:nvPr>
        </p:nvSpPr>
        <p:spPr>
          <a:xfrm>
            <a:off x="1045633" y="3171466"/>
            <a:ext cx="4299293" cy="1655762"/>
          </a:xfrm>
        </p:spPr>
        <p:txBody>
          <a:bodyPr/>
          <a:lstStyle>
            <a:lvl1pPr marL="0" indent="0" algn="l" rtl="0">
              <a:buNone/>
              <a:defRPr lang="en-US" sz="1600" b="0" i="0" u="none" strike="noStrike" baseline="0" smtClean="0">
                <a:solidFill>
                  <a:schemeClr val="tx2"/>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dirty="0"/>
              <a:t>Click to edit master text styles </a:t>
            </a:r>
          </a:p>
        </p:txBody>
      </p:sp>
      <p:pic>
        <p:nvPicPr>
          <p:cNvPr id="9" name="Picture 8">
            <a:extLst>
              <a:ext uri="{FF2B5EF4-FFF2-40B4-BE49-F238E27FC236}">
                <a16:creationId xmlns:a16="http://schemas.microsoft.com/office/drawing/2014/main" id="{EB76CA94-8C88-A143-B8BC-25CDF069D90F}"/>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689048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mall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71FD1C6-9C3A-4F02-8812-8B938DCFF6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2720" y="-11751"/>
            <a:ext cx="7552547" cy="6858000"/>
          </a:xfrm>
          <a:prstGeom prst="rect">
            <a:avLst/>
          </a:prstGeom>
        </p:spPr>
      </p:pic>
      <p:pic>
        <p:nvPicPr>
          <p:cNvPr id="3" name="Picture 2"/>
          <p:cNvPicPr>
            <a:picLocks noChangeAspect="1"/>
          </p:cNvPicPr>
          <p:nvPr userDrawn="1"/>
        </p:nvPicPr>
        <p:blipFill>
          <a:blip r:embed="rId3"/>
          <a:stretch>
            <a:fillRect/>
          </a:stretch>
        </p:blipFill>
        <p:spPr>
          <a:xfrm>
            <a:off x="12027" y="-11751"/>
            <a:ext cx="9973240" cy="6858000"/>
          </a:xfrm>
          <a:prstGeom prst="rect">
            <a:avLst/>
          </a:prstGeom>
        </p:spPr>
      </p:pic>
      <p:sp>
        <p:nvSpPr>
          <p:cNvPr id="6" name="Slide Number Placeholder 5"/>
          <p:cNvSpPr>
            <a:spLocks noGrp="1"/>
          </p:cNvSpPr>
          <p:nvPr>
            <p:ph type="sldNum" sz="quarter" idx="12"/>
          </p:nvPr>
        </p:nvSpPr>
        <p:spPr>
          <a:xfrm>
            <a:off x="6996113" y="6176964"/>
            <a:ext cx="2228850" cy="365125"/>
          </a:xfrm>
        </p:spPr>
        <p:txBody>
          <a:bodyPr/>
          <a:lstStyle/>
          <a:p>
            <a:fld id="{704246D9-D3A8-334A-A3DF-B0B258DDBCB3}" type="slidenum">
              <a:rPr lang="en-US" smtClean="0"/>
              <a:t>‹#›</a:t>
            </a:fld>
            <a:endParaRPr lang="en-US" dirty="0"/>
          </a:p>
        </p:txBody>
      </p:sp>
      <p:sp>
        <p:nvSpPr>
          <p:cNvPr id="8" name="Title 1"/>
          <p:cNvSpPr>
            <a:spLocks noGrp="1"/>
          </p:cNvSpPr>
          <p:nvPr>
            <p:ph type="ctrTitle" hasCustomPrompt="1"/>
          </p:nvPr>
        </p:nvSpPr>
        <p:spPr>
          <a:xfrm>
            <a:off x="608229" y="841948"/>
            <a:ext cx="2590927" cy="1264171"/>
          </a:xfrm>
        </p:spPr>
        <p:txBody>
          <a:bodyPr anchor="t" anchorCtr="0">
            <a:normAutofit/>
          </a:bodyPr>
          <a:lstStyle>
            <a:lvl1pPr algn="l" rtl="0" fontAlgn="t">
              <a:lnSpc>
                <a:spcPct val="100000"/>
              </a:lnSpc>
              <a:defRPr lang="en-US" sz="2400" b="1" i="0" u="none" strike="noStrike" cap="none" baseline="0" smtClean="0">
                <a:solidFill>
                  <a:schemeClr val="bg1"/>
                </a:solidFill>
                <a:latin typeface="Arial" charset="0"/>
                <a:ea typeface="Arial" charset="0"/>
                <a:cs typeface="Arial" charset="0"/>
              </a:defRPr>
            </a:lvl1pPr>
          </a:lstStyle>
          <a:p>
            <a:pPr rtl="0"/>
            <a:r>
              <a:rPr lang="en-US" dirty="0"/>
              <a:t>Click to edit master title style</a:t>
            </a:r>
          </a:p>
        </p:txBody>
      </p:sp>
      <p:sp>
        <p:nvSpPr>
          <p:cNvPr id="9" name="Subtitle 2"/>
          <p:cNvSpPr>
            <a:spLocks noGrp="1"/>
          </p:cNvSpPr>
          <p:nvPr>
            <p:ph type="subTitle" idx="1" hasCustomPrompt="1"/>
          </p:nvPr>
        </p:nvSpPr>
        <p:spPr>
          <a:xfrm>
            <a:off x="608229" y="2220847"/>
            <a:ext cx="3102461" cy="1298720"/>
          </a:xfrm>
        </p:spPr>
        <p:txBody>
          <a:bodyPr/>
          <a:lstStyle>
            <a:lvl1pPr marL="0" indent="0" algn="l" rtl="0">
              <a:buNone/>
              <a:defRPr lang="en-US" sz="1600" b="0" i="0" u="none" strike="noStrike" baseline="0" smtClean="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dirty="0"/>
              <a:t>Click to edit master text styles </a:t>
            </a:r>
          </a:p>
        </p:txBody>
      </p:sp>
    </p:spTree>
    <p:extLst>
      <p:ext uri="{BB962C8B-B14F-4D97-AF65-F5344CB8AC3E}">
        <p14:creationId xmlns:p14="http://schemas.microsoft.com/office/powerpoint/2010/main" val="3310546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or Breakout 3">
    <p:spTree>
      <p:nvGrpSpPr>
        <p:cNvPr id="1" name=""/>
        <p:cNvGrpSpPr/>
        <p:nvPr/>
      </p:nvGrpSpPr>
      <p:grpSpPr>
        <a:xfrm>
          <a:off x="0" y="0"/>
          <a:ext cx="0" cy="0"/>
          <a:chOff x="0" y="0"/>
          <a:chExt cx="0" cy="0"/>
        </a:xfrm>
      </p:grpSpPr>
      <p:sp>
        <p:nvSpPr>
          <p:cNvPr id="11" name="Content Placeholder 4"/>
          <p:cNvSpPr>
            <a:spLocks noGrp="1"/>
          </p:cNvSpPr>
          <p:nvPr>
            <p:ph sz="quarter" idx="13"/>
          </p:nvPr>
        </p:nvSpPr>
        <p:spPr>
          <a:xfrm>
            <a:off x="681038" y="2273521"/>
            <a:ext cx="8491184" cy="3255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2"/>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552783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or Breakout 3">
    <p:spTree>
      <p:nvGrpSpPr>
        <p:cNvPr id="1" name=""/>
        <p:cNvGrpSpPr/>
        <p:nvPr/>
      </p:nvGrpSpPr>
      <p:grpSpPr>
        <a:xfrm>
          <a:off x="0" y="0"/>
          <a:ext cx="0" cy="0"/>
          <a:chOff x="0" y="0"/>
          <a:chExt cx="0" cy="0"/>
        </a:xfrm>
      </p:grpSpPr>
      <p:sp>
        <p:nvSpPr>
          <p:cNvPr id="11" name="Content Placeholder 4"/>
          <p:cNvSpPr>
            <a:spLocks noGrp="1"/>
          </p:cNvSpPr>
          <p:nvPr>
            <p:ph sz="quarter" idx="13"/>
          </p:nvPr>
        </p:nvSpPr>
        <p:spPr>
          <a:xfrm>
            <a:off x="681038" y="2273521"/>
            <a:ext cx="8491184" cy="3255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3678407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1" name="Content Placeholder 4"/>
          <p:cNvSpPr>
            <a:spLocks noGrp="1"/>
          </p:cNvSpPr>
          <p:nvPr>
            <p:ph sz="quarter" idx="13"/>
          </p:nvPr>
        </p:nvSpPr>
        <p:spPr>
          <a:xfrm>
            <a:off x="681038" y="2340001"/>
            <a:ext cx="8491184" cy="3255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372592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or Break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CD3E12-3B3E-FE41-A86F-D926C03FC618}"/>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1" name="Content Placeholder 4"/>
          <p:cNvSpPr>
            <a:spLocks noGrp="1"/>
          </p:cNvSpPr>
          <p:nvPr>
            <p:ph sz="quarter" idx="13"/>
          </p:nvPr>
        </p:nvSpPr>
        <p:spPr>
          <a:xfrm>
            <a:off x="681038" y="2340001"/>
            <a:ext cx="8491184" cy="3255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973482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ection or Breakout 3">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2"/>
          <a:stretch>
            <a:fillRect/>
          </a:stretch>
        </p:blipFill>
        <p:spPr>
          <a:xfrm>
            <a:off x="8350037" y="5987630"/>
            <a:ext cx="1239577" cy="344593"/>
          </a:xfrm>
          <a:prstGeom prst="rect">
            <a:avLst/>
          </a:prstGeom>
        </p:spPr>
      </p:pic>
      <p:sp>
        <p:nvSpPr>
          <p:cNvPr id="6" name="Content Placeholder 4">
            <a:extLst>
              <a:ext uri="{FF2B5EF4-FFF2-40B4-BE49-F238E27FC236}">
                <a16:creationId xmlns:a16="http://schemas.microsoft.com/office/drawing/2014/main" id="{1B4B9E91-33A0-AF4B-A089-200F8CF78FFB}"/>
              </a:ext>
            </a:extLst>
          </p:cNvPr>
          <p:cNvSpPr>
            <a:spLocks noGrp="1"/>
          </p:cNvSpPr>
          <p:nvPr>
            <p:ph sz="quarter" idx="13"/>
          </p:nvPr>
        </p:nvSpPr>
        <p:spPr>
          <a:xfrm>
            <a:off x="681039" y="2275201"/>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8">
            <a:extLst>
              <a:ext uri="{FF2B5EF4-FFF2-40B4-BE49-F238E27FC236}">
                <a16:creationId xmlns:a16="http://schemas.microsoft.com/office/drawing/2014/main" id="{19C0D951-83EE-B144-A42D-95ED927126ED}"/>
              </a:ext>
            </a:extLst>
          </p:cNvPr>
          <p:cNvSpPr>
            <a:spLocks noGrp="1"/>
          </p:cNvSpPr>
          <p:nvPr>
            <p:ph type="pic" sz="quarter" idx="14"/>
          </p:nvPr>
        </p:nvSpPr>
        <p:spPr>
          <a:xfrm>
            <a:off x="5078545" y="22752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65025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B7C74C-C870-47C7-9728-A9E488F22A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27" y="183556"/>
            <a:ext cx="9893473" cy="365125"/>
          </a:xfrm>
          <a:prstGeom prst="rect">
            <a:avLst/>
          </a:prstGeom>
        </p:spPr>
      </p:pic>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D7D792-F052-4116-A08A-4FC9705148BB}" type="datetime5">
              <a:rPr lang="en-AU" smtClean="0"/>
              <a:t>12-Feb-20</a:t>
            </a:fld>
            <a:endParaRPr lang="en-AU"/>
          </a:p>
        </p:txBody>
      </p:sp>
      <p:sp>
        <p:nvSpPr>
          <p:cNvPr id="5" name="Footer Placeholder 4"/>
          <p:cNvSpPr>
            <a:spLocks noGrp="1"/>
          </p:cNvSpPr>
          <p:nvPr>
            <p:ph type="ftr" sz="quarter" idx="11"/>
          </p:nvPr>
        </p:nvSpPr>
        <p:spPr>
          <a:xfrm>
            <a:off x="488504" y="6520259"/>
            <a:ext cx="4968552" cy="365125"/>
          </a:xfrm>
        </p:spPr>
        <p:txBody>
          <a:bodyPr/>
          <a:lstStyle>
            <a:lvl1pPr algn="l">
              <a:defRPr sz="900">
                <a:solidFill>
                  <a:schemeClr val="bg1">
                    <a:lumMod val="75000"/>
                  </a:schemeClr>
                </a:solidFill>
              </a:defRPr>
            </a:lvl1pPr>
          </a:lstStyle>
          <a:p>
            <a:r>
              <a:rPr lang="en-AU"/>
              <a:t>Earth Resources Regulation Quarterly Performance Report 2019-20 Q2</a:t>
            </a:r>
            <a:endParaRPr lang="en-AU" dirty="0"/>
          </a:p>
        </p:txBody>
      </p:sp>
      <p:sp>
        <p:nvSpPr>
          <p:cNvPr id="6" name="Slide Number Placeholder 5"/>
          <p:cNvSpPr>
            <a:spLocks noGrp="1"/>
          </p:cNvSpPr>
          <p:nvPr>
            <p:ph type="sldNum" sz="quarter" idx="12"/>
          </p:nvPr>
        </p:nvSpPr>
        <p:spPr>
          <a:xfrm>
            <a:off x="8893974" y="217786"/>
            <a:ext cx="969336" cy="274043"/>
          </a:xfrm>
        </p:spPr>
        <p:txBody>
          <a:bodyPr/>
          <a:lstStyle>
            <a:lvl1pPr>
              <a:defRPr>
                <a:solidFill>
                  <a:schemeClr val="bg1">
                    <a:lumMod val="95000"/>
                  </a:schemeClr>
                </a:solidFill>
              </a:defRPr>
            </a:lvl1pPr>
          </a:lstStyle>
          <a:p>
            <a:r>
              <a:rPr lang="en-AU" dirty="0"/>
              <a:t> Page    </a:t>
            </a:r>
            <a:fld id="{BE4ABD5F-D626-4461-ADC9-85806A61CF0E}" type="slidenum">
              <a:rPr lang="en-AU" smtClean="0"/>
              <a:pPr/>
              <a:t>‹#›</a:t>
            </a:fld>
            <a:endParaRPr lang="en-AU" dirty="0"/>
          </a:p>
        </p:txBody>
      </p:sp>
      <p:pic>
        <p:nvPicPr>
          <p:cNvPr id="9" name="Picture 8">
            <a:extLst>
              <a:ext uri="{FF2B5EF4-FFF2-40B4-BE49-F238E27FC236}">
                <a16:creationId xmlns:a16="http://schemas.microsoft.com/office/drawing/2014/main" id="{F068D333-D6E2-4344-B266-EA38A19C6B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97244" y="6583361"/>
            <a:ext cx="808755" cy="243750"/>
          </a:xfrm>
          <a:prstGeom prst="rect">
            <a:avLst/>
          </a:prstGeom>
        </p:spPr>
      </p:pic>
    </p:spTree>
    <p:extLst>
      <p:ext uri="{BB962C8B-B14F-4D97-AF65-F5344CB8AC3E}">
        <p14:creationId xmlns:p14="http://schemas.microsoft.com/office/powerpoint/2010/main" val="3765220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Section or Breakout 3">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sp>
        <p:nvSpPr>
          <p:cNvPr id="6" name="Content Placeholder 4">
            <a:extLst>
              <a:ext uri="{FF2B5EF4-FFF2-40B4-BE49-F238E27FC236}">
                <a16:creationId xmlns:a16="http://schemas.microsoft.com/office/drawing/2014/main" id="{1B4B9E91-33A0-AF4B-A089-200F8CF78FFB}"/>
              </a:ext>
            </a:extLst>
          </p:cNvPr>
          <p:cNvSpPr>
            <a:spLocks noGrp="1"/>
          </p:cNvSpPr>
          <p:nvPr>
            <p:ph sz="quarter" idx="13"/>
          </p:nvPr>
        </p:nvSpPr>
        <p:spPr>
          <a:xfrm>
            <a:off x="681039" y="2275201"/>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8">
            <a:extLst>
              <a:ext uri="{FF2B5EF4-FFF2-40B4-BE49-F238E27FC236}">
                <a16:creationId xmlns:a16="http://schemas.microsoft.com/office/drawing/2014/main" id="{19C0D951-83EE-B144-A42D-95ED927126ED}"/>
              </a:ext>
            </a:extLst>
          </p:cNvPr>
          <p:cNvSpPr>
            <a:spLocks noGrp="1"/>
          </p:cNvSpPr>
          <p:nvPr>
            <p:ph type="pic" sz="quarter" idx="14"/>
          </p:nvPr>
        </p:nvSpPr>
        <p:spPr>
          <a:xfrm>
            <a:off x="5078545" y="22752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3540019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90742"/>
            <a:ext cx="9906000" cy="6858000"/>
          </a:xfrm>
          <a:prstGeom prst="rect">
            <a:avLst/>
          </a:prstGeom>
        </p:spPr>
      </p:pic>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3"/>
          <a:stretch>
            <a:fillRect/>
          </a:stretch>
        </p:blipFill>
        <p:spPr>
          <a:xfrm>
            <a:off x="8350037" y="5987630"/>
            <a:ext cx="1239577" cy="344593"/>
          </a:xfrm>
          <a:prstGeom prst="rect">
            <a:avLst/>
          </a:prstGeom>
        </p:spPr>
      </p:pic>
      <p:sp>
        <p:nvSpPr>
          <p:cNvPr id="7" name="Content Placeholder 4">
            <a:extLst>
              <a:ext uri="{FF2B5EF4-FFF2-40B4-BE49-F238E27FC236}">
                <a16:creationId xmlns:a16="http://schemas.microsoft.com/office/drawing/2014/main" id="{13CEB057-0D86-D24D-9BAF-F32E5AE5B08C}"/>
              </a:ext>
            </a:extLst>
          </p:cNvPr>
          <p:cNvSpPr>
            <a:spLocks noGrp="1"/>
          </p:cNvSpPr>
          <p:nvPr>
            <p:ph sz="quarter" idx="13"/>
          </p:nvPr>
        </p:nvSpPr>
        <p:spPr>
          <a:xfrm>
            <a:off x="681039" y="2340000"/>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32EDEB9E-7BBA-FA47-A240-74023931CB1B}"/>
              </a:ext>
            </a:extLst>
          </p:cNvPr>
          <p:cNvSpPr>
            <a:spLocks noGrp="1"/>
          </p:cNvSpPr>
          <p:nvPr>
            <p:ph type="pic" sz="quarter" idx="14"/>
          </p:nvPr>
        </p:nvSpPr>
        <p:spPr>
          <a:xfrm>
            <a:off x="5078545" y="23400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2099604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sp>
        <p:nvSpPr>
          <p:cNvPr id="7" name="Content Placeholder 4">
            <a:extLst>
              <a:ext uri="{FF2B5EF4-FFF2-40B4-BE49-F238E27FC236}">
                <a16:creationId xmlns:a16="http://schemas.microsoft.com/office/drawing/2014/main" id="{13CEB057-0D86-D24D-9BAF-F32E5AE5B08C}"/>
              </a:ext>
            </a:extLst>
          </p:cNvPr>
          <p:cNvSpPr>
            <a:spLocks noGrp="1"/>
          </p:cNvSpPr>
          <p:nvPr>
            <p:ph sz="quarter" idx="13"/>
          </p:nvPr>
        </p:nvSpPr>
        <p:spPr>
          <a:xfrm>
            <a:off x="681039" y="2340000"/>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32EDEB9E-7BBA-FA47-A240-74023931CB1B}"/>
              </a:ext>
            </a:extLst>
          </p:cNvPr>
          <p:cNvSpPr>
            <a:spLocks noGrp="1"/>
          </p:cNvSpPr>
          <p:nvPr>
            <p:ph type="pic" sz="quarter" idx="14"/>
          </p:nvPr>
        </p:nvSpPr>
        <p:spPr>
          <a:xfrm>
            <a:off x="5078545" y="23400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139910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7716C2-06AE-4D92-A2F4-9C9881DB7C06}" type="datetime5">
              <a:rPr lang="en-AU" smtClean="0"/>
              <a:t>12-Feb-20</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2019-20 Q2</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01006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9E354DC7-F46F-45CC-A5E0-B672B0A0774F}" type="datetime5">
              <a:rPr lang="en-AU" smtClean="0"/>
              <a:t>12-Feb-20</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2019-20 Q2</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57927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202485CA-C89F-4ACF-8B69-96BB9672E05D}" type="datetime5">
              <a:rPr lang="en-AU" smtClean="0"/>
              <a:t>12-Feb-20</a:t>
            </a:fld>
            <a:endParaRPr lang="en-AU"/>
          </a:p>
        </p:txBody>
      </p:sp>
      <p:sp>
        <p:nvSpPr>
          <p:cNvPr id="8" name="Footer Placeholder 7"/>
          <p:cNvSpPr>
            <a:spLocks noGrp="1"/>
          </p:cNvSpPr>
          <p:nvPr>
            <p:ph type="ftr" sz="quarter" idx="11"/>
          </p:nvPr>
        </p:nvSpPr>
        <p:spPr/>
        <p:txBody>
          <a:bodyPr/>
          <a:lstStyle/>
          <a:p>
            <a:r>
              <a:rPr lang="en-AU"/>
              <a:t>Earth Resources Regulation Quarterly Performance Report 2019-20 Q2</a:t>
            </a:r>
          </a:p>
        </p:txBody>
      </p:sp>
      <p:sp>
        <p:nvSpPr>
          <p:cNvPr id="9" name="Slide Number Placeholder 8"/>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393001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03B5B2A-310D-49A9-B80B-1C9B68CCE9CD}" type="datetime5">
              <a:rPr lang="en-AU" smtClean="0"/>
              <a:t>12-Feb-20</a:t>
            </a:fld>
            <a:endParaRPr lang="en-AU"/>
          </a:p>
        </p:txBody>
      </p:sp>
      <p:sp>
        <p:nvSpPr>
          <p:cNvPr id="4" name="Footer Placeholder 3"/>
          <p:cNvSpPr>
            <a:spLocks noGrp="1"/>
          </p:cNvSpPr>
          <p:nvPr>
            <p:ph type="ftr" sz="quarter" idx="11"/>
          </p:nvPr>
        </p:nvSpPr>
        <p:spPr/>
        <p:txBody>
          <a:bodyPr/>
          <a:lstStyle/>
          <a:p>
            <a:r>
              <a:rPr lang="en-AU"/>
              <a:t>Earth Resources Regulation Quarterly Performance Report 2019-20 Q2</a:t>
            </a:r>
          </a:p>
        </p:txBody>
      </p:sp>
      <p:sp>
        <p:nvSpPr>
          <p:cNvPr id="5" name="Slide Number Placeholder 4"/>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3519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E54C8-20A2-44CF-B8E2-59178E66B9D7}" type="datetime5">
              <a:rPr lang="en-AU" smtClean="0"/>
              <a:t>12-Feb-20</a:t>
            </a:fld>
            <a:endParaRPr lang="en-AU"/>
          </a:p>
        </p:txBody>
      </p:sp>
      <p:sp>
        <p:nvSpPr>
          <p:cNvPr id="3" name="Footer Placeholder 2"/>
          <p:cNvSpPr>
            <a:spLocks noGrp="1"/>
          </p:cNvSpPr>
          <p:nvPr>
            <p:ph type="ftr" sz="quarter" idx="11"/>
          </p:nvPr>
        </p:nvSpPr>
        <p:spPr/>
        <p:txBody>
          <a:bodyPr/>
          <a:lstStyle/>
          <a:p>
            <a:r>
              <a:rPr lang="en-AU"/>
              <a:t>Earth Resources Regulation Quarterly Performance Report 2019-20 Q2</a:t>
            </a:r>
          </a:p>
        </p:txBody>
      </p:sp>
      <p:sp>
        <p:nvSpPr>
          <p:cNvPr id="4" name="Slide Number Placeholder 3"/>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83529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B11A15-F501-49EA-8B50-C4863C41B99D}" type="datetime5">
              <a:rPr lang="en-AU" smtClean="0"/>
              <a:t>12-Feb-20</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2019-20 Q2</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491821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388BAD-177F-4856-A7EC-0B100B16F3E7}" type="datetime5">
              <a:rPr lang="en-AU" smtClean="0"/>
              <a:t>12-Feb-20</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2019-20 Q2</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76896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F1E63-0E2D-4167-82D0-B29507CF8A2C}" type="datetime5">
              <a:rPr lang="en-AU" smtClean="0"/>
              <a:t>12-Feb-20</a:t>
            </a:fld>
            <a:endParaRPr lang="en-AU"/>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Earth Resources Regulation Quarterly Performance Report 2019-20 Q2</a:t>
            </a: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ABD5F-D626-4461-ADC9-85806A61CF0E}" type="slidenum">
              <a:rPr lang="en-AU" smtClean="0"/>
              <a:t>‹#›</a:t>
            </a:fld>
            <a:endParaRPr lang="en-AU"/>
          </a:p>
        </p:txBody>
      </p:sp>
    </p:spTree>
    <p:extLst>
      <p:ext uri="{BB962C8B-B14F-4D97-AF65-F5344CB8AC3E}">
        <p14:creationId xmlns:p14="http://schemas.microsoft.com/office/powerpoint/2010/main" val="3720746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22ABD8-ED05-184B-BB1F-06DE24CF8E83}"/>
              </a:ext>
            </a:extLst>
          </p:cNvPr>
          <p:cNvPicPr>
            <a:picLocks noChangeAspect="1"/>
          </p:cNvPicPr>
          <p:nvPr userDrawn="1"/>
        </p:nvPicPr>
        <p:blipFill>
          <a:blip r:embed="rId13"/>
          <a:stretch>
            <a:fillRect/>
          </a:stretch>
        </p:blipFill>
        <p:spPr>
          <a:xfrm>
            <a:off x="0" y="0"/>
            <a:ext cx="9906000" cy="6858000"/>
          </a:xfrm>
          <a:prstGeom prst="rect">
            <a:avLst/>
          </a:prstGeom>
        </p:spPr>
      </p:pic>
      <p:sp>
        <p:nvSpPr>
          <p:cNvPr id="2" name="Title Placeholder 1"/>
          <p:cNvSpPr>
            <a:spLocks noGrp="1"/>
          </p:cNvSpPr>
          <p:nvPr>
            <p:ph type="title"/>
          </p:nvPr>
        </p:nvSpPr>
        <p:spPr>
          <a:xfrm>
            <a:off x="681037" y="647921"/>
            <a:ext cx="5851907" cy="1057148"/>
          </a:xfrm>
          <a:prstGeom prst="rect">
            <a:avLst/>
          </a:prstGeom>
        </p:spPr>
        <p:txBody>
          <a:bodyPr vert="horz" lIns="0" tIns="0" rIns="0" bIns="0" rtlCol="0" anchor="ctr" anchorCtr="0">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81038" y="1979271"/>
            <a:ext cx="8543925" cy="419769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96113" y="617696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246D9-D3A8-334A-A3DF-B0B258DDBCB3}" type="slidenum">
              <a:rPr lang="en-US" smtClean="0"/>
              <a:t>‹#›</a:t>
            </a:fld>
            <a:endParaRPr lang="en-US"/>
          </a:p>
        </p:txBody>
      </p:sp>
    </p:spTree>
    <p:extLst>
      <p:ext uri="{BB962C8B-B14F-4D97-AF65-F5344CB8AC3E}">
        <p14:creationId xmlns:p14="http://schemas.microsoft.com/office/powerpoint/2010/main" val="5042091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90000"/>
        </a:lnSpc>
        <a:spcBef>
          <a:spcPct val="0"/>
        </a:spcBef>
        <a:buNone/>
        <a:defRPr sz="2200" b="1" kern="1200" cap="none"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earthresources.vic.gov.au/__data/assets/pdf_file/0020/461315/Earth-Resources-Regulation-Compliance-Strategy-2018-2020.pdf"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s://earthresources.vic.gov.au/about-us/new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arthresources.vic.gov.au/legislation-and-regulations/regulator-performance-reporting/quarterly-performance-reports"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504" y="836712"/>
            <a:ext cx="2904611" cy="1264171"/>
          </a:xfrm>
        </p:spPr>
        <p:txBody>
          <a:bodyPr>
            <a:noAutofit/>
          </a:bodyPr>
          <a:lstStyle/>
          <a:p>
            <a:pPr algn="ctr"/>
            <a:r>
              <a:rPr lang="en-US" sz="2800" dirty="0"/>
              <a:t>Earth Resources Regulation</a:t>
            </a:r>
          </a:p>
        </p:txBody>
      </p:sp>
      <p:sp>
        <p:nvSpPr>
          <p:cNvPr id="3" name="Subtitle 2"/>
          <p:cNvSpPr>
            <a:spLocks noGrp="1"/>
          </p:cNvSpPr>
          <p:nvPr>
            <p:ph type="subTitle" idx="1"/>
          </p:nvPr>
        </p:nvSpPr>
        <p:spPr>
          <a:xfrm>
            <a:off x="416496" y="2039542"/>
            <a:ext cx="3600399" cy="1298720"/>
          </a:xfrm>
        </p:spPr>
        <p:txBody>
          <a:bodyPr/>
          <a:lstStyle/>
          <a:p>
            <a:r>
              <a:rPr lang="en-AU" sz="2000" dirty="0"/>
              <a:t>Quarterly Performance Report</a:t>
            </a:r>
          </a:p>
          <a:p>
            <a:r>
              <a:rPr lang="en-AU" sz="2000" dirty="0"/>
              <a:t>2019-20 Quarter 2</a:t>
            </a:r>
          </a:p>
          <a:p>
            <a:r>
              <a:rPr lang="en-AU" sz="1400" dirty="0"/>
              <a:t>1</a:t>
            </a:r>
            <a:r>
              <a:rPr lang="en-AU" sz="1400" baseline="30000" dirty="0"/>
              <a:t>st</a:t>
            </a:r>
            <a:r>
              <a:rPr lang="en-AU" sz="1400" dirty="0"/>
              <a:t> October to 31</a:t>
            </a:r>
            <a:r>
              <a:rPr lang="en-AU" sz="1400" baseline="30000" dirty="0"/>
              <a:t>st</a:t>
            </a:r>
            <a:r>
              <a:rPr lang="en-AU" sz="1400" dirty="0"/>
              <a:t> December 2019</a:t>
            </a:r>
          </a:p>
          <a:p>
            <a:endParaRPr lang="en-US" dirty="0"/>
          </a:p>
        </p:txBody>
      </p:sp>
      <p:sp>
        <p:nvSpPr>
          <p:cNvPr id="4" name="Slide Number Placeholder 3">
            <a:extLst>
              <a:ext uri="{FF2B5EF4-FFF2-40B4-BE49-F238E27FC236}">
                <a16:creationId xmlns:a16="http://schemas.microsoft.com/office/drawing/2014/main" id="{0AACB5D3-9D07-4D62-ABE2-C41FEA9488E4}"/>
              </a:ext>
            </a:extLst>
          </p:cNvPr>
          <p:cNvSpPr>
            <a:spLocks noGrp="1"/>
          </p:cNvSpPr>
          <p:nvPr>
            <p:ph type="sldNum" sz="quarter" idx="12"/>
          </p:nvPr>
        </p:nvSpPr>
        <p:spPr/>
        <p:txBody>
          <a:bodyPr/>
          <a:lstStyle/>
          <a:p>
            <a:fld id="{704246D9-D3A8-334A-A3DF-B0B258DDBCB3}" type="slidenum">
              <a:rPr lang="en-US" smtClean="0"/>
              <a:t>1</a:t>
            </a:fld>
            <a:endParaRPr lang="en-US" dirty="0"/>
          </a:p>
        </p:txBody>
      </p:sp>
      <p:pic>
        <p:nvPicPr>
          <p:cNvPr id="8" name="Picture 7">
            <a:extLst>
              <a:ext uri="{FF2B5EF4-FFF2-40B4-BE49-F238E27FC236}">
                <a16:creationId xmlns:a16="http://schemas.microsoft.com/office/drawing/2014/main" id="{951B6779-666B-4B0D-A2D3-57E9637115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2647" y="5910005"/>
            <a:ext cx="2097237" cy="632084"/>
          </a:xfrm>
          <a:prstGeom prst="rect">
            <a:avLst/>
          </a:prstGeom>
        </p:spPr>
      </p:pic>
    </p:spTree>
    <p:extLst>
      <p:ext uri="{BB962C8B-B14F-4D97-AF65-F5344CB8AC3E}">
        <p14:creationId xmlns:p14="http://schemas.microsoft.com/office/powerpoint/2010/main" val="166556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5300" y="228059"/>
            <a:ext cx="8915400" cy="274042"/>
          </a:xfrm>
        </p:spPr>
        <p:txBody>
          <a:bodyPr>
            <a:normAutofit fontScale="90000"/>
          </a:bodyPr>
          <a:lstStyle/>
          <a:p>
            <a:r>
              <a:rPr lang="en-AU" sz="1400" b="1" dirty="0">
                <a:solidFill>
                  <a:schemeClr val="bg1"/>
                </a:solidFill>
              </a:rPr>
              <a:t>KPI 2 Ensuring Compliance – Compliance Activities Undertaken</a:t>
            </a:r>
          </a:p>
        </p:txBody>
      </p:sp>
      <p:sp>
        <p:nvSpPr>
          <p:cNvPr id="8" name="TextBox 7"/>
          <p:cNvSpPr txBox="1"/>
          <p:nvPr/>
        </p:nvSpPr>
        <p:spPr>
          <a:xfrm>
            <a:off x="344487" y="687500"/>
            <a:ext cx="4134459" cy="276999"/>
          </a:xfrm>
          <a:prstGeom prst="rect">
            <a:avLst/>
          </a:prstGeom>
          <a:noFill/>
        </p:spPr>
        <p:txBody>
          <a:bodyPr wrap="square" rtlCol="0">
            <a:spAutoFit/>
          </a:bodyPr>
          <a:lstStyle/>
          <a:p>
            <a:r>
              <a:rPr lang="en-AU" sz="1200" dirty="0"/>
              <a:t>Compliance Activities – 2019-20 Q2</a:t>
            </a:r>
          </a:p>
        </p:txBody>
      </p:sp>
      <p:sp>
        <p:nvSpPr>
          <p:cNvPr id="2" name="Slide Number Placeholder 1">
            <a:extLst>
              <a:ext uri="{FF2B5EF4-FFF2-40B4-BE49-F238E27FC236}">
                <a16:creationId xmlns:a16="http://schemas.microsoft.com/office/drawing/2014/main" id="{D5470B46-C83E-4068-9430-01B44550043F}"/>
              </a:ext>
            </a:extLst>
          </p:cNvPr>
          <p:cNvSpPr>
            <a:spLocks noGrp="1"/>
          </p:cNvSpPr>
          <p:nvPr>
            <p:ph type="sldNum" sz="quarter" idx="12"/>
          </p:nvPr>
        </p:nvSpPr>
        <p:spPr>
          <a:xfrm>
            <a:off x="9008672" y="228059"/>
            <a:ext cx="897328" cy="274042"/>
          </a:xfrm>
        </p:spPr>
        <p:txBody>
          <a:bodyPr/>
          <a:lstStyle/>
          <a:p>
            <a:r>
              <a:rPr lang="en-AU" dirty="0"/>
              <a:t> Page    </a:t>
            </a:r>
            <a:fld id="{BE4ABD5F-D626-4461-ADC9-85806A61CF0E}" type="slidenum">
              <a:rPr lang="en-AU" smtClean="0"/>
              <a:pPr/>
              <a:t>10</a:t>
            </a:fld>
            <a:endParaRPr lang="en-AU" dirty="0"/>
          </a:p>
        </p:txBody>
      </p:sp>
      <p:sp>
        <p:nvSpPr>
          <p:cNvPr id="13" name="TextBox 12">
            <a:extLst>
              <a:ext uri="{FF2B5EF4-FFF2-40B4-BE49-F238E27FC236}">
                <a16:creationId xmlns:a16="http://schemas.microsoft.com/office/drawing/2014/main" id="{C08172B5-22E9-4614-A3A1-B7D188588138}"/>
              </a:ext>
            </a:extLst>
          </p:cNvPr>
          <p:cNvSpPr txBox="1"/>
          <p:nvPr/>
        </p:nvSpPr>
        <p:spPr>
          <a:xfrm>
            <a:off x="5316108" y="4915869"/>
            <a:ext cx="4277360" cy="1477328"/>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Earth Resources Regulation undertakes proactive compliance activities using a risk based approach. Activities include audits, inspections, meetings with duty holders and site closures after reviewing rehabilitation.</a:t>
            </a:r>
          </a:p>
          <a:p>
            <a:r>
              <a:rPr lang="en-AU" sz="900" dirty="0">
                <a:solidFill>
                  <a:schemeClr val="bg1">
                    <a:lumMod val="50000"/>
                  </a:schemeClr>
                </a:solidFill>
              </a:rPr>
              <a:t>  </a:t>
            </a:r>
          </a:p>
          <a:p>
            <a:r>
              <a:rPr lang="en-AU" sz="900" dirty="0">
                <a:solidFill>
                  <a:schemeClr val="bg1">
                    <a:lumMod val="50000"/>
                  </a:schemeClr>
                </a:solidFill>
              </a:rPr>
              <a:t>Earth Resources Regulation undertaken compliance actions under the </a:t>
            </a:r>
            <a:r>
              <a:rPr lang="en-AU" sz="900" i="1" dirty="0">
                <a:solidFill>
                  <a:schemeClr val="bg1">
                    <a:lumMod val="50000"/>
                  </a:schemeClr>
                </a:solidFill>
              </a:rPr>
              <a:t>Mineral Resources (Sustainable Development) Act 1990, Petroleum Act 1998 </a:t>
            </a:r>
            <a:r>
              <a:rPr lang="en-AU" sz="900" dirty="0">
                <a:solidFill>
                  <a:schemeClr val="bg1">
                    <a:lumMod val="50000"/>
                  </a:schemeClr>
                </a:solidFill>
              </a:rPr>
              <a:t>and other legislations, to identify and act on any audits or omission by the duty holder that has, or is likely to result in a risk to public safety, the environment, land, property or infrastructure, or is a non-compliance with a licence or work authority conditions. </a:t>
            </a:r>
          </a:p>
        </p:txBody>
      </p:sp>
      <p:sp>
        <p:nvSpPr>
          <p:cNvPr id="14" name="TextBox 13">
            <a:extLst>
              <a:ext uri="{FF2B5EF4-FFF2-40B4-BE49-F238E27FC236}">
                <a16:creationId xmlns:a16="http://schemas.microsoft.com/office/drawing/2014/main" id="{6107CD43-A2C2-4C25-85FC-A4AEE78A7B55}"/>
              </a:ext>
            </a:extLst>
          </p:cNvPr>
          <p:cNvSpPr txBox="1"/>
          <p:nvPr/>
        </p:nvSpPr>
        <p:spPr>
          <a:xfrm>
            <a:off x="348139" y="5075682"/>
            <a:ext cx="4740505" cy="784830"/>
          </a:xfrm>
          <a:prstGeom prst="rect">
            <a:avLst/>
          </a:prstGeom>
          <a:noFill/>
        </p:spPr>
        <p:txBody>
          <a:bodyPr wrap="square" rtlCol="0">
            <a:spAutoFit/>
          </a:bodyPr>
          <a:lstStyle/>
          <a:p>
            <a:r>
              <a:rPr lang="en-AU" sz="900" b="1" dirty="0"/>
              <a:t>Explanations for the results:</a:t>
            </a:r>
          </a:p>
          <a:p>
            <a:endParaRPr lang="en-AU" sz="900" b="1" dirty="0">
              <a:solidFill>
                <a:srgbClr val="FF0000"/>
              </a:solidFill>
            </a:endParaRPr>
          </a:p>
          <a:p>
            <a:r>
              <a:rPr lang="en-AU" sz="900" dirty="0"/>
              <a:t>In Q2 Earth Resources Regulation conducted 204 proactive compliance activities involving 161 duty holders, exceeding the 75 compliance activities target by 129. The results reflects the increased focus on following up non-compliance.</a:t>
            </a:r>
          </a:p>
        </p:txBody>
      </p:sp>
      <p:sp>
        <p:nvSpPr>
          <p:cNvPr id="3" name="Footer Placeholder 2"/>
          <p:cNvSpPr>
            <a:spLocks noGrp="1"/>
          </p:cNvSpPr>
          <p:nvPr>
            <p:ph type="ftr" sz="quarter" idx="11"/>
          </p:nvPr>
        </p:nvSpPr>
        <p:spPr/>
        <p:txBody>
          <a:bodyPr/>
          <a:lstStyle/>
          <a:p>
            <a:r>
              <a:rPr lang="en-AU"/>
              <a:t>Earth Resources Regulation Quarterly Performance Report 2019-20 Q2</a:t>
            </a:r>
          </a:p>
        </p:txBody>
      </p:sp>
      <p:graphicFrame>
        <p:nvGraphicFramePr>
          <p:cNvPr id="12" name="Table 11">
            <a:extLst>
              <a:ext uri="{FF2B5EF4-FFF2-40B4-BE49-F238E27FC236}">
                <a16:creationId xmlns:a16="http://schemas.microsoft.com/office/drawing/2014/main" id="{2F9920AC-20D9-42C1-A5C2-594BE102AB27}"/>
              </a:ext>
            </a:extLst>
          </p:cNvPr>
          <p:cNvGraphicFramePr>
            <a:graphicFrameLocks noGrp="1"/>
          </p:cNvGraphicFramePr>
          <p:nvPr>
            <p:extLst>
              <p:ext uri="{D42A27DB-BD31-4B8C-83A1-F6EECF244321}">
                <p14:modId xmlns:p14="http://schemas.microsoft.com/office/powerpoint/2010/main" val="479938597"/>
              </p:ext>
            </p:extLst>
          </p:nvPr>
        </p:nvGraphicFramePr>
        <p:xfrm>
          <a:off x="342126" y="952396"/>
          <a:ext cx="4752532" cy="3688630"/>
        </p:xfrm>
        <a:graphic>
          <a:graphicData uri="http://schemas.openxmlformats.org/drawingml/2006/table">
            <a:tbl>
              <a:tblPr firstRow="1" lastRow="1" bandRow="1">
                <a:tableStyleId>{7DF18680-E054-41AD-8BC1-D1AEF772440D}</a:tableStyleId>
              </a:tblPr>
              <a:tblGrid>
                <a:gridCol w="925588">
                  <a:extLst>
                    <a:ext uri="{9D8B030D-6E8A-4147-A177-3AD203B41FA5}">
                      <a16:colId xmlns:a16="http://schemas.microsoft.com/office/drawing/2014/main" val="3299092195"/>
                    </a:ext>
                  </a:extLst>
                </a:gridCol>
                <a:gridCol w="850431">
                  <a:extLst>
                    <a:ext uri="{9D8B030D-6E8A-4147-A177-3AD203B41FA5}">
                      <a16:colId xmlns:a16="http://schemas.microsoft.com/office/drawing/2014/main" val="2877075627"/>
                    </a:ext>
                  </a:extLst>
                </a:gridCol>
                <a:gridCol w="708693">
                  <a:extLst>
                    <a:ext uri="{9D8B030D-6E8A-4147-A177-3AD203B41FA5}">
                      <a16:colId xmlns:a16="http://schemas.microsoft.com/office/drawing/2014/main" val="3766467094"/>
                    </a:ext>
                  </a:extLst>
                </a:gridCol>
                <a:gridCol w="683642">
                  <a:extLst>
                    <a:ext uri="{9D8B030D-6E8A-4147-A177-3AD203B41FA5}">
                      <a16:colId xmlns:a16="http://schemas.microsoft.com/office/drawing/2014/main" val="2740367417"/>
                    </a:ext>
                  </a:extLst>
                </a:gridCol>
                <a:gridCol w="792089">
                  <a:extLst>
                    <a:ext uri="{9D8B030D-6E8A-4147-A177-3AD203B41FA5}">
                      <a16:colId xmlns:a16="http://schemas.microsoft.com/office/drawing/2014/main" val="2494327055"/>
                    </a:ext>
                  </a:extLst>
                </a:gridCol>
                <a:gridCol w="792089">
                  <a:extLst>
                    <a:ext uri="{9D8B030D-6E8A-4147-A177-3AD203B41FA5}">
                      <a16:colId xmlns:a16="http://schemas.microsoft.com/office/drawing/2014/main" val="3323569772"/>
                    </a:ext>
                  </a:extLst>
                </a:gridCol>
              </a:tblGrid>
              <a:tr h="274296">
                <a:tc>
                  <a:txBody>
                    <a:bodyPr/>
                    <a:lstStyle/>
                    <a:p>
                      <a:pPr algn="ctr" fontAlgn="b"/>
                      <a:r>
                        <a:rPr lang="en-AU" sz="900" u="none" strike="noStrike" dirty="0">
                          <a:effectLst/>
                          <a:latin typeface="+mn-lt"/>
                        </a:rPr>
                        <a:t>Licence Types</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Activity</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b="1" i="0" u="none" strike="noStrike" dirty="0">
                          <a:solidFill>
                            <a:schemeClr val="bg1"/>
                          </a:solidFill>
                          <a:effectLst/>
                          <a:latin typeface="+mn-lt"/>
                        </a:rPr>
                        <a:t>Oct</a:t>
                      </a:r>
                    </a:p>
                  </a:txBody>
                  <a:tcPr marL="7620" marR="7620" marT="7620" marB="0" anchor="ctr">
                    <a:solidFill>
                      <a:srgbClr val="002060"/>
                    </a:solidFill>
                  </a:tcPr>
                </a:tc>
                <a:tc>
                  <a:txBody>
                    <a:bodyPr/>
                    <a:lstStyle/>
                    <a:p>
                      <a:pPr algn="ctr" fontAlgn="b"/>
                      <a:r>
                        <a:rPr lang="en-AU" sz="900" b="1" i="0" u="none" strike="noStrike" dirty="0">
                          <a:solidFill>
                            <a:schemeClr val="bg1"/>
                          </a:solidFill>
                          <a:effectLst/>
                          <a:latin typeface="+mn-lt"/>
                        </a:rPr>
                        <a:t>Nov</a:t>
                      </a:r>
                    </a:p>
                  </a:txBody>
                  <a:tcPr marL="7620" marR="7620" marT="7620" marB="0" anchor="ctr">
                    <a:solidFill>
                      <a:srgbClr val="002060"/>
                    </a:solidFill>
                  </a:tcPr>
                </a:tc>
                <a:tc>
                  <a:txBody>
                    <a:bodyPr/>
                    <a:lstStyle/>
                    <a:p>
                      <a:pPr algn="ctr" fontAlgn="b"/>
                      <a:r>
                        <a:rPr lang="en-AU" sz="900" b="1" i="0" u="none" strike="noStrike" dirty="0">
                          <a:solidFill>
                            <a:schemeClr val="bg1"/>
                          </a:solidFill>
                          <a:effectLst/>
                          <a:latin typeface="+mn-lt"/>
                        </a:rPr>
                        <a:t>Dec</a:t>
                      </a:r>
                    </a:p>
                  </a:txBody>
                  <a:tcPr marL="7620" marR="7620" marT="7620" marB="0" anchor="ctr">
                    <a:solidFill>
                      <a:srgbClr val="002060"/>
                    </a:solidFill>
                  </a:tcPr>
                </a:tc>
                <a:tc>
                  <a:txBody>
                    <a:bodyPr/>
                    <a:lstStyle/>
                    <a:p>
                      <a:pPr algn="ctr" fontAlgn="b"/>
                      <a:r>
                        <a:rPr lang="en-AU" sz="900" u="none" strike="noStrike" dirty="0">
                          <a:effectLst/>
                          <a:latin typeface="+mn-lt"/>
                        </a:rPr>
                        <a:t>Total</a:t>
                      </a:r>
                      <a:endParaRPr lang="en-AU" sz="900" b="0" i="0" u="none" strike="noStrike" dirty="0">
                        <a:solidFill>
                          <a:srgbClr val="000000"/>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866993935"/>
                  </a:ext>
                </a:extLst>
              </a:tr>
              <a:tr h="315310">
                <a:tc rowSpan="5">
                  <a:txBody>
                    <a:bodyPr/>
                    <a:lstStyle/>
                    <a:p>
                      <a:pPr algn="ctr" fontAlgn="b"/>
                      <a:r>
                        <a:rPr lang="en-AU" sz="900" u="none" strike="noStrike" dirty="0">
                          <a:effectLst/>
                          <a:latin typeface="+mn-lt"/>
                        </a:rPr>
                        <a:t>Extractives</a:t>
                      </a:r>
                      <a:endParaRPr lang="en-AU" sz="900" b="0" i="0" u="none" strike="noStrike" dirty="0">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0" i="0" u="none" strike="noStrike" dirty="0">
                          <a:solidFill>
                            <a:srgbClr val="000000"/>
                          </a:solidFill>
                          <a:effectLst/>
                          <a:latin typeface="+mn-lt"/>
                        </a:rPr>
                        <a:t>Inspection</a:t>
                      </a:r>
                    </a:p>
                  </a:txBody>
                  <a:tcPr marL="85725" marR="9525" marT="9525" marB="0" anchor="ctr"/>
                </a:tc>
                <a:tc>
                  <a:txBody>
                    <a:bodyPr/>
                    <a:lstStyle/>
                    <a:p>
                      <a:pPr algn="ctr" fontAlgn="b"/>
                      <a:r>
                        <a:rPr lang="en-AU" sz="900" b="0" i="0" u="none" strike="noStrike" dirty="0">
                          <a:solidFill>
                            <a:srgbClr val="000000"/>
                          </a:solidFill>
                          <a:effectLst/>
                          <a:latin typeface="+mn-lt"/>
                        </a:rPr>
                        <a:t>39</a:t>
                      </a:r>
                    </a:p>
                  </a:txBody>
                  <a:tcPr marL="9525" marR="9525" marT="9525" marB="0" anchor="ctr"/>
                </a:tc>
                <a:tc>
                  <a:txBody>
                    <a:bodyPr/>
                    <a:lstStyle/>
                    <a:p>
                      <a:pPr algn="ctr" fontAlgn="b"/>
                      <a:r>
                        <a:rPr lang="en-AU" sz="900" b="0" i="0" u="none" strike="noStrike">
                          <a:solidFill>
                            <a:srgbClr val="000000"/>
                          </a:solidFill>
                          <a:effectLst/>
                          <a:latin typeface="+mn-lt"/>
                        </a:rPr>
                        <a:t>40</a:t>
                      </a:r>
                    </a:p>
                  </a:txBody>
                  <a:tcPr marL="9525" marR="9525" marT="9525" marB="0" anchor="ctr"/>
                </a:tc>
                <a:tc>
                  <a:txBody>
                    <a:bodyPr/>
                    <a:lstStyle/>
                    <a:p>
                      <a:pPr algn="ctr" fontAlgn="b"/>
                      <a:r>
                        <a:rPr lang="en-AU" sz="900" b="0" i="0" u="none" strike="noStrike" dirty="0">
                          <a:solidFill>
                            <a:srgbClr val="000000"/>
                          </a:solidFill>
                          <a:effectLst/>
                          <a:latin typeface="+mn-lt"/>
                        </a:rPr>
                        <a:t>24</a:t>
                      </a:r>
                    </a:p>
                  </a:txBody>
                  <a:tcPr marL="9525" marR="9525" marT="9525" marB="0" anchor="ctr"/>
                </a:tc>
                <a:tc>
                  <a:txBody>
                    <a:bodyPr/>
                    <a:lstStyle/>
                    <a:p>
                      <a:pPr algn="ctr" fontAlgn="b"/>
                      <a:r>
                        <a:rPr lang="en-AU" sz="900" b="0" i="0" u="none" strike="noStrike" dirty="0">
                          <a:solidFill>
                            <a:srgbClr val="000000"/>
                          </a:solidFill>
                          <a:effectLst/>
                          <a:latin typeface="+mn-lt"/>
                        </a:rPr>
                        <a:t>103</a:t>
                      </a:r>
                    </a:p>
                  </a:txBody>
                  <a:tcPr marL="9525" marR="9525" marT="9525" marB="0" anchor="ctr"/>
                </a:tc>
                <a:extLst>
                  <a:ext uri="{0D108BD9-81ED-4DB2-BD59-A6C34878D82A}">
                    <a16:rowId xmlns:a16="http://schemas.microsoft.com/office/drawing/2014/main" val="3946064802"/>
                  </a:ext>
                </a:extLst>
              </a:tr>
              <a:tr h="315310">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Audit</a:t>
                      </a:r>
                    </a:p>
                  </a:txBody>
                  <a:tcPr marL="85725" marR="9525" marT="9525" marB="0" anchor="ctr"/>
                </a:tc>
                <a:tc>
                  <a:txBody>
                    <a:bodyPr/>
                    <a:lstStyle/>
                    <a:p>
                      <a:pPr algn="ctr" fontAlgn="b"/>
                      <a:r>
                        <a:rPr lang="en-AU" sz="900" b="0" i="0" u="none" strike="noStrike" dirty="0">
                          <a:solidFill>
                            <a:srgbClr val="000000"/>
                          </a:solidFill>
                          <a:effectLst/>
                          <a:latin typeface="+mn-lt"/>
                        </a:rPr>
                        <a:t>11</a:t>
                      </a:r>
                    </a:p>
                  </a:txBody>
                  <a:tcPr marL="9525" marR="9525" marT="9525" marB="0" anchor="ctr"/>
                </a:tc>
                <a:tc>
                  <a:txBody>
                    <a:bodyPr/>
                    <a:lstStyle/>
                    <a:p>
                      <a:pPr algn="ctr" fontAlgn="b"/>
                      <a:r>
                        <a:rPr lang="en-AU" sz="900" b="0" i="0" u="none" strike="noStrike" dirty="0">
                          <a:solidFill>
                            <a:srgbClr val="000000"/>
                          </a:solidFill>
                          <a:effectLst/>
                          <a:latin typeface="+mn-lt"/>
                        </a:rPr>
                        <a:t>20</a:t>
                      </a:r>
                    </a:p>
                  </a:txBody>
                  <a:tcPr marL="9525" marR="9525" marT="9525" marB="0" anchor="ctr"/>
                </a:tc>
                <a:tc>
                  <a:txBody>
                    <a:bodyPr/>
                    <a:lstStyle/>
                    <a:p>
                      <a:pPr algn="ctr" fontAlgn="b"/>
                      <a:r>
                        <a:rPr lang="en-AU" sz="900" b="0" i="0" u="none" strike="noStrike">
                          <a:solidFill>
                            <a:srgbClr val="000000"/>
                          </a:solidFill>
                          <a:effectLst/>
                          <a:latin typeface="+mn-lt"/>
                        </a:rPr>
                        <a:t>5</a:t>
                      </a:r>
                    </a:p>
                  </a:txBody>
                  <a:tcPr marL="9525" marR="9525" marT="9525" marB="0" anchor="ctr"/>
                </a:tc>
                <a:tc>
                  <a:txBody>
                    <a:bodyPr/>
                    <a:lstStyle/>
                    <a:p>
                      <a:pPr algn="ctr" fontAlgn="b"/>
                      <a:r>
                        <a:rPr lang="en-AU" sz="900" b="0" i="0" u="none" strike="noStrike">
                          <a:solidFill>
                            <a:srgbClr val="000000"/>
                          </a:solidFill>
                          <a:effectLst/>
                          <a:latin typeface="+mn-lt"/>
                        </a:rPr>
                        <a:t>36</a:t>
                      </a:r>
                    </a:p>
                  </a:txBody>
                  <a:tcPr marL="9525" marR="9525" marT="9525" marB="0" anchor="ctr"/>
                </a:tc>
                <a:extLst>
                  <a:ext uri="{0D108BD9-81ED-4DB2-BD59-A6C34878D82A}">
                    <a16:rowId xmlns:a16="http://schemas.microsoft.com/office/drawing/2014/main" val="4220576232"/>
                  </a:ext>
                </a:extLst>
              </a:tr>
              <a:tr h="315310">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Site Closure</a:t>
                      </a:r>
                    </a:p>
                  </a:txBody>
                  <a:tcPr marL="857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3</a:t>
                      </a:r>
                    </a:p>
                  </a:txBody>
                  <a:tcPr marL="9525" marR="9525" marT="9525" marB="0" anchor="ctr"/>
                </a:tc>
                <a:extLst>
                  <a:ext uri="{0D108BD9-81ED-4DB2-BD59-A6C34878D82A}">
                    <a16:rowId xmlns:a16="http://schemas.microsoft.com/office/drawing/2014/main" val="3757591367"/>
                  </a:ext>
                </a:extLst>
              </a:tr>
              <a:tr h="315310">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Meeting</a:t>
                      </a:r>
                    </a:p>
                  </a:txBody>
                  <a:tcPr marL="857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3</a:t>
                      </a:r>
                    </a:p>
                  </a:txBody>
                  <a:tcPr marL="9525" marR="9525" marT="9525" marB="0" anchor="ctr"/>
                </a:tc>
                <a:extLst>
                  <a:ext uri="{0D108BD9-81ED-4DB2-BD59-A6C34878D82A}">
                    <a16:rowId xmlns:a16="http://schemas.microsoft.com/office/drawing/2014/main" val="1878970339"/>
                  </a:ext>
                </a:extLst>
              </a:tr>
              <a:tr h="315310">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1" i="0" u="none" strike="noStrike" dirty="0">
                          <a:solidFill>
                            <a:srgbClr val="000000"/>
                          </a:solidFill>
                          <a:effectLst/>
                          <a:latin typeface="+mn-lt"/>
                        </a:rPr>
                        <a:t>Extractives Total</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53</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62</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30</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145</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909634513"/>
                  </a:ext>
                </a:extLst>
              </a:tr>
              <a:tr h="315310">
                <a:tc rowSpan="5">
                  <a:txBody>
                    <a:bodyPr/>
                    <a:lstStyle/>
                    <a:p>
                      <a:pPr algn="ctr" fontAlgn="b"/>
                      <a:r>
                        <a:rPr lang="en-AU" sz="900" u="none" strike="noStrike" dirty="0">
                          <a:effectLst/>
                          <a:latin typeface="+mn-lt"/>
                        </a:rPr>
                        <a:t>Mining</a:t>
                      </a:r>
                      <a:endParaRPr lang="en-AU" sz="900" b="0" i="0" u="none" strike="noStrike" dirty="0">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0" i="0" u="none" strike="noStrike">
                          <a:solidFill>
                            <a:srgbClr val="000000"/>
                          </a:solidFill>
                          <a:effectLst/>
                          <a:latin typeface="+mn-lt"/>
                        </a:rPr>
                        <a:t>Inspection</a:t>
                      </a:r>
                    </a:p>
                  </a:txBody>
                  <a:tcPr marL="85725" marR="9525" marT="9525" marB="0" anchor="ctr"/>
                </a:tc>
                <a:tc>
                  <a:txBody>
                    <a:bodyPr/>
                    <a:lstStyle/>
                    <a:p>
                      <a:pPr algn="ctr" fontAlgn="b"/>
                      <a:r>
                        <a:rPr lang="en-AU" sz="900" b="0" i="0" u="none" strike="noStrike">
                          <a:solidFill>
                            <a:srgbClr val="000000"/>
                          </a:solidFill>
                          <a:effectLst/>
                          <a:latin typeface="+mn-lt"/>
                        </a:rPr>
                        <a:t>11</a:t>
                      </a:r>
                    </a:p>
                  </a:txBody>
                  <a:tcPr marL="9525" marR="9525" marT="9525" marB="0" anchor="ctr"/>
                </a:tc>
                <a:tc>
                  <a:txBody>
                    <a:bodyPr/>
                    <a:lstStyle/>
                    <a:p>
                      <a:pPr algn="ctr" fontAlgn="b"/>
                      <a:r>
                        <a:rPr lang="en-AU" sz="900" b="0" i="0" u="none" strike="noStrike" dirty="0">
                          <a:solidFill>
                            <a:srgbClr val="000000"/>
                          </a:solidFill>
                          <a:effectLst/>
                          <a:latin typeface="+mn-lt"/>
                        </a:rPr>
                        <a:t>13</a:t>
                      </a:r>
                    </a:p>
                  </a:txBody>
                  <a:tcPr marL="9525" marR="9525" marT="9525" marB="0" anchor="ctr"/>
                </a:tc>
                <a:tc>
                  <a:txBody>
                    <a:bodyPr/>
                    <a:lstStyle/>
                    <a:p>
                      <a:pPr algn="ctr" fontAlgn="b"/>
                      <a:r>
                        <a:rPr lang="en-AU" sz="900" b="0" i="0" u="none" strike="noStrike" dirty="0">
                          <a:solidFill>
                            <a:srgbClr val="000000"/>
                          </a:solidFill>
                          <a:effectLst/>
                          <a:latin typeface="+mn-lt"/>
                        </a:rPr>
                        <a:t>6</a:t>
                      </a:r>
                    </a:p>
                  </a:txBody>
                  <a:tcPr marL="9525" marR="9525" marT="9525" marB="0" anchor="ctr"/>
                </a:tc>
                <a:tc>
                  <a:txBody>
                    <a:bodyPr/>
                    <a:lstStyle/>
                    <a:p>
                      <a:pPr algn="ctr" fontAlgn="b"/>
                      <a:r>
                        <a:rPr lang="en-AU" sz="900" b="0" i="0" u="none" strike="noStrike" dirty="0">
                          <a:solidFill>
                            <a:srgbClr val="000000"/>
                          </a:solidFill>
                          <a:effectLst/>
                          <a:latin typeface="+mn-lt"/>
                        </a:rPr>
                        <a:t>30</a:t>
                      </a:r>
                    </a:p>
                  </a:txBody>
                  <a:tcPr marL="9525" marR="9525" marT="9525" marB="0" anchor="ctr"/>
                </a:tc>
                <a:extLst>
                  <a:ext uri="{0D108BD9-81ED-4DB2-BD59-A6C34878D82A}">
                    <a16:rowId xmlns:a16="http://schemas.microsoft.com/office/drawing/2014/main" val="3221270440"/>
                  </a:ext>
                </a:extLst>
              </a:tr>
              <a:tr h="315310">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Audit</a:t>
                      </a:r>
                    </a:p>
                  </a:txBody>
                  <a:tcPr marL="85725" marR="9525" marT="9525" marB="0" anchor="ctr"/>
                </a:tc>
                <a:tc>
                  <a:txBody>
                    <a:bodyPr/>
                    <a:lstStyle/>
                    <a:p>
                      <a:pPr algn="ctr" fontAlgn="b"/>
                      <a:r>
                        <a:rPr lang="en-AU" sz="900" b="0" i="0" u="none" strike="noStrike">
                          <a:solidFill>
                            <a:srgbClr val="000000"/>
                          </a:solidFill>
                          <a:effectLst/>
                          <a:latin typeface="+mn-lt"/>
                        </a:rPr>
                        <a:t>4</a:t>
                      </a:r>
                    </a:p>
                  </a:txBody>
                  <a:tcPr marL="9525" marR="9525" marT="9525" marB="0" anchor="ctr"/>
                </a:tc>
                <a:tc>
                  <a:txBody>
                    <a:bodyPr/>
                    <a:lstStyle/>
                    <a:p>
                      <a:pPr algn="ctr" fontAlgn="b"/>
                      <a:r>
                        <a:rPr lang="en-AU" sz="900" b="0" i="0" u="none" strike="noStrike">
                          <a:solidFill>
                            <a:srgbClr val="000000"/>
                          </a:solidFill>
                          <a:effectLst/>
                          <a:latin typeface="+mn-lt"/>
                        </a:rPr>
                        <a:t>4</a:t>
                      </a:r>
                    </a:p>
                  </a:txBody>
                  <a:tcPr marL="9525" marR="9525" marT="9525" marB="0" anchor="ctr"/>
                </a:tc>
                <a:tc>
                  <a:txBody>
                    <a:bodyPr/>
                    <a:lstStyle/>
                    <a:p>
                      <a:pPr algn="ctr" fontAlgn="b"/>
                      <a:r>
                        <a:rPr lang="en-AU" sz="900" b="0" i="0" u="none" strike="noStrike" dirty="0">
                          <a:solidFill>
                            <a:srgbClr val="000000"/>
                          </a:solidFill>
                          <a:effectLst/>
                          <a:latin typeface="+mn-lt"/>
                        </a:rPr>
                        <a:t>4</a:t>
                      </a:r>
                    </a:p>
                  </a:txBody>
                  <a:tcPr marL="9525" marR="9525" marT="9525" marB="0" anchor="ctr"/>
                </a:tc>
                <a:tc>
                  <a:txBody>
                    <a:bodyPr/>
                    <a:lstStyle/>
                    <a:p>
                      <a:pPr algn="ctr" fontAlgn="b"/>
                      <a:r>
                        <a:rPr lang="en-AU" sz="900" b="0" i="0" u="none" strike="noStrike" dirty="0">
                          <a:solidFill>
                            <a:srgbClr val="000000"/>
                          </a:solidFill>
                          <a:effectLst/>
                          <a:latin typeface="+mn-lt"/>
                        </a:rPr>
                        <a:t>12</a:t>
                      </a:r>
                    </a:p>
                  </a:txBody>
                  <a:tcPr marL="9525" marR="9525" marT="9525" marB="0" anchor="ctr"/>
                </a:tc>
                <a:extLst>
                  <a:ext uri="{0D108BD9-81ED-4DB2-BD59-A6C34878D82A}">
                    <a16:rowId xmlns:a16="http://schemas.microsoft.com/office/drawing/2014/main" val="4211657994"/>
                  </a:ext>
                </a:extLst>
              </a:tr>
              <a:tr h="315310">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Meeting</a:t>
                      </a:r>
                    </a:p>
                  </a:txBody>
                  <a:tcPr marL="85725" marR="9525" marT="9525" marB="0" anchor="ctr"/>
                </a:tc>
                <a:tc>
                  <a:txBody>
                    <a:bodyPr/>
                    <a:lstStyle/>
                    <a:p>
                      <a:pPr algn="ctr" fontAlgn="b"/>
                      <a:r>
                        <a:rPr lang="en-AU" sz="900" b="0" i="0" u="none" strike="noStrike">
                          <a:solidFill>
                            <a:srgbClr val="000000"/>
                          </a:solidFill>
                          <a:effectLst/>
                          <a:latin typeface="+mn-lt"/>
                        </a:rPr>
                        <a:t>3</a:t>
                      </a:r>
                    </a:p>
                  </a:txBody>
                  <a:tcPr marL="9525" marR="9525" marT="9525" marB="0" anchor="ctr"/>
                </a:tc>
                <a:tc>
                  <a:txBody>
                    <a:bodyPr/>
                    <a:lstStyle/>
                    <a:p>
                      <a:pPr algn="ctr" fontAlgn="b"/>
                      <a:r>
                        <a:rPr lang="en-AU" sz="900" b="0" i="0" u="none" strike="noStrike">
                          <a:solidFill>
                            <a:srgbClr val="000000"/>
                          </a:solidFill>
                          <a:effectLst/>
                          <a:latin typeface="+mn-lt"/>
                        </a:rPr>
                        <a:t>4</a:t>
                      </a:r>
                    </a:p>
                  </a:txBody>
                  <a:tcPr marL="9525" marR="9525" marT="9525" marB="0" anchor="ctr"/>
                </a:tc>
                <a:tc>
                  <a:txBody>
                    <a:bodyPr/>
                    <a:lstStyle/>
                    <a:p>
                      <a:pPr algn="ctr" fontAlgn="b"/>
                      <a:r>
                        <a:rPr lang="en-AU" sz="900" b="0" i="0" u="none" strike="noStrike" dirty="0">
                          <a:solidFill>
                            <a:srgbClr val="000000"/>
                          </a:solidFill>
                          <a:effectLst/>
                          <a:latin typeface="+mn-lt"/>
                        </a:rPr>
                        <a:t>3</a:t>
                      </a:r>
                    </a:p>
                  </a:txBody>
                  <a:tcPr marL="9525" marR="9525" marT="9525" marB="0" anchor="ctr"/>
                </a:tc>
                <a:tc>
                  <a:txBody>
                    <a:bodyPr/>
                    <a:lstStyle/>
                    <a:p>
                      <a:pPr algn="ctr" fontAlgn="b"/>
                      <a:r>
                        <a:rPr lang="en-AU" sz="900" b="0" i="0" u="none" strike="noStrike" dirty="0">
                          <a:solidFill>
                            <a:srgbClr val="000000"/>
                          </a:solidFill>
                          <a:effectLst/>
                          <a:latin typeface="+mn-lt"/>
                        </a:rPr>
                        <a:t>10</a:t>
                      </a:r>
                    </a:p>
                  </a:txBody>
                  <a:tcPr marL="9525" marR="9525" marT="9525" marB="0" anchor="ctr"/>
                </a:tc>
                <a:extLst>
                  <a:ext uri="{0D108BD9-81ED-4DB2-BD59-A6C34878D82A}">
                    <a16:rowId xmlns:a16="http://schemas.microsoft.com/office/drawing/2014/main" val="3300402486"/>
                  </a:ext>
                </a:extLst>
              </a:tr>
              <a:tr h="315310">
                <a:tc vMerge="1">
                  <a:txBody>
                    <a:bodyPr/>
                    <a:lstStyle/>
                    <a:p>
                      <a:endParaRPr lang="en-AU"/>
                    </a:p>
                  </a:txBody>
                  <a:tcPr/>
                </a:tc>
                <a:tc>
                  <a:txBody>
                    <a:bodyPr/>
                    <a:lstStyle/>
                    <a:p>
                      <a:pPr algn="ctr" fontAlgn="b"/>
                      <a:r>
                        <a:rPr lang="en-AU" sz="900" b="0" i="0" u="none" strike="noStrike">
                          <a:solidFill>
                            <a:srgbClr val="000000"/>
                          </a:solidFill>
                          <a:effectLst/>
                          <a:latin typeface="+mn-lt"/>
                        </a:rPr>
                        <a:t>Site Closure</a:t>
                      </a:r>
                    </a:p>
                  </a:txBody>
                  <a:tcPr marL="857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0" i="0" u="none" strike="noStrike">
                          <a:solidFill>
                            <a:srgbClr val="000000"/>
                          </a:solidFill>
                          <a:effectLst/>
                          <a:latin typeface="+mn-lt"/>
                        </a:rPr>
                        <a:t>4</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7</a:t>
                      </a:r>
                    </a:p>
                  </a:txBody>
                  <a:tcPr marL="9525" marR="9525" marT="9525" marB="0" anchor="ctr"/>
                </a:tc>
                <a:extLst>
                  <a:ext uri="{0D108BD9-81ED-4DB2-BD59-A6C34878D82A}">
                    <a16:rowId xmlns:a16="http://schemas.microsoft.com/office/drawing/2014/main" val="594271298"/>
                  </a:ext>
                </a:extLst>
              </a:tr>
              <a:tr h="315310">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1" i="0" u="none" strike="noStrike">
                          <a:solidFill>
                            <a:srgbClr val="000000"/>
                          </a:solidFill>
                          <a:effectLst/>
                          <a:latin typeface="+mn-lt"/>
                        </a:rPr>
                        <a:t>Mining Total</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20</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24</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14</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59</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649859629"/>
                  </a:ext>
                </a:extLst>
              </a:tr>
              <a:tr h="261234">
                <a:tc gridSpan="2">
                  <a:txBody>
                    <a:bodyPr/>
                    <a:lstStyle/>
                    <a:p>
                      <a:pPr algn="ctr" fontAlgn="b"/>
                      <a:r>
                        <a:rPr lang="en-AU" sz="900" u="none" strike="noStrike" dirty="0">
                          <a:effectLst/>
                          <a:latin typeface="+mn-lt"/>
                        </a:rPr>
                        <a:t>Total</a:t>
                      </a:r>
                      <a:endParaRPr lang="en-AU" sz="900" b="1" i="0" u="none" strike="noStrike" dirty="0">
                        <a:solidFill>
                          <a:schemeClr val="bg1"/>
                        </a:solidFill>
                        <a:effectLst/>
                        <a:latin typeface="+mn-lt"/>
                      </a:endParaRPr>
                    </a:p>
                  </a:txBody>
                  <a:tcPr marL="9525" marR="9525" marT="9525" marB="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b="1" i="0" u="none" strike="noStrike" dirty="0">
                          <a:solidFill>
                            <a:srgbClr val="000000"/>
                          </a:solidFill>
                          <a:effectLst/>
                          <a:latin typeface="+mn-lt"/>
                        </a:rPr>
                        <a:t>73</a:t>
                      </a:r>
                    </a:p>
                  </a:txBody>
                  <a:tcPr marL="9525" marR="9525" marT="9525" marB="0" anchor="ctr"/>
                </a:tc>
                <a:tc>
                  <a:txBody>
                    <a:bodyPr/>
                    <a:lstStyle/>
                    <a:p>
                      <a:pPr algn="ctr" fontAlgn="b"/>
                      <a:r>
                        <a:rPr lang="en-AU" sz="900" b="1" i="0" u="none" strike="noStrike" dirty="0">
                          <a:solidFill>
                            <a:srgbClr val="000000"/>
                          </a:solidFill>
                          <a:effectLst/>
                          <a:latin typeface="+mn-lt"/>
                        </a:rPr>
                        <a:t>87</a:t>
                      </a:r>
                    </a:p>
                  </a:txBody>
                  <a:tcPr marL="9525" marR="9525" marT="9525" marB="0" anchor="ctr"/>
                </a:tc>
                <a:tc>
                  <a:txBody>
                    <a:bodyPr/>
                    <a:lstStyle/>
                    <a:p>
                      <a:pPr algn="ctr" fontAlgn="b"/>
                      <a:r>
                        <a:rPr lang="en-AU" sz="900" b="1" i="0" u="none" strike="noStrike" dirty="0">
                          <a:solidFill>
                            <a:srgbClr val="000000"/>
                          </a:solidFill>
                          <a:effectLst/>
                          <a:latin typeface="+mn-lt"/>
                        </a:rPr>
                        <a:t>44</a:t>
                      </a:r>
                    </a:p>
                  </a:txBody>
                  <a:tcPr marL="9525" marR="9525" marT="9525" marB="0" anchor="ctr"/>
                </a:tc>
                <a:tc>
                  <a:txBody>
                    <a:bodyPr/>
                    <a:lstStyle/>
                    <a:p>
                      <a:pPr algn="ctr" fontAlgn="b"/>
                      <a:r>
                        <a:rPr lang="en-AU" sz="900" b="1" i="0" u="none" strike="noStrike" dirty="0">
                          <a:solidFill>
                            <a:srgbClr val="000000"/>
                          </a:solidFill>
                          <a:effectLst/>
                          <a:latin typeface="+mn-lt"/>
                        </a:rPr>
                        <a:t>204</a:t>
                      </a:r>
                    </a:p>
                  </a:txBody>
                  <a:tcPr marL="9525" marR="9525" marT="9525" marB="0" anchor="ctr"/>
                </a:tc>
                <a:extLst>
                  <a:ext uri="{0D108BD9-81ED-4DB2-BD59-A6C34878D82A}">
                    <a16:rowId xmlns:a16="http://schemas.microsoft.com/office/drawing/2014/main" val="1421398241"/>
                  </a:ext>
                </a:extLst>
              </a:tr>
            </a:tbl>
          </a:graphicData>
        </a:graphic>
      </p:graphicFrame>
      <p:graphicFrame>
        <p:nvGraphicFramePr>
          <p:cNvPr id="10" name="Chart 9">
            <a:extLst>
              <a:ext uri="{FF2B5EF4-FFF2-40B4-BE49-F238E27FC236}">
                <a16:creationId xmlns:a16="http://schemas.microsoft.com/office/drawing/2014/main" id="{F279824B-7C49-4242-8487-E1F6326EF950}"/>
              </a:ext>
            </a:extLst>
          </p:cNvPr>
          <p:cNvGraphicFramePr/>
          <p:nvPr>
            <p:extLst>
              <p:ext uri="{D42A27DB-BD31-4B8C-83A1-F6EECF244321}">
                <p14:modId xmlns:p14="http://schemas.microsoft.com/office/powerpoint/2010/main" val="3764231018"/>
              </p:ext>
            </p:extLst>
          </p:nvPr>
        </p:nvGraphicFramePr>
        <p:xfrm>
          <a:off x="5316108" y="1001933"/>
          <a:ext cx="4418308" cy="2804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8082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7779" y="226213"/>
            <a:ext cx="8915400" cy="274042"/>
          </a:xfrm>
        </p:spPr>
        <p:txBody>
          <a:bodyPr>
            <a:normAutofit fontScale="90000"/>
          </a:bodyPr>
          <a:lstStyle/>
          <a:p>
            <a:r>
              <a:rPr lang="en-AU" sz="1400" b="1" dirty="0">
                <a:solidFill>
                  <a:schemeClr val="bg1"/>
                </a:solidFill>
              </a:rPr>
              <a:t>KPI 2 Ensuring Compliance – Compliance Audits</a:t>
            </a:r>
          </a:p>
        </p:txBody>
      </p:sp>
      <p:sp>
        <p:nvSpPr>
          <p:cNvPr id="5" name="TextBox 4"/>
          <p:cNvSpPr txBox="1"/>
          <p:nvPr/>
        </p:nvSpPr>
        <p:spPr>
          <a:xfrm>
            <a:off x="372446" y="627117"/>
            <a:ext cx="4134459" cy="276999"/>
          </a:xfrm>
          <a:prstGeom prst="rect">
            <a:avLst/>
          </a:prstGeom>
          <a:noFill/>
        </p:spPr>
        <p:txBody>
          <a:bodyPr wrap="square" rtlCol="0">
            <a:spAutoFit/>
          </a:bodyPr>
          <a:lstStyle/>
          <a:p>
            <a:r>
              <a:rPr lang="en-AU" sz="1200" dirty="0"/>
              <a:t>Compliance Audits – by type of Audit</a:t>
            </a:r>
          </a:p>
        </p:txBody>
      </p:sp>
      <p:graphicFrame>
        <p:nvGraphicFramePr>
          <p:cNvPr id="7" name="Chart 6"/>
          <p:cNvGraphicFramePr/>
          <p:nvPr>
            <p:extLst>
              <p:ext uri="{D42A27DB-BD31-4B8C-83A1-F6EECF244321}">
                <p14:modId xmlns:p14="http://schemas.microsoft.com/office/powerpoint/2010/main" val="2120435476"/>
              </p:ext>
            </p:extLst>
          </p:nvPr>
        </p:nvGraphicFramePr>
        <p:xfrm>
          <a:off x="205146" y="4429449"/>
          <a:ext cx="6067281" cy="227963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FB47DC0C-B3D3-476D-9F1C-39BED74D9AA2}"/>
              </a:ext>
            </a:extLst>
          </p:cNvPr>
          <p:cNvSpPr>
            <a:spLocks noGrp="1"/>
          </p:cNvSpPr>
          <p:nvPr>
            <p:ph type="sldNum" sz="quarter" idx="12"/>
          </p:nvPr>
        </p:nvSpPr>
        <p:spPr>
          <a:xfrm>
            <a:off x="9008672" y="226213"/>
            <a:ext cx="897328" cy="274042"/>
          </a:xfrm>
        </p:spPr>
        <p:txBody>
          <a:bodyPr/>
          <a:lstStyle/>
          <a:p>
            <a:r>
              <a:rPr lang="en-AU" dirty="0"/>
              <a:t> Page    </a:t>
            </a:r>
            <a:fld id="{BE4ABD5F-D626-4461-ADC9-85806A61CF0E}" type="slidenum">
              <a:rPr lang="en-AU" smtClean="0"/>
              <a:pPr/>
              <a:t>11</a:t>
            </a:fld>
            <a:endParaRPr lang="en-AU" dirty="0"/>
          </a:p>
        </p:txBody>
      </p:sp>
      <p:sp>
        <p:nvSpPr>
          <p:cNvPr id="9" name="TextBox 8">
            <a:extLst>
              <a:ext uri="{FF2B5EF4-FFF2-40B4-BE49-F238E27FC236}">
                <a16:creationId xmlns:a16="http://schemas.microsoft.com/office/drawing/2014/main" id="{ECA760B5-9C1D-4962-B3BB-5B0176484609}"/>
              </a:ext>
            </a:extLst>
          </p:cNvPr>
          <p:cNvSpPr txBox="1"/>
          <p:nvPr/>
        </p:nvSpPr>
        <p:spPr>
          <a:xfrm>
            <a:off x="6393160" y="4429449"/>
            <a:ext cx="3140394" cy="1892826"/>
          </a:xfrm>
          <a:prstGeom prst="rect">
            <a:avLst/>
          </a:prstGeom>
          <a:noFill/>
        </p:spPr>
        <p:txBody>
          <a:bodyPr wrap="square" rtlCol="0">
            <a:spAutoFit/>
          </a:bodyPr>
          <a:lstStyle/>
          <a:p>
            <a:r>
              <a:rPr lang="en-AU" sz="900" b="1" dirty="0"/>
              <a:t>Explanations for the results:</a:t>
            </a:r>
          </a:p>
          <a:p>
            <a:endParaRPr lang="en-AU" sz="900" b="1" dirty="0"/>
          </a:p>
          <a:p>
            <a:r>
              <a:rPr lang="en-AU" sz="900" dirty="0"/>
              <a:t>The audit program is risk based with a focus on more significant sites. Compliance improvements or enhanced risk controls were recommended at 63%(18 out of 48) of audited sites in Q2. The number of actions required can be dependant on the type of audits completed, and if the audits were ‘follow up’ audits from previously identified risks.</a:t>
            </a:r>
          </a:p>
          <a:p>
            <a:endParaRPr lang="en-AU" sz="900" b="1" dirty="0">
              <a:solidFill>
                <a:srgbClr val="C00000"/>
              </a:solidFill>
            </a:endParaRPr>
          </a:p>
          <a:p>
            <a:r>
              <a:rPr lang="en-AU" sz="900" b="1" dirty="0"/>
              <a:t>Why are these measures important?</a:t>
            </a:r>
          </a:p>
          <a:p>
            <a:r>
              <a:rPr lang="en-AU" sz="900" dirty="0">
                <a:solidFill>
                  <a:schemeClr val="bg1">
                    <a:lumMod val="50000"/>
                  </a:schemeClr>
                </a:solidFill>
              </a:rPr>
              <a:t>This indicator measures the number of current tenements that have had a compliance activity undertaken and shows how many duty holders are meeting requirements. </a:t>
            </a:r>
          </a:p>
        </p:txBody>
      </p:sp>
      <p:sp>
        <p:nvSpPr>
          <p:cNvPr id="10" name="TextBox 9">
            <a:extLst>
              <a:ext uri="{FF2B5EF4-FFF2-40B4-BE49-F238E27FC236}">
                <a16:creationId xmlns:a16="http://schemas.microsoft.com/office/drawing/2014/main" id="{C9B6468A-C83B-4EC0-A47D-7D40D0473AB3}"/>
              </a:ext>
            </a:extLst>
          </p:cNvPr>
          <p:cNvSpPr txBox="1"/>
          <p:nvPr/>
        </p:nvSpPr>
        <p:spPr>
          <a:xfrm>
            <a:off x="6393160" y="1173842"/>
            <a:ext cx="3140394" cy="2323713"/>
          </a:xfrm>
          <a:prstGeom prst="rect">
            <a:avLst/>
          </a:prstGeom>
          <a:noFill/>
        </p:spPr>
        <p:txBody>
          <a:bodyPr wrap="square" rtlCol="0">
            <a:spAutoFit/>
          </a:bodyPr>
          <a:lstStyle/>
          <a:p>
            <a:r>
              <a:rPr lang="en-AU" sz="900" b="1" dirty="0"/>
              <a:t>Explanations for the results:</a:t>
            </a:r>
          </a:p>
          <a:p>
            <a:endParaRPr lang="en-AU" sz="900" b="1" dirty="0"/>
          </a:p>
          <a:p>
            <a:pPr>
              <a:spcAft>
                <a:spcPts val="600"/>
              </a:spcAft>
            </a:pPr>
            <a:r>
              <a:rPr lang="en-AU" sz="900" dirty="0"/>
              <a:t>In Q2 48 audits were conducted. Progressive rehabilitation plan &amp; conditions, boundaries &amp; extractions limits and were the top three audits in the quarter. </a:t>
            </a:r>
          </a:p>
          <a:p>
            <a:pPr>
              <a:spcAft>
                <a:spcPts val="600"/>
              </a:spcAft>
            </a:pPr>
            <a:r>
              <a:rPr lang="en-AU" sz="900" dirty="0"/>
              <a:t>Earth Resources Regulation's compliance program aims to drive improved industry performance and is focussing on management of the following risks to protect public safety and the environment: rehabilitation, fire, dust, noise, stability, water and approval conditions. </a:t>
            </a:r>
          </a:p>
          <a:p>
            <a:pPr>
              <a:spcAft>
                <a:spcPts val="600"/>
              </a:spcAft>
            </a:pPr>
            <a:r>
              <a:rPr lang="en-AU" sz="900" dirty="0"/>
              <a:t>For further information on compliance priorities see the Earth Resources Regulation Compliance Strategy </a:t>
            </a:r>
            <a:r>
              <a:rPr lang="en-AU" sz="900" dirty="0">
                <a:hlinkClick r:id="rId4"/>
              </a:rPr>
              <a:t>https://earthresources.vic.gov.au/__data/assets/pdf_file/0020/461315/Earth-Resources-Regulation-Compliance-Strategy-2018-2020.pdf</a:t>
            </a:r>
            <a:r>
              <a:rPr lang="en-AU" sz="900" dirty="0"/>
              <a:t>)</a:t>
            </a:r>
          </a:p>
        </p:txBody>
      </p:sp>
      <p:graphicFrame>
        <p:nvGraphicFramePr>
          <p:cNvPr id="3" name="Table 2">
            <a:extLst>
              <a:ext uri="{FF2B5EF4-FFF2-40B4-BE49-F238E27FC236}">
                <a16:creationId xmlns:a16="http://schemas.microsoft.com/office/drawing/2014/main" id="{484E2920-5292-4B0B-852C-1EE21248E359}"/>
              </a:ext>
            </a:extLst>
          </p:cNvPr>
          <p:cNvGraphicFramePr>
            <a:graphicFrameLocks noGrp="1"/>
          </p:cNvGraphicFramePr>
          <p:nvPr>
            <p:extLst>
              <p:ext uri="{D42A27DB-BD31-4B8C-83A1-F6EECF244321}">
                <p14:modId xmlns:p14="http://schemas.microsoft.com/office/powerpoint/2010/main" val="3628762091"/>
              </p:ext>
            </p:extLst>
          </p:nvPr>
        </p:nvGraphicFramePr>
        <p:xfrm>
          <a:off x="372445" y="904116"/>
          <a:ext cx="5899981" cy="3460993"/>
        </p:xfrm>
        <a:graphic>
          <a:graphicData uri="http://schemas.openxmlformats.org/drawingml/2006/table">
            <a:tbl>
              <a:tblPr firstRow="1" lastRow="1" lastCol="1" bandRow="1">
                <a:tableStyleId>{7DF18680-E054-41AD-8BC1-D1AEF772440D}</a:tableStyleId>
              </a:tblPr>
              <a:tblGrid>
                <a:gridCol w="2101835">
                  <a:extLst>
                    <a:ext uri="{9D8B030D-6E8A-4147-A177-3AD203B41FA5}">
                      <a16:colId xmlns:a16="http://schemas.microsoft.com/office/drawing/2014/main" val="1151681441"/>
                    </a:ext>
                  </a:extLst>
                </a:gridCol>
                <a:gridCol w="638818">
                  <a:extLst>
                    <a:ext uri="{9D8B030D-6E8A-4147-A177-3AD203B41FA5}">
                      <a16:colId xmlns:a16="http://schemas.microsoft.com/office/drawing/2014/main" val="1455749005"/>
                    </a:ext>
                  </a:extLst>
                </a:gridCol>
                <a:gridCol w="672672">
                  <a:extLst>
                    <a:ext uri="{9D8B030D-6E8A-4147-A177-3AD203B41FA5}">
                      <a16:colId xmlns:a16="http://schemas.microsoft.com/office/drawing/2014/main" val="4140336705"/>
                    </a:ext>
                  </a:extLst>
                </a:gridCol>
                <a:gridCol w="691980">
                  <a:extLst>
                    <a:ext uri="{9D8B030D-6E8A-4147-A177-3AD203B41FA5}">
                      <a16:colId xmlns:a16="http://schemas.microsoft.com/office/drawing/2014/main" val="2725847912"/>
                    </a:ext>
                  </a:extLst>
                </a:gridCol>
                <a:gridCol w="623634">
                  <a:extLst>
                    <a:ext uri="{9D8B030D-6E8A-4147-A177-3AD203B41FA5}">
                      <a16:colId xmlns:a16="http://schemas.microsoft.com/office/drawing/2014/main" val="2377880613"/>
                    </a:ext>
                  </a:extLst>
                </a:gridCol>
                <a:gridCol w="512331">
                  <a:extLst>
                    <a:ext uri="{9D8B030D-6E8A-4147-A177-3AD203B41FA5}">
                      <a16:colId xmlns:a16="http://schemas.microsoft.com/office/drawing/2014/main" val="3951693185"/>
                    </a:ext>
                  </a:extLst>
                </a:gridCol>
                <a:gridCol w="658711">
                  <a:extLst>
                    <a:ext uri="{9D8B030D-6E8A-4147-A177-3AD203B41FA5}">
                      <a16:colId xmlns:a16="http://schemas.microsoft.com/office/drawing/2014/main" val="3384394750"/>
                    </a:ext>
                  </a:extLst>
                </a:gridCol>
              </a:tblGrid>
              <a:tr h="334353">
                <a:tc>
                  <a:txBody>
                    <a:bodyPr/>
                    <a:lstStyle/>
                    <a:p>
                      <a:pPr algn="ctr" fontAlgn="b"/>
                      <a:r>
                        <a:rPr lang="en-AU" sz="900" u="none" strike="noStrike" kern="1200" dirty="0">
                          <a:effectLst/>
                          <a:latin typeface="+mn-lt"/>
                        </a:rPr>
                        <a:t>Type of Audits</a:t>
                      </a:r>
                      <a:endParaRPr lang="en-AU" sz="900" b="1" u="none" strike="noStrike" kern="1200" dirty="0">
                        <a:solidFill>
                          <a:schemeClr val="lt1"/>
                        </a:solidFill>
                        <a:effectLst/>
                        <a:latin typeface="+mn-lt"/>
                        <a:ea typeface="+mn-ea"/>
                        <a:cs typeface="+mn-cs"/>
                      </a:endParaRPr>
                    </a:p>
                  </a:txBody>
                  <a:tcPr marL="9525" marR="9525" marT="9525" marB="0" anchor="ctr">
                    <a:solidFill>
                      <a:srgbClr val="00206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dirty="0">
                          <a:effectLst/>
                          <a:latin typeface="+mn-lt"/>
                        </a:rPr>
                        <a:t>FY 2018-19 Q3</a:t>
                      </a:r>
                      <a:endParaRPr lang="en-AU" sz="900" b="0" i="0" u="none" strike="noStrike" dirty="0">
                        <a:solidFill>
                          <a:srgbClr val="000000"/>
                        </a:solidFill>
                        <a:effectLst/>
                        <a:latin typeface="+mn-lt"/>
                      </a:endParaRPr>
                    </a:p>
                  </a:txBody>
                  <a:tcPr marL="9525" marR="9525" marT="9525" marB="0" anchor="ctr">
                    <a:solidFill>
                      <a:srgbClr val="00206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dirty="0">
                          <a:effectLst/>
                          <a:latin typeface="+mn-lt"/>
                        </a:rPr>
                        <a:t>FY 2018-19 Q4</a:t>
                      </a:r>
                      <a:endParaRPr lang="en-AU" sz="900" b="0" i="0" u="none" strike="noStrike" dirty="0">
                        <a:solidFill>
                          <a:srgbClr val="000000"/>
                        </a:solidFill>
                        <a:effectLst/>
                        <a:latin typeface="+mn-lt"/>
                      </a:endParaRPr>
                    </a:p>
                  </a:txBody>
                  <a:tcPr marL="9525" marR="9525" marT="9525" marB="0" anchor="ctr">
                    <a:solidFill>
                      <a:srgbClr val="00206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dirty="0">
                          <a:effectLst/>
                          <a:latin typeface="+mn-lt"/>
                        </a:rPr>
                        <a:t>FY 2019-20 Q1</a:t>
                      </a:r>
                      <a:endParaRPr lang="en-AU" sz="900" b="0" i="0" u="none" strike="noStrike" dirty="0">
                        <a:solidFill>
                          <a:srgbClr val="000000"/>
                        </a:solidFill>
                        <a:effectLst/>
                        <a:latin typeface="+mn-lt"/>
                      </a:endParaRPr>
                    </a:p>
                  </a:txBody>
                  <a:tcPr marL="9525" marR="9525" marT="9525" marB="0" anchor="ctr">
                    <a:solidFill>
                      <a:srgbClr val="00206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dirty="0">
                          <a:effectLst/>
                          <a:latin typeface="+mn-lt"/>
                        </a:rPr>
                        <a:t>FY 2019-20 Q2</a:t>
                      </a:r>
                      <a:endParaRPr lang="en-AU" sz="900" b="0" i="0" u="none" strike="noStrike" dirty="0">
                        <a:solidFill>
                          <a:srgbClr val="000000"/>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Total</a:t>
                      </a:r>
                      <a:endParaRPr lang="en-AU" sz="900" b="1" i="0" u="none" strike="noStrike" dirty="0">
                        <a:solidFill>
                          <a:srgbClr val="000000"/>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 Total</a:t>
                      </a:r>
                      <a:endParaRPr lang="en-AU" sz="900" b="0" i="0" u="none" strike="noStrike" dirty="0">
                        <a:solidFill>
                          <a:srgbClr val="000000"/>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1620572637"/>
                  </a:ext>
                </a:extLst>
              </a:tr>
              <a:tr h="183920">
                <a:tc>
                  <a:txBody>
                    <a:bodyPr/>
                    <a:lstStyle/>
                    <a:p>
                      <a:pPr algn="l" fontAlgn="b"/>
                      <a:r>
                        <a:rPr lang="en-AU" sz="900" u="none" strike="noStrike" dirty="0">
                          <a:effectLst/>
                          <a:latin typeface="+mn-lt"/>
                        </a:rPr>
                        <a:t>Progressive Rehabilitation</a:t>
                      </a:r>
                      <a:endParaRPr lang="en-AU" sz="900" b="0" i="0" u="none" strike="noStrike" dirty="0">
                        <a:solidFill>
                          <a:srgbClr val="000000"/>
                        </a:solidFill>
                        <a:effectLst/>
                        <a:latin typeface="+mn-lt"/>
                      </a:endParaRPr>
                    </a:p>
                  </a:txBody>
                  <a:tcPr marL="90000" marR="9525" marT="9525" marB="0" anchor="ctr"/>
                </a:tc>
                <a:tc>
                  <a:txBody>
                    <a:bodyPr/>
                    <a:lstStyle/>
                    <a:p>
                      <a:pPr algn="ctr" rtl="0" fontAlgn="b"/>
                      <a:r>
                        <a:rPr lang="en-AU" sz="900" b="0" i="0" u="none" strike="noStrike">
                          <a:solidFill>
                            <a:schemeClr val="tx1"/>
                          </a:solidFill>
                          <a:effectLst/>
                          <a:latin typeface="+mn-lt"/>
                        </a:rPr>
                        <a:t>14</a:t>
                      </a:r>
                    </a:p>
                  </a:txBody>
                  <a:tcPr marL="9525" marR="9525" marT="9525" marB="0" anchor="b"/>
                </a:tc>
                <a:tc>
                  <a:txBody>
                    <a:bodyPr/>
                    <a:lstStyle/>
                    <a:p>
                      <a:pPr algn="ctr" rtl="0" fontAlgn="b"/>
                      <a:r>
                        <a:rPr lang="en-AU" sz="900" b="0" i="0" u="none" strike="noStrike">
                          <a:solidFill>
                            <a:schemeClr val="tx1"/>
                          </a:solidFill>
                          <a:effectLst/>
                          <a:latin typeface="+mn-lt"/>
                        </a:rPr>
                        <a:t>14</a:t>
                      </a:r>
                    </a:p>
                  </a:txBody>
                  <a:tcPr marL="9525" marR="9525" marT="9525" marB="0" anchor="b"/>
                </a:tc>
                <a:tc>
                  <a:txBody>
                    <a:bodyPr/>
                    <a:lstStyle/>
                    <a:p>
                      <a:pPr algn="ctr" rtl="0" fontAlgn="b"/>
                      <a:r>
                        <a:rPr lang="en-AU" sz="900" b="0" i="0" u="none" strike="noStrike">
                          <a:solidFill>
                            <a:schemeClr val="tx1"/>
                          </a:solidFill>
                          <a:effectLst/>
                          <a:latin typeface="+mn-lt"/>
                        </a:rPr>
                        <a:t>4</a:t>
                      </a:r>
                    </a:p>
                  </a:txBody>
                  <a:tcPr marL="9525" marR="9525" marT="9525" marB="0" anchor="b"/>
                </a:tc>
                <a:tc>
                  <a:txBody>
                    <a:bodyPr/>
                    <a:lstStyle/>
                    <a:p>
                      <a:pPr algn="ctr" rtl="0" fontAlgn="b"/>
                      <a:r>
                        <a:rPr lang="en-AU" sz="900" b="0" i="0" u="none" strike="noStrike" dirty="0">
                          <a:solidFill>
                            <a:schemeClr val="tx1"/>
                          </a:solidFill>
                          <a:effectLst/>
                          <a:latin typeface="+mn-lt"/>
                        </a:rPr>
                        <a:t>22</a:t>
                      </a:r>
                    </a:p>
                  </a:txBody>
                  <a:tcPr marL="9525" marR="9525" marT="9525" marB="0" anchor="b"/>
                </a:tc>
                <a:tc>
                  <a:txBody>
                    <a:bodyPr/>
                    <a:lstStyle/>
                    <a:p>
                      <a:pPr algn="ctr" rtl="0" fontAlgn="b"/>
                      <a:r>
                        <a:rPr lang="en-AU" sz="900" b="0" i="0" u="none" strike="noStrike" dirty="0">
                          <a:solidFill>
                            <a:schemeClr val="tx1"/>
                          </a:solidFill>
                          <a:effectLst/>
                          <a:latin typeface="+mn-lt"/>
                        </a:rPr>
                        <a:t>54</a:t>
                      </a:r>
                    </a:p>
                  </a:txBody>
                  <a:tcPr marL="9525" marR="9525" marT="9525" marB="0" anchor="b"/>
                </a:tc>
                <a:tc>
                  <a:txBody>
                    <a:bodyPr/>
                    <a:lstStyle/>
                    <a:p>
                      <a:pPr algn="ctr" rtl="0" fontAlgn="b"/>
                      <a:r>
                        <a:rPr lang="en-AU" sz="900" b="1" i="0" u="none" strike="noStrike" dirty="0">
                          <a:solidFill>
                            <a:srgbClr val="FFFFFF"/>
                          </a:solidFill>
                          <a:effectLst/>
                          <a:latin typeface="+mn-lt"/>
                        </a:rPr>
                        <a:t>29%</a:t>
                      </a:r>
                    </a:p>
                  </a:txBody>
                  <a:tcPr marL="9525" marR="9525" marT="9525" marB="0" anchor="b"/>
                </a:tc>
                <a:extLst>
                  <a:ext uri="{0D108BD9-81ED-4DB2-BD59-A6C34878D82A}">
                    <a16:rowId xmlns:a16="http://schemas.microsoft.com/office/drawing/2014/main" val="957791463"/>
                  </a:ext>
                </a:extLst>
              </a:tr>
              <a:tr h="183920">
                <a:tc>
                  <a:txBody>
                    <a:bodyPr/>
                    <a:lstStyle/>
                    <a:p>
                      <a:pPr algn="l" fontAlgn="b"/>
                      <a:r>
                        <a:rPr lang="en-AU" sz="900" u="none" strike="noStrike" dirty="0">
                          <a:effectLst/>
                          <a:latin typeface="+mn-lt"/>
                        </a:rPr>
                        <a:t>Plan and Conditions</a:t>
                      </a:r>
                      <a:endParaRPr lang="en-AU" sz="900" b="0" i="0" u="none" strike="noStrike" dirty="0">
                        <a:solidFill>
                          <a:srgbClr val="000000"/>
                        </a:solidFill>
                        <a:effectLst/>
                        <a:latin typeface="+mn-lt"/>
                      </a:endParaRPr>
                    </a:p>
                  </a:txBody>
                  <a:tcPr marL="90000" marR="9525" marT="9525" marB="0" anchor="ctr"/>
                </a:tc>
                <a:tc>
                  <a:txBody>
                    <a:bodyPr/>
                    <a:lstStyle/>
                    <a:p>
                      <a:pPr algn="ctr" rtl="0" fontAlgn="b"/>
                      <a:r>
                        <a:rPr lang="en-AU" sz="900" b="0" i="0" u="none" strike="noStrike" dirty="0">
                          <a:solidFill>
                            <a:schemeClr val="tx1"/>
                          </a:solidFill>
                          <a:effectLst/>
                          <a:latin typeface="+mn-lt"/>
                        </a:rPr>
                        <a:t>20</a:t>
                      </a:r>
                    </a:p>
                  </a:txBody>
                  <a:tcPr marL="9525" marR="9525" marT="9525" marB="0" anchor="b"/>
                </a:tc>
                <a:tc>
                  <a:txBody>
                    <a:bodyPr/>
                    <a:lstStyle/>
                    <a:p>
                      <a:pPr algn="ctr" rtl="0" fontAlgn="b"/>
                      <a:r>
                        <a:rPr lang="en-AU" sz="900" b="0" i="0" u="none" strike="noStrike" dirty="0">
                          <a:solidFill>
                            <a:schemeClr val="tx1"/>
                          </a:solidFill>
                          <a:effectLst/>
                          <a:latin typeface="+mn-lt"/>
                        </a:rPr>
                        <a:t>17</a:t>
                      </a:r>
                    </a:p>
                  </a:txBody>
                  <a:tcPr marL="9525" marR="9525" marT="9525" marB="0" anchor="b"/>
                </a:tc>
                <a:tc>
                  <a:txBody>
                    <a:bodyPr/>
                    <a:lstStyle/>
                    <a:p>
                      <a:pPr algn="ctr" rtl="0" fontAlgn="b"/>
                      <a:r>
                        <a:rPr lang="en-AU" sz="900" b="0" i="0" u="none" strike="noStrike" dirty="0">
                          <a:solidFill>
                            <a:schemeClr val="tx1"/>
                          </a:solidFill>
                          <a:effectLst/>
                          <a:latin typeface="+mn-lt"/>
                        </a:rPr>
                        <a:t>8</a:t>
                      </a:r>
                    </a:p>
                  </a:txBody>
                  <a:tcPr marL="9525" marR="9525" marT="9525" marB="0" anchor="b"/>
                </a:tc>
                <a:tc>
                  <a:txBody>
                    <a:bodyPr/>
                    <a:lstStyle/>
                    <a:p>
                      <a:pPr algn="ctr" rtl="0" fontAlgn="b"/>
                      <a:r>
                        <a:rPr lang="en-AU" sz="900" b="0" i="0" u="none" strike="noStrike" dirty="0">
                          <a:solidFill>
                            <a:schemeClr val="tx1"/>
                          </a:solidFill>
                          <a:effectLst/>
                          <a:latin typeface="+mn-lt"/>
                        </a:rPr>
                        <a:t>8</a:t>
                      </a:r>
                    </a:p>
                  </a:txBody>
                  <a:tcPr marL="9525" marR="9525" marT="9525" marB="0" anchor="b"/>
                </a:tc>
                <a:tc>
                  <a:txBody>
                    <a:bodyPr/>
                    <a:lstStyle/>
                    <a:p>
                      <a:pPr algn="ctr" rtl="0" fontAlgn="b"/>
                      <a:r>
                        <a:rPr lang="en-AU" sz="900" b="0" i="0" u="none" strike="noStrike">
                          <a:solidFill>
                            <a:schemeClr val="tx1"/>
                          </a:solidFill>
                          <a:effectLst/>
                          <a:latin typeface="+mn-lt"/>
                        </a:rPr>
                        <a:t>53</a:t>
                      </a:r>
                    </a:p>
                  </a:txBody>
                  <a:tcPr marL="9525" marR="9525" marT="9525" marB="0" anchor="b"/>
                </a:tc>
                <a:tc>
                  <a:txBody>
                    <a:bodyPr/>
                    <a:lstStyle/>
                    <a:p>
                      <a:pPr algn="ctr" rtl="0" fontAlgn="b"/>
                      <a:r>
                        <a:rPr lang="en-AU" sz="900" b="1" i="0" u="none" strike="noStrike" dirty="0">
                          <a:solidFill>
                            <a:srgbClr val="FFFFFF"/>
                          </a:solidFill>
                          <a:effectLst/>
                          <a:latin typeface="+mn-lt"/>
                        </a:rPr>
                        <a:t>29%</a:t>
                      </a:r>
                    </a:p>
                  </a:txBody>
                  <a:tcPr marL="9525" marR="9525" marT="9525" marB="0" anchor="b"/>
                </a:tc>
                <a:extLst>
                  <a:ext uri="{0D108BD9-81ED-4DB2-BD59-A6C34878D82A}">
                    <a16:rowId xmlns:a16="http://schemas.microsoft.com/office/drawing/2014/main" val="100340434"/>
                  </a:ext>
                </a:extLst>
              </a:tr>
              <a:tr h="183920">
                <a:tc>
                  <a:txBody>
                    <a:bodyPr/>
                    <a:lstStyle/>
                    <a:p>
                      <a:pPr algn="l" fontAlgn="b"/>
                      <a:r>
                        <a:rPr lang="en-AU" sz="900" u="none" strike="noStrike" dirty="0">
                          <a:effectLst/>
                          <a:latin typeface="+mn-lt"/>
                        </a:rPr>
                        <a:t>Boundaries and Extraction limits</a:t>
                      </a:r>
                      <a:endParaRPr lang="en-AU" sz="900" b="0" i="0" u="none" strike="noStrike" dirty="0">
                        <a:solidFill>
                          <a:srgbClr val="000000"/>
                        </a:solidFill>
                        <a:effectLst/>
                        <a:latin typeface="+mn-lt"/>
                      </a:endParaRPr>
                    </a:p>
                  </a:txBody>
                  <a:tcPr marL="90000" marR="9525" marT="9525" marB="0" anchor="ctr"/>
                </a:tc>
                <a:tc>
                  <a:txBody>
                    <a:bodyPr/>
                    <a:lstStyle/>
                    <a:p>
                      <a:pPr algn="ctr" rtl="0" fontAlgn="b"/>
                      <a:r>
                        <a:rPr lang="en-AU" sz="900" b="0" i="0" u="none" strike="noStrike">
                          <a:solidFill>
                            <a:schemeClr val="tx1"/>
                          </a:solidFill>
                          <a:effectLst/>
                          <a:latin typeface="+mn-lt"/>
                        </a:rPr>
                        <a:t>4</a:t>
                      </a:r>
                    </a:p>
                  </a:txBody>
                  <a:tcPr marL="9525" marR="9525" marT="9525" marB="0" anchor="b"/>
                </a:tc>
                <a:tc>
                  <a:txBody>
                    <a:bodyPr/>
                    <a:lstStyle/>
                    <a:p>
                      <a:pPr algn="ctr" rtl="0" fontAlgn="b"/>
                      <a:r>
                        <a:rPr lang="en-AU" sz="900" b="0" i="0" u="none" strike="noStrike">
                          <a:solidFill>
                            <a:schemeClr val="tx1"/>
                          </a:solidFill>
                          <a:effectLst/>
                          <a:latin typeface="+mn-lt"/>
                        </a:rPr>
                        <a:t>10</a:t>
                      </a:r>
                    </a:p>
                  </a:txBody>
                  <a:tcPr marL="9525" marR="9525" marT="9525" marB="0" anchor="b"/>
                </a:tc>
                <a:tc>
                  <a:txBody>
                    <a:bodyPr/>
                    <a:lstStyle/>
                    <a:p>
                      <a:pPr algn="ctr" rtl="0" fontAlgn="b"/>
                      <a:r>
                        <a:rPr lang="en-AU" sz="900" b="0" i="0" u="none" strike="noStrike">
                          <a:solidFill>
                            <a:schemeClr val="tx1"/>
                          </a:solidFill>
                          <a:effectLst/>
                          <a:latin typeface="+mn-lt"/>
                        </a:rPr>
                        <a:t>5</a:t>
                      </a:r>
                    </a:p>
                  </a:txBody>
                  <a:tcPr marL="9525" marR="9525" marT="9525" marB="0" anchor="b"/>
                </a:tc>
                <a:tc>
                  <a:txBody>
                    <a:bodyPr/>
                    <a:lstStyle/>
                    <a:p>
                      <a:pPr algn="ctr" rtl="0" fontAlgn="b"/>
                      <a:r>
                        <a:rPr lang="en-AU" sz="900" b="0" i="0" u="none" strike="noStrike">
                          <a:solidFill>
                            <a:schemeClr val="tx1"/>
                          </a:solidFill>
                          <a:effectLst/>
                          <a:latin typeface="+mn-lt"/>
                        </a:rPr>
                        <a:t>3</a:t>
                      </a:r>
                    </a:p>
                  </a:txBody>
                  <a:tcPr marL="9525" marR="9525" marT="9525" marB="0" anchor="b"/>
                </a:tc>
                <a:tc>
                  <a:txBody>
                    <a:bodyPr/>
                    <a:lstStyle/>
                    <a:p>
                      <a:pPr algn="ctr" rtl="0" fontAlgn="b"/>
                      <a:r>
                        <a:rPr lang="en-AU" sz="900" b="0" i="0" u="none" strike="noStrike">
                          <a:solidFill>
                            <a:schemeClr val="tx1"/>
                          </a:solidFill>
                          <a:effectLst/>
                          <a:latin typeface="+mn-lt"/>
                        </a:rPr>
                        <a:t>22</a:t>
                      </a:r>
                    </a:p>
                  </a:txBody>
                  <a:tcPr marL="9525" marR="9525" marT="9525" marB="0" anchor="b"/>
                </a:tc>
                <a:tc>
                  <a:txBody>
                    <a:bodyPr/>
                    <a:lstStyle/>
                    <a:p>
                      <a:pPr algn="ctr" rtl="0" fontAlgn="b"/>
                      <a:r>
                        <a:rPr lang="en-AU" sz="900" b="1" i="0" u="none" strike="noStrike">
                          <a:solidFill>
                            <a:srgbClr val="FFFFFF"/>
                          </a:solidFill>
                          <a:effectLst/>
                          <a:latin typeface="+mn-lt"/>
                        </a:rPr>
                        <a:t>12%</a:t>
                      </a:r>
                    </a:p>
                  </a:txBody>
                  <a:tcPr marL="9525" marR="9525" marT="9525" marB="0" anchor="b"/>
                </a:tc>
                <a:extLst>
                  <a:ext uri="{0D108BD9-81ED-4DB2-BD59-A6C34878D82A}">
                    <a16:rowId xmlns:a16="http://schemas.microsoft.com/office/drawing/2014/main" val="1418222592"/>
                  </a:ext>
                </a:extLst>
              </a:tr>
              <a:tr h="183920">
                <a:tc>
                  <a:txBody>
                    <a:bodyPr/>
                    <a:lstStyle/>
                    <a:p>
                      <a:pPr algn="l" fontAlgn="b"/>
                      <a:r>
                        <a:rPr lang="en-AU" sz="900" u="none" strike="noStrike" dirty="0">
                          <a:effectLst/>
                          <a:latin typeface="+mn-lt"/>
                        </a:rPr>
                        <a:t>Dust</a:t>
                      </a:r>
                      <a:endParaRPr lang="en-AU" sz="900" b="0" i="0" u="none" strike="noStrike" dirty="0">
                        <a:solidFill>
                          <a:srgbClr val="000000"/>
                        </a:solidFill>
                        <a:effectLst/>
                        <a:latin typeface="+mn-lt"/>
                      </a:endParaRPr>
                    </a:p>
                  </a:txBody>
                  <a:tcPr marL="90000" marR="9525" marT="9525" marB="0" anchor="ctr"/>
                </a:tc>
                <a:tc>
                  <a:txBody>
                    <a:bodyPr/>
                    <a:lstStyle/>
                    <a:p>
                      <a:pPr algn="ctr" rtl="0" fontAlgn="b"/>
                      <a:r>
                        <a:rPr lang="en-AU" sz="900" b="0" i="0" u="none" strike="noStrike">
                          <a:solidFill>
                            <a:schemeClr val="tx1"/>
                          </a:solidFill>
                          <a:effectLst/>
                          <a:latin typeface="+mn-lt"/>
                        </a:rPr>
                        <a:t>1</a:t>
                      </a:r>
                    </a:p>
                  </a:txBody>
                  <a:tcPr marL="9525" marR="9525" marT="9525" marB="0" anchor="b"/>
                </a:tc>
                <a:tc>
                  <a:txBody>
                    <a:bodyPr/>
                    <a:lstStyle/>
                    <a:p>
                      <a:pPr algn="ctr" rtl="0" fontAlgn="b"/>
                      <a:r>
                        <a:rPr lang="en-AU" sz="900" b="0" i="0" u="none" strike="noStrike">
                          <a:solidFill>
                            <a:schemeClr val="tx1"/>
                          </a:solidFill>
                          <a:effectLst/>
                          <a:latin typeface="+mn-lt"/>
                        </a:rPr>
                        <a:t>5</a:t>
                      </a:r>
                    </a:p>
                  </a:txBody>
                  <a:tcPr marL="9525" marR="9525" marT="9525" marB="0" anchor="b"/>
                </a:tc>
                <a:tc>
                  <a:txBody>
                    <a:bodyPr/>
                    <a:lstStyle/>
                    <a:p>
                      <a:pPr algn="ctr" rtl="0" fontAlgn="b"/>
                      <a:r>
                        <a:rPr lang="en-AU" sz="900" b="0" i="0" u="none" strike="noStrike">
                          <a:solidFill>
                            <a:schemeClr val="tx1"/>
                          </a:solidFill>
                          <a:effectLst/>
                          <a:latin typeface="+mn-lt"/>
                        </a:rPr>
                        <a:t>0</a:t>
                      </a:r>
                    </a:p>
                  </a:txBody>
                  <a:tcPr marL="9525" marR="9525" marT="9525" marB="0" anchor="b"/>
                </a:tc>
                <a:tc>
                  <a:txBody>
                    <a:bodyPr/>
                    <a:lstStyle/>
                    <a:p>
                      <a:pPr algn="ctr" rtl="0" fontAlgn="b"/>
                      <a:r>
                        <a:rPr lang="en-AU" sz="900" b="0" i="0" u="none" strike="noStrike">
                          <a:solidFill>
                            <a:schemeClr val="tx1"/>
                          </a:solidFill>
                          <a:effectLst/>
                          <a:latin typeface="+mn-lt"/>
                        </a:rPr>
                        <a:t>4</a:t>
                      </a:r>
                    </a:p>
                  </a:txBody>
                  <a:tcPr marL="9525" marR="9525" marT="9525" marB="0" anchor="b"/>
                </a:tc>
                <a:tc>
                  <a:txBody>
                    <a:bodyPr/>
                    <a:lstStyle/>
                    <a:p>
                      <a:pPr algn="ctr" rtl="0" fontAlgn="b"/>
                      <a:r>
                        <a:rPr lang="en-AU" sz="900" b="0" i="0" u="none" strike="noStrike" dirty="0">
                          <a:solidFill>
                            <a:schemeClr val="tx1"/>
                          </a:solidFill>
                          <a:effectLst/>
                          <a:latin typeface="+mn-lt"/>
                        </a:rPr>
                        <a:t>10</a:t>
                      </a:r>
                    </a:p>
                  </a:txBody>
                  <a:tcPr marL="9525" marR="9525" marT="9525" marB="0" anchor="b"/>
                </a:tc>
                <a:tc>
                  <a:txBody>
                    <a:bodyPr/>
                    <a:lstStyle/>
                    <a:p>
                      <a:pPr algn="ctr" rtl="0" fontAlgn="b"/>
                      <a:r>
                        <a:rPr lang="en-AU" sz="900" b="1" i="0" u="none" strike="noStrike">
                          <a:solidFill>
                            <a:srgbClr val="FFFFFF"/>
                          </a:solidFill>
                          <a:effectLst/>
                          <a:latin typeface="+mn-lt"/>
                        </a:rPr>
                        <a:t>5%</a:t>
                      </a:r>
                    </a:p>
                  </a:txBody>
                  <a:tcPr marL="9525" marR="9525" marT="9525" marB="0" anchor="b"/>
                </a:tc>
                <a:extLst>
                  <a:ext uri="{0D108BD9-81ED-4DB2-BD59-A6C34878D82A}">
                    <a16:rowId xmlns:a16="http://schemas.microsoft.com/office/drawing/2014/main" val="2091418836"/>
                  </a:ext>
                </a:extLst>
              </a:tr>
              <a:tr h="183920">
                <a:tc>
                  <a:txBody>
                    <a:bodyPr/>
                    <a:lstStyle/>
                    <a:p>
                      <a:pPr algn="l" fontAlgn="b"/>
                      <a:r>
                        <a:rPr lang="en-AU" sz="900" u="none" strike="noStrike" dirty="0">
                          <a:effectLst/>
                          <a:latin typeface="+mn-lt"/>
                        </a:rPr>
                        <a:t>Impacts of Blasting</a:t>
                      </a:r>
                      <a:endParaRPr lang="en-AU" sz="900" b="0" i="0" u="none" strike="noStrike" dirty="0">
                        <a:solidFill>
                          <a:srgbClr val="000000"/>
                        </a:solidFill>
                        <a:effectLst/>
                        <a:latin typeface="+mn-lt"/>
                      </a:endParaRPr>
                    </a:p>
                  </a:txBody>
                  <a:tcPr marL="90000" marR="9525" marT="9525" marB="0" anchor="ctr"/>
                </a:tc>
                <a:tc>
                  <a:txBody>
                    <a:bodyPr/>
                    <a:lstStyle/>
                    <a:p>
                      <a:pPr algn="ctr" rtl="0" fontAlgn="b"/>
                      <a:r>
                        <a:rPr lang="en-AU" sz="900" b="0" i="0" u="none" strike="noStrike">
                          <a:solidFill>
                            <a:schemeClr val="tx1"/>
                          </a:solidFill>
                          <a:effectLst/>
                          <a:latin typeface="+mn-lt"/>
                        </a:rPr>
                        <a:t>1</a:t>
                      </a:r>
                    </a:p>
                  </a:txBody>
                  <a:tcPr marL="9525" marR="9525" marT="9525" marB="0" anchor="b"/>
                </a:tc>
                <a:tc>
                  <a:txBody>
                    <a:bodyPr/>
                    <a:lstStyle/>
                    <a:p>
                      <a:pPr algn="ctr" rtl="0" fontAlgn="b"/>
                      <a:r>
                        <a:rPr lang="en-AU" sz="900" b="0" i="0" u="none" strike="noStrike">
                          <a:solidFill>
                            <a:schemeClr val="tx1"/>
                          </a:solidFill>
                          <a:effectLst/>
                          <a:latin typeface="+mn-lt"/>
                        </a:rPr>
                        <a:t>4</a:t>
                      </a:r>
                    </a:p>
                  </a:txBody>
                  <a:tcPr marL="9525" marR="9525" marT="9525" marB="0" anchor="b"/>
                </a:tc>
                <a:tc>
                  <a:txBody>
                    <a:bodyPr/>
                    <a:lstStyle/>
                    <a:p>
                      <a:pPr algn="ctr" rtl="0" fontAlgn="b"/>
                      <a:r>
                        <a:rPr lang="en-AU" sz="900" b="0" i="0" u="none" strike="noStrike">
                          <a:solidFill>
                            <a:schemeClr val="tx1"/>
                          </a:solidFill>
                          <a:effectLst/>
                          <a:latin typeface="+mn-lt"/>
                        </a:rPr>
                        <a:t>2</a:t>
                      </a:r>
                    </a:p>
                  </a:txBody>
                  <a:tcPr marL="9525" marR="9525" marT="9525" marB="0" anchor="b"/>
                </a:tc>
                <a:tc>
                  <a:txBody>
                    <a:bodyPr/>
                    <a:lstStyle/>
                    <a:p>
                      <a:pPr algn="ctr" rtl="0" fontAlgn="b"/>
                      <a:r>
                        <a:rPr lang="en-AU" sz="900" b="0" i="0" u="none" strike="noStrike">
                          <a:solidFill>
                            <a:schemeClr val="tx1"/>
                          </a:solidFill>
                          <a:effectLst/>
                          <a:latin typeface="+mn-lt"/>
                        </a:rPr>
                        <a:t>2</a:t>
                      </a:r>
                    </a:p>
                  </a:txBody>
                  <a:tcPr marL="9525" marR="9525" marT="9525" marB="0" anchor="b"/>
                </a:tc>
                <a:tc>
                  <a:txBody>
                    <a:bodyPr/>
                    <a:lstStyle/>
                    <a:p>
                      <a:pPr algn="ctr" rtl="0" fontAlgn="b"/>
                      <a:r>
                        <a:rPr lang="en-AU" sz="900" b="0" i="0" u="none" strike="noStrike">
                          <a:solidFill>
                            <a:schemeClr val="tx1"/>
                          </a:solidFill>
                          <a:effectLst/>
                          <a:latin typeface="+mn-lt"/>
                        </a:rPr>
                        <a:t>9</a:t>
                      </a:r>
                    </a:p>
                  </a:txBody>
                  <a:tcPr marL="9525" marR="9525" marT="9525" marB="0" anchor="b"/>
                </a:tc>
                <a:tc>
                  <a:txBody>
                    <a:bodyPr/>
                    <a:lstStyle/>
                    <a:p>
                      <a:pPr algn="ctr" rtl="0" fontAlgn="b"/>
                      <a:r>
                        <a:rPr lang="en-AU" sz="900" b="1" i="0" u="none" strike="noStrike">
                          <a:solidFill>
                            <a:srgbClr val="FFFFFF"/>
                          </a:solidFill>
                          <a:effectLst/>
                          <a:latin typeface="+mn-lt"/>
                        </a:rPr>
                        <a:t>5%</a:t>
                      </a:r>
                    </a:p>
                  </a:txBody>
                  <a:tcPr marL="9525" marR="9525" marT="9525" marB="0" anchor="b"/>
                </a:tc>
                <a:extLst>
                  <a:ext uri="{0D108BD9-81ED-4DB2-BD59-A6C34878D82A}">
                    <a16:rowId xmlns:a16="http://schemas.microsoft.com/office/drawing/2014/main" val="269329842"/>
                  </a:ext>
                </a:extLst>
              </a:tr>
              <a:tr h="183920">
                <a:tc>
                  <a:txBody>
                    <a:bodyPr/>
                    <a:lstStyle/>
                    <a:p>
                      <a:pPr algn="l" fontAlgn="b"/>
                      <a:r>
                        <a:rPr lang="en-AU" sz="900" u="none" strike="noStrike" dirty="0">
                          <a:effectLst/>
                          <a:latin typeface="+mn-lt"/>
                        </a:rPr>
                        <a:t>Fire &amp; Emergency</a:t>
                      </a:r>
                      <a:endParaRPr lang="en-AU" sz="900" b="0" i="0" u="none" strike="noStrike" dirty="0">
                        <a:solidFill>
                          <a:srgbClr val="000000"/>
                        </a:solidFill>
                        <a:effectLst/>
                        <a:latin typeface="+mn-lt"/>
                      </a:endParaRPr>
                    </a:p>
                  </a:txBody>
                  <a:tcPr marL="90000" marR="9525" marT="9525" marB="0" anchor="ctr"/>
                </a:tc>
                <a:tc>
                  <a:txBody>
                    <a:bodyPr/>
                    <a:lstStyle/>
                    <a:p>
                      <a:pPr algn="ctr" rtl="0" fontAlgn="b"/>
                      <a:r>
                        <a:rPr lang="en-AU" sz="900" b="0" i="0" u="none" strike="noStrike">
                          <a:solidFill>
                            <a:schemeClr val="tx1"/>
                          </a:solidFill>
                          <a:effectLst/>
                          <a:latin typeface="+mn-lt"/>
                        </a:rPr>
                        <a:t>0</a:t>
                      </a:r>
                    </a:p>
                  </a:txBody>
                  <a:tcPr marL="9525" marR="9525" marT="9525" marB="0" anchor="b"/>
                </a:tc>
                <a:tc>
                  <a:txBody>
                    <a:bodyPr/>
                    <a:lstStyle/>
                    <a:p>
                      <a:pPr algn="ctr" rtl="0" fontAlgn="b"/>
                      <a:r>
                        <a:rPr lang="en-AU" sz="900" b="0" i="0" u="none" strike="noStrike">
                          <a:solidFill>
                            <a:schemeClr val="tx1"/>
                          </a:solidFill>
                          <a:effectLst/>
                          <a:latin typeface="+mn-lt"/>
                        </a:rPr>
                        <a:t>7</a:t>
                      </a:r>
                    </a:p>
                  </a:txBody>
                  <a:tcPr marL="9525" marR="9525" marT="9525" marB="0" anchor="b"/>
                </a:tc>
                <a:tc>
                  <a:txBody>
                    <a:bodyPr/>
                    <a:lstStyle/>
                    <a:p>
                      <a:pPr algn="ctr" rtl="0" fontAlgn="b"/>
                      <a:r>
                        <a:rPr lang="en-AU" sz="900" b="0" i="0" u="none" strike="noStrike">
                          <a:solidFill>
                            <a:schemeClr val="tx1"/>
                          </a:solidFill>
                          <a:effectLst/>
                          <a:latin typeface="+mn-lt"/>
                        </a:rPr>
                        <a:t>0</a:t>
                      </a:r>
                    </a:p>
                  </a:txBody>
                  <a:tcPr marL="9525" marR="9525" marT="9525" marB="0" anchor="b"/>
                </a:tc>
                <a:tc>
                  <a:txBody>
                    <a:bodyPr/>
                    <a:lstStyle/>
                    <a:p>
                      <a:pPr algn="ctr" rtl="0" fontAlgn="b"/>
                      <a:r>
                        <a:rPr lang="en-AU" sz="900" b="0" i="0" u="none" strike="noStrike" dirty="0">
                          <a:solidFill>
                            <a:schemeClr val="tx1"/>
                          </a:solidFill>
                          <a:effectLst/>
                          <a:latin typeface="+mn-lt"/>
                        </a:rPr>
                        <a:t>3</a:t>
                      </a:r>
                    </a:p>
                  </a:txBody>
                  <a:tcPr marL="9525" marR="9525" marT="9525" marB="0" anchor="b"/>
                </a:tc>
                <a:tc>
                  <a:txBody>
                    <a:bodyPr/>
                    <a:lstStyle/>
                    <a:p>
                      <a:pPr algn="ctr" rtl="0" fontAlgn="b"/>
                      <a:r>
                        <a:rPr lang="en-AU" sz="900" b="0" i="0" u="none" strike="noStrike">
                          <a:solidFill>
                            <a:schemeClr val="tx1"/>
                          </a:solidFill>
                          <a:effectLst/>
                          <a:latin typeface="+mn-lt"/>
                        </a:rPr>
                        <a:t>10</a:t>
                      </a:r>
                    </a:p>
                  </a:txBody>
                  <a:tcPr marL="9525" marR="9525" marT="9525" marB="0" anchor="b"/>
                </a:tc>
                <a:tc>
                  <a:txBody>
                    <a:bodyPr/>
                    <a:lstStyle/>
                    <a:p>
                      <a:pPr algn="ctr" rtl="0" fontAlgn="b"/>
                      <a:r>
                        <a:rPr lang="en-AU" sz="900" b="1" i="0" u="none" strike="noStrike">
                          <a:solidFill>
                            <a:srgbClr val="FFFFFF"/>
                          </a:solidFill>
                          <a:effectLst/>
                          <a:latin typeface="+mn-lt"/>
                        </a:rPr>
                        <a:t>5%</a:t>
                      </a:r>
                    </a:p>
                  </a:txBody>
                  <a:tcPr marL="9525" marR="9525" marT="9525" marB="0" anchor="b"/>
                </a:tc>
                <a:extLst>
                  <a:ext uri="{0D108BD9-81ED-4DB2-BD59-A6C34878D82A}">
                    <a16:rowId xmlns:a16="http://schemas.microsoft.com/office/drawing/2014/main" val="1591096414"/>
                  </a:ext>
                </a:extLst>
              </a:tr>
              <a:tr h="183920">
                <a:tc>
                  <a:txBody>
                    <a:bodyPr/>
                    <a:lstStyle/>
                    <a:p>
                      <a:pPr algn="l" fontAlgn="b"/>
                      <a:r>
                        <a:rPr lang="en-AU" sz="900" u="none" strike="noStrike" dirty="0">
                          <a:effectLst/>
                          <a:latin typeface="+mn-lt"/>
                        </a:rPr>
                        <a:t>Exploration Drilling</a:t>
                      </a:r>
                      <a:endParaRPr lang="en-AU" sz="900" b="0" i="0" u="none" strike="noStrike" dirty="0">
                        <a:solidFill>
                          <a:srgbClr val="000000"/>
                        </a:solidFill>
                        <a:effectLst/>
                        <a:latin typeface="+mn-lt"/>
                      </a:endParaRPr>
                    </a:p>
                  </a:txBody>
                  <a:tcPr marL="90000" marR="9525" marT="9525" marB="0" anchor="ctr"/>
                </a:tc>
                <a:tc>
                  <a:txBody>
                    <a:bodyPr/>
                    <a:lstStyle/>
                    <a:p>
                      <a:pPr algn="ctr" rtl="0" fontAlgn="b"/>
                      <a:r>
                        <a:rPr lang="en-AU" sz="900" b="0" i="0" u="none" strike="noStrike">
                          <a:solidFill>
                            <a:schemeClr val="tx1"/>
                          </a:solidFill>
                          <a:effectLst/>
                          <a:latin typeface="+mn-lt"/>
                        </a:rPr>
                        <a:t>2</a:t>
                      </a:r>
                    </a:p>
                  </a:txBody>
                  <a:tcPr marL="9525" marR="9525" marT="9525" marB="0" anchor="b"/>
                </a:tc>
                <a:tc>
                  <a:txBody>
                    <a:bodyPr/>
                    <a:lstStyle/>
                    <a:p>
                      <a:pPr algn="ctr" rtl="0" fontAlgn="b"/>
                      <a:r>
                        <a:rPr lang="en-AU" sz="900" b="0" i="0" u="none" strike="noStrike">
                          <a:solidFill>
                            <a:schemeClr val="tx1"/>
                          </a:solidFill>
                          <a:effectLst/>
                          <a:latin typeface="+mn-lt"/>
                        </a:rPr>
                        <a:t>2</a:t>
                      </a:r>
                    </a:p>
                  </a:txBody>
                  <a:tcPr marL="9525" marR="9525" marT="9525" marB="0" anchor="b"/>
                </a:tc>
                <a:tc>
                  <a:txBody>
                    <a:bodyPr/>
                    <a:lstStyle/>
                    <a:p>
                      <a:pPr algn="ctr" rtl="0" fontAlgn="b"/>
                      <a:r>
                        <a:rPr lang="en-AU" sz="900" b="0" i="0" u="none" strike="noStrike">
                          <a:solidFill>
                            <a:schemeClr val="tx1"/>
                          </a:solidFill>
                          <a:effectLst/>
                          <a:latin typeface="+mn-lt"/>
                        </a:rPr>
                        <a:t>1</a:t>
                      </a:r>
                    </a:p>
                  </a:txBody>
                  <a:tcPr marL="9525" marR="9525" marT="9525" marB="0" anchor="b"/>
                </a:tc>
                <a:tc>
                  <a:txBody>
                    <a:bodyPr/>
                    <a:lstStyle/>
                    <a:p>
                      <a:pPr algn="ctr" rtl="0" fontAlgn="b"/>
                      <a:r>
                        <a:rPr lang="en-AU" sz="900" b="0" i="0" u="none" strike="noStrike">
                          <a:solidFill>
                            <a:schemeClr val="tx1"/>
                          </a:solidFill>
                          <a:effectLst/>
                          <a:latin typeface="+mn-lt"/>
                        </a:rPr>
                        <a:t>1</a:t>
                      </a:r>
                    </a:p>
                  </a:txBody>
                  <a:tcPr marL="9525" marR="9525" marT="9525" marB="0" anchor="b"/>
                </a:tc>
                <a:tc>
                  <a:txBody>
                    <a:bodyPr/>
                    <a:lstStyle/>
                    <a:p>
                      <a:pPr algn="ctr" rtl="0" fontAlgn="b"/>
                      <a:r>
                        <a:rPr lang="en-AU" sz="900" b="0" i="0" u="none" strike="noStrike">
                          <a:solidFill>
                            <a:schemeClr val="tx1"/>
                          </a:solidFill>
                          <a:effectLst/>
                          <a:latin typeface="+mn-lt"/>
                        </a:rPr>
                        <a:t>6</a:t>
                      </a:r>
                    </a:p>
                  </a:txBody>
                  <a:tcPr marL="9525" marR="9525" marT="9525" marB="0" anchor="b"/>
                </a:tc>
                <a:tc>
                  <a:txBody>
                    <a:bodyPr/>
                    <a:lstStyle/>
                    <a:p>
                      <a:pPr algn="ctr" rtl="0" fontAlgn="b"/>
                      <a:r>
                        <a:rPr lang="en-AU" sz="900" b="1" i="0" u="none" strike="noStrike">
                          <a:solidFill>
                            <a:srgbClr val="FFFFFF"/>
                          </a:solidFill>
                          <a:effectLst/>
                          <a:latin typeface="+mn-lt"/>
                        </a:rPr>
                        <a:t>3%</a:t>
                      </a:r>
                    </a:p>
                  </a:txBody>
                  <a:tcPr marL="9525" marR="9525" marT="9525" marB="0" anchor="b"/>
                </a:tc>
                <a:extLst>
                  <a:ext uri="{0D108BD9-81ED-4DB2-BD59-A6C34878D82A}">
                    <a16:rowId xmlns:a16="http://schemas.microsoft.com/office/drawing/2014/main" val="4038460892"/>
                  </a:ext>
                </a:extLst>
              </a:tr>
              <a:tr h="183920">
                <a:tc>
                  <a:txBody>
                    <a:bodyPr/>
                    <a:lstStyle/>
                    <a:p>
                      <a:pPr algn="l" fontAlgn="b"/>
                      <a:r>
                        <a:rPr lang="en-AU" sz="900" u="none" strike="noStrike" dirty="0">
                          <a:effectLst/>
                          <a:latin typeface="+mn-lt"/>
                        </a:rPr>
                        <a:t>Water Management</a:t>
                      </a:r>
                      <a:endParaRPr lang="en-AU" sz="900" b="0" i="0" u="none" strike="noStrike" dirty="0">
                        <a:solidFill>
                          <a:srgbClr val="000000"/>
                        </a:solidFill>
                        <a:effectLst/>
                        <a:latin typeface="+mn-lt"/>
                      </a:endParaRPr>
                    </a:p>
                  </a:txBody>
                  <a:tcPr marL="90000" marR="9525" marT="9525" marB="0" anchor="ctr"/>
                </a:tc>
                <a:tc>
                  <a:txBody>
                    <a:bodyPr/>
                    <a:lstStyle/>
                    <a:p>
                      <a:pPr algn="ctr" rtl="0" fontAlgn="b"/>
                      <a:r>
                        <a:rPr lang="en-AU" sz="900" b="0" i="0" u="none" strike="noStrike">
                          <a:solidFill>
                            <a:schemeClr val="tx1"/>
                          </a:solidFill>
                          <a:effectLst/>
                          <a:latin typeface="+mn-lt"/>
                        </a:rPr>
                        <a:t>1</a:t>
                      </a:r>
                    </a:p>
                  </a:txBody>
                  <a:tcPr marL="9525" marR="9525" marT="9525" marB="0" anchor="b"/>
                </a:tc>
                <a:tc>
                  <a:txBody>
                    <a:bodyPr/>
                    <a:lstStyle/>
                    <a:p>
                      <a:pPr algn="ctr" rtl="0" fontAlgn="b"/>
                      <a:r>
                        <a:rPr lang="en-AU" sz="900" b="0" i="0" u="none" strike="noStrike">
                          <a:solidFill>
                            <a:schemeClr val="tx1"/>
                          </a:solidFill>
                          <a:effectLst/>
                          <a:latin typeface="+mn-lt"/>
                        </a:rPr>
                        <a:t>1</a:t>
                      </a:r>
                    </a:p>
                  </a:txBody>
                  <a:tcPr marL="9525" marR="9525" marT="9525" marB="0" anchor="b"/>
                </a:tc>
                <a:tc>
                  <a:txBody>
                    <a:bodyPr/>
                    <a:lstStyle/>
                    <a:p>
                      <a:pPr algn="ctr" rtl="0" fontAlgn="b"/>
                      <a:r>
                        <a:rPr lang="en-AU" sz="900" b="0" i="0" u="none" strike="noStrike">
                          <a:solidFill>
                            <a:schemeClr val="tx1"/>
                          </a:solidFill>
                          <a:effectLst/>
                          <a:latin typeface="+mn-lt"/>
                        </a:rPr>
                        <a:t>0</a:t>
                      </a:r>
                    </a:p>
                  </a:txBody>
                  <a:tcPr marL="9525" marR="9525" marT="9525" marB="0" anchor="b"/>
                </a:tc>
                <a:tc>
                  <a:txBody>
                    <a:bodyPr/>
                    <a:lstStyle/>
                    <a:p>
                      <a:pPr algn="ctr" rtl="0" fontAlgn="b"/>
                      <a:r>
                        <a:rPr lang="en-AU" sz="900" b="0" i="0" u="none" strike="noStrike">
                          <a:solidFill>
                            <a:schemeClr val="tx1"/>
                          </a:solidFill>
                          <a:effectLst/>
                          <a:latin typeface="+mn-lt"/>
                        </a:rPr>
                        <a:t>0</a:t>
                      </a:r>
                    </a:p>
                  </a:txBody>
                  <a:tcPr marL="9525" marR="9525" marT="9525" marB="0" anchor="b"/>
                </a:tc>
                <a:tc>
                  <a:txBody>
                    <a:bodyPr/>
                    <a:lstStyle/>
                    <a:p>
                      <a:pPr algn="ctr" rtl="0" fontAlgn="b"/>
                      <a:r>
                        <a:rPr lang="en-AU" sz="900" b="0" i="0" u="none" strike="noStrike">
                          <a:solidFill>
                            <a:schemeClr val="tx1"/>
                          </a:solidFill>
                          <a:effectLst/>
                          <a:latin typeface="+mn-lt"/>
                        </a:rPr>
                        <a:t>2</a:t>
                      </a:r>
                    </a:p>
                  </a:txBody>
                  <a:tcPr marL="9525" marR="9525" marT="9525" marB="0" anchor="b"/>
                </a:tc>
                <a:tc>
                  <a:txBody>
                    <a:bodyPr/>
                    <a:lstStyle/>
                    <a:p>
                      <a:pPr algn="ctr" rtl="0" fontAlgn="b"/>
                      <a:r>
                        <a:rPr lang="en-AU" sz="900" b="1" i="0" u="none" strike="noStrike">
                          <a:solidFill>
                            <a:srgbClr val="FFFFFF"/>
                          </a:solidFill>
                          <a:effectLst/>
                          <a:latin typeface="+mn-lt"/>
                        </a:rPr>
                        <a:t>1%</a:t>
                      </a:r>
                    </a:p>
                  </a:txBody>
                  <a:tcPr marL="9525" marR="9525" marT="9525" marB="0" anchor="b"/>
                </a:tc>
                <a:extLst>
                  <a:ext uri="{0D108BD9-81ED-4DB2-BD59-A6C34878D82A}">
                    <a16:rowId xmlns:a16="http://schemas.microsoft.com/office/drawing/2014/main" val="906106807"/>
                  </a:ext>
                </a:extLst>
              </a:tr>
              <a:tr h="183920">
                <a:tc>
                  <a:txBody>
                    <a:bodyPr/>
                    <a:lstStyle/>
                    <a:p>
                      <a:pPr algn="l" fontAlgn="b"/>
                      <a:r>
                        <a:rPr lang="en-AU" sz="900" u="none" strike="noStrike" dirty="0" err="1">
                          <a:effectLst/>
                          <a:latin typeface="+mn-lt"/>
                        </a:rPr>
                        <a:t>GeoTechnical</a:t>
                      </a:r>
                      <a:endParaRPr lang="en-AU" sz="900" b="0" i="0" u="none" strike="noStrike" dirty="0">
                        <a:solidFill>
                          <a:srgbClr val="000000"/>
                        </a:solidFill>
                        <a:effectLst/>
                        <a:latin typeface="+mn-lt"/>
                      </a:endParaRPr>
                    </a:p>
                  </a:txBody>
                  <a:tcPr marL="90000" marR="9525" marT="9525" marB="0" anchor="ctr"/>
                </a:tc>
                <a:tc>
                  <a:txBody>
                    <a:bodyPr/>
                    <a:lstStyle/>
                    <a:p>
                      <a:pPr algn="ctr" rtl="0" fontAlgn="b"/>
                      <a:r>
                        <a:rPr lang="en-AU" sz="900" b="0" i="0" u="none" strike="noStrike">
                          <a:solidFill>
                            <a:schemeClr val="tx1"/>
                          </a:solidFill>
                          <a:effectLst/>
                          <a:latin typeface="+mn-lt"/>
                        </a:rPr>
                        <a:t>0</a:t>
                      </a:r>
                    </a:p>
                  </a:txBody>
                  <a:tcPr marL="9525" marR="9525" marT="9525" marB="0" anchor="b"/>
                </a:tc>
                <a:tc>
                  <a:txBody>
                    <a:bodyPr/>
                    <a:lstStyle/>
                    <a:p>
                      <a:pPr algn="ctr" rtl="0" fontAlgn="b"/>
                      <a:r>
                        <a:rPr lang="en-AU" sz="900" b="0" i="0" u="none" strike="noStrike">
                          <a:solidFill>
                            <a:schemeClr val="tx1"/>
                          </a:solidFill>
                          <a:effectLst/>
                          <a:latin typeface="+mn-lt"/>
                        </a:rPr>
                        <a:t>4</a:t>
                      </a:r>
                    </a:p>
                  </a:txBody>
                  <a:tcPr marL="9525" marR="9525" marT="9525" marB="0" anchor="b"/>
                </a:tc>
                <a:tc>
                  <a:txBody>
                    <a:bodyPr/>
                    <a:lstStyle/>
                    <a:p>
                      <a:pPr algn="ctr" rtl="0" fontAlgn="b"/>
                      <a:r>
                        <a:rPr lang="en-AU" sz="900" b="0" i="0" u="none" strike="noStrike">
                          <a:solidFill>
                            <a:schemeClr val="tx1"/>
                          </a:solidFill>
                          <a:effectLst/>
                          <a:latin typeface="+mn-lt"/>
                        </a:rPr>
                        <a:t>0</a:t>
                      </a:r>
                    </a:p>
                  </a:txBody>
                  <a:tcPr marL="9525" marR="9525" marT="9525" marB="0" anchor="b"/>
                </a:tc>
                <a:tc>
                  <a:txBody>
                    <a:bodyPr/>
                    <a:lstStyle/>
                    <a:p>
                      <a:pPr algn="ctr" rtl="0" fontAlgn="b"/>
                      <a:r>
                        <a:rPr lang="en-AU" sz="900" b="0" i="0" u="none" strike="noStrike">
                          <a:solidFill>
                            <a:schemeClr val="tx1"/>
                          </a:solidFill>
                          <a:effectLst/>
                          <a:latin typeface="+mn-lt"/>
                        </a:rPr>
                        <a:t>2</a:t>
                      </a:r>
                    </a:p>
                  </a:txBody>
                  <a:tcPr marL="9525" marR="9525" marT="9525" marB="0" anchor="b"/>
                </a:tc>
                <a:tc>
                  <a:txBody>
                    <a:bodyPr/>
                    <a:lstStyle/>
                    <a:p>
                      <a:pPr algn="ctr" rtl="0" fontAlgn="b"/>
                      <a:r>
                        <a:rPr lang="en-AU" sz="900" b="0" i="0" u="none" strike="noStrike">
                          <a:solidFill>
                            <a:schemeClr val="tx1"/>
                          </a:solidFill>
                          <a:effectLst/>
                          <a:latin typeface="+mn-lt"/>
                        </a:rPr>
                        <a:t>6</a:t>
                      </a:r>
                    </a:p>
                  </a:txBody>
                  <a:tcPr marL="9525" marR="9525" marT="9525" marB="0" anchor="b"/>
                </a:tc>
                <a:tc>
                  <a:txBody>
                    <a:bodyPr/>
                    <a:lstStyle/>
                    <a:p>
                      <a:pPr algn="ctr" rtl="0" fontAlgn="b"/>
                      <a:r>
                        <a:rPr lang="en-AU" sz="900" b="1" i="0" u="none" strike="noStrike">
                          <a:solidFill>
                            <a:srgbClr val="FFFFFF"/>
                          </a:solidFill>
                          <a:effectLst/>
                          <a:latin typeface="+mn-lt"/>
                        </a:rPr>
                        <a:t>3%</a:t>
                      </a:r>
                    </a:p>
                  </a:txBody>
                  <a:tcPr marL="9525" marR="9525" marT="9525" marB="0" anchor="b"/>
                </a:tc>
                <a:extLst>
                  <a:ext uri="{0D108BD9-81ED-4DB2-BD59-A6C34878D82A}">
                    <a16:rowId xmlns:a16="http://schemas.microsoft.com/office/drawing/2014/main" val="2686200046"/>
                  </a:ext>
                </a:extLst>
              </a:tr>
              <a:tr h="183920">
                <a:tc>
                  <a:txBody>
                    <a:bodyPr/>
                    <a:lstStyle/>
                    <a:p>
                      <a:pPr algn="l" fontAlgn="b"/>
                      <a:r>
                        <a:rPr lang="en-AU" sz="900" u="none" strike="noStrike" dirty="0">
                          <a:effectLst/>
                          <a:latin typeface="+mn-lt"/>
                        </a:rPr>
                        <a:t>Tailings Storage Facility Management</a:t>
                      </a:r>
                      <a:endParaRPr lang="en-AU" sz="900" b="0" i="0" u="none" strike="noStrike" dirty="0">
                        <a:solidFill>
                          <a:srgbClr val="000000"/>
                        </a:solidFill>
                        <a:effectLst/>
                        <a:latin typeface="+mn-lt"/>
                      </a:endParaRPr>
                    </a:p>
                  </a:txBody>
                  <a:tcPr marL="90000" marR="9525" marT="9525" marB="0" anchor="ctr"/>
                </a:tc>
                <a:tc>
                  <a:txBody>
                    <a:bodyPr/>
                    <a:lstStyle/>
                    <a:p>
                      <a:pPr algn="ctr" rtl="0" fontAlgn="b"/>
                      <a:r>
                        <a:rPr lang="en-AU" sz="900" b="0" i="0" u="none" strike="noStrike">
                          <a:solidFill>
                            <a:schemeClr val="tx1"/>
                          </a:solidFill>
                          <a:effectLst/>
                          <a:latin typeface="+mn-lt"/>
                        </a:rPr>
                        <a:t>2</a:t>
                      </a:r>
                    </a:p>
                  </a:txBody>
                  <a:tcPr marL="9525" marR="9525" marT="9525" marB="0" anchor="b"/>
                </a:tc>
                <a:tc>
                  <a:txBody>
                    <a:bodyPr/>
                    <a:lstStyle/>
                    <a:p>
                      <a:pPr algn="ctr" rtl="0" fontAlgn="b"/>
                      <a:r>
                        <a:rPr lang="en-AU" sz="900" b="0" i="0" u="none" strike="noStrike">
                          <a:solidFill>
                            <a:schemeClr val="tx1"/>
                          </a:solidFill>
                          <a:effectLst/>
                          <a:latin typeface="+mn-lt"/>
                        </a:rPr>
                        <a:t>1</a:t>
                      </a:r>
                    </a:p>
                  </a:txBody>
                  <a:tcPr marL="9525" marR="9525" marT="9525" marB="0" anchor="b"/>
                </a:tc>
                <a:tc>
                  <a:txBody>
                    <a:bodyPr/>
                    <a:lstStyle/>
                    <a:p>
                      <a:pPr algn="ctr" rtl="0" fontAlgn="b"/>
                      <a:r>
                        <a:rPr lang="en-AU" sz="900" b="0" i="0" u="none" strike="noStrike">
                          <a:solidFill>
                            <a:schemeClr val="tx1"/>
                          </a:solidFill>
                          <a:effectLst/>
                          <a:latin typeface="+mn-lt"/>
                        </a:rPr>
                        <a:t>0</a:t>
                      </a:r>
                    </a:p>
                  </a:txBody>
                  <a:tcPr marL="9525" marR="9525" marT="9525" marB="0" anchor="b"/>
                </a:tc>
                <a:tc>
                  <a:txBody>
                    <a:bodyPr/>
                    <a:lstStyle/>
                    <a:p>
                      <a:pPr algn="ctr" rtl="0" fontAlgn="b"/>
                      <a:r>
                        <a:rPr lang="en-AU" sz="900" b="0" i="0" u="none" strike="noStrike">
                          <a:solidFill>
                            <a:schemeClr val="tx1"/>
                          </a:solidFill>
                          <a:effectLst/>
                          <a:latin typeface="+mn-lt"/>
                        </a:rPr>
                        <a:t>0</a:t>
                      </a:r>
                    </a:p>
                  </a:txBody>
                  <a:tcPr marL="9525" marR="9525" marT="9525" marB="0" anchor="b"/>
                </a:tc>
                <a:tc>
                  <a:txBody>
                    <a:bodyPr/>
                    <a:lstStyle/>
                    <a:p>
                      <a:pPr algn="ctr" rtl="0" fontAlgn="b"/>
                      <a:r>
                        <a:rPr lang="en-AU" sz="900" b="0" i="0" u="none" strike="noStrike">
                          <a:solidFill>
                            <a:schemeClr val="tx1"/>
                          </a:solidFill>
                          <a:effectLst/>
                          <a:latin typeface="+mn-lt"/>
                        </a:rPr>
                        <a:t>3</a:t>
                      </a:r>
                    </a:p>
                  </a:txBody>
                  <a:tcPr marL="9525" marR="9525" marT="9525" marB="0" anchor="b"/>
                </a:tc>
                <a:tc>
                  <a:txBody>
                    <a:bodyPr/>
                    <a:lstStyle/>
                    <a:p>
                      <a:pPr algn="ctr" rtl="0" fontAlgn="b"/>
                      <a:r>
                        <a:rPr lang="en-AU" sz="900" b="1" i="0" u="none" strike="noStrike" dirty="0">
                          <a:solidFill>
                            <a:srgbClr val="FFFFFF"/>
                          </a:solidFill>
                          <a:effectLst/>
                          <a:latin typeface="+mn-lt"/>
                        </a:rPr>
                        <a:t>2%</a:t>
                      </a:r>
                    </a:p>
                  </a:txBody>
                  <a:tcPr marL="9525" marR="9525" marT="9525" marB="0" anchor="b"/>
                </a:tc>
                <a:extLst>
                  <a:ext uri="{0D108BD9-81ED-4DB2-BD59-A6C34878D82A}">
                    <a16:rowId xmlns:a16="http://schemas.microsoft.com/office/drawing/2014/main" val="863990952"/>
                  </a:ext>
                </a:extLst>
              </a:tr>
              <a:tr h="183920">
                <a:tc>
                  <a:txBody>
                    <a:bodyPr/>
                    <a:lstStyle/>
                    <a:p>
                      <a:pPr algn="l" fontAlgn="b"/>
                      <a:r>
                        <a:rPr lang="en-AU" sz="900" u="none" strike="noStrike" dirty="0">
                          <a:effectLst/>
                          <a:latin typeface="+mn-lt"/>
                        </a:rPr>
                        <a:t>Plan and Conditions (High Risk)</a:t>
                      </a:r>
                      <a:endParaRPr lang="en-AU" sz="900" b="0" i="0" u="none" strike="noStrike" dirty="0">
                        <a:solidFill>
                          <a:srgbClr val="000000"/>
                        </a:solidFill>
                        <a:effectLst/>
                        <a:latin typeface="+mn-lt"/>
                      </a:endParaRPr>
                    </a:p>
                  </a:txBody>
                  <a:tcPr marL="90000" marR="9525" marT="9525" marB="0" anchor="ctr"/>
                </a:tc>
                <a:tc>
                  <a:txBody>
                    <a:bodyPr/>
                    <a:lstStyle/>
                    <a:p>
                      <a:pPr algn="ctr" rtl="0" fontAlgn="b"/>
                      <a:r>
                        <a:rPr lang="en-AU" sz="900" b="0" i="0" u="none" strike="noStrike">
                          <a:solidFill>
                            <a:schemeClr val="tx1"/>
                          </a:solidFill>
                          <a:effectLst/>
                          <a:latin typeface="+mn-lt"/>
                        </a:rPr>
                        <a:t>0</a:t>
                      </a:r>
                    </a:p>
                  </a:txBody>
                  <a:tcPr marL="9525" marR="9525" marT="9525" marB="0" anchor="b"/>
                </a:tc>
                <a:tc>
                  <a:txBody>
                    <a:bodyPr/>
                    <a:lstStyle/>
                    <a:p>
                      <a:pPr algn="ctr" rtl="0" fontAlgn="b"/>
                      <a:r>
                        <a:rPr lang="en-AU" sz="900" b="0" i="0" u="none" strike="noStrike">
                          <a:solidFill>
                            <a:schemeClr val="tx1"/>
                          </a:solidFill>
                          <a:effectLst/>
                          <a:latin typeface="+mn-lt"/>
                        </a:rPr>
                        <a:t>2</a:t>
                      </a:r>
                    </a:p>
                  </a:txBody>
                  <a:tcPr marL="9525" marR="9525" marT="9525" marB="0" anchor="b"/>
                </a:tc>
                <a:tc>
                  <a:txBody>
                    <a:bodyPr/>
                    <a:lstStyle/>
                    <a:p>
                      <a:pPr algn="ctr" rtl="0" fontAlgn="b"/>
                      <a:r>
                        <a:rPr lang="en-AU" sz="900" b="0" i="0" u="none" strike="noStrike">
                          <a:solidFill>
                            <a:schemeClr val="tx1"/>
                          </a:solidFill>
                          <a:effectLst/>
                          <a:latin typeface="+mn-lt"/>
                        </a:rPr>
                        <a:t>0</a:t>
                      </a:r>
                    </a:p>
                  </a:txBody>
                  <a:tcPr marL="9525" marR="9525" marT="9525" marB="0" anchor="b"/>
                </a:tc>
                <a:tc>
                  <a:txBody>
                    <a:bodyPr/>
                    <a:lstStyle/>
                    <a:p>
                      <a:pPr algn="ctr" rtl="0" fontAlgn="b"/>
                      <a:r>
                        <a:rPr lang="en-AU" sz="900" b="0" i="0" u="none" strike="noStrike">
                          <a:solidFill>
                            <a:schemeClr val="tx1"/>
                          </a:solidFill>
                          <a:effectLst/>
                          <a:latin typeface="+mn-lt"/>
                        </a:rPr>
                        <a:t>0</a:t>
                      </a:r>
                    </a:p>
                  </a:txBody>
                  <a:tcPr marL="9525" marR="9525" marT="9525" marB="0" anchor="b"/>
                </a:tc>
                <a:tc>
                  <a:txBody>
                    <a:bodyPr/>
                    <a:lstStyle/>
                    <a:p>
                      <a:pPr algn="ctr" rtl="0" fontAlgn="b"/>
                      <a:r>
                        <a:rPr lang="en-AU" sz="900" b="0" i="0" u="none" strike="noStrike">
                          <a:solidFill>
                            <a:schemeClr val="tx1"/>
                          </a:solidFill>
                          <a:effectLst/>
                          <a:latin typeface="+mn-lt"/>
                        </a:rPr>
                        <a:t>2</a:t>
                      </a:r>
                    </a:p>
                  </a:txBody>
                  <a:tcPr marL="9525" marR="9525" marT="9525" marB="0" anchor="b"/>
                </a:tc>
                <a:tc>
                  <a:txBody>
                    <a:bodyPr/>
                    <a:lstStyle/>
                    <a:p>
                      <a:pPr algn="ctr" rtl="0" fontAlgn="b"/>
                      <a:r>
                        <a:rPr lang="en-AU" sz="900" b="1" i="0" u="none" strike="noStrike">
                          <a:solidFill>
                            <a:srgbClr val="FFFFFF"/>
                          </a:solidFill>
                          <a:effectLst/>
                          <a:latin typeface="+mn-lt"/>
                        </a:rPr>
                        <a:t>1%</a:t>
                      </a:r>
                    </a:p>
                  </a:txBody>
                  <a:tcPr marL="9525" marR="9525" marT="9525" marB="0" anchor="b"/>
                </a:tc>
                <a:extLst>
                  <a:ext uri="{0D108BD9-81ED-4DB2-BD59-A6C34878D82A}">
                    <a16:rowId xmlns:a16="http://schemas.microsoft.com/office/drawing/2014/main" val="4003551048"/>
                  </a:ext>
                </a:extLst>
              </a:tr>
              <a:tr h="183920">
                <a:tc>
                  <a:txBody>
                    <a:bodyPr/>
                    <a:lstStyle/>
                    <a:p>
                      <a:pPr algn="l" fontAlgn="b"/>
                      <a:r>
                        <a:rPr lang="en-AU" sz="900" u="none" strike="noStrike" dirty="0">
                          <a:effectLst/>
                          <a:latin typeface="+mn-lt"/>
                        </a:rPr>
                        <a:t>Site Security and Buffer Zones</a:t>
                      </a:r>
                      <a:endParaRPr lang="en-AU" sz="900" b="0" i="0" u="none" strike="noStrike" dirty="0">
                        <a:solidFill>
                          <a:srgbClr val="000000"/>
                        </a:solidFill>
                        <a:effectLst/>
                        <a:latin typeface="+mn-lt"/>
                      </a:endParaRPr>
                    </a:p>
                  </a:txBody>
                  <a:tcPr marL="90000" marR="9525" marT="9525" marB="0" anchor="ctr"/>
                </a:tc>
                <a:tc>
                  <a:txBody>
                    <a:bodyPr/>
                    <a:lstStyle/>
                    <a:p>
                      <a:pPr algn="ctr" rtl="0" fontAlgn="b"/>
                      <a:r>
                        <a:rPr lang="en-AU" sz="900" b="0" i="0" u="none" strike="noStrike">
                          <a:solidFill>
                            <a:schemeClr val="tx1"/>
                          </a:solidFill>
                          <a:effectLst/>
                          <a:latin typeface="+mn-lt"/>
                        </a:rPr>
                        <a:t>0</a:t>
                      </a:r>
                    </a:p>
                  </a:txBody>
                  <a:tcPr marL="9525" marR="9525" marT="9525" marB="0" anchor="b"/>
                </a:tc>
                <a:tc>
                  <a:txBody>
                    <a:bodyPr/>
                    <a:lstStyle/>
                    <a:p>
                      <a:pPr algn="ctr" rtl="0" fontAlgn="b"/>
                      <a:r>
                        <a:rPr lang="en-AU" sz="900" b="0" i="0" u="none" strike="noStrike">
                          <a:solidFill>
                            <a:schemeClr val="tx1"/>
                          </a:solidFill>
                          <a:effectLst/>
                          <a:latin typeface="+mn-lt"/>
                        </a:rPr>
                        <a:t>2</a:t>
                      </a:r>
                    </a:p>
                  </a:txBody>
                  <a:tcPr marL="9525" marR="9525" marT="9525" marB="0" anchor="b"/>
                </a:tc>
                <a:tc>
                  <a:txBody>
                    <a:bodyPr/>
                    <a:lstStyle/>
                    <a:p>
                      <a:pPr algn="ctr" rtl="0" fontAlgn="b"/>
                      <a:r>
                        <a:rPr lang="en-AU" sz="900" b="0" i="0" u="none" strike="noStrike">
                          <a:solidFill>
                            <a:schemeClr val="tx1"/>
                          </a:solidFill>
                          <a:effectLst/>
                          <a:latin typeface="+mn-lt"/>
                        </a:rPr>
                        <a:t>0</a:t>
                      </a:r>
                    </a:p>
                  </a:txBody>
                  <a:tcPr marL="9525" marR="9525" marT="9525" marB="0" anchor="b"/>
                </a:tc>
                <a:tc>
                  <a:txBody>
                    <a:bodyPr/>
                    <a:lstStyle/>
                    <a:p>
                      <a:pPr algn="ctr" rtl="0" fontAlgn="b"/>
                      <a:r>
                        <a:rPr lang="en-AU" sz="900" b="0" i="0" u="none" strike="noStrike">
                          <a:solidFill>
                            <a:schemeClr val="tx1"/>
                          </a:solidFill>
                          <a:effectLst/>
                          <a:latin typeface="+mn-lt"/>
                        </a:rPr>
                        <a:t>0</a:t>
                      </a:r>
                    </a:p>
                  </a:txBody>
                  <a:tcPr marL="9525" marR="9525" marT="9525" marB="0" anchor="b"/>
                </a:tc>
                <a:tc>
                  <a:txBody>
                    <a:bodyPr/>
                    <a:lstStyle/>
                    <a:p>
                      <a:pPr algn="ctr" rtl="0" fontAlgn="b"/>
                      <a:r>
                        <a:rPr lang="en-AU" sz="900" b="0" i="0" u="none" strike="noStrike">
                          <a:solidFill>
                            <a:schemeClr val="tx1"/>
                          </a:solidFill>
                          <a:effectLst/>
                          <a:latin typeface="+mn-lt"/>
                        </a:rPr>
                        <a:t>2</a:t>
                      </a:r>
                    </a:p>
                  </a:txBody>
                  <a:tcPr marL="9525" marR="9525" marT="9525" marB="0" anchor="b"/>
                </a:tc>
                <a:tc>
                  <a:txBody>
                    <a:bodyPr/>
                    <a:lstStyle/>
                    <a:p>
                      <a:pPr algn="ctr" rtl="0" fontAlgn="b"/>
                      <a:r>
                        <a:rPr lang="en-AU" sz="900" b="1" i="0" u="none" strike="noStrike">
                          <a:solidFill>
                            <a:srgbClr val="FFFFFF"/>
                          </a:solidFill>
                          <a:effectLst/>
                          <a:latin typeface="+mn-lt"/>
                        </a:rPr>
                        <a:t>1%</a:t>
                      </a:r>
                    </a:p>
                  </a:txBody>
                  <a:tcPr marL="9525" marR="9525" marT="9525" marB="0" anchor="b"/>
                </a:tc>
                <a:extLst>
                  <a:ext uri="{0D108BD9-81ED-4DB2-BD59-A6C34878D82A}">
                    <a16:rowId xmlns:a16="http://schemas.microsoft.com/office/drawing/2014/main" val="342454088"/>
                  </a:ext>
                </a:extLst>
              </a:tr>
              <a:tr h="183920">
                <a:tc>
                  <a:txBody>
                    <a:bodyPr/>
                    <a:lstStyle/>
                    <a:p>
                      <a:pPr algn="l" fontAlgn="b"/>
                      <a:r>
                        <a:rPr lang="en-AU" sz="900" u="none" strike="noStrike" dirty="0">
                          <a:effectLst/>
                          <a:latin typeface="+mn-lt"/>
                        </a:rPr>
                        <a:t>Pest, Plant and Animal</a:t>
                      </a:r>
                      <a:endParaRPr lang="en-AU" sz="900" b="0" i="0" u="none" strike="noStrike" dirty="0">
                        <a:solidFill>
                          <a:srgbClr val="000000"/>
                        </a:solidFill>
                        <a:effectLst/>
                        <a:latin typeface="+mn-lt"/>
                      </a:endParaRPr>
                    </a:p>
                  </a:txBody>
                  <a:tcPr marL="90000" marR="9525" marT="9525" marB="0" anchor="ctr"/>
                </a:tc>
                <a:tc>
                  <a:txBody>
                    <a:bodyPr/>
                    <a:lstStyle/>
                    <a:p>
                      <a:pPr algn="ctr" rtl="0" fontAlgn="b"/>
                      <a:r>
                        <a:rPr lang="en-AU" sz="900" b="0" i="0" u="none" strike="noStrike">
                          <a:solidFill>
                            <a:schemeClr val="tx1"/>
                          </a:solidFill>
                          <a:effectLst/>
                          <a:latin typeface="+mn-lt"/>
                        </a:rPr>
                        <a:t>0</a:t>
                      </a:r>
                    </a:p>
                  </a:txBody>
                  <a:tcPr marL="9525" marR="9525" marT="9525" marB="0" anchor="b"/>
                </a:tc>
                <a:tc>
                  <a:txBody>
                    <a:bodyPr/>
                    <a:lstStyle/>
                    <a:p>
                      <a:pPr algn="ctr" rtl="0" fontAlgn="b"/>
                      <a:r>
                        <a:rPr lang="en-AU" sz="900" b="0" i="0" u="none" strike="noStrike" dirty="0">
                          <a:solidFill>
                            <a:schemeClr val="tx1"/>
                          </a:solidFill>
                          <a:effectLst/>
                          <a:latin typeface="+mn-lt"/>
                        </a:rPr>
                        <a:t>0</a:t>
                      </a:r>
                    </a:p>
                  </a:txBody>
                  <a:tcPr marL="9525" marR="9525" marT="9525" marB="0" anchor="b"/>
                </a:tc>
                <a:tc>
                  <a:txBody>
                    <a:bodyPr/>
                    <a:lstStyle/>
                    <a:p>
                      <a:pPr algn="ctr" rtl="0" fontAlgn="b"/>
                      <a:r>
                        <a:rPr lang="en-AU" sz="900" b="0" i="0" u="none" strike="noStrike">
                          <a:solidFill>
                            <a:schemeClr val="tx1"/>
                          </a:solidFill>
                          <a:effectLst/>
                          <a:latin typeface="+mn-lt"/>
                        </a:rPr>
                        <a:t>0</a:t>
                      </a:r>
                    </a:p>
                  </a:txBody>
                  <a:tcPr marL="9525" marR="9525" marT="9525" marB="0" anchor="b"/>
                </a:tc>
                <a:tc>
                  <a:txBody>
                    <a:bodyPr/>
                    <a:lstStyle/>
                    <a:p>
                      <a:pPr algn="ctr" rtl="0" fontAlgn="b"/>
                      <a:r>
                        <a:rPr lang="en-AU" sz="900" b="0" i="0" u="none" strike="noStrike">
                          <a:solidFill>
                            <a:schemeClr val="tx1"/>
                          </a:solidFill>
                          <a:effectLst/>
                          <a:latin typeface="+mn-lt"/>
                        </a:rPr>
                        <a:t>2</a:t>
                      </a:r>
                    </a:p>
                  </a:txBody>
                  <a:tcPr marL="9525" marR="9525" marT="9525" marB="0" anchor="b"/>
                </a:tc>
                <a:tc>
                  <a:txBody>
                    <a:bodyPr/>
                    <a:lstStyle/>
                    <a:p>
                      <a:pPr algn="ctr" rtl="0" fontAlgn="b"/>
                      <a:r>
                        <a:rPr lang="en-AU" sz="900" b="0" i="0" u="none" strike="noStrike">
                          <a:solidFill>
                            <a:schemeClr val="tx1"/>
                          </a:solidFill>
                          <a:effectLst/>
                          <a:latin typeface="+mn-lt"/>
                        </a:rPr>
                        <a:t>2</a:t>
                      </a:r>
                    </a:p>
                  </a:txBody>
                  <a:tcPr marL="9525" marR="9525" marT="9525" marB="0" anchor="b"/>
                </a:tc>
                <a:tc>
                  <a:txBody>
                    <a:bodyPr/>
                    <a:lstStyle/>
                    <a:p>
                      <a:pPr algn="ctr" rtl="0" fontAlgn="b"/>
                      <a:r>
                        <a:rPr lang="en-AU" sz="900" b="1" i="0" u="none" strike="noStrike">
                          <a:solidFill>
                            <a:srgbClr val="FFFFFF"/>
                          </a:solidFill>
                          <a:effectLst/>
                          <a:latin typeface="+mn-lt"/>
                        </a:rPr>
                        <a:t>1%</a:t>
                      </a:r>
                    </a:p>
                  </a:txBody>
                  <a:tcPr marL="9525" marR="9525" marT="9525" marB="0" anchor="b"/>
                </a:tc>
                <a:extLst>
                  <a:ext uri="{0D108BD9-81ED-4DB2-BD59-A6C34878D82A}">
                    <a16:rowId xmlns:a16="http://schemas.microsoft.com/office/drawing/2014/main" val="1070465834"/>
                  </a:ext>
                </a:extLst>
              </a:tr>
              <a:tr h="183920">
                <a:tc>
                  <a:txBody>
                    <a:bodyPr/>
                    <a:lstStyle/>
                    <a:p>
                      <a:pPr algn="l" fontAlgn="b"/>
                      <a:r>
                        <a:rPr lang="en-AU" sz="900" u="none" strike="noStrike" dirty="0">
                          <a:effectLst/>
                          <a:latin typeface="+mn-lt"/>
                        </a:rPr>
                        <a:t>Hydrocarbon Storage</a:t>
                      </a:r>
                      <a:endParaRPr lang="en-AU" sz="900" b="0" i="0" u="none" strike="noStrike" dirty="0">
                        <a:solidFill>
                          <a:srgbClr val="000000"/>
                        </a:solidFill>
                        <a:effectLst/>
                        <a:latin typeface="+mn-lt"/>
                      </a:endParaRPr>
                    </a:p>
                  </a:txBody>
                  <a:tcPr marL="90000" marR="9525" marT="9525" marB="0" anchor="ctr"/>
                </a:tc>
                <a:tc>
                  <a:txBody>
                    <a:bodyPr/>
                    <a:lstStyle/>
                    <a:p>
                      <a:pPr algn="ctr" rtl="0" fontAlgn="b"/>
                      <a:r>
                        <a:rPr lang="en-AU" sz="900" b="0" i="0" u="none" strike="noStrike">
                          <a:solidFill>
                            <a:schemeClr val="tx1"/>
                          </a:solidFill>
                          <a:effectLst/>
                          <a:latin typeface="+mn-lt"/>
                        </a:rPr>
                        <a:t>0</a:t>
                      </a:r>
                    </a:p>
                  </a:txBody>
                  <a:tcPr marL="9525" marR="9525" marT="9525" marB="0" anchor="b"/>
                </a:tc>
                <a:tc>
                  <a:txBody>
                    <a:bodyPr/>
                    <a:lstStyle/>
                    <a:p>
                      <a:pPr algn="ctr" rtl="0" fontAlgn="b"/>
                      <a:r>
                        <a:rPr lang="en-AU" sz="900" b="0" i="0" u="none" strike="noStrike">
                          <a:solidFill>
                            <a:schemeClr val="tx1"/>
                          </a:solidFill>
                          <a:effectLst/>
                          <a:latin typeface="+mn-lt"/>
                        </a:rPr>
                        <a:t>0</a:t>
                      </a:r>
                    </a:p>
                  </a:txBody>
                  <a:tcPr marL="9525" marR="9525" marT="9525" marB="0" anchor="b"/>
                </a:tc>
                <a:tc>
                  <a:txBody>
                    <a:bodyPr/>
                    <a:lstStyle/>
                    <a:p>
                      <a:pPr algn="ctr" rtl="0" fontAlgn="b"/>
                      <a:r>
                        <a:rPr lang="en-AU" sz="900" b="0" i="0" u="none" strike="noStrike">
                          <a:solidFill>
                            <a:schemeClr val="tx1"/>
                          </a:solidFill>
                          <a:effectLst/>
                          <a:latin typeface="+mn-lt"/>
                        </a:rPr>
                        <a:t>1</a:t>
                      </a:r>
                    </a:p>
                  </a:txBody>
                  <a:tcPr marL="9525" marR="9525" marT="9525" marB="0" anchor="b"/>
                </a:tc>
                <a:tc>
                  <a:txBody>
                    <a:bodyPr/>
                    <a:lstStyle/>
                    <a:p>
                      <a:pPr algn="ctr" rtl="0" fontAlgn="b"/>
                      <a:r>
                        <a:rPr lang="en-AU" sz="900" b="0" i="0" u="none" strike="noStrike">
                          <a:solidFill>
                            <a:schemeClr val="tx1"/>
                          </a:solidFill>
                          <a:effectLst/>
                          <a:latin typeface="+mn-lt"/>
                        </a:rPr>
                        <a:t>0</a:t>
                      </a:r>
                    </a:p>
                  </a:txBody>
                  <a:tcPr marL="9525" marR="9525" marT="9525" marB="0" anchor="b"/>
                </a:tc>
                <a:tc>
                  <a:txBody>
                    <a:bodyPr/>
                    <a:lstStyle/>
                    <a:p>
                      <a:pPr algn="ctr" rtl="0" fontAlgn="b"/>
                      <a:r>
                        <a:rPr lang="en-AU" sz="900" b="0" i="0" u="none" strike="noStrike">
                          <a:solidFill>
                            <a:schemeClr val="tx1"/>
                          </a:solidFill>
                          <a:effectLst/>
                          <a:latin typeface="+mn-lt"/>
                        </a:rPr>
                        <a:t>1</a:t>
                      </a:r>
                    </a:p>
                  </a:txBody>
                  <a:tcPr marL="9525" marR="9525" marT="9525" marB="0" anchor="b"/>
                </a:tc>
                <a:tc>
                  <a:txBody>
                    <a:bodyPr/>
                    <a:lstStyle/>
                    <a:p>
                      <a:pPr algn="ctr" rtl="0" fontAlgn="b"/>
                      <a:r>
                        <a:rPr lang="en-AU" sz="900" b="1" i="0" u="none" strike="noStrike">
                          <a:solidFill>
                            <a:srgbClr val="FFFFFF"/>
                          </a:solidFill>
                          <a:effectLst/>
                          <a:latin typeface="+mn-lt"/>
                        </a:rPr>
                        <a:t>1%</a:t>
                      </a:r>
                    </a:p>
                  </a:txBody>
                  <a:tcPr marL="9525" marR="9525" marT="9525" marB="0" anchor="b"/>
                </a:tc>
                <a:extLst>
                  <a:ext uri="{0D108BD9-81ED-4DB2-BD59-A6C34878D82A}">
                    <a16:rowId xmlns:a16="http://schemas.microsoft.com/office/drawing/2014/main" val="328073455"/>
                  </a:ext>
                </a:extLst>
              </a:tr>
              <a:tr h="183920">
                <a:tc>
                  <a:txBody>
                    <a:bodyPr/>
                    <a:lstStyle/>
                    <a:p>
                      <a:pPr algn="l" fontAlgn="b"/>
                      <a:r>
                        <a:rPr lang="en-AU" sz="900" u="none" strike="noStrike" dirty="0">
                          <a:effectLst/>
                          <a:latin typeface="+mn-lt"/>
                        </a:rPr>
                        <a:t>Noise</a:t>
                      </a:r>
                      <a:endParaRPr lang="en-AU" sz="900" b="0" i="0" u="none" strike="noStrike" dirty="0">
                        <a:solidFill>
                          <a:srgbClr val="000000"/>
                        </a:solidFill>
                        <a:effectLst/>
                        <a:latin typeface="+mn-lt"/>
                      </a:endParaRPr>
                    </a:p>
                  </a:txBody>
                  <a:tcPr marL="90000" marR="9525" marT="9525" marB="0" anchor="ctr"/>
                </a:tc>
                <a:tc>
                  <a:txBody>
                    <a:bodyPr/>
                    <a:lstStyle/>
                    <a:p>
                      <a:pPr algn="ctr" rtl="0" fontAlgn="b"/>
                      <a:r>
                        <a:rPr lang="en-AU" sz="900" b="0" i="0" u="none" strike="noStrike">
                          <a:solidFill>
                            <a:schemeClr val="tx1"/>
                          </a:solidFill>
                          <a:effectLst/>
                          <a:latin typeface="+mn-lt"/>
                        </a:rPr>
                        <a:t>1</a:t>
                      </a:r>
                    </a:p>
                  </a:txBody>
                  <a:tcPr marL="9525" marR="9525" marT="9525" marB="0" anchor="b"/>
                </a:tc>
                <a:tc>
                  <a:txBody>
                    <a:bodyPr/>
                    <a:lstStyle/>
                    <a:p>
                      <a:pPr algn="ctr" rtl="0" fontAlgn="b"/>
                      <a:r>
                        <a:rPr lang="en-AU" sz="900" b="0" i="0" u="none" strike="noStrike">
                          <a:solidFill>
                            <a:schemeClr val="tx1"/>
                          </a:solidFill>
                          <a:effectLst/>
                          <a:latin typeface="+mn-lt"/>
                        </a:rPr>
                        <a:t>0</a:t>
                      </a:r>
                    </a:p>
                  </a:txBody>
                  <a:tcPr marL="9525" marR="9525" marT="9525" marB="0" anchor="b"/>
                </a:tc>
                <a:tc>
                  <a:txBody>
                    <a:bodyPr/>
                    <a:lstStyle/>
                    <a:p>
                      <a:pPr algn="ctr" rtl="0" fontAlgn="b"/>
                      <a:r>
                        <a:rPr lang="en-AU" sz="900" b="0" i="0" u="none" strike="noStrike">
                          <a:solidFill>
                            <a:schemeClr val="tx1"/>
                          </a:solidFill>
                          <a:effectLst/>
                          <a:latin typeface="+mn-lt"/>
                        </a:rPr>
                        <a:t>0</a:t>
                      </a:r>
                    </a:p>
                  </a:txBody>
                  <a:tcPr marL="9525" marR="9525" marT="9525" marB="0" anchor="b"/>
                </a:tc>
                <a:tc>
                  <a:txBody>
                    <a:bodyPr/>
                    <a:lstStyle/>
                    <a:p>
                      <a:pPr algn="ctr" rtl="0" fontAlgn="b"/>
                      <a:r>
                        <a:rPr lang="en-AU" sz="900" b="0" i="0" u="none" strike="noStrike">
                          <a:solidFill>
                            <a:schemeClr val="tx1"/>
                          </a:solidFill>
                          <a:effectLst/>
                          <a:latin typeface="+mn-lt"/>
                        </a:rPr>
                        <a:t>0</a:t>
                      </a:r>
                    </a:p>
                  </a:txBody>
                  <a:tcPr marL="9525" marR="9525" marT="9525" marB="0" anchor="b"/>
                </a:tc>
                <a:tc>
                  <a:txBody>
                    <a:bodyPr/>
                    <a:lstStyle/>
                    <a:p>
                      <a:pPr algn="ctr" rtl="0" fontAlgn="b"/>
                      <a:r>
                        <a:rPr lang="en-AU" sz="900" b="0" i="0" u="none" strike="noStrike">
                          <a:solidFill>
                            <a:schemeClr val="tx1"/>
                          </a:solidFill>
                          <a:effectLst/>
                          <a:latin typeface="+mn-lt"/>
                        </a:rPr>
                        <a:t>1</a:t>
                      </a:r>
                    </a:p>
                  </a:txBody>
                  <a:tcPr marL="9525" marR="9525" marT="9525" marB="0" anchor="b"/>
                </a:tc>
                <a:tc>
                  <a:txBody>
                    <a:bodyPr/>
                    <a:lstStyle/>
                    <a:p>
                      <a:pPr algn="ctr" rtl="0" fontAlgn="b"/>
                      <a:r>
                        <a:rPr lang="en-AU" sz="900" b="1" i="0" u="none" strike="noStrike">
                          <a:solidFill>
                            <a:srgbClr val="FFFFFF"/>
                          </a:solidFill>
                          <a:effectLst/>
                          <a:latin typeface="+mn-lt"/>
                        </a:rPr>
                        <a:t>1%</a:t>
                      </a:r>
                    </a:p>
                  </a:txBody>
                  <a:tcPr marL="9525" marR="9525" marT="9525" marB="0" anchor="b"/>
                </a:tc>
                <a:extLst>
                  <a:ext uri="{0D108BD9-81ED-4DB2-BD59-A6C34878D82A}">
                    <a16:rowId xmlns:a16="http://schemas.microsoft.com/office/drawing/2014/main" val="3658275879"/>
                  </a:ext>
                </a:extLst>
              </a:tr>
              <a:tr h="183920">
                <a:tc>
                  <a:txBody>
                    <a:bodyPr/>
                    <a:lstStyle/>
                    <a:p>
                      <a:pPr algn="l" fontAlgn="b"/>
                      <a:r>
                        <a:rPr lang="en-AU" sz="900" b="0" i="0" u="none" strike="noStrike" dirty="0">
                          <a:solidFill>
                            <a:srgbClr val="000000"/>
                          </a:solidFill>
                          <a:effectLst/>
                          <a:latin typeface="+mn-lt"/>
                        </a:rPr>
                        <a:t>Community Engagement</a:t>
                      </a:r>
                    </a:p>
                  </a:txBody>
                  <a:tcPr marL="90000" marR="9525" marT="9525" marB="0" anchor="ctr"/>
                </a:tc>
                <a:tc>
                  <a:txBody>
                    <a:bodyPr/>
                    <a:lstStyle/>
                    <a:p>
                      <a:pPr algn="ctr" rtl="0" fontAlgn="b"/>
                      <a:r>
                        <a:rPr lang="en-AU" sz="900" b="0" i="0" u="none" strike="noStrike">
                          <a:solidFill>
                            <a:schemeClr val="tx1"/>
                          </a:solidFill>
                          <a:effectLst/>
                          <a:latin typeface="+mn-lt"/>
                        </a:rPr>
                        <a:t>0</a:t>
                      </a:r>
                    </a:p>
                  </a:txBody>
                  <a:tcPr marL="9525" marR="9525" marT="9525" marB="0" anchor="b"/>
                </a:tc>
                <a:tc>
                  <a:txBody>
                    <a:bodyPr/>
                    <a:lstStyle/>
                    <a:p>
                      <a:pPr algn="ctr" rtl="0" fontAlgn="b"/>
                      <a:r>
                        <a:rPr lang="en-AU" sz="900" b="0" i="0" u="none" strike="noStrike">
                          <a:solidFill>
                            <a:schemeClr val="tx1"/>
                          </a:solidFill>
                          <a:effectLst/>
                          <a:latin typeface="+mn-lt"/>
                        </a:rPr>
                        <a:t>0</a:t>
                      </a:r>
                    </a:p>
                  </a:txBody>
                  <a:tcPr marL="9525" marR="9525" marT="9525" marB="0" anchor="b"/>
                </a:tc>
                <a:tc>
                  <a:txBody>
                    <a:bodyPr/>
                    <a:lstStyle/>
                    <a:p>
                      <a:pPr algn="ctr" rtl="0" fontAlgn="b"/>
                      <a:r>
                        <a:rPr lang="en-AU" sz="900" b="0" i="0" u="none" strike="noStrike">
                          <a:solidFill>
                            <a:schemeClr val="tx1"/>
                          </a:solidFill>
                          <a:effectLst/>
                          <a:latin typeface="+mn-lt"/>
                        </a:rPr>
                        <a:t>0</a:t>
                      </a:r>
                    </a:p>
                  </a:txBody>
                  <a:tcPr marL="9525" marR="9525" marT="9525" marB="0" anchor="b"/>
                </a:tc>
                <a:tc>
                  <a:txBody>
                    <a:bodyPr/>
                    <a:lstStyle/>
                    <a:p>
                      <a:pPr algn="ctr" rtl="0" fontAlgn="b"/>
                      <a:r>
                        <a:rPr lang="en-AU" sz="900" b="0" i="0" u="none" strike="noStrike">
                          <a:solidFill>
                            <a:schemeClr val="tx1"/>
                          </a:solidFill>
                          <a:effectLst/>
                          <a:latin typeface="+mn-lt"/>
                        </a:rPr>
                        <a:t>0</a:t>
                      </a:r>
                    </a:p>
                  </a:txBody>
                  <a:tcPr marL="9525" marR="9525" marT="9525" marB="0" anchor="b"/>
                </a:tc>
                <a:tc>
                  <a:txBody>
                    <a:bodyPr/>
                    <a:lstStyle/>
                    <a:p>
                      <a:pPr algn="ctr" rtl="0" fontAlgn="b"/>
                      <a:r>
                        <a:rPr lang="en-AU" sz="900" b="1" i="0" u="none" strike="noStrike" dirty="0">
                          <a:solidFill>
                            <a:schemeClr val="tx1"/>
                          </a:solidFill>
                          <a:effectLst/>
                          <a:latin typeface="+mn-lt"/>
                        </a:rPr>
                        <a:t>1</a:t>
                      </a:r>
                    </a:p>
                  </a:txBody>
                  <a:tcPr marL="9525" marR="9525" marT="9525" marB="0" anchor="b"/>
                </a:tc>
                <a:tc>
                  <a:txBody>
                    <a:bodyPr/>
                    <a:lstStyle/>
                    <a:p>
                      <a:pPr algn="ctr" rtl="0" fontAlgn="b"/>
                      <a:r>
                        <a:rPr lang="en-AU" sz="900" b="1" i="0" u="none" strike="noStrike">
                          <a:solidFill>
                            <a:srgbClr val="FFFFFF"/>
                          </a:solidFill>
                          <a:effectLst/>
                          <a:latin typeface="+mn-lt"/>
                        </a:rPr>
                        <a:t>1%</a:t>
                      </a:r>
                    </a:p>
                  </a:txBody>
                  <a:tcPr marL="9525" marR="9525" marT="9525" marB="0" anchor="b"/>
                </a:tc>
                <a:extLst>
                  <a:ext uri="{0D108BD9-81ED-4DB2-BD59-A6C34878D82A}">
                    <a16:rowId xmlns:a16="http://schemas.microsoft.com/office/drawing/2014/main" val="2935098026"/>
                  </a:ext>
                </a:extLst>
              </a:tr>
              <a:tr h="183920">
                <a:tc>
                  <a:txBody>
                    <a:bodyPr/>
                    <a:lstStyle/>
                    <a:p>
                      <a:pPr algn="ctr" fontAlgn="b"/>
                      <a:r>
                        <a:rPr lang="en-AU" sz="900" u="none" strike="noStrike" dirty="0">
                          <a:effectLst/>
                          <a:latin typeface="+mn-lt"/>
                        </a:rPr>
                        <a:t>Total</a:t>
                      </a:r>
                      <a:endParaRPr lang="en-AU" sz="900" b="1" i="0" u="none" strike="noStrike" dirty="0">
                        <a:solidFill>
                          <a:srgbClr val="000000"/>
                        </a:solidFill>
                        <a:effectLst/>
                        <a:latin typeface="+mn-lt"/>
                      </a:endParaRPr>
                    </a:p>
                  </a:txBody>
                  <a:tcPr marL="9525" marR="9525" marT="9525" marB="0" anchor="ctr"/>
                </a:tc>
                <a:tc>
                  <a:txBody>
                    <a:bodyPr/>
                    <a:lstStyle/>
                    <a:p>
                      <a:pPr algn="ctr" rtl="0" fontAlgn="b"/>
                      <a:r>
                        <a:rPr lang="en-AU" sz="900" b="1" i="0" u="none" strike="noStrike">
                          <a:solidFill>
                            <a:srgbClr val="FFFFFF"/>
                          </a:solidFill>
                          <a:effectLst/>
                          <a:latin typeface="+mn-lt"/>
                        </a:rPr>
                        <a:t>46</a:t>
                      </a:r>
                    </a:p>
                  </a:txBody>
                  <a:tcPr marL="9525" marR="9525" marT="9525" marB="0" anchor="b"/>
                </a:tc>
                <a:tc>
                  <a:txBody>
                    <a:bodyPr/>
                    <a:lstStyle/>
                    <a:p>
                      <a:pPr algn="ctr" rtl="0" fontAlgn="b"/>
                      <a:r>
                        <a:rPr lang="en-AU" sz="900" b="1" i="0" u="none" strike="noStrike">
                          <a:solidFill>
                            <a:srgbClr val="FFFFFF"/>
                          </a:solidFill>
                          <a:effectLst/>
                          <a:latin typeface="+mn-lt"/>
                        </a:rPr>
                        <a:t>69</a:t>
                      </a:r>
                    </a:p>
                  </a:txBody>
                  <a:tcPr marL="9525" marR="9525" marT="9525" marB="0" anchor="b"/>
                </a:tc>
                <a:tc>
                  <a:txBody>
                    <a:bodyPr/>
                    <a:lstStyle/>
                    <a:p>
                      <a:pPr algn="ctr" rtl="0" fontAlgn="b"/>
                      <a:r>
                        <a:rPr lang="en-AU" sz="900" b="1" i="0" u="none" strike="noStrike">
                          <a:solidFill>
                            <a:srgbClr val="FFFFFF"/>
                          </a:solidFill>
                          <a:effectLst/>
                          <a:latin typeface="+mn-lt"/>
                        </a:rPr>
                        <a:t>21</a:t>
                      </a:r>
                    </a:p>
                  </a:txBody>
                  <a:tcPr marL="9525" marR="9525" marT="9525" marB="0" anchor="b"/>
                </a:tc>
                <a:tc>
                  <a:txBody>
                    <a:bodyPr/>
                    <a:lstStyle/>
                    <a:p>
                      <a:pPr algn="ctr" rtl="0" fontAlgn="b"/>
                      <a:r>
                        <a:rPr lang="en-AU" sz="900" b="1" i="0" u="none" strike="noStrike">
                          <a:solidFill>
                            <a:srgbClr val="FFFFFF"/>
                          </a:solidFill>
                          <a:effectLst/>
                          <a:latin typeface="+mn-lt"/>
                        </a:rPr>
                        <a:t>48</a:t>
                      </a:r>
                    </a:p>
                  </a:txBody>
                  <a:tcPr marL="9525" marR="9525" marT="9525" marB="0" anchor="b"/>
                </a:tc>
                <a:tc>
                  <a:txBody>
                    <a:bodyPr/>
                    <a:lstStyle/>
                    <a:p>
                      <a:pPr algn="ctr" rtl="0" fontAlgn="b"/>
                      <a:r>
                        <a:rPr lang="en-AU" sz="900" b="1" i="0" u="none" strike="noStrike">
                          <a:solidFill>
                            <a:srgbClr val="FFFFFF"/>
                          </a:solidFill>
                          <a:effectLst/>
                          <a:latin typeface="+mn-lt"/>
                        </a:rPr>
                        <a:t>184</a:t>
                      </a:r>
                    </a:p>
                  </a:txBody>
                  <a:tcPr marL="9525" marR="9525" marT="9525" marB="0" anchor="b"/>
                </a:tc>
                <a:tc>
                  <a:txBody>
                    <a:bodyPr/>
                    <a:lstStyle/>
                    <a:p>
                      <a:pPr algn="ctr" rtl="0" fontAlgn="b"/>
                      <a:r>
                        <a:rPr lang="en-AU" sz="900" b="1" i="0" u="none" strike="noStrike" dirty="0">
                          <a:solidFill>
                            <a:srgbClr val="FFFFFF"/>
                          </a:solidFill>
                          <a:effectLst/>
                          <a:latin typeface="+mn-lt"/>
                        </a:rPr>
                        <a:t>100%</a:t>
                      </a:r>
                    </a:p>
                  </a:txBody>
                  <a:tcPr marL="9525" marR="9525" marT="9525" marB="0" anchor="b"/>
                </a:tc>
                <a:extLst>
                  <a:ext uri="{0D108BD9-81ED-4DB2-BD59-A6C34878D82A}">
                    <a16:rowId xmlns:a16="http://schemas.microsoft.com/office/drawing/2014/main" val="1679094964"/>
                  </a:ext>
                </a:extLst>
              </a:tr>
            </a:tbl>
          </a:graphicData>
        </a:graphic>
      </p:graphicFrame>
      <p:sp>
        <p:nvSpPr>
          <p:cNvPr id="6" name="Footer Placeholder 5"/>
          <p:cNvSpPr>
            <a:spLocks noGrp="1"/>
          </p:cNvSpPr>
          <p:nvPr>
            <p:ph type="ftr" sz="quarter" idx="11"/>
          </p:nvPr>
        </p:nvSpPr>
        <p:spPr/>
        <p:txBody>
          <a:bodyPr/>
          <a:lstStyle/>
          <a:p>
            <a:r>
              <a:rPr lang="en-AU"/>
              <a:t>Earth Resources Regulation Quarterly Performance Report 2019-20 Q2</a:t>
            </a:r>
          </a:p>
        </p:txBody>
      </p:sp>
    </p:spTree>
    <p:extLst>
      <p:ext uri="{BB962C8B-B14F-4D97-AF65-F5344CB8AC3E}">
        <p14:creationId xmlns:p14="http://schemas.microsoft.com/office/powerpoint/2010/main" val="147402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88504" y="240209"/>
            <a:ext cx="8915400" cy="274042"/>
          </a:xfrm>
        </p:spPr>
        <p:txBody>
          <a:bodyPr>
            <a:normAutofit fontScale="90000"/>
          </a:bodyPr>
          <a:lstStyle/>
          <a:p>
            <a:r>
              <a:rPr lang="en-AU" sz="1400" b="1" dirty="0">
                <a:solidFill>
                  <a:schemeClr val="bg1"/>
                </a:solidFill>
              </a:rPr>
              <a:t>KPI 2 Ensuring Compliance – Enforcement Activities</a:t>
            </a:r>
          </a:p>
        </p:txBody>
      </p:sp>
      <p:graphicFrame>
        <p:nvGraphicFramePr>
          <p:cNvPr id="5" name="Table 4"/>
          <p:cNvGraphicFramePr>
            <a:graphicFrameLocks noGrp="1"/>
          </p:cNvGraphicFramePr>
          <p:nvPr>
            <p:extLst>
              <p:ext uri="{D42A27DB-BD31-4B8C-83A1-F6EECF244321}">
                <p14:modId xmlns:p14="http://schemas.microsoft.com/office/powerpoint/2010/main" val="141068790"/>
              </p:ext>
            </p:extLst>
          </p:nvPr>
        </p:nvGraphicFramePr>
        <p:xfrm>
          <a:off x="439964" y="809604"/>
          <a:ext cx="8963940" cy="1996872"/>
        </p:xfrm>
        <a:graphic>
          <a:graphicData uri="http://schemas.openxmlformats.org/drawingml/2006/table">
            <a:tbl>
              <a:tblPr firstRow="1" bandRow="1">
                <a:tableStyleId>{7DF18680-E054-41AD-8BC1-D1AEF772440D}</a:tableStyleId>
              </a:tblPr>
              <a:tblGrid>
                <a:gridCol w="970984">
                  <a:extLst>
                    <a:ext uri="{9D8B030D-6E8A-4147-A177-3AD203B41FA5}">
                      <a16:colId xmlns:a16="http://schemas.microsoft.com/office/drawing/2014/main" val="20000"/>
                    </a:ext>
                  </a:extLst>
                </a:gridCol>
                <a:gridCol w="2210015">
                  <a:extLst>
                    <a:ext uri="{9D8B030D-6E8A-4147-A177-3AD203B41FA5}">
                      <a16:colId xmlns:a16="http://schemas.microsoft.com/office/drawing/2014/main" val="20001"/>
                    </a:ext>
                  </a:extLst>
                </a:gridCol>
                <a:gridCol w="2946686">
                  <a:extLst>
                    <a:ext uri="{9D8B030D-6E8A-4147-A177-3AD203B41FA5}">
                      <a16:colId xmlns:a16="http://schemas.microsoft.com/office/drawing/2014/main" val="20002"/>
                    </a:ext>
                  </a:extLst>
                </a:gridCol>
                <a:gridCol w="1553703">
                  <a:extLst>
                    <a:ext uri="{9D8B030D-6E8A-4147-A177-3AD203B41FA5}">
                      <a16:colId xmlns:a16="http://schemas.microsoft.com/office/drawing/2014/main" val="20003"/>
                    </a:ext>
                  </a:extLst>
                </a:gridCol>
                <a:gridCol w="1282552">
                  <a:extLst>
                    <a:ext uri="{9D8B030D-6E8A-4147-A177-3AD203B41FA5}">
                      <a16:colId xmlns:a16="http://schemas.microsoft.com/office/drawing/2014/main" val="1001978730"/>
                    </a:ext>
                  </a:extLst>
                </a:gridCol>
              </a:tblGrid>
              <a:tr h="203111">
                <a:tc>
                  <a:txBody>
                    <a:bodyPr/>
                    <a:lstStyle/>
                    <a:p>
                      <a:pPr algn="ctr"/>
                      <a:r>
                        <a:rPr lang="en-AU" sz="900" dirty="0">
                          <a:latin typeface="+mn-lt"/>
                        </a:rPr>
                        <a:t>Sector</a:t>
                      </a:r>
                    </a:p>
                  </a:txBody>
                  <a:tcPr marL="99060" marR="99060" anchor="ctr">
                    <a:solidFill>
                      <a:srgbClr val="002060"/>
                    </a:solidFill>
                  </a:tcPr>
                </a:tc>
                <a:tc>
                  <a:txBody>
                    <a:bodyPr/>
                    <a:lstStyle/>
                    <a:p>
                      <a:pPr algn="ctr"/>
                      <a:r>
                        <a:rPr lang="en-AU" sz="900" dirty="0">
                          <a:latin typeface="+mn-lt"/>
                        </a:rPr>
                        <a:t>Action Type</a:t>
                      </a:r>
                    </a:p>
                  </a:txBody>
                  <a:tcPr marL="99060" marR="99060" anchor="ctr">
                    <a:solidFill>
                      <a:srgbClr val="002060"/>
                    </a:solidFill>
                  </a:tcPr>
                </a:tc>
                <a:tc>
                  <a:txBody>
                    <a:bodyPr/>
                    <a:lstStyle/>
                    <a:p>
                      <a:pPr algn="ctr"/>
                      <a:r>
                        <a:rPr lang="en-AU" sz="900" dirty="0">
                          <a:latin typeface="+mn-lt"/>
                        </a:rPr>
                        <a:t>Enforcement</a:t>
                      </a:r>
                      <a:r>
                        <a:rPr lang="en-AU" sz="900" baseline="0" dirty="0">
                          <a:latin typeface="+mn-lt"/>
                        </a:rPr>
                        <a:t> Code</a:t>
                      </a:r>
                      <a:endParaRPr lang="en-AU" sz="900" dirty="0">
                        <a:latin typeface="+mn-lt"/>
                      </a:endParaRPr>
                    </a:p>
                  </a:txBody>
                  <a:tcPr marL="99060" marR="99060" anchor="ctr">
                    <a:solidFill>
                      <a:srgbClr val="002060"/>
                    </a:solidFill>
                  </a:tcPr>
                </a:tc>
                <a:tc>
                  <a:txBody>
                    <a:bodyPr/>
                    <a:lstStyle/>
                    <a:p>
                      <a:pPr algn="ctr"/>
                      <a:r>
                        <a:rPr lang="en-AU" sz="900" dirty="0">
                          <a:latin typeface="+mn-lt"/>
                        </a:rPr>
                        <a:t>Enforcement Action</a:t>
                      </a:r>
                      <a:r>
                        <a:rPr lang="en-AU" sz="900" baseline="0" dirty="0">
                          <a:latin typeface="+mn-lt"/>
                        </a:rPr>
                        <a:t> Type</a:t>
                      </a:r>
                      <a:endParaRPr lang="en-AU" sz="900" dirty="0">
                        <a:latin typeface="+mn-lt"/>
                      </a:endParaRPr>
                    </a:p>
                  </a:txBody>
                  <a:tcPr marL="99060" marR="99060" anchor="ctr">
                    <a:solidFill>
                      <a:srgbClr val="002060"/>
                    </a:solidFill>
                  </a:tcPr>
                </a:tc>
                <a:tc>
                  <a:txBody>
                    <a:bodyPr/>
                    <a:lstStyle/>
                    <a:p>
                      <a:pPr algn="ctr"/>
                      <a:r>
                        <a:rPr lang="en-AU" sz="900" dirty="0">
                          <a:latin typeface="+mn-lt"/>
                        </a:rPr>
                        <a:t>No. of Notices</a:t>
                      </a:r>
                    </a:p>
                  </a:txBody>
                  <a:tcPr marL="99060" marR="99060" anchor="ctr">
                    <a:solidFill>
                      <a:srgbClr val="002060"/>
                    </a:solidFill>
                  </a:tcPr>
                </a:tc>
                <a:extLst>
                  <a:ext uri="{0D108BD9-81ED-4DB2-BD59-A6C34878D82A}">
                    <a16:rowId xmlns:a16="http://schemas.microsoft.com/office/drawing/2014/main" val="10000"/>
                  </a:ext>
                </a:extLst>
              </a:tr>
              <a:tr h="175139">
                <a:tc>
                  <a:txBody>
                    <a:bodyPr/>
                    <a:lstStyle/>
                    <a:p>
                      <a:pPr algn="ctr" fontAlgn="b"/>
                      <a:r>
                        <a:rPr lang="en-AU" sz="900" b="0" i="0" u="none" strike="noStrike" dirty="0">
                          <a:solidFill>
                            <a:srgbClr val="000000"/>
                          </a:solidFill>
                          <a:effectLst/>
                          <a:latin typeface="+mn-lt"/>
                        </a:rPr>
                        <a:t>Extractives</a:t>
                      </a:r>
                    </a:p>
                  </a:txBody>
                  <a:tcPr marL="9525" marR="9525" marT="9525" marB="0" anchor="b"/>
                </a:tc>
                <a:tc>
                  <a:txBody>
                    <a:bodyPr/>
                    <a:lstStyle/>
                    <a:p>
                      <a:pPr algn="ctr" fontAlgn="b"/>
                      <a:r>
                        <a:rPr lang="en-AU" sz="900" b="0" i="0" u="none" strike="noStrike" dirty="0">
                          <a:solidFill>
                            <a:srgbClr val="000000"/>
                          </a:solidFill>
                          <a:effectLst/>
                          <a:latin typeface="+mn-lt"/>
                        </a:rPr>
                        <a:t>General Enforcement Action</a:t>
                      </a:r>
                    </a:p>
                  </a:txBody>
                  <a:tcPr marL="9525" marR="9525" marT="9525" marB="0" anchor="ctr"/>
                </a:tc>
                <a:tc>
                  <a:txBody>
                    <a:bodyPr/>
                    <a:lstStyle/>
                    <a:p>
                      <a:pPr algn="l" fontAlgn="b"/>
                      <a:r>
                        <a:rPr lang="en-AU" sz="900" b="0" i="0" u="none" strike="noStrike">
                          <a:solidFill>
                            <a:srgbClr val="000000"/>
                          </a:solidFill>
                          <a:effectLst/>
                          <a:latin typeface="+mn-lt"/>
                        </a:rPr>
                        <a:t>27 - Buffer Zones</a:t>
                      </a:r>
                    </a:p>
                  </a:txBody>
                  <a:tcPr marL="9525" marR="9525" marT="9525" marB="0" anchor="b"/>
                </a:tc>
                <a:tc>
                  <a:txBody>
                    <a:bodyPr/>
                    <a:lstStyle/>
                    <a:p>
                      <a:pPr algn="ctr" fontAlgn="b"/>
                      <a:r>
                        <a:rPr lang="en-AU" sz="900" b="0" i="0" u="none" strike="noStrike" dirty="0">
                          <a:solidFill>
                            <a:srgbClr val="000000"/>
                          </a:solidFill>
                          <a:effectLst/>
                          <a:latin typeface="+mn-lt"/>
                        </a:rPr>
                        <a:t>s110 Notice</a:t>
                      </a:r>
                    </a:p>
                  </a:txBody>
                  <a:tcPr marL="9525" marR="9525" marT="9525" marB="0" anchor="b"/>
                </a:tc>
                <a:tc>
                  <a:txBody>
                    <a:bodyPr/>
                    <a:lstStyle/>
                    <a:p>
                      <a:pPr algn="ctr" fontAlgn="b"/>
                      <a:r>
                        <a:rPr lang="en-AU" sz="900" b="0" i="0" u="none" strike="noStrike" dirty="0">
                          <a:solidFill>
                            <a:srgbClr val="000000"/>
                          </a:solidFill>
                          <a:effectLst/>
                          <a:latin typeface="+mn-lt"/>
                        </a:rPr>
                        <a:t>3</a:t>
                      </a:r>
                    </a:p>
                  </a:txBody>
                  <a:tcPr marL="9525" marR="9525" marT="9525" marB="0" anchor="b"/>
                </a:tc>
                <a:extLst>
                  <a:ext uri="{0D108BD9-81ED-4DB2-BD59-A6C34878D82A}">
                    <a16:rowId xmlns:a16="http://schemas.microsoft.com/office/drawing/2014/main" val="3805948950"/>
                  </a:ext>
                </a:extLst>
              </a:tr>
              <a:tr h="183580">
                <a:tc>
                  <a:txBody>
                    <a:bodyPr/>
                    <a:lstStyle/>
                    <a:p>
                      <a:pPr algn="ctr" fontAlgn="b"/>
                      <a:r>
                        <a:rPr lang="en-AU" sz="900" b="0" i="0" u="none" strike="noStrike" dirty="0">
                          <a:solidFill>
                            <a:srgbClr val="000000"/>
                          </a:solidFill>
                          <a:effectLst/>
                          <a:latin typeface="+mn-lt"/>
                        </a:rPr>
                        <a:t>Extractives</a:t>
                      </a:r>
                    </a:p>
                  </a:txBody>
                  <a:tcPr marL="9525" marR="9525" marT="9525" marB="0" anchor="b"/>
                </a:tc>
                <a:tc>
                  <a:txBody>
                    <a:bodyPr/>
                    <a:lstStyle/>
                    <a:p>
                      <a:pPr algn="ctr" fontAlgn="b"/>
                      <a:r>
                        <a:rPr lang="en-AU" sz="900" b="0" i="0" u="none" strike="noStrike" dirty="0">
                          <a:solidFill>
                            <a:srgbClr val="000000"/>
                          </a:solidFill>
                          <a:effectLst/>
                          <a:latin typeface="+mn-lt"/>
                        </a:rPr>
                        <a:t>General Enforcement Action</a:t>
                      </a:r>
                    </a:p>
                  </a:txBody>
                  <a:tcPr marL="9525" marR="9525" marT="9525" marB="0" anchor="ctr"/>
                </a:tc>
                <a:tc>
                  <a:txBody>
                    <a:bodyPr/>
                    <a:lstStyle/>
                    <a:p>
                      <a:pPr algn="l" fontAlgn="b"/>
                      <a:r>
                        <a:rPr lang="en-AU" sz="900" b="0" i="0" u="none" strike="noStrike">
                          <a:solidFill>
                            <a:srgbClr val="000000"/>
                          </a:solidFill>
                          <a:effectLst/>
                          <a:latin typeface="+mn-lt"/>
                        </a:rPr>
                        <a:t>39 - Waste and Redundant Plan</a:t>
                      </a:r>
                    </a:p>
                  </a:txBody>
                  <a:tcPr marL="9525" marR="9525" marT="9525" marB="0" anchor="b"/>
                </a:tc>
                <a:tc>
                  <a:txBody>
                    <a:bodyPr/>
                    <a:lstStyle/>
                    <a:p>
                      <a:pPr algn="ctr" fontAlgn="b"/>
                      <a:r>
                        <a:rPr lang="en-AU" sz="900" b="0" i="0" u="none" strike="noStrike" dirty="0">
                          <a:solidFill>
                            <a:srgbClr val="000000"/>
                          </a:solidFill>
                          <a:effectLst/>
                          <a:latin typeface="+mn-lt"/>
                        </a:rPr>
                        <a:t>s110 Notice</a:t>
                      </a:r>
                    </a:p>
                  </a:txBody>
                  <a:tcPr marL="9525" marR="9525" marT="9525" marB="0" anchor="b"/>
                </a:tc>
                <a:tc>
                  <a:txBody>
                    <a:bodyPr/>
                    <a:lstStyle/>
                    <a:p>
                      <a:pPr algn="ctr" fontAlgn="b"/>
                      <a:r>
                        <a:rPr lang="en-AU" sz="900" b="0" i="0" u="none" strike="noStrike" dirty="0">
                          <a:solidFill>
                            <a:srgbClr val="000000"/>
                          </a:solidFill>
                          <a:effectLst/>
                          <a:latin typeface="+mn-lt"/>
                        </a:rPr>
                        <a:t>2</a:t>
                      </a:r>
                    </a:p>
                  </a:txBody>
                  <a:tcPr marL="9525" marR="9525" marT="9525" marB="0" anchor="b"/>
                </a:tc>
                <a:extLst>
                  <a:ext uri="{0D108BD9-81ED-4DB2-BD59-A6C34878D82A}">
                    <a16:rowId xmlns:a16="http://schemas.microsoft.com/office/drawing/2014/main" val="1234255539"/>
                  </a:ext>
                </a:extLst>
              </a:tr>
              <a:tr h="183580">
                <a:tc>
                  <a:txBody>
                    <a:bodyPr/>
                    <a:lstStyle/>
                    <a:p>
                      <a:pPr algn="ctr" fontAlgn="b"/>
                      <a:r>
                        <a:rPr lang="en-AU" sz="900" b="0" i="0" u="none" strike="noStrike" dirty="0">
                          <a:solidFill>
                            <a:srgbClr val="000000"/>
                          </a:solidFill>
                          <a:effectLst/>
                          <a:latin typeface="+mn-lt"/>
                        </a:rPr>
                        <a:t>Extractives</a:t>
                      </a:r>
                    </a:p>
                  </a:txBody>
                  <a:tcPr marL="9525" marR="9525" marT="9525" marB="0" anchor="b"/>
                </a:tc>
                <a:tc>
                  <a:txBody>
                    <a:bodyPr/>
                    <a:lstStyle/>
                    <a:p>
                      <a:pPr algn="ctr" fontAlgn="b"/>
                      <a:r>
                        <a:rPr lang="en-AU" sz="900" b="0" i="0" u="none" strike="noStrike" dirty="0">
                          <a:solidFill>
                            <a:srgbClr val="000000"/>
                          </a:solidFill>
                          <a:effectLst/>
                          <a:latin typeface="+mn-lt"/>
                        </a:rPr>
                        <a:t>General Enforcement Action</a:t>
                      </a:r>
                    </a:p>
                  </a:txBody>
                  <a:tcPr marL="9525" marR="9525" marT="9525" marB="0" anchor="ctr"/>
                </a:tc>
                <a:tc>
                  <a:txBody>
                    <a:bodyPr/>
                    <a:lstStyle/>
                    <a:p>
                      <a:pPr algn="l" fontAlgn="b"/>
                      <a:r>
                        <a:rPr lang="en-AU" sz="900" b="0" i="0" u="none" strike="noStrike">
                          <a:solidFill>
                            <a:srgbClr val="000000"/>
                          </a:solidFill>
                          <a:effectLst/>
                          <a:latin typeface="+mn-lt"/>
                        </a:rPr>
                        <a:t>46 - Other - Not Specified Above</a:t>
                      </a:r>
                    </a:p>
                  </a:txBody>
                  <a:tcPr marL="9525" marR="9525" marT="9525" marB="0" anchor="b"/>
                </a:tc>
                <a:tc>
                  <a:txBody>
                    <a:bodyPr/>
                    <a:lstStyle/>
                    <a:p>
                      <a:pPr algn="ctr" fontAlgn="b"/>
                      <a:r>
                        <a:rPr lang="en-AU" sz="900" b="0" i="0" u="none" strike="noStrike" dirty="0">
                          <a:solidFill>
                            <a:srgbClr val="000000"/>
                          </a:solidFill>
                          <a:effectLst/>
                          <a:latin typeface="+mn-lt"/>
                        </a:rPr>
                        <a:t>s110 Notice</a:t>
                      </a:r>
                    </a:p>
                  </a:txBody>
                  <a:tcPr marL="9525" marR="9525" marT="9525" marB="0" anchor="b"/>
                </a:tc>
                <a:tc>
                  <a:txBody>
                    <a:bodyPr/>
                    <a:lstStyle/>
                    <a:p>
                      <a:pPr algn="ctr" fontAlgn="b"/>
                      <a:r>
                        <a:rPr lang="en-AU" sz="900" b="0" i="0" u="none" strike="noStrike" dirty="0">
                          <a:solidFill>
                            <a:srgbClr val="000000"/>
                          </a:solidFill>
                          <a:effectLst/>
                          <a:latin typeface="+mn-lt"/>
                        </a:rPr>
                        <a:t>2</a:t>
                      </a:r>
                    </a:p>
                  </a:txBody>
                  <a:tcPr marL="9525" marR="9525" marT="9525" marB="0" anchor="b"/>
                </a:tc>
                <a:extLst>
                  <a:ext uri="{0D108BD9-81ED-4DB2-BD59-A6C34878D82A}">
                    <a16:rowId xmlns:a16="http://schemas.microsoft.com/office/drawing/2014/main" val="10001"/>
                  </a:ext>
                </a:extLst>
              </a:tr>
              <a:tr h="175139">
                <a:tc>
                  <a:txBody>
                    <a:bodyPr/>
                    <a:lstStyle/>
                    <a:p>
                      <a:pPr algn="ctr" fontAlgn="b"/>
                      <a:r>
                        <a:rPr lang="en-AU" sz="900" b="0" i="0" u="none" strike="noStrike" dirty="0">
                          <a:solidFill>
                            <a:srgbClr val="000000"/>
                          </a:solidFill>
                          <a:effectLst/>
                          <a:latin typeface="+mn-lt"/>
                        </a:rPr>
                        <a:t>Extractives</a:t>
                      </a:r>
                    </a:p>
                  </a:txBody>
                  <a:tcPr marL="9525" marR="9525" marT="9525" marB="0" anchor="b"/>
                </a:tc>
                <a:tc>
                  <a:txBody>
                    <a:bodyPr/>
                    <a:lstStyle/>
                    <a:p>
                      <a:pPr algn="ctr" fontAlgn="b"/>
                      <a:r>
                        <a:rPr lang="en-AU" sz="900" b="0" i="0" u="none" strike="noStrike" dirty="0">
                          <a:solidFill>
                            <a:srgbClr val="000000"/>
                          </a:solidFill>
                          <a:effectLst/>
                          <a:latin typeface="+mn-lt"/>
                        </a:rPr>
                        <a:t>General Enforcement Action</a:t>
                      </a:r>
                    </a:p>
                  </a:txBody>
                  <a:tcPr marL="9525" marR="9525" marT="9525" marB="0" anchor="ctr"/>
                </a:tc>
                <a:tc>
                  <a:txBody>
                    <a:bodyPr/>
                    <a:lstStyle/>
                    <a:p>
                      <a:pPr algn="l" fontAlgn="b"/>
                      <a:r>
                        <a:rPr lang="en-AU" sz="900" b="0" i="0" u="none" strike="noStrike">
                          <a:solidFill>
                            <a:srgbClr val="000000"/>
                          </a:solidFill>
                          <a:effectLst/>
                          <a:latin typeface="+mn-lt"/>
                        </a:rPr>
                        <a:t>11 - Public Safety and Site Security</a:t>
                      </a:r>
                    </a:p>
                  </a:txBody>
                  <a:tcPr marL="9525" marR="9525" marT="9525" marB="0" anchor="b"/>
                </a:tc>
                <a:tc>
                  <a:txBody>
                    <a:bodyPr/>
                    <a:lstStyle/>
                    <a:p>
                      <a:pPr algn="ctr" fontAlgn="b"/>
                      <a:r>
                        <a:rPr lang="en-AU" sz="900" b="0" i="0" u="none" strike="noStrike" dirty="0">
                          <a:solidFill>
                            <a:srgbClr val="000000"/>
                          </a:solidFill>
                          <a:effectLst/>
                          <a:latin typeface="+mn-lt"/>
                        </a:rPr>
                        <a:t>s110 Notice</a:t>
                      </a:r>
                    </a:p>
                  </a:txBody>
                  <a:tcPr marL="9525" marR="9525" marT="9525" marB="0" anchor="b"/>
                </a:tc>
                <a:tc>
                  <a:txBody>
                    <a:bodyPr/>
                    <a:lstStyle/>
                    <a:p>
                      <a:pPr algn="ctr" fontAlgn="b"/>
                      <a:r>
                        <a:rPr lang="en-AU" sz="900" b="0" i="0" u="none" strike="noStrike" dirty="0">
                          <a:solidFill>
                            <a:srgbClr val="000000"/>
                          </a:solidFill>
                          <a:effectLst/>
                          <a:latin typeface="+mn-lt"/>
                        </a:rPr>
                        <a:t>2</a:t>
                      </a:r>
                    </a:p>
                  </a:txBody>
                  <a:tcPr marL="9525" marR="9525" marT="9525" marB="0" anchor="b"/>
                </a:tc>
                <a:extLst>
                  <a:ext uri="{0D108BD9-81ED-4DB2-BD59-A6C34878D82A}">
                    <a16:rowId xmlns:a16="http://schemas.microsoft.com/office/drawing/2014/main" val="707698009"/>
                  </a:ext>
                </a:extLst>
              </a:tr>
              <a:tr h="175139">
                <a:tc>
                  <a:txBody>
                    <a:bodyPr/>
                    <a:lstStyle/>
                    <a:p>
                      <a:pPr algn="ctr" fontAlgn="b"/>
                      <a:r>
                        <a:rPr lang="en-AU" sz="900" b="0" i="0" u="none" strike="noStrike" dirty="0">
                          <a:solidFill>
                            <a:srgbClr val="000000"/>
                          </a:solidFill>
                          <a:effectLst/>
                          <a:latin typeface="+mn-lt"/>
                        </a:rPr>
                        <a:t>Extractives</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mn-lt"/>
                          <a:ea typeface="+mn-ea"/>
                          <a:cs typeface="+mn-cs"/>
                        </a:rPr>
                        <a:t>General Enforcement Action</a:t>
                      </a:r>
                    </a:p>
                  </a:txBody>
                  <a:tcPr marL="9525" marR="9525" marT="9525" marB="0" anchor="ctr"/>
                </a:tc>
                <a:tc>
                  <a:txBody>
                    <a:bodyPr/>
                    <a:lstStyle/>
                    <a:p>
                      <a:pPr algn="l" fontAlgn="b"/>
                      <a:r>
                        <a:rPr lang="en-AU" sz="900" b="0" i="0" u="none" strike="noStrike" dirty="0">
                          <a:solidFill>
                            <a:srgbClr val="000000"/>
                          </a:solidFill>
                          <a:effectLst/>
                          <a:latin typeface="+mn-lt"/>
                        </a:rPr>
                        <a:t>17 - Slope Stability</a:t>
                      </a:r>
                    </a:p>
                  </a:txBody>
                  <a:tcPr marL="9525" marR="9525" marT="9525" marB="0" anchor="b"/>
                </a:tc>
                <a:tc>
                  <a:txBody>
                    <a:bodyPr/>
                    <a:lstStyle/>
                    <a:p>
                      <a:pPr algn="ctr" fontAlgn="b"/>
                      <a:r>
                        <a:rPr lang="en-AU" sz="900" b="0" i="0" u="none" strike="noStrike" dirty="0">
                          <a:solidFill>
                            <a:srgbClr val="000000"/>
                          </a:solidFill>
                          <a:effectLst/>
                          <a:latin typeface="+mn-lt"/>
                        </a:rPr>
                        <a:t>s110 Notice</a:t>
                      </a:r>
                    </a:p>
                  </a:txBody>
                  <a:tcPr marL="9525" marR="9525" marT="9525" marB="0" anchor="b"/>
                </a:tc>
                <a:tc>
                  <a:txBody>
                    <a:bodyPr/>
                    <a:lstStyle/>
                    <a:p>
                      <a:pPr algn="ctr" fontAlgn="b"/>
                      <a:r>
                        <a:rPr lang="en-AU" sz="900" b="0" i="0" u="none" strike="noStrike" dirty="0">
                          <a:solidFill>
                            <a:srgbClr val="000000"/>
                          </a:solidFill>
                          <a:effectLst/>
                          <a:latin typeface="+mn-lt"/>
                        </a:rPr>
                        <a:t>1</a:t>
                      </a:r>
                    </a:p>
                  </a:txBody>
                  <a:tcPr marL="9525" marR="9525" marT="9525" marB="0" anchor="b"/>
                </a:tc>
                <a:extLst>
                  <a:ext uri="{0D108BD9-81ED-4DB2-BD59-A6C34878D82A}">
                    <a16:rowId xmlns:a16="http://schemas.microsoft.com/office/drawing/2014/main" val="3472577303"/>
                  </a:ext>
                </a:extLst>
              </a:tr>
              <a:tr h="175139">
                <a:tc>
                  <a:txBody>
                    <a:bodyPr/>
                    <a:lstStyle/>
                    <a:p>
                      <a:pPr algn="ctr" fontAlgn="b"/>
                      <a:r>
                        <a:rPr lang="en-AU" sz="900" b="0" i="0" u="none" strike="noStrike" dirty="0">
                          <a:solidFill>
                            <a:srgbClr val="000000"/>
                          </a:solidFill>
                          <a:effectLst/>
                          <a:latin typeface="+mn-lt"/>
                        </a:rPr>
                        <a:t>Extractives</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mn-lt"/>
                          <a:ea typeface="+mn-ea"/>
                          <a:cs typeface="+mn-cs"/>
                        </a:rPr>
                        <a:t>General Enforcement Action</a:t>
                      </a:r>
                      <a:endParaRPr kumimoji="0" lang="en-AU" sz="9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tc>
                <a:tc>
                  <a:txBody>
                    <a:bodyPr/>
                    <a:lstStyle/>
                    <a:p>
                      <a:pPr algn="l" fontAlgn="b"/>
                      <a:r>
                        <a:rPr lang="en-AU" sz="900" b="0" i="0" u="none" strike="noStrike">
                          <a:solidFill>
                            <a:srgbClr val="000000"/>
                          </a:solidFill>
                          <a:effectLst/>
                          <a:latin typeface="+mn-lt"/>
                        </a:rPr>
                        <a:t>15 - Hazardous Materials Management</a:t>
                      </a:r>
                    </a:p>
                  </a:txBody>
                  <a:tcPr marL="9525" marR="9525" marT="9525" marB="0" anchor="b"/>
                </a:tc>
                <a:tc>
                  <a:txBody>
                    <a:bodyPr/>
                    <a:lstStyle/>
                    <a:p>
                      <a:pPr algn="ctr" fontAlgn="b"/>
                      <a:r>
                        <a:rPr lang="en-AU" sz="900" b="0" i="0" u="none" strike="noStrike" dirty="0">
                          <a:solidFill>
                            <a:srgbClr val="000000"/>
                          </a:solidFill>
                          <a:effectLst/>
                          <a:latin typeface="+mn-lt"/>
                        </a:rPr>
                        <a:t>s110 Notice</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3444130511"/>
                  </a:ext>
                </a:extLst>
              </a:tr>
              <a:tr h="175139">
                <a:tc>
                  <a:txBody>
                    <a:bodyPr/>
                    <a:lstStyle/>
                    <a:p>
                      <a:pPr algn="ctr" fontAlgn="b"/>
                      <a:r>
                        <a:rPr lang="en-AU" sz="900" b="0" i="0" u="none" strike="noStrike" dirty="0">
                          <a:solidFill>
                            <a:srgbClr val="000000"/>
                          </a:solidFill>
                          <a:effectLst/>
                          <a:latin typeface="+mn-lt"/>
                        </a:rPr>
                        <a:t>Extractives</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mn-lt"/>
                          <a:ea typeface="+mn-ea"/>
                          <a:cs typeface="+mn-cs"/>
                        </a:rPr>
                        <a:t>General Enforcement Action</a:t>
                      </a:r>
                      <a:endParaRPr kumimoji="0" lang="en-AU" sz="9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tc>
                <a:tc>
                  <a:txBody>
                    <a:bodyPr/>
                    <a:lstStyle/>
                    <a:p>
                      <a:pPr algn="l" fontAlgn="b"/>
                      <a:r>
                        <a:rPr lang="en-AU" sz="900" b="0" i="0" u="none" strike="noStrike">
                          <a:solidFill>
                            <a:srgbClr val="000000"/>
                          </a:solidFill>
                          <a:effectLst/>
                          <a:latin typeface="+mn-lt"/>
                        </a:rPr>
                        <a:t>3 - Tenement Boundaries</a:t>
                      </a:r>
                    </a:p>
                  </a:txBody>
                  <a:tcPr marL="9525" marR="9525" marT="9525" marB="0" anchor="b"/>
                </a:tc>
                <a:tc>
                  <a:txBody>
                    <a:bodyPr/>
                    <a:lstStyle/>
                    <a:p>
                      <a:pPr algn="ctr" fontAlgn="b"/>
                      <a:r>
                        <a:rPr lang="en-AU" sz="900" b="0" i="0" u="none" strike="noStrike" dirty="0">
                          <a:solidFill>
                            <a:srgbClr val="000000"/>
                          </a:solidFill>
                          <a:effectLst/>
                          <a:latin typeface="+mn-lt"/>
                        </a:rPr>
                        <a:t>s110 Notice</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4058631327"/>
                  </a:ext>
                </a:extLst>
              </a:tr>
              <a:tr h="175139">
                <a:tc>
                  <a:txBody>
                    <a:bodyPr/>
                    <a:lstStyle/>
                    <a:p>
                      <a:pPr algn="ctr" fontAlgn="b"/>
                      <a:r>
                        <a:rPr lang="en-AU" sz="900" b="0" i="0" u="none" strike="noStrike" dirty="0">
                          <a:solidFill>
                            <a:srgbClr val="000000"/>
                          </a:solidFill>
                          <a:effectLst/>
                          <a:latin typeface="+mn-lt"/>
                        </a:rPr>
                        <a:t>Extractives</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mn-lt"/>
                          <a:ea typeface="+mn-ea"/>
                          <a:cs typeface="+mn-cs"/>
                        </a:rPr>
                        <a:t>General Enforcement Action</a:t>
                      </a:r>
                      <a:endParaRPr kumimoji="0" lang="en-AU" sz="9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tc>
                <a:tc>
                  <a:txBody>
                    <a:bodyPr/>
                    <a:lstStyle/>
                    <a:p>
                      <a:pPr algn="l" fontAlgn="b"/>
                      <a:r>
                        <a:rPr lang="en-AU" sz="900" b="0" i="0" u="none" strike="noStrike" dirty="0">
                          <a:solidFill>
                            <a:srgbClr val="000000"/>
                          </a:solidFill>
                          <a:effectLst/>
                          <a:latin typeface="+mn-lt"/>
                        </a:rPr>
                        <a:t>25 - Tailings and Slime Management</a:t>
                      </a:r>
                    </a:p>
                  </a:txBody>
                  <a:tcPr marL="9525" marR="9525" marT="9525" marB="0" anchor="b"/>
                </a:tc>
                <a:tc>
                  <a:txBody>
                    <a:bodyPr/>
                    <a:lstStyle/>
                    <a:p>
                      <a:pPr algn="ctr" fontAlgn="b"/>
                      <a:r>
                        <a:rPr lang="en-AU" sz="900" b="0" i="0" u="none" strike="noStrike" dirty="0">
                          <a:solidFill>
                            <a:srgbClr val="000000"/>
                          </a:solidFill>
                          <a:effectLst/>
                          <a:latin typeface="+mn-lt"/>
                        </a:rPr>
                        <a:t>s110 Notice</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4232269583"/>
                  </a:ext>
                </a:extLst>
              </a:tr>
              <a:tr h="175139">
                <a:tc>
                  <a:txBody>
                    <a:bodyPr/>
                    <a:lstStyle/>
                    <a:p>
                      <a:pPr algn="ctr" fontAlgn="b"/>
                      <a:r>
                        <a:rPr lang="en-AU" sz="900" b="0" i="0" u="none" strike="noStrike" dirty="0">
                          <a:solidFill>
                            <a:srgbClr val="000000"/>
                          </a:solidFill>
                          <a:effectLst/>
                          <a:latin typeface="+mn-lt"/>
                        </a:rPr>
                        <a:t>Mining</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mn-lt"/>
                          <a:ea typeface="+mn-ea"/>
                          <a:cs typeface="+mn-cs"/>
                        </a:rPr>
                        <a:t>General Enforcement Action</a:t>
                      </a:r>
                      <a:endParaRPr kumimoji="0" lang="en-AU" sz="9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tc>
                <a:tc>
                  <a:txBody>
                    <a:bodyPr/>
                    <a:lstStyle/>
                    <a:p>
                      <a:pPr algn="l" fontAlgn="b"/>
                      <a:r>
                        <a:rPr lang="en-AU" sz="900" b="0" i="0" u="none" strike="noStrike" dirty="0">
                          <a:solidFill>
                            <a:srgbClr val="000000"/>
                          </a:solidFill>
                          <a:effectLst/>
                          <a:latin typeface="+mn-lt"/>
                        </a:rPr>
                        <a:t>1 - Authorised Activity Compliance</a:t>
                      </a:r>
                    </a:p>
                  </a:txBody>
                  <a:tcPr marL="9525" marR="9525" marT="9525" marB="0" anchor="b"/>
                </a:tc>
                <a:tc>
                  <a:txBody>
                    <a:bodyPr/>
                    <a:lstStyle/>
                    <a:p>
                      <a:pPr algn="ctr" fontAlgn="b"/>
                      <a:r>
                        <a:rPr lang="en-AU" sz="900" b="0" i="0" u="none" strike="noStrike" dirty="0">
                          <a:solidFill>
                            <a:srgbClr val="000000"/>
                          </a:solidFill>
                          <a:effectLst/>
                          <a:latin typeface="+mn-lt"/>
                        </a:rPr>
                        <a:t>s110 Notice</a:t>
                      </a:r>
                    </a:p>
                  </a:txBody>
                  <a:tcPr marL="9525" marR="9525" marT="9525" marB="0" anchor="b"/>
                </a:tc>
                <a:tc>
                  <a:txBody>
                    <a:bodyPr/>
                    <a:lstStyle/>
                    <a:p>
                      <a:pPr algn="ctr" fontAlgn="b"/>
                      <a:r>
                        <a:rPr lang="en-AU" sz="900" b="0" i="0" u="none" strike="noStrike" dirty="0">
                          <a:solidFill>
                            <a:srgbClr val="000000"/>
                          </a:solidFill>
                          <a:effectLst/>
                          <a:latin typeface="+mn-lt"/>
                        </a:rPr>
                        <a:t>3</a:t>
                      </a:r>
                    </a:p>
                  </a:txBody>
                  <a:tcPr marL="9525" marR="9525" marT="9525" marB="0" anchor="b"/>
                </a:tc>
                <a:extLst>
                  <a:ext uri="{0D108BD9-81ED-4DB2-BD59-A6C34878D82A}">
                    <a16:rowId xmlns:a16="http://schemas.microsoft.com/office/drawing/2014/main" val="999487745"/>
                  </a:ext>
                </a:extLst>
              </a:tr>
              <a:tr h="175139">
                <a:tc>
                  <a:txBody>
                    <a:bodyPr/>
                    <a:lstStyle/>
                    <a:p>
                      <a:pPr algn="ctr" fontAlgn="b"/>
                      <a:r>
                        <a:rPr lang="en-AU" sz="900" b="0" i="0" u="none" strike="noStrike" dirty="0">
                          <a:solidFill>
                            <a:srgbClr val="000000"/>
                          </a:solidFill>
                          <a:effectLst/>
                          <a:latin typeface="+mn-lt"/>
                        </a:rPr>
                        <a:t>Mining</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mn-lt"/>
                          <a:ea typeface="+mn-ea"/>
                          <a:cs typeface="+mn-cs"/>
                        </a:rPr>
                        <a:t>General Enforcement Action</a:t>
                      </a:r>
                    </a:p>
                  </a:txBody>
                  <a:tcPr marL="9525" marR="9525" marT="9525" marB="0" anchor="ctr"/>
                </a:tc>
                <a:tc>
                  <a:txBody>
                    <a:bodyPr/>
                    <a:lstStyle/>
                    <a:p>
                      <a:pPr algn="l" fontAlgn="b"/>
                      <a:r>
                        <a:rPr lang="en-AU" sz="900" b="0" i="0" u="none" strike="noStrike" dirty="0">
                          <a:solidFill>
                            <a:srgbClr val="000000"/>
                          </a:solidFill>
                          <a:effectLst/>
                          <a:latin typeface="+mn-lt"/>
                        </a:rPr>
                        <a:t>40 - Rehabilitation of Site</a:t>
                      </a:r>
                    </a:p>
                  </a:txBody>
                  <a:tcPr marL="9525" marR="9525" marT="9525" marB="0" anchor="b"/>
                </a:tc>
                <a:tc>
                  <a:txBody>
                    <a:bodyPr/>
                    <a:lstStyle/>
                    <a:p>
                      <a:pPr algn="ctr" fontAlgn="b"/>
                      <a:r>
                        <a:rPr lang="en-AU" sz="900" b="0" i="0" u="none" strike="noStrike">
                          <a:solidFill>
                            <a:srgbClr val="000000"/>
                          </a:solidFill>
                          <a:effectLst/>
                          <a:latin typeface="+mn-lt"/>
                        </a:rPr>
                        <a:t>s110 Notice</a:t>
                      </a:r>
                    </a:p>
                  </a:txBody>
                  <a:tcPr marL="9525" marR="9525" marT="9525" marB="0" anchor="b"/>
                </a:tc>
                <a:tc>
                  <a:txBody>
                    <a:bodyPr/>
                    <a:lstStyle/>
                    <a:p>
                      <a:pPr algn="ctr" fontAlgn="b"/>
                      <a:r>
                        <a:rPr lang="en-AU" sz="900" b="0" i="0" u="none" strike="noStrike" dirty="0">
                          <a:solidFill>
                            <a:srgbClr val="000000"/>
                          </a:solidFill>
                          <a:effectLst/>
                          <a:latin typeface="+mn-lt"/>
                        </a:rPr>
                        <a:t>1</a:t>
                      </a:r>
                    </a:p>
                  </a:txBody>
                  <a:tcPr marL="9525" marR="9525" marT="9525" marB="0" anchor="b"/>
                </a:tc>
                <a:extLst>
                  <a:ext uri="{0D108BD9-81ED-4DB2-BD59-A6C34878D82A}">
                    <a16:rowId xmlns:a16="http://schemas.microsoft.com/office/drawing/2014/main" val="996716044"/>
                  </a:ext>
                </a:extLst>
              </a:tr>
            </a:tbl>
          </a:graphicData>
        </a:graphic>
      </p:graphicFrame>
      <p:sp>
        <p:nvSpPr>
          <p:cNvPr id="6" name="TextBox 5"/>
          <p:cNvSpPr txBox="1"/>
          <p:nvPr/>
        </p:nvSpPr>
        <p:spPr>
          <a:xfrm>
            <a:off x="439964" y="521586"/>
            <a:ext cx="4134459" cy="276999"/>
          </a:xfrm>
          <a:prstGeom prst="rect">
            <a:avLst/>
          </a:prstGeom>
          <a:noFill/>
        </p:spPr>
        <p:txBody>
          <a:bodyPr wrap="square" rtlCol="0">
            <a:spAutoFit/>
          </a:bodyPr>
          <a:lstStyle/>
          <a:p>
            <a:r>
              <a:rPr lang="en-AU" sz="1200" dirty="0"/>
              <a:t>Enforcement Activity Issued in FY 2019-20 Q2</a:t>
            </a:r>
          </a:p>
        </p:txBody>
      </p:sp>
      <p:sp>
        <p:nvSpPr>
          <p:cNvPr id="2" name="Slide Number Placeholder 1">
            <a:extLst>
              <a:ext uri="{FF2B5EF4-FFF2-40B4-BE49-F238E27FC236}">
                <a16:creationId xmlns:a16="http://schemas.microsoft.com/office/drawing/2014/main" id="{905B32EC-6D9C-4FC1-A00C-D97F73AADB57}"/>
              </a:ext>
            </a:extLst>
          </p:cNvPr>
          <p:cNvSpPr>
            <a:spLocks noGrp="1"/>
          </p:cNvSpPr>
          <p:nvPr>
            <p:ph type="sldNum" sz="quarter" idx="12"/>
          </p:nvPr>
        </p:nvSpPr>
        <p:spPr>
          <a:xfrm>
            <a:off x="9008672" y="240209"/>
            <a:ext cx="897328" cy="274042"/>
          </a:xfrm>
        </p:spPr>
        <p:txBody>
          <a:bodyPr/>
          <a:lstStyle/>
          <a:p>
            <a:r>
              <a:rPr lang="en-AU" dirty="0"/>
              <a:t> Page    </a:t>
            </a:r>
            <a:fld id="{BE4ABD5F-D626-4461-ADC9-85806A61CF0E}" type="slidenum">
              <a:rPr lang="en-AU" smtClean="0"/>
              <a:pPr/>
              <a:t>12</a:t>
            </a:fld>
            <a:endParaRPr lang="en-AU" dirty="0"/>
          </a:p>
        </p:txBody>
      </p:sp>
      <p:sp>
        <p:nvSpPr>
          <p:cNvPr id="9" name="TextBox 8">
            <a:extLst>
              <a:ext uri="{FF2B5EF4-FFF2-40B4-BE49-F238E27FC236}">
                <a16:creationId xmlns:a16="http://schemas.microsoft.com/office/drawing/2014/main" id="{9236C633-AB08-4E27-B686-8915320F2F58}"/>
              </a:ext>
            </a:extLst>
          </p:cNvPr>
          <p:cNvSpPr txBox="1"/>
          <p:nvPr/>
        </p:nvSpPr>
        <p:spPr>
          <a:xfrm>
            <a:off x="5677646" y="2993063"/>
            <a:ext cx="4063465" cy="2585323"/>
          </a:xfrm>
          <a:prstGeom prst="rect">
            <a:avLst/>
          </a:prstGeom>
          <a:noFill/>
        </p:spPr>
        <p:txBody>
          <a:bodyPr wrap="square" rtlCol="0">
            <a:spAutoFit/>
          </a:bodyPr>
          <a:lstStyle/>
          <a:p>
            <a:r>
              <a:rPr lang="en-AU" sz="900" b="1" dirty="0"/>
              <a:t>Enforcement actions summary:</a:t>
            </a:r>
          </a:p>
          <a:p>
            <a:r>
              <a:rPr lang="en-AU" sz="900" dirty="0"/>
              <a:t>Earth Resources Regulation compliance group undertook a number of investigations into alleged illegal quarrying activities. Outcomes ranged from official warnings, infringements, and some matters referred to prosecution.</a:t>
            </a:r>
          </a:p>
          <a:p>
            <a:endParaRPr lang="en-AU" sz="900" dirty="0">
              <a:solidFill>
                <a:srgbClr val="FF0000"/>
              </a:solidFill>
            </a:endParaRPr>
          </a:p>
          <a:p>
            <a:r>
              <a:rPr lang="en-AU" sz="900" dirty="0"/>
              <a:t>In Q2 17 remedial notices were issued, some of the notices were for alleged breach of working conditions, encroached into perimeter buffers, poor waste management and no signage.</a:t>
            </a:r>
          </a:p>
          <a:p>
            <a:endParaRPr lang="en-AU" sz="900" dirty="0">
              <a:solidFill>
                <a:srgbClr val="FF0000"/>
              </a:solidFill>
            </a:endParaRPr>
          </a:p>
          <a:p>
            <a:r>
              <a:rPr lang="en-AU" sz="900" dirty="0"/>
              <a:t>Prosecutions Summary:</a:t>
            </a:r>
          </a:p>
          <a:p>
            <a:r>
              <a:rPr lang="en-AU" sz="900" dirty="0"/>
              <a:t> In Q2 one matter was prosecuted for alleged illegal blasting.</a:t>
            </a:r>
          </a:p>
          <a:p>
            <a:endParaRPr lang="en-AU" sz="900" dirty="0">
              <a:solidFill>
                <a:srgbClr val="FF0000"/>
              </a:solidFill>
            </a:endParaRPr>
          </a:p>
          <a:p>
            <a:r>
              <a:rPr lang="en-AU" sz="900" dirty="0"/>
              <a:t>Further details on enforcement actions can be found in the following media releases:</a:t>
            </a:r>
          </a:p>
          <a:p>
            <a:r>
              <a:rPr lang="en-AU" sz="900" dirty="0">
                <a:hlinkClick r:id="rId2">
                  <a:extLst>
                    <a:ext uri="{A12FA001-AC4F-418D-AE19-62706E023703}">
                      <ahyp:hlinkClr xmlns:ahyp="http://schemas.microsoft.com/office/drawing/2018/hyperlinkcolor" val="tx"/>
                    </a:ext>
                  </a:extLst>
                </a:hlinkClick>
              </a:rPr>
              <a:t>https://earthresources.vic.gov.au/about-us/news</a:t>
            </a:r>
            <a:endParaRPr lang="en-AU" sz="900" dirty="0"/>
          </a:p>
          <a:p>
            <a:endParaRPr lang="en-AU" sz="900" dirty="0"/>
          </a:p>
          <a:p>
            <a:pPr marL="171450" indent="-171450">
              <a:buFont typeface="Arial" panose="020B0604020202020204" pitchFamily="34" charset="0"/>
              <a:buChar char="•"/>
            </a:pPr>
            <a:r>
              <a:rPr lang="en-AU" sz="900" dirty="0"/>
              <a:t>Mine regulator enforces fire and safety at coal mine</a:t>
            </a:r>
          </a:p>
          <a:p>
            <a:pPr marL="171450" indent="-171450">
              <a:buFont typeface="Arial" panose="020B0604020202020204" pitchFamily="34" charset="0"/>
              <a:buChar char="•"/>
            </a:pPr>
            <a:r>
              <a:rPr lang="en-AU" sz="900" dirty="0"/>
              <a:t>Regulator puts coal mine on notice for fire safety</a:t>
            </a:r>
          </a:p>
        </p:txBody>
      </p:sp>
      <p:sp>
        <p:nvSpPr>
          <p:cNvPr id="3" name="Footer Placeholder 2"/>
          <p:cNvSpPr>
            <a:spLocks noGrp="1"/>
          </p:cNvSpPr>
          <p:nvPr>
            <p:ph type="ftr" sz="quarter" idx="11"/>
          </p:nvPr>
        </p:nvSpPr>
        <p:spPr/>
        <p:txBody>
          <a:bodyPr/>
          <a:lstStyle/>
          <a:p>
            <a:r>
              <a:rPr lang="en-AU"/>
              <a:t>Earth Resources Regulation Quarterly Performance Report 2019-20 Q2</a:t>
            </a:r>
            <a:endParaRPr lang="en-AU" dirty="0"/>
          </a:p>
        </p:txBody>
      </p:sp>
      <p:graphicFrame>
        <p:nvGraphicFramePr>
          <p:cNvPr id="11" name="Chart 10"/>
          <p:cNvGraphicFramePr/>
          <p:nvPr>
            <p:extLst>
              <p:ext uri="{D42A27DB-BD31-4B8C-83A1-F6EECF244321}">
                <p14:modId xmlns:p14="http://schemas.microsoft.com/office/powerpoint/2010/main" val="1033708749"/>
              </p:ext>
            </p:extLst>
          </p:nvPr>
        </p:nvGraphicFramePr>
        <p:xfrm>
          <a:off x="335568" y="2986273"/>
          <a:ext cx="5256584" cy="1920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51FEF895-5F97-4631-A1AC-F36BD393D1A1}"/>
              </a:ext>
            </a:extLst>
          </p:cNvPr>
          <p:cNvGraphicFramePr>
            <a:graphicFrameLocks noGrp="1"/>
          </p:cNvGraphicFramePr>
          <p:nvPr>
            <p:extLst>
              <p:ext uri="{D42A27DB-BD31-4B8C-83A1-F6EECF244321}">
                <p14:modId xmlns:p14="http://schemas.microsoft.com/office/powerpoint/2010/main" val="238725633"/>
              </p:ext>
            </p:extLst>
          </p:nvPr>
        </p:nvGraphicFramePr>
        <p:xfrm>
          <a:off x="1343680" y="5263068"/>
          <a:ext cx="3240360" cy="1143000"/>
        </p:xfrm>
        <a:graphic>
          <a:graphicData uri="http://schemas.openxmlformats.org/drawingml/2006/table">
            <a:tbl>
              <a:tblPr firstRow="1" bandRow="1">
                <a:tableStyleId>{7DF18680-E054-41AD-8BC1-D1AEF772440D}</a:tableStyleId>
              </a:tblPr>
              <a:tblGrid>
                <a:gridCol w="1584176">
                  <a:extLst>
                    <a:ext uri="{9D8B030D-6E8A-4147-A177-3AD203B41FA5}">
                      <a16:colId xmlns:a16="http://schemas.microsoft.com/office/drawing/2014/main" val="2137570373"/>
                    </a:ext>
                  </a:extLst>
                </a:gridCol>
                <a:gridCol w="1656184">
                  <a:extLst>
                    <a:ext uri="{9D8B030D-6E8A-4147-A177-3AD203B41FA5}">
                      <a16:colId xmlns:a16="http://schemas.microsoft.com/office/drawing/2014/main" val="3447034408"/>
                    </a:ext>
                  </a:extLst>
                </a:gridCol>
              </a:tblGrid>
              <a:tr h="190491">
                <a:tc>
                  <a:txBody>
                    <a:bodyPr/>
                    <a:lstStyle/>
                    <a:p>
                      <a:r>
                        <a:rPr lang="en-AU" sz="900" dirty="0"/>
                        <a:t>Actions</a:t>
                      </a:r>
                    </a:p>
                  </a:txBody>
                  <a:tcPr>
                    <a:solidFill>
                      <a:srgbClr val="002060"/>
                    </a:solidFill>
                  </a:tcPr>
                </a:tc>
                <a:tc>
                  <a:txBody>
                    <a:bodyPr/>
                    <a:lstStyle/>
                    <a:p>
                      <a:pPr algn="ctr"/>
                      <a:r>
                        <a:rPr lang="en-AU" sz="900" dirty="0"/>
                        <a:t>Issued in FY 2019-20 Q2</a:t>
                      </a:r>
                    </a:p>
                  </a:txBody>
                  <a:tcPr>
                    <a:solidFill>
                      <a:srgbClr val="002060"/>
                    </a:solidFill>
                  </a:tcPr>
                </a:tc>
                <a:extLst>
                  <a:ext uri="{0D108BD9-81ED-4DB2-BD59-A6C34878D82A}">
                    <a16:rowId xmlns:a16="http://schemas.microsoft.com/office/drawing/2014/main" val="2670306836"/>
                  </a:ext>
                </a:extLst>
              </a:tr>
              <a:tr h="190491">
                <a:tc>
                  <a:txBody>
                    <a:bodyPr/>
                    <a:lstStyle/>
                    <a:p>
                      <a:r>
                        <a:rPr lang="en-AU" sz="900" dirty="0"/>
                        <a:t>Infringement notices</a:t>
                      </a:r>
                    </a:p>
                  </a:txBody>
                  <a:tcPr/>
                </a:tc>
                <a:tc>
                  <a:txBody>
                    <a:bodyPr/>
                    <a:lstStyle/>
                    <a:p>
                      <a:pPr algn="ctr"/>
                      <a:r>
                        <a:rPr lang="en-AU" sz="900" dirty="0"/>
                        <a:t>42</a:t>
                      </a:r>
                    </a:p>
                  </a:txBody>
                  <a:tcPr/>
                </a:tc>
                <a:extLst>
                  <a:ext uri="{0D108BD9-81ED-4DB2-BD59-A6C34878D82A}">
                    <a16:rowId xmlns:a16="http://schemas.microsoft.com/office/drawing/2014/main" val="3415609309"/>
                  </a:ext>
                </a:extLst>
              </a:tr>
              <a:tr h="190491">
                <a:tc>
                  <a:txBody>
                    <a:bodyPr/>
                    <a:lstStyle/>
                    <a:p>
                      <a:r>
                        <a:rPr lang="en-AU" sz="900" dirty="0"/>
                        <a:t>Official Warning Letters</a:t>
                      </a:r>
                    </a:p>
                  </a:txBody>
                  <a:tcPr/>
                </a:tc>
                <a:tc>
                  <a:txBody>
                    <a:bodyPr/>
                    <a:lstStyle/>
                    <a:p>
                      <a:pPr algn="ctr"/>
                      <a:r>
                        <a:rPr lang="en-AU" sz="900" dirty="0"/>
                        <a:t>4</a:t>
                      </a:r>
                    </a:p>
                  </a:txBody>
                  <a:tcPr/>
                </a:tc>
                <a:extLst>
                  <a:ext uri="{0D108BD9-81ED-4DB2-BD59-A6C34878D82A}">
                    <a16:rowId xmlns:a16="http://schemas.microsoft.com/office/drawing/2014/main" val="3379620007"/>
                  </a:ext>
                </a:extLst>
              </a:tr>
              <a:tr h="190491">
                <a:tc>
                  <a:txBody>
                    <a:bodyPr/>
                    <a:lstStyle/>
                    <a:p>
                      <a:r>
                        <a:rPr lang="en-AU" sz="900" dirty="0"/>
                        <a:t>Written Instruction</a:t>
                      </a:r>
                    </a:p>
                  </a:txBody>
                  <a:tcPr/>
                </a:tc>
                <a:tc>
                  <a:txBody>
                    <a:bodyPr/>
                    <a:lstStyle/>
                    <a:p>
                      <a:pPr algn="ctr"/>
                      <a:r>
                        <a:rPr lang="en-AU" sz="900" dirty="0"/>
                        <a:t>1</a:t>
                      </a:r>
                    </a:p>
                  </a:txBody>
                  <a:tcPr/>
                </a:tc>
                <a:extLst>
                  <a:ext uri="{0D108BD9-81ED-4DB2-BD59-A6C34878D82A}">
                    <a16:rowId xmlns:a16="http://schemas.microsoft.com/office/drawing/2014/main" val="443535833"/>
                  </a:ext>
                </a:extLst>
              </a:tr>
              <a:tr h="190491">
                <a:tc>
                  <a:txBody>
                    <a:bodyPr/>
                    <a:lstStyle/>
                    <a:p>
                      <a:r>
                        <a:rPr lang="en-AU" sz="900" dirty="0"/>
                        <a:t>Direction</a:t>
                      </a:r>
                    </a:p>
                  </a:txBody>
                  <a:tcPr/>
                </a:tc>
                <a:tc>
                  <a:txBody>
                    <a:bodyPr/>
                    <a:lstStyle/>
                    <a:p>
                      <a:pPr algn="ctr"/>
                      <a:r>
                        <a:rPr lang="en-AU" sz="900" dirty="0"/>
                        <a:t>1</a:t>
                      </a:r>
                    </a:p>
                  </a:txBody>
                  <a:tcPr/>
                </a:tc>
                <a:extLst>
                  <a:ext uri="{0D108BD9-81ED-4DB2-BD59-A6C34878D82A}">
                    <a16:rowId xmlns:a16="http://schemas.microsoft.com/office/drawing/2014/main" val="2987192809"/>
                  </a:ext>
                </a:extLst>
              </a:tr>
            </a:tbl>
          </a:graphicData>
        </a:graphic>
      </p:graphicFrame>
      <p:sp>
        <p:nvSpPr>
          <p:cNvPr id="10" name="TextBox 9">
            <a:extLst>
              <a:ext uri="{FF2B5EF4-FFF2-40B4-BE49-F238E27FC236}">
                <a16:creationId xmlns:a16="http://schemas.microsoft.com/office/drawing/2014/main" id="{DFD03BAD-0AEE-4A60-BE87-49C56E3E44DB}"/>
              </a:ext>
            </a:extLst>
          </p:cNvPr>
          <p:cNvSpPr txBox="1"/>
          <p:nvPr/>
        </p:nvSpPr>
        <p:spPr>
          <a:xfrm>
            <a:off x="1136576" y="4936307"/>
            <a:ext cx="3953644" cy="276999"/>
          </a:xfrm>
          <a:prstGeom prst="rect">
            <a:avLst/>
          </a:prstGeom>
          <a:noFill/>
        </p:spPr>
        <p:txBody>
          <a:bodyPr wrap="square" rtlCol="0">
            <a:spAutoFit/>
          </a:bodyPr>
          <a:lstStyle/>
          <a:p>
            <a:r>
              <a:rPr lang="en-AU" sz="1200" dirty="0"/>
              <a:t>Infringements and Official Warnings issued in FY 2019-20 Q2</a:t>
            </a:r>
          </a:p>
        </p:txBody>
      </p:sp>
      <p:sp>
        <p:nvSpPr>
          <p:cNvPr id="12" name="TextBox 11">
            <a:extLst>
              <a:ext uri="{FF2B5EF4-FFF2-40B4-BE49-F238E27FC236}">
                <a16:creationId xmlns:a16="http://schemas.microsoft.com/office/drawing/2014/main" id="{6D8E67AA-C2F4-4512-84E8-97318C25D6E6}"/>
              </a:ext>
            </a:extLst>
          </p:cNvPr>
          <p:cNvSpPr txBox="1"/>
          <p:nvPr/>
        </p:nvSpPr>
        <p:spPr>
          <a:xfrm>
            <a:off x="5677646" y="5744062"/>
            <a:ext cx="3910529" cy="1061829"/>
          </a:xfrm>
          <a:prstGeom prst="rect">
            <a:avLst/>
          </a:prstGeom>
          <a:noFill/>
        </p:spPr>
        <p:txBody>
          <a:bodyPr wrap="square" rtlCol="0">
            <a:spAutoFit/>
          </a:bodyPr>
          <a:lstStyle/>
          <a:p>
            <a:r>
              <a:rPr lang="en-AU" sz="900" b="1" dirty="0"/>
              <a:t>Infringements and Official Warnings summary:</a:t>
            </a:r>
          </a:p>
          <a:p>
            <a:r>
              <a:rPr lang="en-AU" sz="900" dirty="0"/>
              <a:t>In Q2 Earth Resources Regulation issued 42 infringements, four official warning, one direction and one written instruction to authority holders for alleged breach of work plan condition and rehabilitation notices and failure to submit the required 2018-19 annual report by the prescribed date.</a:t>
            </a:r>
          </a:p>
          <a:p>
            <a:endParaRPr lang="en-AU" sz="900" dirty="0">
              <a:solidFill>
                <a:srgbClr val="FF0000"/>
              </a:solidFill>
            </a:endParaRPr>
          </a:p>
          <a:p>
            <a:endParaRPr lang="en-AU" sz="900" dirty="0"/>
          </a:p>
        </p:txBody>
      </p:sp>
    </p:spTree>
    <p:extLst>
      <p:ext uri="{BB962C8B-B14F-4D97-AF65-F5344CB8AC3E}">
        <p14:creationId xmlns:p14="http://schemas.microsoft.com/office/powerpoint/2010/main" val="3086872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17248"/>
            <a:ext cx="8915400" cy="274042"/>
          </a:xfrm>
        </p:spPr>
        <p:txBody>
          <a:bodyPr>
            <a:normAutofit fontScale="90000"/>
          </a:bodyPr>
          <a:lstStyle/>
          <a:p>
            <a:r>
              <a:rPr lang="en-AU" sz="1400" b="1" dirty="0">
                <a:solidFill>
                  <a:schemeClr val="bg1"/>
                </a:solidFill>
              </a:rPr>
              <a:t>KPI 3 Reportable Incidents</a:t>
            </a:r>
          </a:p>
        </p:txBody>
      </p:sp>
      <p:graphicFrame>
        <p:nvGraphicFramePr>
          <p:cNvPr id="5" name="Table 4"/>
          <p:cNvGraphicFramePr>
            <a:graphicFrameLocks noGrp="1"/>
          </p:cNvGraphicFramePr>
          <p:nvPr>
            <p:extLst>
              <p:ext uri="{D42A27DB-BD31-4B8C-83A1-F6EECF244321}">
                <p14:modId xmlns:p14="http://schemas.microsoft.com/office/powerpoint/2010/main" val="140587536"/>
              </p:ext>
            </p:extLst>
          </p:nvPr>
        </p:nvGraphicFramePr>
        <p:xfrm>
          <a:off x="441096" y="821060"/>
          <a:ext cx="9016240" cy="1995748"/>
        </p:xfrm>
        <a:graphic>
          <a:graphicData uri="http://schemas.openxmlformats.org/drawingml/2006/table">
            <a:tbl>
              <a:tblPr firstRow="1" bandRow="1">
                <a:tableStyleId>{7DF18680-E054-41AD-8BC1-D1AEF772440D}</a:tableStyleId>
              </a:tblPr>
              <a:tblGrid>
                <a:gridCol w="1041969">
                  <a:extLst>
                    <a:ext uri="{9D8B030D-6E8A-4147-A177-3AD203B41FA5}">
                      <a16:colId xmlns:a16="http://schemas.microsoft.com/office/drawing/2014/main" val="20000"/>
                    </a:ext>
                  </a:extLst>
                </a:gridCol>
                <a:gridCol w="832765">
                  <a:extLst>
                    <a:ext uri="{9D8B030D-6E8A-4147-A177-3AD203B41FA5}">
                      <a16:colId xmlns:a16="http://schemas.microsoft.com/office/drawing/2014/main" val="20001"/>
                    </a:ext>
                  </a:extLst>
                </a:gridCol>
                <a:gridCol w="977964">
                  <a:extLst>
                    <a:ext uri="{9D8B030D-6E8A-4147-A177-3AD203B41FA5}">
                      <a16:colId xmlns:a16="http://schemas.microsoft.com/office/drawing/2014/main" val="20002"/>
                    </a:ext>
                  </a:extLst>
                </a:gridCol>
                <a:gridCol w="2478420">
                  <a:extLst>
                    <a:ext uri="{9D8B030D-6E8A-4147-A177-3AD203B41FA5}">
                      <a16:colId xmlns:a16="http://schemas.microsoft.com/office/drawing/2014/main" val="20003"/>
                    </a:ext>
                  </a:extLst>
                </a:gridCol>
                <a:gridCol w="760449">
                  <a:extLst>
                    <a:ext uri="{9D8B030D-6E8A-4147-A177-3AD203B41FA5}">
                      <a16:colId xmlns:a16="http://schemas.microsoft.com/office/drawing/2014/main" val="20004"/>
                    </a:ext>
                  </a:extLst>
                </a:gridCol>
                <a:gridCol w="935673">
                  <a:extLst>
                    <a:ext uri="{9D8B030D-6E8A-4147-A177-3AD203B41FA5}">
                      <a16:colId xmlns:a16="http://schemas.microsoft.com/office/drawing/2014/main" val="3121081584"/>
                    </a:ext>
                  </a:extLst>
                </a:gridCol>
                <a:gridCol w="1223573">
                  <a:extLst>
                    <a:ext uri="{9D8B030D-6E8A-4147-A177-3AD203B41FA5}">
                      <a16:colId xmlns:a16="http://schemas.microsoft.com/office/drawing/2014/main" val="3465152025"/>
                    </a:ext>
                  </a:extLst>
                </a:gridCol>
                <a:gridCol w="765427">
                  <a:extLst>
                    <a:ext uri="{9D8B030D-6E8A-4147-A177-3AD203B41FA5}">
                      <a16:colId xmlns:a16="http://schemas.microsoft.com/office/drawing/2014/main" val="3795286693"/>
                    </a:ext>
                  </a:extLst>
                </a:gridCol>
              </a:tblGrid>
              <a:tr h="385684">
                <a:tc>
                  <a:txBody>
                    <a:bodyPr/>
                    <a:lstStyle/>
                    <a:p>
                      <a:pPr algn="ctr"/>
                      <a:r>
                        <a:rPr lang="en-AU" sz="900" dirty="0">
                          <a:latin typeface="+mn-lt"/>
                        </a:rPr>
                        <a:t>Sector</a:t>
                      </a:r>
                    </a:p>
                  </a:txBody>
                  <a:tcPr marL="99060" marR="99060" anchor="ctr">
                    <a:solidFill>
                      <a:srgbClr val="002060"/>
                    </a:solidFill>
                  </a:tcPr>
                </a:tc>
                <a:tc>
                  <a:txBody>
                    <a:bodyPr/>
                    <a:lstStyle/>
                    <a:p>
                      <a:pPr algn="ctr"/>
                      <a:r>
                        <a:rPr lang="en-AU" sz="900" dirty="0">
                          <a:latin typeface="+mn-lt"/>
                        </a:rPr>
                        <a:t>Classification</a:t>
                      </a:r>
                    </a:p>
                  </a:txBody>
                  <a:tcPr marL="99060" marR="99060" anchor="ctr">
                    <a:solidFill>
                      <a:srgbClr val="002060"/>
                    </a:solidFill>
                  </a:tcPr>
                </a:tc>
                <a:tc>
                  <a:txBody>
                    <a:bodyPr/>
                    <a:lstStyle/>
                    <a:p>
                      <a:pPr algn="ctr"/>
                      <a:r>
                        <a:rPr lang="en-AU" sz="900" dirty="0">
                          <a:latin typeface="+mn-lt"/>
                        </a:rPr>
                        <a:t>Type</a:t>
                      </a:r>
                    </a:p>
                  </a:txBody>
                  <a:tcPr marL="99060" marR="99060" anchor="ctr">
                    <a:solidFill>
                      <a:srgbClr val="002060"/>
                    </a:solidFill>
                  </a:tcPr>
                </a:tc>
                <a:tc>
                  <a:txBody>
                    <a:bodyPr/>
                    <a:lstStyle/>
                    <a:p>
                      <a:pPr algn="ctr"/>
                      <a:r>
                        <a:rPr lang="en-AU" sz="900" dirty="0">
                          <a:latin typeface="+mn-lt"/>
                        </a:rPr>
                        <a:t>Enforcement Code</a:t>
                      </a:r>
                    </a:p>
                  </a:txBody>
                  <a:tcPr marL="99060" marR="99060" anchor="ctr">
                    <a:solidFill>
                      <a:srgbClr val="002060"/>
                    </a:solidFill>
                  </a:tcPr>
                </a:tc>
                <a:tc>
                  <a:txBody>
                    <a:bodyPr/>
                    <a:lstStyle/>
                    <a:p>
                      <a:pPr algn="ctr"/>
                      <a:r>
                        <a:rPr lang="en-AU" sz="900" dirty="0">
                          <a:latin typeface="+mn-lt"/>
                        </a:rPr>
                        <a:t>Inspection</a:t>
                      </a:r>
                    </a:p>
                  </a:txBody>
                  <a:tcPr marL="99060" marR="99060" anchor="ctr">
                    <a:solidFill>
                      <a:srgbClr val="002060"/>
                    </a:solidFill>
                  </a:tcPr>
                </a:tc>
                <a:tc>
                  <a:txBody>
                    <a:bodyPr/>
                    <a:lstStyle/>
                    <a:p>
                      <a:pPr algn="ctr"/>
                      <a:r>
                        <a:rPr lang="en-AU" sz="900" dirty="0">
                          <a:latin typeface="+mn-lt"/>
                        </a:rPr>
                        <a:t>Incident Responded To</a:t>
                      </a:r>
                    </a:p>
                  </a:txBody>
                  <a:tcPr marL="99060" marR="99060" anchor="ctr">
                    <a:solidFill>
                      <a:srgbClr val="002060"/>
                    </a:solidFill>
                  </a:tcPr>
                </a:tc>
                <a:tc>
                  <a:txBody>
                    <a:bodyPr/>
                    <a:lstStyle/>
                    <a:p>
                      <a:pPr algn="ctr"/>
                      <a:r>
                        <a:rPr lang="en-AU" sz="900" dirty="0">
                          <a:latin typeface="+mn-lt"/>
                        </a:rPr>
                        <a:t>Incident Resolved</a:t>
                      </a:r>
                    </a:p>
                  </a:txBody>
                  <a:tcPr marL="99060" marR="99060" anchor="ctr">
                    <a:solidFill>
                      <a:srgbClr val="002060"/>
                    </a:solidFill>
                  </a:tcPr>
                </a:tc>
                <a:tc>
                  <a:txBody>
                    <a:bodyPr/>
                    <a:lstStyle/>
                    <a:p>
                      <a:pPr algn="ctr"/>
                      <a:r>
                        <a:rPr lang="en-AU" sz="900" dirty="0">
                          <a:latin typeface="+mn-lt"/>
                        </a:rPr>
                        <a:t>Incident Count</a:t>
                      </a:r>
                    </a:p>
                  </a:txBody>
                  <a:tcPr marL="99060" marR="99060" anchor="ctr">
                    <a:solidFill>
                      <a:srgbClr val="002060"/>
                    </a:solidFill>
                  </a:tcPr>
                </a:tc>
                <a:extLst>
                  <a:ext uri="{0D108BD9-81ED-4DB2-BD59-A6C34878D82A}">
                    <a16:rowId xmlns:a16="http://schemas.microsoft.com/office/drawing/2014/main" val="10000"/>
                  </a:ext>
                </a:extLst>
              </a:tr>
              <a:tr h="178896">
                <a:tc>
                  <a:txBody>
                    <a:bodyPr/>
                    <a:lstStyle/>
                    <a:p>
                      <a:pPr algn="ctr" fontAlgn="b"/>
                      <a:r>
                        <a:rPr lang="en-AU" sz="900" b="0" i="0" u="none" strike="noStrike">
                          <a:solidFill>
                            <a:srgbClr val="000000"/>
                          </a:solidFill>
                          <a:effectLst/>
                          <a:latin typeface="+mn-lt"/>
                        </a:rPr>
                        <a:t>Mining Licence</a:t>
                      </a:r>
                    </a:p>
                  </a:txBody>
                  <a:tcPr marL="9525" marR="9525" marT="9525" marB="0" anchor="ctr"/>
                </a:tc>
                <a:tc>
                  <a:txBody>
                    <a:bodyPr/>
                    <a:lstStyle/>
                    <a:p>
                      <a:pPr algn="ctr" fontAlgn="b"/>
                      <a:r>
                        <a:rPr lang="en-AU" sz="900" b="0" i="0" u="none" strike="noStrike">
                          <a:solidFill>
                            <a:srgbClr val="000000"/>
                          </a:solidFill>
                          <a:effectLst/>
                          <a:latin typeface="+mn-lt"/>
                        </a:rPr>
                        <a:t>Minor</a:t>
                      </a:r>
                    </a:p>
                  </a:txBody>
                  <a:tcPr marL="9525" marR="9525" marT="9525" marB="0" anchor="ctr"/>
                </a:tc>
                <a:tc>
                  <a:txBody>
                    <a:bodyPr/>
                    <a:lstStyle/>
                    <a:p>
                      <a:pPr algn="ctr" fontAlgn="b"/>
                      <a:r>
                        <a:rPr lang="en-AU" sz="900" b="0" i="0" u="none" strike="noStrike">
                          <a:solidFill>
                            <a:srgbClr val="000000"/>
                          </a:solidFill>
                          <a:effectLst/>
                          <a:latin typeface="+mn-lt"/>
                        </a:rPr>
                        <a:t>Environmental</a:t>
                      </a:r>
                    </a:p>
                  </a:txBody>
                  <a:tcPr marL="9525" marR="9525" marT="9525" marB="0" anchor="ctr"/>
                </a:tc>
                <a:tc>
                  <a:txBody>
                    <a:bodyPr/>
                    <a:lstStyle/>
                    <a:p>
                      <a:pPr algn="l" fontAlgn="b"/>
                      <a:r>
                        <a:rPr lang="en-AU" sz="900" b="0" i="0" u="none" strike="noStrike">
                          <a:solidFill>
                            <a:srgbClr val="000000"/>
                          </a:solidFill>
                          <a:effectLst/>
                          <a:latin typeface="+mn-lt"/>
                        </a:rPr>
                        <a:t>2. Environmental Incident Notification</a:t>
                      </a:r>
                    </a:p>
                  </a:txBody>
                  <a:tcPr marL="9525" marR="9525" marT="9525" marB="0" anchor="ctr"/>
                </a:tc>
                <a:tc>
                  <a:txBody>
                    <a:bodyPr/>
                    <a:lstStyle/>
                    <a:p>
                      <a:pPr algn="ctr" fontAlgn="b"/>
                      <a:r>
                        <a:rPr lang="en-AU" sz="900" b="0" i="0" u="none" strike="noStrike" dirty="0">
                          <a:solidFill>
                            <a:srgbClr val="000000"/>
                          </a:solidFill>
                          <a:effectLst/>
                          <a:latin typeface="+mn-lt"/>
                        </a:rPr>
                        <a:t>No</a:t>
                      </a:r>
                    </a:p>
                  </a:txBody>
                  <a:tcPr marL="9525" marR="9525" marT="9525" marB="0" anchor="ctr"/>
                </a:tc>
                <a:tc>
                  <a:txBody>
                    <a:bodyPr/>
                    <a:lstStyle/>
                    <a:p>
                      <a:pPr algn="ctr" fontAlgn="b"/>
                      <a:r>
                        <a:rPr lang="en-AU" sz="900" b="0" i="0" u="none" strike="noStrike">
                          <a:solidFill>
                            <a:srgbClr val="000000"/>
                          </a:solidFill>
                          <a:effectLst/>
                          <a:latin typeface="+mn-lt"/>
                        </a:rPr>
                        <a:t>Yes</a:t>
                      </a:r>
                    </a:p>
                  </a:txBody>
                  <a:tcPr marL="9525" marR="9525" marT="9525" marB="0" anchor="ctr"/>
                </a:tc>
                <a:tc>
                  <a:txBody>
                    <a:bodyPr/>
                    <a:lstStyle/>
                    <a:p>
                      <a:pPr algn="ctr" fontAlgn="b"/>
                      <a:r>
                        <a:rPr lang="en-AU" sz="900" b="0" i="0" u="none" strike="noStrike" dirty="0">
                          <a:solidFill>
                            <a:srgbClr val="000000"/>
                          </a:solidFill>
                          <a:effectLst/>
                          <a:latin typeface="+mn-lt"/>
                        </a:rPr>
                        <a:t>Yes</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1634172418"/>
                  </a:ext>
                </a:extLst>
              </a:tr>
              <a:tr h="178896">
                <a:tc>
                  <a:txBody>
                    <a:bodyPr/>
                    <a:lstStyle/>
                    <a:p>
                      <a:pPr algn="ctr" fontAlgn="b"/>
                      <a:r>
                        <a:rPr lang="en-AU" sz="900" b="0" i="0" u="none" strike="noStrike">
                          <a:solidFill>
                            <a:srgbClr val="000000"/>
                          </a:solidFill>
                          <a:effectLst/>
                          <a:latin typeface="+mn-lt"/>
                        </a:rPr>
                        <a:t>Mining Licence</a:t>
                      </a:r>
                    </a:p>
                  </a:txBody>
                  <a:tcPr marL="9525" marR="9525" marT="9525" marB="0" anchor="ctr"/>
                </a:tc>
                <a:tc>
                  <a:txBody>
                    <a:bodyPr/>
                    <a:lstStyle/>
                    <a:p>
                      <a:pPr algn="ctr" fontAlgn="b"/>
                      <a:r>
                        <a:rPr lang="en-AU" sz="900" b="0" i="0" u="none" strike="noStrike">
                          <a:solidFill>
                            <a:srgbClr val="000000"/>
                          </a:solidFill>
                          <a:effectLst/>
                          <a:latin typeface="+mn-lt"/>
                        </a:rPr>
                        <a:t>Minor</a:t>
                      </a:r>
                    </a:p>
                  </a:txBody>
                  <a:tcPr marL="9525" marR="9525" marT="9525" marB="0" anchor="ctr"/>
                </a:tc>
                <a:tc>
                  <a:txBody>
                    <a:bodyPr/>
                    <a:lstStyle/>
                    <a:p>
                      <a:pPr algn="ctr" fontAlgn="b"/>
                      <a:r>
                        <a:rPr lang="en-AU" sz="900" b="0" i="0" u="none" strike="noStrike">
                          <a:solidFill>
                            <a:srgbClr val="000000"/>
                          </a:solidFill>
                          <a:effectLst/>
                          <a:latin typeface="+mn-lt"/>
                        </a:rPr>
                        <a:t>Environmental</a:t>
                      </a:r>
                    </a:p>
                  </a:txBody>
                  <a:tcPr marL="9525" marR="9525" marT="9525" marB="0" anchor="ctr"/>
                </a:tc>
                <a:tc>
                  <a:txBody>
                    <a:bodyPr/>
                    <a:lstStyle/>
                    <a:p>
                      <a:pPr algn="l" fontAlgn="b"/>
                      <a:r>
                        <a:rPr lang="en-AU" sz="900" b="0" i="0" u="none" strike="noStrike">
                          <a:solidFill>
                            <a:srgbClr val="000000"/>
                          </a:solidFill>
                          <a:effectLst/>
                          <a:latin typeface="+mn-lt"/>
                        </a:rPr>
                        <a:t>2. Environmental Incident Notification</a:t>
                      </a:r>
                    </a:p>
                  </a:txBody>
                  <a:tcPr marL="9525" marR="9525" marT="9525" marB="0" anchor="ctr"/>
                </a:tc>
                <a:tc>
                  <a:txBody>
                    <a:bodyPr/>
                    <a:lstStyle/>
                    <a:p>
                      <a:pPr algn="ctr" fontAlgn="b"/>
                      <a:r>
                        <a:rPr lang="en-AU" sz="900" b="0" i="0" u="none" strike="noStrike">
                          <a:solidFill>
                            <a:srgbClr val="000000"/>
                          </a:solidFill>
                          <a:effectLst/>
                          <a:latin typeface="+mn-lt"/>
                        </a:rPr>
                        <a:t>Yes</a:t>
                      </a:r>
                    </a:p>
                  </a:txBody>
                  <a:tcPr marL="9525" marR="9525" marT="9525" marB="0" anchor="ctr"/>
                </a:tc>
                <a:tc>
                  <a:txBody>
                    <a:bodyPr/>
                    <a:lstStyle/>
                    <a:p>
                      <a:pPr algn="ctr" fontAlgn="b"/>
                      <a:r>
                        <a:rPr lang="en-AU" sz="900" b="0" i="0" u="none" strike="noStrike" dirty="0">
                          <a:solidFill>
                            <a:srgbClr val="000000"/>
                          </a:solidFill>
                          <a:effectLst/>
                          <a:latin typeface="+mn-lt"/>
                        </a:rPr>
                        <a:t>Yes</a:t>
                      </a:r>
                    </a:p>
                  </a:txBody>
                  <a:tcPr marL="9525" marR="9525" marT="9525" marB="0" anchor="ctr"/>
                </a:tc>
                <a:tc>
                  <a:txBody>
                    <a:bodyPr/>
                    <a:lstStyle/>
                    <a:p>
                      <a:pPr algn="ctr" fontAlgn="b"/>
                      <a:r>
                        <a:rPr lang="en-AU" sz="900" b="0" i="0" u="none" strike="noStrike" dirty="0">
                          <a:solidFill>
                            <a:srgbClr val="000000"/>
                          </a:solidFill>
                          <a:effectLst/>
                          <a:latin typeface="+mn-lt"/>
                        </a:rPr>
                        <a:t>No</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extLst>
                  <a:ext uri="{0D108BD9-81ED-4DB2-BD59-A6C34878D82A}">
                    <a16:rowId xmlns:a16="http://schemas.microsoft.com/office/drawing/2014/main" val="10001"/>
                  </a:ext>
                </a:extLst>
              </a:tr>
              <a:tr h="178896">
                <a:tc>
                  <a:txBody>
                    <a:bodyPr/>
                    <a:lstStyle/>
                    <a:p>
                      <a:pPr algn="ctr" fontAlgn="b"/>
                      <a:r>
                        <a:rPr lang="en-AU" sz="900" b="0" i="0" u="none" strike="noStrike">
                          <a:solidFill>
                            <a:srgbClr val="000000"/>
                          </a:solidFill>
                          <a:effectLst/>
                          <a:latin typeface="+mn-lt"/>
                        </a:rPr>
                        <a:t>Mining Licence</a:t>
                      </a:r>
                    </a:p>
                  </a:txBody>
                  <a:tcPr marL="9525" marR="9525" marT="9525" marB="0" anchor="ctr"/>
                </a:tc>
                <a:tc>
                  <a:txBody>
                    <a:bodyPr/>
                    <a:lstStyle/>
                    <a:p>
                      <a:pPr algn="ctr" fontAlgn="b"/>
                      <a:r>
                        <a:rPr lang="en-AU" sz="900" b="0" i="0" u="none" strike="noStrike">
                          <a:solidFill>
                            <a:srgbClr val="000000"/>
                          </a:solidFill>
                          <a:effectLst/>
                          <a:latin typeface="+mn-lt"/>
                        </a:rPr>
                        <a:t>Minor</a:t>
                      </a:r>
                    </a:p>
                  </a:txBody>
                  <a:tcPr marL="9525" marR="9525" marT="9525" marB="0" anchor="ctr"/>
                </a:tc>
                <a:tc>
                  <a:txBody>
                    <a:bodyPr/>
                    <a:lstStyle/>
                    <a:p>
                      <a:pPr algn="ctr" fontAlgn="b"/>
                      <a:r>
                        <a:rPr lang="en-AU" sz="900" b="0" i="0" u="none" strike="noStrike">
                          <a:solidFill>
                            <a:srgbClr val="000000"/>
                          </a:solidFill>
                          <a:effectLst/>
                          <a:latin typeface="+mn-lt"/>
                        </a:rPr>
                        <a:t>Environmental</a:t>
                      </a:r>
                    </a:p>
                  </a:txBody>
                  <a:tcPr marL="9525" marR="9525" marT="9525" marB="0" anchor="ctr"/>
                </a:tc>
                <a:tc>
                  <a:txBody>
                    <a:bodyPr/>
                    <a:lstStyle/>
                    <a:p>
                      <a:pPr algn="l" fontAlgn="b"/>
                      <a:r>
                        <a:rPr lang="en-AU" sz="900" b="0" i="0" u="none" strike="noStrike">
                          <a:solidFill>
                            <a:srgbClr val="000000"/>
                          </a:solidFill>
                          <a:effectLst/>
                          <a:latin typeface="+mn-lt"/>
                        </a:rPr>
                        <a:t>33. Water Dams</a:t>
                      </a:r>
                    </a:p>
                  </a:txBody>
                  <a:tcPr marL="9525" marR="9525" marT="9525" marB="0" anchor="ctr"/>
                </a:tc>
                <a:tc>
                  <a:txBody>
                    <a:bodyPr/>
                    <a:lstStyle/>
                    <a:p>
                      <a:pPr algn="ctr" fontAlgn="b"/>
                      <a:r>
                        <a:rPr lang="en-AU" sz="900" b="0" i="0" u="none" strike="noStrike">
                          <a:solidFill>
                            <a:srgbClr val="000000"/>
                          </a:solidFill>
                          <a:effectLst/>
                          <a:latin typeface="+mn-lt"/>
                        </a:rPr>
                        <a:t>No</a:t>
                      </a:r>
                    </a:p>
                  </a:txBody>
                  <a:tcPr marL="9525" marR="9525" marT="9525" marB="0" anchor="ctr"/>
                </a:tc>
                <a:tc>
                  <a:txBody>
                    <a:bodyPr/>
                    <a:lstStyle/>
                    <a:p>
                      <a:pPr algn="ctr" fontAlgn="b"/>
                      <a:r>
                        <a:rPr lang="en-AU" sz="900" b="0" i="0" u="none" strike="noStrike">
                          <a:solidFill>
                            <a:srgbClr val="000000"/>
                          </a:solidFill>
                          <a:effectLst/>
                          <a:latin typeface="+mn-lt"/>
                        </a:rPr>
                        <a:t>Yes</a:t>
                      </a:r>
                    </a:p>
                  </a:txBody>
                  <a:tcPr marL="9525" marR="9525" marT="9525" marB="0" anchor="ctr"/>
                </a:tc>
                <a:tc>
                  <a:txBody>
                    <a:bodyPr/>
                    <a:lstStyle/>
                    <a:p>
                      <a:pPr algn="ctr" fontAlgn="b"/>
                      <a:r>
                        <a:rPr lang="en-AU" sz="900" b="0" i="0" u="none" strike="noStrike" dirty="0">
                          <a:solidFill>
                            <a:srgbClr val="000000"/>
                          </a:solidFill>
                          <a:effectLst/>
                          <a:latin typeface="+mn-lt"/>
                        </a:rPr>
                        <a:t>No</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1610258228"/>
                  </a:ext>
                </a:extLst>
              </a:tr>
              <a:tr h="178896">
                <a:tc>
                  <a:txBody>
                    <a:bodyPr/>
                    <a:lstStyle/>
                    <a:p>
                      <a:pPr algn="ctr" fontAlgn="b"/>
                      <a:r>
                        <a:rPr lang="en-AU" sz="900" b="0" i="0" u="none" strike="noStrike">
                          <a:solidFill>
                            <a:srgbClr val="000000"/>
                          </a:solidFill>
                          <a:effectLst/>
                          <a:latin typeface="+mn-lt"/>
                        </a:rPr>
                        <a:t>Mining Licence</a:t>
                      </a:r>
                    </a:p>
                  </a:txBody>
                  <a:tcPr marL="9525" marR="9525" marT="9525" marB="0" anchor="ctr"/>
                </a:tc>
                <a:tc>
                  <a:txBody>
                    <a:bodyPr/>
                    <a:lstStyle/>
                    <a:p>
                      <a:pPr algn="ctr" fontAlgn="b"/>
                      <a:r>
                        <a:rPr lang="en-AU" sz="900" b="0" i="0" u="none" strike="noStrike">
                          <a:solidFill>
                            <a:srgbClr val="000000"/>
                          </a:solidFill>
                          <a:effectLst/>
                          <a:latin typeface="+mn-lt"/>
                        </a:rPr>
                        <a:t>Minor</a:t>
                      </a:r>
                    </a:p>
                  </a:txBody>
                  <a:tcPr marL="9525" marR="9525" marT="9525" marB="0" anchor="ctr"/>
                </a:tc>
                <a:tc>
                  <a:txBody>
                    <a:bodyPr/>
                    <a:lstStyle/>
                    <a:p>
                      <a:pPr algn="ctr" fontAlgn="b"/>
                      <a:r>
                        <a:rPr lang="en-AU" sz="900" b="0" i="0" u="none" strike="noStrike">
                          <a:solidFill>
                            <a:srgbClr val="000000"/>
                          </a:solidFill>
                          <a:effectLst/>
                          <a:latin typeface="+mn-lt"/>
                        </a:rPr>
                        <a:t>Legislation Breach</a:t>
                      </a:r>
                    </a:p>
                  </a:txBody>
                  <a:tcPr marL="9525" marR="9525" marT="9525" marB="0" anchor="ctr"/>
                </a:tc>
                <a:tc>
                  <a:txBody>
                    <a:bodyPr/>
                    <a:lstStyle/>
                    <a:p>
                      <a:pPr algn="l" fontAlgn="b"/>
                      <a:r>
                        <a:rPr lang="en-AU" sz="900" b="0" i="0" u="none" strike="noStrike" dirty="0">
                          <a:solidFill>
                            <a:srgbClr val="000000"/>
                          </a:solidFill>
                          <a:effectLst/>
                          <a:latin typeface="+mn-lt"/>
                        </a:rPr>
                        <a:t>35. Dust Emissions</a:t>
                      </a:r>
                    </a:p>
                  </a:txBody>
                  <a:tcPr marL="9525" marR="9525" marT="9525" marB="0" anchor="ctr"/>
                </a:tc>
                <a:tc>
                  <a:txBody>
                    <a:bodyPr/>
                    <a:lstStyle/>
                    <a:p>
                      <a:pPr algn="ctr" fontAlgn="b"/>
                      <a:r>
                        <a:rPr lang="en-AU" sz="900" b="0" i="0" u="none" strike="noStrike">
                          <a:solidFill>
                            <a:srgbClr val="000000"/>
                          </a:solidFill>
                          <a:effectLst/>
                          <a:latin typeface="+mn-lt"/>
                        </a:rPr>
                        <a:t>Yes</a:t>
                      </a:r>
                    </a:p>
                  </a:txBody>
                  <a:tcPr marL="9525" marR="9525" marT="9525" marB="0" anchor="ctr"/>
                </a:tc>
                <a:tc>
                  <a:txBody>
                    <a:bodyPr/>
                    <a:lstStyle/>
                    <a:p>
                      <a:pPr algn="ctr" fontAlgn="b"/>
                      <a:r>
                        <a:rPr lang="en-AU" sz="900" b="0" i="0" u="none" strike="noStrike">
                          <a:solidFill>
                            <a:srgbClr val="000000"/>
                          </a:solidFill>
                          <a:effectLst/>
                          <a:latin typeface="+mn-lt"/>
                        </a:rPr>
                        <a:t>Yes</a:t>
                      </a:r>
                    </a:p>
                  </a:txBody>
                  <a:tcPr marL="9525" marR="9525" marT="9525" marB="0" anchor="ctr"/>
                </a:tc>
                <a:tc>
                  <a:txBody>
                    <a:bodyPr/>
                    <a:lstStyle/>
                    <a:p>
                      <a:pPr algn="ctr" fontAlgn="b"/>
                      <a:r>
                        <a:rPr lang="en-AU" sz="900" b="0" i="0" u="none" strike="noStrike" dirty="0">
                          <a:solidFill>
                            <a:srgbClr val="000000"/>
                          </a:solidFill>
                          <a:effectLst/>
                          <a:latin typeface="+mn-lt"/>
                        </a:rPr>
                        <a:t>Yes</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1287785411"/>
                  </a:ext>
                </a:extLst>
              </a:tr>
              <a:tr h="178896">
                <a:tc>
                  <a:txBody>
                    <a:bodyPr/>
                    <a:lstStyle/>
                    <a:p>
                      <a:pPr algn="ctr" fontAlgn="b"/>
                      <a:r>
                        <a:rPr lang="en-AU" sz="900" b="0" i="0" u="none" strike="noStrike">
                          <a:solidFill>
                            <a:srgbClr val="000000"/>
                          </a:solidFill>
                          <a:effectLst/>
                          <a:latin typeface="+mn-lt"/>
                        </a:rPr>
                        <a:t>Mining Licence</a:t>
                      </a:r>
                    </a:p>
                  </a:txBody>
                  <a:tcPr marL="9525" marR="9525" marT="9525" marB="0" anchor="ctr"/>
                </a:tc>
                <a:tc>
                  <a:txBody>
                    <a:bodyPr/>
                    <a:lstStyle/>
                    <a:p>
                      <a:pPr algn="ctr" fontAlgn="b"/>
                      <a:r>
                        <a:rPr lang="en-AU" sz="900" b="0" i="0" u="none" strike="noStrike">
                          <a:solidFill>
                            <a:srgbClr val="000000"/>
                          </a:solidFill>
                          <a:effectLst/>
                          <a:latin typeface="+mn-lt"/>
                        </a:rPr>
                        <a:t>Significant</a:t>
                      </a:r>
                    </a:p>
                  </a:txBody>
                  <a:tcPr marL="9525" marR="9525" marT="9525" marB="0" anchor="ctr"/>
                </a:tc>
                <a:tc>
                  <a:txBody>
                    <a:bodyPr/>
                    <a:lstStyle/>
                    <a:p>
                      <a:pPr algn="ctr" fontAlgn="b"/>
                      <a:r>
                        <a:rPr lang="en-AU" sz="900" b="0" i="0" u="none" strike="noStrike" dirty="0">
                          <a:solidFill>
                            <a:srgbClr val="000000"/>
                          </a:solidFill>
                          <a:effectLst/>
                          <a:latin typeface="+mn-lt"/>
                        </a:rPr>
                        <a:t>Legislation Breach</a:t>
                      </a:r>
                    </a:p>
                  </a:txBody>
                  <a:tcPr marL="9525" marR="9525" marT="9525" marB="0" anchor="ctr"/>
                </a:tc>
                <a:tc>
                  <a:txBody>
                    <a:bodyPr/>
                    <a:lstStyle/>
                    <a:p>
                      <a:pPr algn="l" fontAlgn="b"/>
                      <a:r>
                        <a:rPr lang="en-AU" sz="900" b="0" i="0" u="none" strike="noStrike" dirty="0">
                          <a:solidFill>
                            <a:srgbClr val="000000"/>
                          </a:solidFill>
                          <a:effectLst/>
                          <a:latin typeface="+mn-lt"/>
                        </a:rPr>
                        <a:t>46. Other</a:t>
                      </a:r>
                    </a:p>
                  </a:txBody>
                  <a:tcPr marL="9525" marR="9525" marT="9525" marB="0" anchor="ctr"/>
                </a:tc>
                <a:tc>
                  <a:txBody>
                    <a:bodyPr/>
                    <a:lstStyle/>
                    <a:p>
                      <a:pPr algn="ctr" fontAlgn="b"/>
                      <a:r>
                        <a:rPr lang="en-AU" sz="900" b="0" i="0" u="none" strike="noStrike">
                          <a:solidFill>
                            <a:srgbClr val="000000"/>
                          </a:solidFill>
                          <a:effectLst/>
                          <a:latin typeface="+mn-lt"/>
                        </a:rPr>
                        <a:t>Yes</a:t>
                      </a:r>
                    </a:p>
                  </a:txBody>
                  <a:tcPr marL="9525" marR="9525" marT="9525" marB="0" anchor="ctr"/>
                </a:tc>
                <a:tc>
                  <a:txBody>
                    <a:bodyPr/>
                    <a:lstStyle/>
                    <a:p>
                      <a:pPr algn="ctr" fontAlgn="b"/>
                      <a:r>
                        <a:rPr lang="en-AU" sz="900" b="0" i="0" u="none" strike="noStrike" dirty="0">
                          <a:solidFill>
                            <a:srgbClr val="000000"/>
                          </a:solidFill>
                          <a:effectLst/>
                          <a:latin typeface="+mn-lt"/>
                        </a:rPr>
                        <a:t>Yes</a:t>
                      </a:r>
                    </a:p>
                  </a:txBody>
                  <a:tcPr marL="9525" marR="9525" marT="9525" marB="0" anchor="ctr"/>
                </a:tc>
                <a:tc>
                  <a:txBody>
                    <a:bodyPr/>
                    <a:lstStyle/>
                    <a:p>
                      <a:pPr algn="ctr" fontAlgn="b"/>
                      <a:r>
                        <a:rPr lang="en-AU" sz="900" b="0" i="0" u="none" strike="noStrike" dirty="0">
                          <a:solidFill>
                            <a:srgbClr val="000000"/>
                          </a:solidFill>
                          <a:effectLst/>
                          <a:latin typeface="+mn-lt"/>
                        </a:rPr>
                        <a:t>No</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1900497143"/>
                  </a:ext>
                </a:extLst>
              </a:tr>
              <a:tr h="178896">
                <a:tc>
                  <a:txBody>
                    <a:bodyPr/>
                    <a:lstStyle/>
                    <a:p>
                      <a:pPr algn="ctr" fontAlgn="b"/>
                      <a:r>
                        <a:rPr lang="en-AU" sz="900" b="0" i="0" u="none" strike="noStrike">
                          <a:solidFill>
                            <a:srgbClr val="000000"/>
                          </a:solidFill>
                          <a:effectLst/>
                          <a:latin typeface="+mn-lt"/>
                        </a:rPr>
                        <a:t>Mining Licence</a:t>
                      </a:r>
                    </a:p>
                  </a:txBody>
                  <a:tcPr marL="9525" marR="9525" marT="9525" marB="0" anchor="ctr"/>
                </a:tc>
                <a:tc>
                  <a:txBody>
                    <a:bodyPr/>
                    <a:lstStyle/>
                    <a:p>
                      <a:pPr algn="ctr" fontAlgn="b"/>
                      <a:r>
                        <a:rPr lang="en-AU" sz="900" b="0" i="0" u="none" strike="noStrike">
                          <a:solidFill>
                            <a:srgbClr val="000000"/>
                          </a:solidFill>
                          <a:effectLst/>
                          <a:latin typeface="+mn-lt"/>
                        </a:rPr>
                        <a:t>Major</a:t>
                      </a:r>
                    </a:p>
                  </a:txBody>
                  <a:tcPr marL="9525" marR="9525" marT="9525" marB="0" anchor="ctr"/>
                </a:tc>
                <a:tc>
                  <a:txBody>
                    <a:bodyPr/>
                    <a:lstStyle/>
                    <a:p>
                      <a:pPr algn="ctr" fontAlgn="b"/>
                      <a:r>
                        <a:rPr lang="en-AU" sz="900" b="0" i="0" u="none" strike="noStrike">
                          <a:solidFill>
                            <a:srgbClr val="000000"/>
                          </a:solidFill>
                          <a:effectLst/>
                          <a:latin typeface="+mn-lt"/>
                        </a:rPr>
                        <a:t>Public Safety</a:t>
                      </a:r>
                    </a:p>
                  </a:txBody>
                  <a:tcPr marL="9525" marR="9525" marT="9525" marB="0" anchor="ctr"/>
                </a:tc>
                <a:tc>
                  <a:txBody>
                    <a:bodyPr/>
                    <a:lstStyle/>
                    <a:p>
                      <a:pPr algn="l" fontAlgn="b"/>
                      <a:r>
                        <a:rPr lang="en-AU" sz="900" b="0" i="0" u="none" strike="noStrike">
                          <a:solidFill>
                            <a:srgbClr val="000000"/>
                          </a:solidFill>
                          <a:effectLst/>
                          <a:latin typeface="+mn-lt"/>
                        </a:rPr>
                        <a:t>11. Public Safety &amp; Site Security</a:t>
                      </a:r>
                    </a:p>
                  </a:txBody>
                  <a:tcPr marL="9525" marR="9525" marT="9525" marB="0" anchor="ctr"/>
                </a:tc>
                <a:tc>
                  <a:txBody>
                    <a:bodyPr/>
                    <a:lstStyle/>
                    <a:p>
                      <a:pPr algn="ctr" fontAlgn="b"/>
                      <a:r>
                        <a:rPr lang="en-AU" sz="900" b="0" i="0" u="none" strike="noStrike">
                          <a:solidFill>
                            <a:srgbClr val="000000"/>
                          </a:solidFill>
                          <a:effectLst/>
                          <a:latin typeface="+mn-lt"/>
                        </a:rPr>
                        <a:t>Yes</a:t>
                      </a:r>
                    </a:p>
                  </a:txBody>
                  <a:tcPr marL="9525" marR="9525" marT="9525" marB="0" anchor="ctr"/>
                </a:tc>
                <a:tc>
                  <a:txBody>
                    <a:bodyPr/>
                    <a:lstStyle/>
                    <a:p>
                      <a:pPr algn="ctr" fontAlgn="b"/>
                      <a:r>
                        <a:rPr lang="en-AU" sz="900" b="0" i="0" u="none" strike="noStrike">
                          <a:solidFill>
                            <a:srgbClr val="000000"/>
                          </a:solidFill>
                          <a:effectLst/>
                          <a:latin typeface="+mn-lt"/>
                        </a:rPr>
                        <a:t>Yes</a:t>
                      </a:r>
                    </a:p>
                  </a:txBody>
                  <a:tcPr marL="9525" marR="9525" marT="9525" marB="0" anchor="ctr"/>
                </a:tc>
                <a:tc>
                  <a:txBody>
                    <a:bodyPr/>
                    <a:lstStyle/>
                    <a:p>
                      <a:pPr algn="ctr" fontAlgn="b"/>
                      <a:r>
                        <a:rPr lang="en-AU" sz="900" b="0" i="0" u="none" strike="noStrike" dirty="0">
                          <a:solidFill>
                            <a:srgbClr val="000000"/>
                          </a:solidFill>
                          <a:effectLst/>
                          <a:latin typeface="+mn-lt"/>
                        </a:rPr>
                        <a:t>No</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1000623024"/>
                  </a:ext>
                </a:extLst>
              </a:tr>
              <a:tr h="178896">
                <a:tc>
                  <a:txBody>
                    <a:bodyPr/>
                    <a:lstStyle/>
                    <a:p>
                      <a:pPr algn="ctr" fontAlgn="b"/>
                      <a:r>
                        <a:rPr lang="en-AU" sz="900" b="0" i="0" u="none" strike="noStrike">
                          <a:solidFill>
                            <a:srgbClr val="000000"/>
                          </a:solidFill>
                          <a:effectLst/>
                          <a:latin typeface="+mn-lt"/>
                        </a:rPr>
                        <a:t>Work Authority</a:t>
                      </a:r>
                    </a:p>
                  </a:txBody>
                  <a:tcPr marL="9525" marR="9525" marT="9525" marB="0" anchor="ctr"/>
                </a:tc>
                <a:tc>
                  <a:txBody>
                    <a:bodyPr/>
                    <a:lstStyle/>
                    <a:p>
                      <a:pPr algn="ctr" fontAlgn="b"/>
                      <a:r>
                        <a:rPr lang="en-AU" sz="900" b="0" i="0" u="none" strike="noStrike">
                          <a:solidFill>
                            <a:srgbClr val="000000"/>
                          </a:solidFill>
                          <a:effectLst/>
                          <a:latin typeface="+mn-lt"/>
                        </a:rPr>
                        <a:t>Minor</a:t>
                      </a:r>
                    </a:p>
                  </a:txBody>
                  <a:tcPr marL="9525" marR="9525" marT="9525" marB="0" anchor="ctr"/>
                </a:tc>
                <a:tc>
                  <a:txBody>
                    <a:bodyPr/>
                    <a:lstStyle/>
                    <a:p>
                      <a:pPr algn="ctr" fontAlgn="b"/>
                      <a:r>
                        <a:rPr lang="en-AU" sz="900" b="0" i="0" u="none" strike="noStrike">
                          <a:solidFill>
                            <a:srgbClr val="000000"/>
                          </a:solidFill>
                          <a:effectLst/>
                          <a:latin typeface="+mn-lt"/>
                        </a:rPr>
                        <a:t>Environmental</a:t>
                      </a:r>
                    </a:p>
                  </a:txBody>
                  <a:tcPr marL="9525" marR="9525" marT="9525" marB="0" anchor="ctr"/>
                </a:tc>
                <a:tc>
                  <a:txBody>
                    <a:bodyPr/>
                    <a:lstStyle/>
                    <a:p>
                      <a:pPr algn="l" fontAlgn="b"/>
                      <a:r>
                        <a:rPr lang="en-AU" sz="900" b="0" i="0" u="none" strike="noStrike">
                          <a:solidFill>
                            <a:srgbClr val="000000"/>
                          </a:solidFill>
                          <a:effectLst/>
                          <a:latin typeface="+mn-lt"/>
                        </a:rPr>
                        <a:t>38. Explosives Air &amp; Ground Vibration</a:t>
                      </a:r>
                    </a:p>
                  </a:txBody>
                  <a:tcPr marL="9525" marR="9525" marT="9525" marB="0" anchor="ctr"/>
                </a:tc>
                <a:tc>
                  <a:txBody>
                    <a:bodyPr/>
                    <a:lstStyle/>
                    <a:p>
                      <a:pPr algn="ctr" fontAlgn="b"/>
                      <a:r>
                        <a:rPr lang="en-AU" sz="900" b="0" i="0" u="none" strike="noStrike">
                          <a:solidFill>
                            <a:srgbClr val="000000"/>
                          </a:solidFill>
                          <a:effectLst/>
                          <a:latin typeface="+mn-lt"/>
                        </a:rPr>
                        <a:t>No</a:t>
                      </a:r>
                    </a:p>
                  </a:txBody>
                  <a:tcPr marL="9525" marR="9525" marT="9525" marB="0" anchor="ctr"/>
                </a:tc>
                <a:tc>
                  <a:txBody>
                    <a:bodyPr/>
                    <a:lstStyle/>
                    <a:p>
                      <a:pPr algn="ctr" fontAlgn="b"/>
                      <a:r>
                        <a:rPr lang="en-AU" sz="900" b="0" i="0" u="none" strike="noStrike">
                          <a:solidFill>
                            <a:srgbClr val="000000"/>
                          </a:solidFill>
                          <a:effectLst/>
                          <a:latin typeface="+mn-lt"/>
                        </a:rPr>
                        <a:t>Yes</a:t>
                      </a:r>
                    </a:p>
                  </a:txBody>
                  <a:tcPr marL="9525" marR="9525" marT="9525" marB="0" anchor="ctr"/>
                </a:tc>
                <a:tc>
                  <a:txBody>
                    <a:bodyPr/>
                    <a:lstStyle/>
                    <a:p>
                      <a:pPr algn="ctr" fontAlgn="b"/>
                      <a:r>
                        <a:rPr lang="en-AU" sz="900" b="0" i="0" u="none" strike="noStrike" dirty="0">
                          <a:solidFill>
                            <a:srgbClr val="000000"/>
                          </a:solidFill>
                          <a:effectLst/>
                          <a:latin typeface="+mn-lt"/>
                        </a:rPr>
                        <a:t>No</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4125025884"/>
                  </a:ext>
                </a:extLst>
              </a:tr>
              <a:tr h="178896">
                <a:tc>
                  <a:txBody>
                    <a:bodyPr/>
                    <a:lstStyle/>
                    <a:p>
                      <a:pPr algn="ctr" fontAlgn="b"/>
                      <a:r>
                        <a:rPr lang="en-AU" sz="900" b="0" i="0" u="none" strike="noStrike">
                          <a:solidFill>
                            <a:srgbClr val="000000"/>
                          </a:solidFill>
                          <a:effectLst/>
                          <a:latin typeface="+mn-lt"/>
                        </a:rPr>
                        <a:t>Work Authority</a:t>
                      </a:r>
                    </a:p>
                  </a:txBody>
                  <a:tcPr marL="9525" marR="9525" marT="9525" marB="0" anchor="ctr"/>
                </a:tc>
                <a:tc>
                  <a:txBody>
                    <a:bodyPr/>
                    <a:lstStyle/>
                    <a:p>
                      <a:pPr algn="ctr" fontAlgn="b"/>
                      <a:r>
                        <a:rPr lang="en-AU" sz="900" b="0" i="0" u="none" strike="noStrike">
                          <a:solidFill>
                            <a:srgbClr val="000000"/>
                          </a:solidFill>
                          <a:effectLst/>
                          <a:latin typeface="+mn-lt"/>
                        </a:rPr>
                        <a:t>Minor</a:t>
                      </a:r>
                    </a:p>
                  </a:txBody>
                  <a:tcPr marL="9525" marR="9525" marT="9525" marB="0" anchor="ctr"/>
                </a:tc>
                <a:tc>
                  <a:txBody>
                    <a:bodyPr/>
                    <a:lstStyle/>
                    <a:p>
                      <a:pPr algn="ctr" fontAlgn="b"/>
                      <a:r>
                        <a:rPr lang="en-AU" sz="900" b="0" i="0" u="none" strike="noStrike">
                          <a:solidFill>
                            <a:srgbClr val="000000"/>
                          </a:solidFill>
                          <a:effectLst/>
                          <a:latin typeface="+mn-lt"/>
                        </a:rPr>
                        <a:t>Legislation Breach</a:t>
                      </a:r>
                    </a:p>
                  </a:txBody>
                  <a:tcPr marL="9525" marR="9525" marT="9525" marB="0" anchor="ctr"/>
                </a:tc>
                <a:tc>
                  <a:txBody>
                    <a:bodyPr/>
                    <a:lstStyle/>
                    <a:p>
                      <a:pPr algn="l" fontAlgn="b"/>
                      <a:r>
                        <a:rPr lang="en-AU" sz="900" b="0" i="0" u="none" strike="noStrike">
                          <a:solidFill>
                            <a:srgbClr val="000000"/>
                          </a:solidFill>
                          <a:effectLst/>
                          <a:latin typeface="+mn-lt"/>
                        </a:rPr>
                        <a:t>1. Authorized Activity Compliance</a:t>
                      </a:r>
                    </a:p>
                  </a:txBody>
                  <a:tcPr marL="9525" marR="9525" marT="9525" marB="0" anchor="ctr"/>
                </a:tc>
                <a:tc>
                  <a:txBody>
                    <a:bodyPr/>
                    <a:lstStyle/>
                    <a:p>
                      <a:pPr algn="ctr" fontAlgn="b"/>
                      <a:r>
                        <a:rPr lang="en-AU" sz="900" b="0" i="0" u="none" strike="noStrike">
                          <a:solidFill>
                            <a:srgbClr val="000000"/>
                          </a:solidFill>
                          <a:effectLst/>
                          <a:latin typeface="+mn-lt"/>
                        </a:rPr>
                        <a:t>Yes</a:t>
                      </a:r>
                    </a:p>
                  </a:txBody>
                  <a:tcPr marL="9525" marR="9525" marT="9525" marB="0" anchor="ctr"/>
                </a:tc>
                <a:tc>
                  <a:txBody>
                    <a:bodyPr/>
                    <a:lstStyle/>
                    <a:p>
                      <a:pPr algn="ctr" fontAlgn="b"/>
                      <a:r>
                        <a:rPr lang="en-AU" sz="900" b="0" i="0" u="none" strike="noStrike">
                          <a:solidFill>
                            <a:srgbClr val="000000"/>
                          </a:solidFill>
                          <a:effectLst/>
                          <a:latin typeface="+mn-lt"/>
                        </a:rPr>
                        <a:t>Yes</a:t>
                      </a:r>
                    </a:p>
                  </a:txBody>
                  <a:tcPr marL="9525" marR="9525" marT="9525" marB="0" anchor="ctr"/>
                </a:tc>
                <a:tc>
                  <a:txBody>
                    <a:bodyPr/>
                    <a:lstStyle/>
                    <a:p>
                      <a:pPr algn="ctr" fontAlgn="b"/>
                      <a:r>
                        <a:rPr lang="en-AU" sz="900" b="0" i="0" u="none" strike="noStrike" dirty="0">
                          <a:solidFill>
                            <a:srgbClr val="000000"/>
                          </a:solidFill>
                          <a:effectLst/>
                          <a:latin typeface="+mn-lt"/>
                        </a:rPr>
                        <a:t>Yes</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30130537"/>
                  </a:ext>
                </a:extLst>
              </a:tr>
              <a:tr h="178896">
                <a:tc>
                  <a:txBody>
                    <a:bodyPr/>
                    <a:lstStyle/>
                    <a:p>
                      <a:pPr algn="ctr" fontAlgn="b"/>
                      <a:r>
                        <a:rPr lang="en-AU" sz="900" b="0" i="0" u="none" strike="noStrike">
                          <a:solidFill>
                            <a:srgbClr val="000000"/>
                          </a:solidFill>
                          <a:effectLst/>
                          <a:latin typeface="+mn-lt"/>
                        </a:rPr>
                        <a:t>Work Authority</a:t>
                      </a:r>
                    </a:p>
                  </a:txBody>
                  <a:tcPr marL="9525" marR="9525" marT="9525" marB="0" anchor="ctr"/>
                </a:tc>
                <a:tc>
                  <a:txBody>
                    <a:bodyPr/>
                    <a:lstStyle/>
                    <a:p>
                      <a:pPr algn="ctr" fontAlgn="b"/>
                      <a:r>
                        <a:rPr lang="en-AU" sz="900" b="0" i="0" u="none" strike="noStrike">
                          <a:solidFill>
                            <a:srgbClr val="000000"/>
                          </a:solidFill>
                          <a:effectLst/>
                          <a:latin typeface="+mn-lt"/>
                        </a:rPr>
                        <a:t>Minor</a:t>
                      </a:r>
                    </a:p>
                  </a:txBody>
                  <a:tcPr marL="9525" marR="9525" marT="9525" marB="0" anchor="ctr"/>
                </a:tc>
                <a:tc>
                  <a:txBody>
                    <a:bodyPr/>
                    <a:lstStyle/>
                    <a:p>
                      <a:pPr algn="ctr" fontAlgn="b"/>
                      <a:r>
                        <a:rPr lang="en-AU" sz="900" b="0" i="0" u="none" strike="noStrike" dirty="0">
                          <a:solidFill>
                            <a:srgbClr val="000000"/>
                          </a:solidFill>
                          <a:effectLst/>
                          <a:latin typeface="+mn-lt"/>
                        </a:rPr>
                        <a:t>Legislation Breach</a:t>
                      </a:r>
                    </a:p>
                  </a:txBody>
                  <a:tcPr marL="9525" marR="9525" marT="9525" marB="0" anchor="ctr"/>
                </a:tc>
                <a:tc>
                  <a:txBody>
                    <a:bodyPr/>
                    <a:lstStyle/>
                    <a:p>
                      <a:pPr algn="l" fontAlgn="b"/>
                      <a:r>
                        <a:rPr lang="en-AU" sz="900" b="0" i="0" u="none" strike="noStrike">
                          <a:solidFill>
                            <a:srgbClr val="000000"/>
                          </a:solidFill>
                          <a:effectLst/>
                          <a:latin typeface="+mn-lt"/>
                        </a:rPr>
                        <a:t>38. Explosives Air &amp; Ground Vibration</a:t>
                      </a:r>
                    </a:p>
                  </a:txBody>
                  <a:tcPr marL="9525" marR="9525" marT="9525" marB="0" anchor="ctr"/>
                </a:tc>
                <a:tc>
                  <a:txBody>
                    <a:bodyPr/>
                    <a:lstStyle/>
                    <a:p>
                      <a:pPr algn="ctr" fontAlgn="b"/>
                      <a:r>
                        <a:rPr lang="en-AU" sz="900" b="0" i="0" u="none" strike="noStrike">
                          <a:solidFill>
                            <a:srgbClr val="000000"/>
                          </a:solidFill>
                          <a:effectLst/>
                          <a:latin typeface="+mn-lt"/>
                        </a:rPr>
                        <a:t>No</a:t>
                      </a:r>
                    </a:p>
                  </a:txBody>
                  <a:tcPr marL="9525" marR="9525" marT="9525" marB="0" anchor="ctr"/>
                </a:tc>
                <a:tc>
                  <a:txBody>
                    <a:bodyPr/>
                    <a:lstStyle/>
                    <a:p>
                      <a:pPr algn="ctr" fontAlgn="b"/>
                      <a:r>
                        <a:rPr lang="en-AU" sz="900" b="0" i="0" u="none" strike="noStrike">
                          <a:solidFill>
                            <a:srgbClr val="000000"/>
                          </a:solidFill>
                          <a:effectLst/>
                          <a:latin typeface="+mn-lt"/>
                        </a:rPr>
                        <a:t>Yes</a:t>
                      </a:r>
                    </a:p>
                  </a:txBody>
                  <a:tcPr marL="9525" marR="9525" marT="9525" marB="0" anchor="ctr"/>
                </a:tc>
                <a:tc>
                  <a:txBody>
                    <a:bodyPr/>
                    <a:lstStyle/>
                    <a:p>
                      <a:pPr algn="ctr" fontAlgn="b"/>
                      <a:r>
                        <a:rPr lang="en-AU" sz="900" b="0" i="0" u="none" strike="noStrike" dirty="0">
                          <a:solidFill>
                            <a:srgbClr val="000000"/>
                          </a:solidFill>
                          <a:effectLst/>
                          <a:latin typeface="+mn-lt"/>
                        </a:rPr>
                        <a:t>No</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3358025219"/>
                  </a:ext>
                </a:extLst>
              </a:tr>
            </a:tbl>
          </a:graphicData>
        </a:graphic>
      </p:graphicFrame>
      <p:sp>
        <p:nvSpPr>
          <p:cNvPr id="7" name="TextBox 6"/>
          <p:cNvSpPr txBox="1"/>
          <p:nvPr/>
        </p:nvSpPr>
        <p:spPr>
          <a:xfrm>
            <a:off x="442803" y="533805"/>
            <a:ext cx="4134459" cy="276999"/>
          </a:xfrm>
          <a:prstGeom prst="rect">
            <a:avLst/>
          </a:prstGeom>
          <a:noFill/>
        </p:spPr>
        <p:txBody>
          <a:bodyPr wrap="square" rtlCol="0">
            <a:spAutoFit/>
          </a:bodyPr>
          <a:lstStyle/>
          <a:p>
            <a:r>
              <a:rPr lang="en-AU" sz="1200" dirty="0"/>
              <a:t>Reportable Incidents in FY 2019-20 Q2</a:t>
            </a:r>
          </a:p>
        </p:txBody>
      </p:sp>
      <p:sp>
        <p:nvSpPr>
          <p:cNvPr id="8" name="TextBox 7"/>
          <p:cNvSpPr txBox="1"/>
          <p:nvPr/>
        </p:nvSpPr>
        <p:spPr>
          <a:xfrm>
            <a:off x="442802" y="2897512"/>
            <a:ext cx="4134459" cy="276999"/>
          </a:xfrm>
          <a:prstGeom prst="rect">
            <a:avLst/>
          </a:prstGeom>
          <a:noFill/>
        </p:spPr>
        <p:txBody>
          <a:bodyPr wrap="square" rtlCol="0">
            <a:spAutoFit/>
          </a:bodyPr>
          <a:lstStyle/>
          <a:p>
            <a:r>
              <a:rPr lang="en-AU" sz="1200" dirty="0"/>
              <a:t>Non Reportable Incidents in FY 2019-20 Q2 </a:t>
            </a:r>
          </a:p>
        </p:txBody>
      </p:sp>
      <p:sp>
        <p:nvSpPr>
          <p:cNvPr id="2" name="Slide Number Placeholder 1">
            <a:extLst>
              <a:ext uri="{FF2B5EF4-FFF2-40B4-BE49-F238E27FC236}">
                <a16:creationId xmlns:a16="http://schemas.microsoft.com/office/drawing/2014/main" id="{B424FE79-C72C-4641-AB46-679A1D09CD29}"/>
              </a:ext>
            </a:extLst>
          </p:cNvPr>
          <p:cNvSpPr>
            <a:spLocks noGrp="1"/>
          </p:cNvSpPr>
          <p:nvPr>
            <p:ph type="sldNum" sz="quarter" idx="12"/>
          </p:nvPr>
        </p:nvSpPr>
        <p:spPr>
          <a:xfrm>
            <a:off x="9008672" y="211474"/>
            <a:ext cx="897328" cy="274042"/>
          </a:xfrm>
        </p:spPr>
        <p:txBody>
          <a:bodyPr/>
          <a:lstStyle/>
          <a:p>
            <a:r>
              <a:rPr lang="en-AU" dirty="0"/>
              <a:t> Page    </a:t>
            </a:r>
            <a:fld id="{BE4ABD5F-D626-4461-ADC9-85806A61CF0E}" type="slidenum">
              <a:rPr lang="en-AU" smtClean="0"/>
              <a:pPr/>
              <a:t>13</a:t>
            </a:fld>
            <a:endParaRPr lang="en-AU" dirty="0"/>
          </a:p>
        </p:txBody>
      </p:sp>
      <p:sp>
        <p:nvSpPr>
          <p:cNvPr id="10" name="TextBox 9">
            <a:extLst>
              <a:ext uri="{FF2B5EF4-FFF2-40B4-BE49-F238E27FC236}">
                <a16:creationId xmlns:a16="http://schemas.microsoft.com/office/drawing/2014/main" id="{A4A4F2C6-90D7-42D1-BA90-3D825AD10CF7}"/>
              </a:ext>
            </a:extLst>
          </p:cNvPr>
          <p:cNvSpPr txBox="1"/>
          <p:nvPr/>
        </p:nvSpPr>
        <p:spPr>
          <a:xfrm>
            <a:off x="5601071" y="4626830"/>
            <a:ext cx="3757131" cy="1508105"/>
          </a:xfrm>
          <a:prstGeom prst="rect">
            <a:avLst/>
          </a:prstGeom>
          <a:noFill/>
        </p:spPr>
        <p:txBody>
          <a:bodyPr wrap="square" rtlCol="0">
            <a:spAutoFit/>
          </a:bodyPr>
          <a:lstStyle/>
          <a:p>
            <a:r>
              <a:rPr lang="en-AU" sz="900" b="1" dirty="0"/>
              <a:t>Explanation for the result:</a:t>
            </a:r>
          </a:p>
          <a:p>
            <a:pPr>
              <a:spcBef>
                <a:spcPts val="600"/>
              </a:spcBef>
              <a:spcAft>
                <a:spcPts val="600"/>
              </a:spcAft>
            </a:pPr>
            <a:r>
              <a:rPr lang="en-AU" sz="900" dirty="0"/>
              <a:t>There were 10 reportable incidents in Q2. The incidents were related to water leakage / spills, air blasting, dust and false information provided.</a:t>
            </a:r>
          </a:p>
          <a:p>
            <a:pPr>
              <a:spcBef>
                <a:spcPts val="600"/>
              </a:spcBef>
              <a:spcAft>
                <a:spcPts val="600"/>
              </a:spcAft>
            </a:pPr>
            <a:r>
              <a:rPr lang="en-AU" sz="900" dirty="0"/>
              <a:t>There were five non-reportable incidents in Q2 relating to breaches of the work plan conditions, dust and small fire.</a:t>
            </a:r>
            <a:endParaRPr lang="en-AU" sz="900" b="1" dirty="0"/>
          </a:p>
          <a:p>
            <a:r>
              <a:rPr lang="en-AU" sz="900" dirty="0"/>
              <a:t>Earth Resources Regulation will continue to proactively undertake compliance activities, focussing on stability, public safety and environmental protection.</a:t>
            </a:r>
          </a:p>
        </p:txBody>
      </p:sp>
      <p:graphicFrame>
        <p:nvGraphicFramePr>
          <p:cNvPr id="11" name="Table 10">
            <a:extLst>
              <a:ext uri="{FF2B5EF4-FFF2-40B4-BE49-F238E27FC236}">
                <a16:creationId xmlns:a16="http://schemas.microsoft.com/office/drawing/2014/main" id="{BEF3FC1F-6FD5-48C7-B856-FC1EF8D5498B}"/>
              </a:ext>
            </a:extLst>
          </p:cNvPr>
          <p:cNvGraphicFramePr>
            <a:graphicFrameLocks noGrp="1"/>
          </p:cNvGraphicFramePr>
          <p:nvPr>
            <p:extLst>
              <p:ext uri="{D42A27DB-BD31-4B8C-83A1-F6EECF244321}">
                <p14:modId xmlns:p14="http://schemas.microsoft.com/office/powerpoint/2010/main" val="3658883789"/>
              </p:ext>
            </p:extLst>
          </p:nvPr>
        </p:nvGraphicFramePr>
        <p:xfrm>
          <a:off x="442802" y="3174511"/>
          <a:ext cx="6460795" cy="1181896"/>
        </p:xfrm>
        <a:graphic>
          <a:graphicData uri="http://schemas.openxmlformats.org/drawingml/2006/table">
            <a:tbl>
              <a:tblPr firstRow="1" bandRow="1">
                <a:tableStyleId>{7DF18680-E054-41AD-8BC1-D1AEF772440D}</a:tableStyleId>
              </a:tblPr>
              <a:tblGrid>
                <a:gridCol w="1124170">
                  <a:extLst>
                    <a:ext uri="{9D8B030D-6E8A-4147-A177-3AD203B41FA5}">
                      <a16:colId xmlns:a16="http://schemas.microsoft.com/office/drawing/2014/main" val="576275155"/>
                    </a:ext>
                  </a:extLst>
                </a:gridCol>
                <a:gridCol w="862830">
                  <a:extLst>
                    <a:ext uri="{9D8B030D-6E8A-4147-A177-3AD203B41FA5}">
                      <a16:colId xmlns:a16="http://schemas.microsoft.com/office/drawing/2014/main" val="1440471301"/>
                    </a:ext>
                  </a:extLst>
                </a:gridCol>
                <a:gridCol w="1222342">
                  <a:extLst>
                    <a:ext uri="{9D8B030D-6E8A-4147-A177-3AD203B41FA5}">
                      <a16:colId xmlns:a16="http://schemas.microsoft.com/office/drawing/2014/main" val="3708260184"/>
                    </a:ext>
                  </a:extLst>
                </a:gridCol>
                <a:gridCol w="2660392">
                  <a:extLst>
                    <a:ext uri="{9D8B030D-6E8A-4147-A177-3AD203B41FA5}">
                      <a16:colId xmlns:a16="http://schemas.microsoft.com/office/drawing/2014/main" val="2946261588"/>
                    </a:ext>
                  </a:extLst>
                </a:gridCol>
                <a:gridCol w="591061">
                  <a:extLst>
                    <a:ext uri="{9D8B030D-6E8A-4147-A177-3AD203B41FA5}">
                      <a16:colId xmlns:a16="http://schemas.microsoft.com/office/drawing/2014/main" val="178154914"/>
                    </a:ext>
                  </a:extLst>
                </a:gridCol>
              </a:tblGrid>
              <a:tr h="219894">
                <a:tc>
                  <a:txBody>
                    <a:bodyPr/>
                    <a:lstStyle/>
                    <a:p>
                      <a:pPr algn="ctr"/>
                      <a:r>
                        <a:rPr lang="en-AU" sz="900" dirty="0">
                          <a:latin typeface="+mn-lt"/>
                        </a:rPr>
                        <a:t>Sector</a:t>
                      </a:r>
                    </a:p>
                  </a:txBody>
                  <a:tcPr marL="99060" marR="99060" anchor="ctr">
                    <a:solidFill>
                      <a:srgbClr val="002060"/>
                    </a:solidFill>
                  </a:tcPr>
                </a:tc>
                <a:tc>
                  <a:txBody>
                    <a:bodyPr/>
                    <a:lstStyle/>
                    <a:p>
                      <a:pPr algn="ctr"/>
                      <a:r>
                        <a:rPr lang="en-AU" sz="900" dirty="0">
                          <a:latin typeface="+mn-lt"/>
                        </a:rPr>
                        <a:t>Classification</a:t>
                      </a:r>
                    </a:p>
                  </a:txBody>
                  <a:tcPr marL="99060" marR="99060" anchor="ctr">
                    <a:solidFill>
                      <a:srgbClr val="002060"/>
                    </a:solidFill>
                  </a:tcPr>
                </a:tc>
                <a:tc>
                  <a:txBody>
                    <a:bodyPr/>
                    <a:lstStyle/>
                    <a:p>
                      <a:pPr algn="ctr"/>
                      <a:r>
                        <a:rPr lang="en-AU" sz="900" dirty="0">
                          <a:latin typeface="+mn-lt"/>
                        </a:rPr>
                        <a:t>Incident Type</a:t>
                      </a:r>
                    </a:p>
                  </a:txBody>
                  <a:tcPr marL="99060" marR="99060" anchor="ctr">
                    <a:solidFill>
                      <a:srgbClr val="002060"/>
                    </a:solidFill>
                  </a:tcPr>
                </a:tc>
                <a:tc>
                  <a:txBody>
                    <a:bodyPr/>
                    <a:lstStyle/>
                    <a:p>
                      <a:pPr marL="0" algn="ctr" defTabSz="914400" rtl="0" eaLnBrk="1" fontAlgn="b" latinLnBrk="0" hangingPunct="1"/>
                      <a:r>
                        <a:rPr lang="en-AU" sz="900" kern="1200" dirty="0">
                          <a:latin typeface="+mn-lt"/>
                        </a:rPr>
                        <a:t>Enforcement Code</a:t>
                      </a:r>
                      <a:endParaRPr lang="en-AU" sz="900" b="1" kern="1200" dirty="0">
                        <a:solidFill>
                          <a:schemeClr val="lt1"/>
                        </a:solidFill>
                        <a:latin typeface="+mn-lt"/>
                        <a:ea typeface="+mn-ea"/>
                        <a:cs typeface="+mn-cs"/>
                      </a:endParaRPr>
                    </a:p>
                  </a:txBody>
                  <a:tcPr marL="9525" marR="9525" marT="9525" marB="0" anchor="ctr">
                    <a:solidFill>
                      <a:srgbClr val="002060"/>
                    </a:solidFill>
                  </a:tcPr>
                </a:tc>
                <a:tc>
                  <a:txBody>
                    <a:bodyPr/>
                    <a:lstStyle/>
                    <a:p>
                      <a:pPr marL="0" algn="ctr" defTabSz="914400" rtl="0" eaLnBrk="1" fontAlgn="b" latinLnBrk="0" hangingPunct="1"/>
                      <a:r>
                        <a:rPr lang="en-AU" sz="900" b="1" kern="1200" dirty="0">
                          <a:solidFill>
                            <a:schemeClr val="lt1"/>
                          </a:solidFill>
                          <a:latin typeface="+mn-lt"/>
                          <a:ea typeface="+mn-ea"/>
                          <a:cs typeface="+mn-cs"/>
                        </a:rPr>
                        <a:t>Count</a:t>
                      </a:r>
                    </a:p>
                  </a:txBody>
                  <a:tcPr marL="9525" marR="9525" marT="9525" marB="0" anchor="ctr">
                    <a:solidFill>
                      <a:srgbClr val="002060"/>
                    </a:solidFill>
                  </a:tcPr>
                </a:tc>
                <a:extLst>
                  <a:ext uri="{0D108BD9-81ED-4DB2-BD59-A6C34878D82A}">
                    <a16:rowId xmlns:a16="http://schemas.microsoft.com/office/drawing/2014/main" val="1889755305"/>
                  </a:ext>
                </a:extLst>
              </a:tr>
              <a:tr h="238324">
                <a:tc>
                  <a:txBody>
                    <a:bodyPr/>
                    <a:lstStyle/>
                    <a:p>
                      <a:pPr algn="ctr" fontAlgn="b"/>
                      <a:r>
                        <a:rPr lang="en-AU" sz="900" b="0" i="0" u="none" strike="noStrike" dirty="0">
                          <a:solidFill>
                            <a:srgbClr val="000000"/>
                          </a:solidFill>
                          <a:effectLst/>
                          <a:latin typeface="+mn-lt"/>
                        </a:rPr>
                        <a:t>Mining Licence</a:t>
                      </a:r>
                    </a:p>
                  </a:txBody>
                  <a:tcPr marL="9525" marR="9525" marT="9525" marB="0" anchor="ctr"/>
                </a:tc>
                <a:tc>
                  <a:txBody>
                    <a:bodyPr/>
                    <a:lstStyle/>
                    <a:p>
                      <a:pPr algn="ctr" fontAlgn="b"/>
                      <a:r>
                        <a:rPr lang="en-AU" sz="900" b="0" i="0" u="none" strike="noStrike" dirty="0">
                          <a:solidFill>
                            <a:srgbClr val="000000"/>
                          </a:solidFill>
                          <a:effectLst/>
                          <a:latin typeface="+mn-lt"/>
                        </a:rPr>
                        <a:t>Minor</a:t>
                      </a:r>
                    </a:p>
                  </a:txBody>
                  <a:tcPr marL="9525" marR="9525" marT="9525" marB="0" anchor="ctr"/>
                </a:tc>
                <a:tc>
                  <a:txBody>
                    <a:bodyPr/>
                    <a:lstStyle/>
                    <a:p>
                      <a:pPr algn="l" fontAlgn="b"/>
                      <a:r>
                        <a:rPr lang="en-AU" sz="900" b="0" i="0" u="none" strike="noStrike" dirty="0">
                          <a:solidFill>
                            <a:srgbClr val="000000"/>
                          </a:solidFill>
                          <a:effectLst/>
                          <a:latin typeface="+mn-lt"/>
                        </a:rPr>
                        <a:t>Legislation Breach</a:t>
                      </a:r>
                    </a:p>
                  </a:txBody>
                  <a:tcPr marL="9525" marR="9525" marT="9525" marB="0" anchor="ctr"/>
                </a:tc>
                <a:tc>
                  <a:txBody>
                    <a:bodyPr/>
                    <a:lstStyle/>
                    <a:p>
                      <a:pPr algn="l" fontAlgn="b"/>
                      <a:r>
                        <a:rPr lang="en-AU" sz="900" b="0" i="0" u="none" strike="noStrike" dirty="0">
                          <a:solidFill>
                            <a:srgbClr val="000000"/>
                          </a:solidFill>
                          <a:effectLst/>
                          <a:latin typeface="+mn-lt"/>
                        </a:rPr>
                        <a:t>1. Authorized Activity Compliance</a:t>
                      </a:r>
                    </a:p>
                  </a:txBody>
                  <a:tcPr marL="9525" marR="9525" marT="9525" marB="0" anchor="ctr"/>
                </a:tc>
                <a:tc>
                  <a:txBody>
                    <a:bodyPr/>
                    <a:lstStyle/>
                    <a:p>
                      <a:pPr algn="ctr" fontAlgn="b"/>
                      <a:r>
                        <a:rPr lang="en-AU" sz="900" b="0" i="0" u="none" strike="noStrike" dirty="0">
                          <a:solidFill>
                            <a:srgbClr val="000000"/>
                          </a:solidFill>
                          <a:effectLst/>
                          <a:latin typeface="+mn-lt"/>
                        </a:rPr>
                        <a:t>2</a:t>
                      </a:r>
                    </a:p>
                  </a:txBody>
                  <a:tcPr marL="9525" marR="9525" marT="9525" marB="0" anchor="ctr"/>
                </a:tc>
                <a:extLst>
                  <a:ext uri="{0D108BD9-81ED-4DB2-BD59-A6C34878D82A}">
                    <a16:rowId xmlns:a16="http://schemas.microsoft.com/office/drawing/2014/main" val="1431293028"/>
                  </a:ext>
                </a:extLst>
              </a:tr>
              <a:tr h="238324">
                <a:tc>
                  <a:txBody>
                    <a:bodyPr/>
                    <a:lstStyle/>
                    <a:p>
                      <a:pPr algn="ctr" fontAlgn="b"/>
                      <a:r>
                        <a:rPr lang="en-AU" sz="900" b="0" i="0" u="none" strike="noStrike">
                          <a:solidFill>
                            <a:srgbClr val="000000"/>
                          </a:solidFill>
                          <a:effectLst/>
                          <a:latin typeface="+mn-lt"/>
                        </a:rPr>
                        <a:t>Mining Licence</a:t>
                      </a:r>
                    </a:p>
                  </a:txBody>
                  <a:tcPr marL="9525" marR="9525" marT="9525" marB="0" anchor="ctr"/>
                </a:tc>
                <a:tc>
                  <a:txBody>
                    <a:bodyPr/>
                    <a:lstStyle/>
                    <a:p>
                      <a:pPr algn="ctr" fontAlgn="b"/>
                      <a:r>
                        <a:rPr lang="en-AU" sz="900" b="0" i="0" u="none" strike="noStrike" dirty="0">
                          <a:solidFill>
                            <a:srgbClr val="000000"/>
                          </a:solidFill>
                          <a:effectLst/>
                          <a:latin typeface="+mn-lt"/>
                        </a:rPr>
                        <a:t>Minor</a:t>
                      </a:r>
                    </a:p>
                  </a:txBody>
                  <a:tcPr marL="9525" marR="9525" marT="9525" marB="0" anchor="ctr"/>
                </a:tc>
                <a:tc>
                  <a:txBody>
                    <a:bodyPr/>
                    <a:lstStyle/>
                    <a:p>
                      <a:pPr algn="l" fontAlgn="b"/>
                      <a:r>
                        <a:rPr lang="en-AU" sz="900" b="0" i="0" u="none" strike="noStrike" dirty="0">
                          <a:solidFill>
                            <a:srgbClr val="000000"/>
                          </a:solidFill>
                          <a:effectLst/>
                          <a:latin typeface="+mn-lt"/>
                        </a:rPr>
                        <a:t>Environmental</a:t>
                      </a:r>
                    </a:p>
                  </a:txBody>
                  <a:tcPr marL="9525" marR="9525" marT="9525" marB="0" anchor="ctr"/>
                </a:tc>
                <a:tc>
                  <a:txBody>
                    <a:bodyPr/>
                    <a:lstStyle/>
                    <a:p>
                      <a:pPr algn="l" fontAlgn="b"/>
                      <a:r>
                        <a:rPr lang="en-AU" sz="900" b="0" i="0" u="none" strike="noStrike" dirty="0">
                          <a:solidFill>
                            <a:srgbClr val="000000"/>
                          </a:solidFill>
                          <a:effectLst/>
                          <a:latin typeface="+mn-lt"/>
                        </a:rPr>
                        <a:t>14. Fire Precautions &amp; Risk Control</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3658803571"/>
                  </a:ext>
                </a:extLst>
              </a:tr>
              <a:tr h="238324">
                <a:tc>
                  <a:txBody>
                    <a:bodyPr/>
                    <a:lstStyle/>
                    <a:p>
                      <a:pPr algn="ctr" fontAlgn="b"/>
                      <a:r>
                        <a:rPr lang="en-AU" sz="900" b="0" i="0" u="none" strike="noStrike">
                          <a:solidFill>
                            <a:srgbClr val="000000"/>
                          </a:solidFill>
                          <a:effectLst/>
                          <a:latin typeface="+mn-lt"/>
                        </a:rPr>
                        <a:t>Mining Licence</a:t>
                      </a:r>
                    </a:p>
                  </a:txBody>
                  <a:tcPr marL="9525" marR="9525" marT="9525" marB="0" anchor="ctr"/>
                </a:tc>
                <a:tc>
                  <a:txBody>
                    <a:bodyPr/>
                    <a:lstStyle/>
                    <a:p>
                      <a:pPr algn="ctr" fontAlgn="b"/>
                      <a:r>
                        <a:rPr lang="en-AU" sz="900" b="0" i="0" u="none" strike="noStrike" dirty="0">
                          <a:solidFill>
                            <a:srgbClr val="000000"/>
                          </a:solidFill>
                          <a:effectLst/>
                          <a:latin typeface="+mn-lt"/>
                        </a:rPr>
                        <a:t>Minor</a:t>
                      </a:r>
                    </a:p>
                  </a:txBody>
                  <a:tcPr marL="9525" marR="9525" marT="9525" marB="0" anchor="ctr"/>
                </a:tc>
                <a:tc>
                  <a:txBody>
                    <a:bodyPr/>
                    <a:lstStyle/>
                    <a:p>
                      <a:pPr algn="l" fontAlgn="b"/>
                      <a:r>
                        <a:rPr lang="en-AU" sz="900" b="0" i="0" u="none" strike="noStrike">
                          <a:solidFill>
                            <a:srgbClr val="000000"/>
                          </a:solidFill>
                          <a:effectLst/>
                          <a:latin typeface="+mn-lt"/>
                        </a:rPr>
                        <a:t>Public Safety</a:t>
                      </a:r>
                    </a:p>
                  </a:txBody>
                  <a:tcPr marL="9525" marR="9525" marT="9525" marB="0" anchor="ctr"/>
                </a:tc>
                <a:tc>
                  <a:txBody>
                    <a:bodyPr/>
                    <a:lstStyle/>
                    <a:p>
                      <a:pPr algn="l" fontAlgn="b"/>
                      <a:r>
                        <a:rPr lang="en-AU" sz="900" b="0" i="0" u="none" strike="noStrike" dirty="0">
                          <a:solidFill>
                            <a:srgbClr val="000000"/>
                          </a:solidFill>
                          <a:effectLst/>
                          <a:latin typeface="+mn-lt"/>
                        </a:rPr>
                        <a:t>11. Public Safety &amp; Site Security</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2829390066"/>
                  </a:ext>
                </a:extLst>
              </a:tr>
              <a:tr h="238324">
                <a:tc>
                  <a:txBody>
                    <a:bodyPr/>
                    <a:lstStyle/>
                    <a:p>
                      <a:pPr algn="ctr" fontAlgn="b"/>
                      <a:r>
                        <a:rPr lang="en-AU" sz="900" b="0" i="0" u="none" strike="noStrike">
                          <a:solidFill>
                            <a:srgbClr val="000000"/>
                          </a:solidFill>
                          <a:effectLst/>
                          <a:latin typeface="+mn-lt"/>
                        </a:rPr>
                        <a:t>Work Authority</a:t>
                      </a:r>
                    </a:p>
                  </a:txBody>
                  <a:tcPr marL="9525" marR="9525" marT="9525" marB="0" anchor="ctr"/>
                </a:tc>
                <a:tc>
                  <a:txBody>
                    <a:bodyPr/>
                    <a:lstStyle/>
                    <a:p>
                      <a:pPr algn="ctr" fontAlgn="b"/>
                      <a:r>
                        <a:rPr lang="en-AU" sz="900" b="0" i="0" u="none" strike="noStrike" dirty="0">
                          <a:solidFill>
                            <a:srgbClr val="000000"/>
                          </a:solidFill>
                          <a:effectLst/>
                          <a:latin typeface="+mn-lt"/>
                        </a:rPr>
                        <a:t>Minor</a:t>
                      </a:r>
                    </a:p>
                  </a:txBody>
                  <a:tcPr marL="9525" marR="9525" marT="9525" marB="0" anchor="ctr"/>
                </a:tc>
                <a:tc>
                  <a:txBody>
                    <a:bodyPr/>
                    <a:lstStyle/>
                    <a:p>
                      <a:pPr algn="l" fontAlgn="b"/>
                      <a:r>
                        <a:rPr lang="en-AU" sz="900" b="0" i="0" u="none" strike="noStrike" dirty="0">
                          <a:solidFill>
                            <a:srgbClr val="000000"/>
                          </a:solidFill>
                          <a:effectLst/>
                          <a:latin typeface="+mn-lt"/>
                        </a:rPr>
                        <a:t>Legislation Breach</a:t>
                      </a:r>
                    </a:p>
                  </a:txBody>
                  <a:tcPr marL="9525" marR="9525" marT="9525" marB="0" anchor="ctr"/>
                </a:tc>
                <a:tc>
                  <a:txBody>
                    <a:bodyPr/>
                    <a:lstStyle/>
                    <a:p>
                      <a:pPr algn="l" fontAlgn="b"/>
                      <a:r>
                        <a:rPr lang="en-AU" sz="900" b="0" i="0" u="none" strike="noStrike" dirty="0">
                          <a:solidFill>
                            <a:srgbClr val="000000"/>
                          </a:solidFill>
                          <a:effectLst/>
                          <a:latin typeface="+mn-lt"/>
                        </a:rPr>
                        <a:t>35. Dust Emissions</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2964812576"/>
                  </a:ext>
                </a:extLst>
              </a:tr>
            </a:tbl>
          </a:graphicData>
        </a:graphic>
      </p:graphicFrame>
      <p:sp>
        <p:nvSpPr>
          <p:cNvPr id="12" name="TextBox 11">
            <a:extLst>
              <a:ext uri="{FF2B5EF4-FFF2-40B4-BE49-F238E27FC236}">
                <a16:creationId xmlns:a16="http://schemas.microsoft.com/office/drawing/2014/main" id="{5E8B3803-A6F0-4D3B-B7AA-4F392101BFC5}"/>
              </a:ext>
            </a:extLst>
          </p:cNvPr>
          <p:cNvSpPr txBox="1"/>
          <p:nvPr/>
        </p:nvSpPr>
        <p:spPr>
          <a:xfrm>
            <a:off x="7185248" y="3080714"/>
            <a:ext cx="2445122" cy="1477328"/>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This measure shows whether Earth Resources Regulation is responsive to high risk incidents that occur at tenement sites. The indicators measure the number of compliance and enforcement actions that Earth Resources Regulation inspectors commenced, completed and closed in a particular period. Depending on its complexity, an incident may be resolved in a subsequent quarter.</a:t>
            </a:r>
          </a:p>
        </p:txBody>
      </p:sp>
      <p:sp>
        <p:nvSpPr>
          <p:cNvPr id="3" name="Footer Placeholder 2"/>
          <p:cNvSpPr>
            <a:spLocks noGrp="1"/>
          </p:cNvSpPr>
          <p:nvPr>
            <p:ph type="ftr" sz="quarter" idx="11"/>
          </p:nvPr>
        </p:nvSpPr>
        <p:spPr/>
        <p:txBody>
          <a:bodyPr/>
          <a:lstStyle/>
          <a:p>
            <a:r>
              <a:rPr lang="en-AU"/>
              <a:t>Earth Resources Regulation Quarterly Performance Report 2019-20 Q2</a:t>
            </a:r>
          </a:p>
        </p:txBody>
      </p:sp>
      <p:graphicFrame>
        <p:nvGraphicFramePr>
          <p:cNvPr id="6" name="Chart 5"/>
          <p:cNvGraphicFramePr/>
          <p:nvPr>
            <p:extLst>
              <p:ext uri="{D42A27DB-BD31-4B8C-83A1-F6EECF244321}">
                <p14:modId xmlns:p14="http://schemas.microsoft.com/office/powerpoint/2010/main" val="3265950743"/>
              </p:ext>
            </p:extLst>
          </p:nvPr>
        </p:nvGraphicFramePr>
        <p:xfrm>
          <a:off x="442802" y="4437111"/>
          <a:ext cx="4968551" cy="20623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1884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7329" y="237461"/>
            <a:ext cx="8915400" cy="274042"/>
          </a:xfrm>
        </p:spPr>
        <p:txBody>
          <a:bodyPr>
            <a:normAutofit fontScale="90000"/>
          </a:bodyPr>
          <a:lstStyle/>
          <a:p>
            <a:r>
              <a:rPr lang="en-AU" sz="1400" b="1" dirty="0">
                <a:solidFill>
                  <a:schemeClr val="bg1"/>
                </a:solidFill>
              </a:rPr>
              <a:t>KPI 4 Facilitation of Stakeholder Engagement</a:t>
            </a:r>
          </a:p>
        </p:txBody>
      </p:sp>
      <p:graphicFrame>
        <p:nvGraphicFramePr>
          <p:cNvPr id="5" name="Table 4"/>
          <p:cNvGraphicFramePr>
            <a:graphicFrameLocks noGrp="1"/>
          </p:cNvGraphicFramePr>
          <p:nvPr>
            <p:extLst>
              <p:ext uri="{D42A27DB-BD31-4B8C-83A1-F6EECF244321}">
                <p14:modId xmlns:p14="http://schemas.microsoft.com/office/powerpoint/2010/main" val="2775647443"/>
              </p:ext>
            </p:extLst>
          </p:nvPr>
        </p:nvGraphicFramePr>
        <p:xfrm>
          <a:off x="440968" y="801657"/>
          <a:ext cx="5158324" cy="1288621"/>
        </p:xfrm>
        <a:graphic>
          <a:graphicData uri="http://schemas.openxmlformats.org/drawingml/2006/table">
            <a:tbl>
              <a:tblPr firstRow="1" bandRow="1">
                <a:tableStyleId>{7DF18680-E054-41AD-8BC1-D1AEF772440D}</a:tableStyleId>
              </a:tblPr>
              <a:tblGrid>
                <a:gridCol w="1751880">
                  <a:extLst>
                    <a:ext uri="{9D8B030D-6E8A-4147-A177-3AD203B41FA5}">
                      <a16:colId xmlns:a16="http://schemas.microsoft.com/office/drawing/2014/main" val="20000"/>
                    </a:ext>
                  </a:extLst>
                </a:gridCol>
                <a:gridCol w="851611">
                  <a:extLst>
                    <a:ext uri="{9D8B030D-6E8A-4147-A177-3AD203B41FA5}">
                      <a16:colId xmlns:a16="http://schemas.microsoft.com/office/drawing/2014/main" val="20001"/>
                    </a:ext>
                  </a:extLst>
                </a:gridCol>
                <a:gridCol w="851611">
                  <a:extLst>
                    <a:ext uri="{9D8B030D-6E8A-4147-A177-3AD203B41FA5}">
                      <a16:colId xmlns:a16="http://schemas.microsoft.com/office/drawing/2014/main" val="20002"/>
                    </a:ext>
                  </a:extLst>
                </a:gridCol>
                <a:gridCol w="851611">
                  <a:extLst>
                    <a:ext uri="{9D8B030D-6E8A-4147-A177-3AD203B41FA5}">
                      <a16:colId xmlns:a16="http://schemas.microsoft.com/office/drawing/2014/main" val="20003"/>
                    </a:ext>
                  </a:extLst>
                </a:gridCol>
                <a:gridCol w="851611">
                  <a:extLst>
                    <a:ext uri="{9D8B030D-6E8A-4147-A177-3AD203B41FA5}">
                      <a16:colId xmlns:a16="http://schemas.microsoft.com/office/drawing/2014/main" val="20004"/>
                    </a:ext>
                  </a:extLst>
                </a:gridCol>
              </a:tblGrid>
              <a:tr h="236525">
                <a:tc>
                  <a:txBody>
                    <a:bodyPr/>
                    <a:lstStyle/>
                    <a:p>
                      <a:pPr algn="ctr"/>
                      <a:endParaRPr lang="en-AU" sz="900" dirty="0">
                        <a:latin typeface="+mn-lt"/>
                      </a:endParaRPr>
                    </a:p>
                  </a:txBody>
                  <a:tcPr marL="99060" marR="99060" anchor="ctr">
                    <a:solidFill>
                      <a:schemeClr val="bg1"/>
                    </a:solidFill>
                  </a:tcPr>
                </a:tc>
                <a:tc>
                  <a:txBody>
                    <a:bodyPr/>
                    <a:lstStyle/>
                    <a:p>
                      <a:pPr algn="ctr"/>
                      <a:r>
                        <a:rPr lang="en-AU" sz="900" dirty="0">
                          <a:latin typeface="+mn-lt"/>
                        </a:rPr>
                        <a:t>2018-19 Q3</a:t>
                      </a:r>
                    </a:p>
                  </a:txBody>
                  <a:tcPr marL="99060" marR="99060" anchor="ctr">
                    <a:solidFill>
                      <a:srgbClr val="002060"/>
                    </a:solidFill>
                  </a:tcPr>
                </a:tc>
                <a:tc>
                  <a:txBody>
                    <a:bodyPr/>
                    <a:lstStyle/>
                    <a:p>
                      <a:pPr algn="ctr"/>
                      <a:r>
                        <a:rPr lang="en-AU" sz="900" dirty="0">
                          <a:latin typeface="+mn-lt"/>
                        </a:rPr>
                        <a:t>2018-19 Q4</a:t>
                      </a:r>
                    </a:p>
                  </a:txBody>
                  <a:tcPr marL="99060" marR="99060" anchor="ctr">
                    <a:solidFill>
                      <a:srgbClr val="002060"/>
                    </a:solidFill>
                  </a:tcPr>
                </a:tc>
                <a:tc>
                  <a:txBody>
                    <a:bodyPr/>
                    <a:lstStyle/>
                    <a:p>
                      <a:pPr algn="ctr"/>
                      <a:r>
                        <a:rPr lang="en-AU" sz="900" dirty="0">
                          <a:latin typeface="+mn-lt"/>
                        </a:rPr>
                        <a:t>2019-20 Q1</a:t>
                      </a:r>
                    </a:p>
                  </a:txBody>
                  <a:tcPr marL="99060" marR="99060" anchor="ctr">
                    <a:solidFill>
                      <a:srgbClr val="002060"/>
                    </a:solidFill>
                  </a:tcPr>
                </a:tc>
                <a:tc>
                  <a:txBody>
                    <a:bodyPr/>
                    <a:lstStyle/>
                    <a:p>
                      <a:pPr algn="ctr"/>
                      <a:r>
                        <a:rPr lang="en-AU" sz="900" dirty="0">
                          <a:latin typeface="+mn-lt"/>
                        </a:rPr>
                        <a:t>2019-20 Q2</a:t>
                      </a:r>
                    </a:p>
                  </a:txBody>
                  <a:tcPr marL="99060" marR="99060" anchor="ctr">
                    <a:solidFill>
                      <a:srgbClr val="002060"/>
                    </a:solidFill>
                  </a:tcPr>
                </a:tc>
                <a:extLst>
                  <a:ext uri="{0D108BD9-81ED-4DB2-BD59-A6C34878D82A}">
                    <a16:rowId xmlns:a16="http://schemas.microsoft.com/office/drawing/2014/main" val="10000"/>
                  </a:ext>
                </a:extLst>
              </a:tr>
              <a:tr h="263024">
                <a:tc>
                  <a:txBody>
                    <a:bodyPr/>
                    <a:lstStyle/>
                    <a:p>
                      <a:pPr algn="ctr"/>
                      <a:r>
                        <a:rPr lang="en-AU" sz="900" b="0" dirty="0">
                          <a:latin typeface="+mn-lt"/>
                        </a:rPr>
                        <a:t>Meetings Planned</a:t>
                      </a:r>
                    </a:p>
                  </a:txBody>
                  <a:tcPr marL="99060" marR="99060" anchor="ctr"/>
                </a:tc>
                <a:tc>
                  <a:txBody>
                    <a:bodyPr/>
                    <a:lstStyle/>
                    <a:p>
                      <a:pPr algn="ctr" fontAlgn="b"/>
                      <a:r>
                        <a:rPr lang="en-AU" sz="900" b="0" i="0" u="none" strike="noStrike" dirty="0">
                          <a:solidFill>
                            <a:srgbClr val="000000"/>
                          </a:solidFill>
                          <a:effectLst/>
                          <a:latin typeface="+mn-lt"/>
                        </a:rPr>
                        <a:t>19</a:t>
                      </a:r>
                    </a:p>
                  </a:txBody>
                  <a:tcPr marL="7620" marR="7620" marT="7620" marB="0" anchor="ctr"/>
                </a:tc>
                <a:tc>
                  <a:txBody>
                    <a:bodyPr/>
                    <a:lstStyle/>
                    <a:p>
                      <a:pPr algn="ctr" fontAlgn="b"/>
                      <a:r>
                        <a:rPr lang="en-AU" sz="900" b="0" i="0" u="none" strike="noStrike" dirty="0">
                          <a:solidFill>
                            <a:srgbClr val="000000"/>
                          </a:solidFill>
                          <a:effectLst/>
                          <a:latin typeface="+mn-lt"/>
                        </a:rPr>
                        <a:t>26</a:t>
                      </a:r>
                    </a:p>
                  </a:txBody>
                  <a:tcPr marL="7620" marR="7620" marT="7620" marB="0" anchor="ctr"/>
                </a:tc>
                <a:tc>
                  <a:txBody>
                    <a:bodyPr/>
                    <a:lstStyle/>
                    <a:p>
                      <a:pPr algn="ctr" fontAlgn="b"/>
                      <a:r>
                        <a:rPr lang="en-AU" sz="900" b="0" i="0" u="none" strike="noStrike" dirty="0">
                          <a:solidFill>
                            <a:srgbClr val="000000"/>
                          </a:solidFill>
                          <a:effectLst/>
                          <a:latin typeface="+mn-lt"/>
                        </a:rPr>
                        <a:t>23</a:t>
                      </a:r>
                    </a:p>
                  </a:txBody>
                  <a:tcPr marL="7620" marR="7620" marT="7620" marB="0" anchor="ctr"/>
                </a:tc>
                <a:tc>
                  <a:txBody>
                    <a:bodyPr/>
                    <a:lstStyle/>
                    <a:p>
                      <a:pPr algn="ctr" fontAlgn="b"/>
                      <a:r>
                        <a:rPr lang="en-AU" sz="900" b="0" i="0" u="none" strike="noStrike" dirty="0">
                          <a:solidFill>
                            <a:srgbClr val="000000"/>
                          </a:solidFill>
                          <a:effectLst/>
                          <a:latin typeface="+mn-lt"/>
                        </a:rPr>
                        <a:t>33</a:t>
                      </a:r>
                    </a:p>
                  </a:txBody>
                  <a:tcPr marL="7620" marR="7620" marT="7620" marB="0" anchor="ctr"/>
                </a:tc>
                <a:extLst>
                  <a:ext uri="{0D108BD9-81ED-4DB2-BD59-A6C34878D82A}">
                    <a16:rowId xmlns:a16="http://schemas.microsoft.com/office/drawing/2014/main" val="10001"/>
                  </a:ext>
                </a:extLst>
              </a:tr>
              <a:tr h="263024">
                <a:tc>
                  <a:txBody>
                    <a:bodyPr/>
                    <a:lstStyle/>
                    <a:p>
                      <a:pPr algn="ctr"/>
                      <a:r>
                        <a:rPr lang="en-AU" sz="900" b="0" dirty="0">
                          <a:latin typeface="+mn-lt"/>
                        </a:rPr>
                        <a:t>Meetings Attended</a:t>
                      </a:r>
                    </a:p>
                  </a:txBody>
                  <a:tcPr marL="99060" marR="99060" anchor="ctr"/>
                </a:tc>
                <a:tc>
                  <a:txBody>
                    <a:bodyPr/>
                    <a:lstStyle/>
                    <a:p>
                      <a:pPr algn="ctr" fontAlgn="b"/>
                      <a:r>
                        <a:rPr lang="en-AU" sz="900" b="0" i="0" u="none" strike="noStrike" dirty="0">
                          <a:solidFill>
                            <a:srgbClr val="000000"/>
                          </a:solidFill>
                          <a:effectLst/>
                          <a:latin typeface="+mn-lt"/>
                        </a:rPr>
                        <a:t>19</a:t>
                      </a:r>
                    </a:p>
                  </a:txBody>
                  <a:tcPr marL="7620" marR="7620" marT="7620" marB="0" anchor="ctr"/>
                </a:tc>
                <a:tc>
                  <a:txBody>
                    <a:bodyPr/>
                    <a:lstStyle/>
                    <a:p>
                      <a:pPr algn="ctr" fontAlgn="b"/>
                      <a:r>
                        <a:rPr lang="en-AU" sz="900" b="0" i="0" u="none" strike="noStrike" dirty="0">
                          <a:solidFill>
                            <a:srgbClr val="000000"/>
                          </a:solidFill>
                          <a:effectLst/>
                          <a:latin typeface="+mn-lt"/>
                        </a:rPr>
                        <a:t>24</a:t>
                      </a:r>
                    </a:p>
                  </a:txBody>
                  <a:tcPr marL="7620" marR="7620" marT="7620" marB="0" anchor="ctr"/>
                </a:tc>
                <a:tc>
                  <a:txBody>
                    <a:bodyPr/>
                    <a:lstStyle/>
                    <a:p>
                      <a:pPr algn="ctr" fontAlgn="b"/>
                      <a:r>
                        <a:rPr lang="en-AU" sz="900" b="0" i="0" u="none" strike="noStrike" dirty="0">
                          <a:solidFill>
                            <a:srgbClr val="000000"/>
                          </a:solidFill>
                          <a:effectLst/>
                          <a:latin typeface="+mn-lt"/>
                        </a:rPr>
                        <a:t>22</a:t>
                      </a:r>
                    </a:p>
                  </a:txBody>
                  <a:tcPr marL="7620" marR="7620" marT="7620" marB="0" anchor="ctr"/>
                </a:tc>
                <a:tc>
                  <a:txBody>
                    <a:bodyPr/>
                    <a:lstStyle/>
                    <a:p>
                      <a:pPr algn="ctr" fontAlgn="b"/>
                      <a:r>
                        <a:rPr lang="en-AU" sz="900" b="0" i="0" u="none" strike="noStrike" dirty="0">
                          <a:solidFill>
                            <a:srgbClr val="000000"/>
                          </a:solidFill>
                          <a:effectLst/>
                          <a:latin typeface="+mn-lt"/>
                        </a:rPr>
                        <a:t>31</a:t>
                      </a:r>
                    </a:p>
                  </a:txBody>
                  <a:tcPr marL="7620" marR="7620" marT="7620" marB="0" anchor="ctr"/>
                </a:tc>
                <a:extLst>
                  <a:ext uri="{0D108BD9-81ED-4DB2-BD59-A6C34878D82A}">
                    <a16:rowId xmlns:a16="http://schemas.microsoft.com/office/drawing/2014/main" val="10002"/>
                  </a:ext>
                </a:extLst>
              </a:tr>
              <a:tr h="263024">
                <a:tc>
                  <a:txBody>
                    <a:bodyPr/>
                    <a:lstStyle/>
                    <a:p>
                      <a:pPr algn="ctr"/>
                      <a:r>
                        <a:rPr lang="en-AU" sz="900" dirty="0">
                          <a:solidFill>
                            <a:schemeClr val="bg1"/>
                          </a:solidFill>
                          <a:latin typeface="+mn-lt"/>
                        </a:rPr>
                        <a:t>% Attendance</a:t>
                      </a:r>
                    </a:p>
                  </a:txBody>
                  <a:tcPr marL="99060" marR="99060" anchor="ctr">
                    <a:solidFill>
                      <a:srgbClr val="0070C0"/>
                    </a:solidFill>
                  </a:tcPr>
                </a:tc>
                <a:tc>
                  <a:txBody>
                    <a:bodyPr/>
                    <a:lstStyle/>
                    <a:p>
                      <a:pPr algn="ctr"/>
                      <a:r>
                        <a:rPr lang="en-AU" sz="900" dirty="0">
                          <a:solidFill>
                            <a:schemeClr val="bg1"/>
                          </a:solidFill>
                          <a:latin typeface="+mn-lt"/>
                        </a:rPr>
                        <a:t>100%</a:t>
                      </a:r>
                    </a:p>
                  </a:txBody>
                  <a:tcPr marL="99060" marR="99060" anchor="ctr">
                    <a:solidFill>
                      <a:srgbClr val="0070C0"/>
                    </a:solidFill>
                  </a:tcPr>
                </a:tc>
                <a:tc>
                  <a:txBody>
                    <a:bodyPr/>
                    <a:lstStyle/>
                    <a:p>
                      <a:pPr algn="ctr"/>
                      <a:r>
                        <a:rPr lang="en-AU" sz="900" dirty="0">
                          <a:solidFill>
                            <a:schemeClr val="bg1"/>
                          </a:solidFill>
                          <a:latin typeface="+mn-lt"/>
                        </a:rPr>
                        <a:t>92%</a:t>
                      </a:r>
                    </a:p>
                  </a:txBody>
                  <a:tcPr marL="99060" marR="99060" anchor="ctr">
                    <a:solidFill>
                      <a:srgbClr val="0070C0"/>
                    </a:solidFill>
                  </a:tcPr>
                </a:tc>
                <a:tc>
                  <a:txBody>
                    <a:bodyPr/>
                    <a:lstStyle/>
                    <a:p>
                      <a:pPr algn="ctr"/>
                      <a:r>
                        <a:rPr lang="en-AU" sz="900" dirty="0">
                          <a:solidFill>
                            <a:schemeClr val="bg1"/>
                          </a:solidFill>
                          <a:latin typeface="+mn-lt"/>
                        </a:rPr>
                        <a:t>96%</a:t>
                      </a:r>
                    </a:p>
                  </a:txBody>
                  <a:tcPr marL="99060" marR="99060" anchor="ctr">
                    <a:solidFill>
                      <a:srgbClr val="0070C0"/>
                    </a:solidFill>
                  </a:tcPr>
                </a:tc>
                <a:tc>
                  <a:txBody>
                    <a:bodyPr/>
                    <a:lstStyle/>
                    <a:p>
                      <a:pPr algn="ctr"/>
                      <a:r>
                        <a:rPr lang="en-AU" sz="900" dirty="0">
                          <a:solidFill>
                            <a:schemeClr val="bg1"/>
                          </a:solidFill>
                          <a:latin typeface="+mn-lt"/>
                        </a:rPr>
                        <a:t>94%</a:t>
                      </a:r>
                    </a:p>
                  </a:txBody>
                  <a:tcPr marL="99060" marR="99060" anchor="ctr">
                    <a:solidFill>
                      <a:srgbClr val="0070C0"/>
                    </a:solidFill>
                  </a:tcPr>
                </a:tc>
                <a:extLst>
                  <a:ext uri="{0D108BD9-81ED-4DB2-BD59-A6C34878D82A}">
                    <a16:rowId xmlns:a16="http://schemas.microsoft.com/office/drawing/2014/main" val="10003"/>
                  </a:ext>
                </a:extLst>
              </a:tr>
              <a:tr h="263024">
                <a:tc>
                  <a:txBody>
                    <a:bodyPr/>
                    <a:lstStyle/>
                    <a:p>
                      <a:pPr algn="ctr"/>
                      <a:r>
                        <a:rPr lang="en-AU" sz="900" b="0" dirty="0">
                          <a:solidFill>
                            <a:schemeClr val="bg1">
                              <a:lumMod val="50000"/>
                            </a:schemeClr>
                          </a:solidFill>
                          <a:latin typeface="+mn-lt"/>
                        </a:rPr>
                        <a:t>Target</a:t>
                      </a:r>
                    </a:p>
                  </a:txBody>
                  <a:tcPr marL="99060" marR="99060" anchor="ctr">
                    <a:solidFill>
                      <a:schemeClr val="bg1">
                        <a:lumMod val="95000"/>
                      </a:schemeClr>
                    </a:solidFill>
                  </a:tcPr>
                </a:tc>
                <a:tc>
                  <a:txBody>
                    <a:bodyPr/>
                    <a:lstStyle/>
                    <a:p>
                      <a:pPr algn="ctr"/>
                      <a:r>
                        <a:rPr lang="en-AU" sz="900" b="0" dirty="0">
                          <a:solidFill>
                            <a:schemeClr val="bg1">
                              <a:lumMod val="50000"/>
                            </a:schemeClr>
                          </a:solidFill>
                          <a:latin typeface="+mn-lt"/>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extLst>
                  <a:ext uri="{0D108BD9-81ED-4DB2-BD59-A6C34878D82A}">
                    <a16:rowId xmlns:a16="http://schemas.microsoft.com/office/drawing/2014/main" val="30107608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30144584"/>
              </p:ext>
            </p:extLst>
          </p:nvPr>
        </p:nvGraphicFramePr>
        <p:xfrm>
          <a:off x="428491" y="3143501"/>
          <a:ext cx="5174220" cy="457200"/>
        </p:xfrm>
        <a:graphic>
          <a:graphicData uri="http://schemas.openxmlformats.org/drawingml/2006/table">
            <a:tbl>
              <a:tblPr firstRow="1" bandRow="1">
                <a:tableStyleId>{7DF18680-E054-41AD-8BC1-D1AEF772440D}</a:tableStyleId>
              </a:tblPr>
              <a:tblGrid>
                <a:gridCol w="862370">
                  <a:extLst>
                    <a:ext uri="{9D8B030D-6E8A-4147-A177-3AD203B41FA5}">
                      <a16:colId xmlns:a16="http://schemas.microsoft.com/office/drawing/2014/main" val="20000"/>
                    </a:ext>
                  </a:extLst>
                </a:gridCol>
                <a:gridCol w="809300">
                  <a:extLst>
                    <a:ext uri="{9D8B030D-6E8A-4147-A177-3AD203B41FA5}">
                      <a16:colId xmlns:a16="http://schemas.microsoft.com/office/drawing/2014/main" val="20001"/>
                    </a:ext>
                  </a:extLst>
                </a:gridCol>
                <a:gridCol w="857974">
                  <a:extLst>
                    <a:ext uri="{9D8B030D-6E8A-4147-A177-3AD203B41FA5}">
                      <a16:colId xmlns:a16="http://schemas.microsoft.com/office/drawing/2014/main" val="20002"/>
                    </a:ext>
                  </a:extLst>
                </a:gridCol>
                <a:gridCol w="927083">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81389">
                  <a:extLst>
                    <a:ext uri="{9D8B030D-6E8A-4147-A177-3AD203B41FA5}">
                      <a16:colId xmlns:a16="http://schemas.microsoft.com/office/drawing/2014/main" val="20005"/>
                    </a:ext>
                  </a:extLst>
                </a:gridCol>
              </a:tblGrid>
              <a:tr h="207982">
                <a:tc>
                  <a:txBody>
                    <a:bodyPr/>
                    <a:lstStyle/>
                    <a:p>
                      <a:pPr algn="ctr"/>
                      <a:r>
                        <a:rPr lang="en-AU" sz="900" dirty="0"/>
                        <a:t>2019-20 Q1</a:t>
                      </a:r>
                    </a:p>
                  </a:txBody>
                  <a:tcPr marL="99060" marR="99060" anchor="ctr">
                    <a:solidFill>
                      <a:srgbClr val="0070C0"/>
                    </a:solidFill>
                  </a:tcPr>
                </a:tc>
                <a:tc>
                  <a:txBody>
                    <a:bodyPr/>
                    <a:lstStyle/>
                    <a:p>
                      <a:pPr algn="ctr"/>
                      <a:r>
                        <a:rPr lang="en-AU" sz="900" dirty="0"/>
                        <a:t>2019-20 Q2</a:t>
                      </a:r>
                    </a:p>
                  </a:txBody>
                  <a:tcPr marL="99060" marR="99060" anchor="ctr">
                    <a:solidFill>
                      <a:srgbClr val="0070C0"/>
                    </a:solidFill>
                  </a:tcPr>
                </a:tc>
                <a:tc>
                  <a:txBody>
                    <a:bodyPr/>
                    <a:lstStyle/>
                    <a:p>
                      <a:pPr algn="ctr"/>
                      <a:r>
                        <a:rPr lang="en-AU" sz="900" dirty="0"/>
                        <a:t>2019-20 Q3</a:t>
                      </a:r>
                    </a:p>
                  </a:txBody>
                  <a:tcPr marL="99060" marR="99060" anchor="ctr">
                    <a:solidFill>
                      <a:srgbClr val="0070C0"/>
                    </a:solidFill>
                  </a:tcPr>
                </a:tc>
                <a:tc>
                  <a:txBody>
                    <a:bodyPr/>
                    <a:lstStyle/>
                    <a:p>
                      <a:pPr algn="ctr"/>
                      <a:r>
                        <a:rPr lang="en-AU" sz="900" dirty="0"/>
                        <a:t>2019-20 Q4</a:t>
                      </a:r>
                    </a:p>
                  </a:txBody>
                  <a:tcPr marL="99060" marR="99060" anchor="ctr">
                    <a:solidFill>
                      <a:srgbClr val="0070C0"/>
                    </a:solidFill>
                  </a:tcPr>
                </a:tc>
                <a:tc>
                  <a:txBody>
                    <a:bodyPr/>
                    <a:lstStyle/>
                    <a:p>
                      <a:pPr algn="ctr"/>
                      <a:r>
                        <a:rPr lang="en-AU" sz="900" dirty="0"/>
                        <a:t>Annual Total</a:t>
                      </a:r>
                    </a:p>
                  </a:txBody>
                  <a:tcPr marL="99060" marR="99060" anchor="ctr">
                    <a:solidFill>
                      <a:srgbClr val="002060"/>
                    </a:solidFill>
                  </a:tcPr>
                </a:tc>
                <a:tc>
                  <a:txBody>
                    <a:bodyPr/>
                    <a:lstStyle/>
                    <a:p>
                      <a:pPr algn="ctr"/>
                      <a:r>
                        <a:rPr lang="en-AU" sz="900" dirty="0"/>
                        <a:t>Target</a:t>
                      </a:r>
                    </a:p>
                  </a:txBody>
                  <a:tcPr marL="99060" marR="99060" anchor="ctr">
                    <a:solidFill>
                      <a:srgbClr val="002060"/>
                    </a:solidFill>
                  </a:tcPr>
                </a:tc>
                <a:extLst>
                  <a:ext uri="{0D108BD9-81ED-4DB2-BD59-A6C34878D82A}">
                    <a16:rowId xmlns:a16="http://schemas.microsoft.com/office/drawing/2014/main" val="10000"/>
                  </a:ext>
                </a:extLst>
              </a:tr>
              <a:tr h="207982">
                <a:tc>
                  <a:txBody>
                    <a:bodyPr/>
                    <a:lstStyle/>
                    <a:p>
                      <a:pPr algn="ctr"/>
                      <a:r>
                        <a:rPr lang="en-AU" sz="900" b="0" dirty="0"/>
                        <a:t>1</a:t>
                      </a:r>
                    </a:p>
                  </a:txBody>
                  <a:tcPr marL="99060" marR="99060" anchor="ctr"/>
                </a:tc>
                <a:tc>
                  <a:txBody>
                    <a:bodyPr/>
                    <a:lstStyle/>
                    <a:p>
                      <a:pPr algn="ctr"/>
                      <a:r>
                        <a:rPr lang="en-AU" sz="900" b="0" dirty="0"/>
                        <a:t>1</a:t>
                      </a:r>
                    </a:p>
                  </a:txBody>
                  <a:tcPr marL="99060" marR="99060" anchor="ctr"/>
                </a:tc>
                <a:tc>
                  <a:txBody>
                    <a:bodyPr/>
                    <a:lstStyle/>
                    <a:p>
                      <a:pPr algn="ctr"/>
                      <a:endParaRPr lang="en-AU" sz="900" b="1" dirty="0"/>
                    </a:p>
                  </a:txBody>
                  <a:tcPr marL="99060" marR="99060" anchor="ctr"/>
                </a:tc>
                <a:tc>
                  <a:txBody>
                    <a:bodyPr/>
                    <a:lstStyle/>
                    <a:p>
                      <a:pPr algn="ctr"/>
                      <a:endParaRPr lang="en-AU" sz="900" b="1" dirty="0"/>
                    </a:p>
                  </a:txBody>
                  <a:tcPr marL="99060" marR="99060" anchor="ctr"/>
                </a:tc>
                <a:tc>
                  <a:txBody>
                    <a:bodyPr/>
                    <a:lstStyle/>
                    <a:p>
                      <a:pPr algn="ctr"/>
                      <a:r>
                        <a:rPr lang="en-AU" sz="900" b="1" dirty="0">
                          <a:solidFill>
                            <a:schemeClr val="tx1"/>
                          </a:solidFill>
                        </a:rPr>
                        <a:t>2</a:t>
                      </a:r>
                    </a:p>
                  </a:txBody>
                  <a:tcPr marL="99060" marR="99060" anchor="ctr"/>
                </a:tc>
                <a:tc>
                  <a:txBody>
                    <a:bodyPr/>
                    <a:lstStyle/>
                    <a:p>
                      <a:pPr algn="ctr"/>
                      <a:r>
                        <a:rPr lang="en-AU" sz="900" b="1" dirty="0">
                          <a:solidFill>
                            <a:schemeClr val="bg1">
                              <a:lumMod val="50000"/>
                            </a:schemeClr>
                          </a:solidFill>
                        </a:rPr>
                        <a:t>4</a:t>
                      </a:r>
                    </a:p>
                  </a:txBody>
                  <a:tcPr marL="99060" marR="99060" anchor="ct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906215684"/>
              </p:ext>
            </p:extLst>
          </p:nvPr>
        </p:nvGraphicFramePr>
        <p:xfrm>
          <a:off x="428491" y="5116072"/>
          <a:ext cx="5161881" cy="457200"/>
        </p:xfrm>
        <a:graphic>
          <a:graphicData uri="http://schemas.openxmlformats.org/drawingml/2006/table">
            <a:tbl>
              <a:tblPr firstRow="1" bandRow="1">
                <a:tableStyleId>{5C22544A-7EE6-4342-B048-85BDC9FD1C3A}</a:tableStyleId>
              </a:tblPr>
              <a:tblGrid>
                <a:gridCol w="836553">
                  <a:extLst>
                    <a:ext uri="{9D8B030D-6E8A-4147-A177-3AD203B41FA5}">
                      <a16:colId xmlns:a16="http://schemas.microsoft.com/office/drawing/2014/main" val="20000"/>
                    </a:ext>
                  </a:extLst>
                </a:gridCol>
                <a:gridCol w="879644">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81388">
                  <a:extLst>
                    <a:ext uri="{9D8B030D-6E8A-4147-A177-3AD203B41FA5}">
                      <a16:colId xmlns:a16="http://schemas.microsoft.com/office/drawing/2014/main" val="20005"/>
                    </a:ext>
                  </a:extLst>
                </a:gridCol>
              </a:tblGrid>
              <a:tr h="228522">
                <a:tc>
                  <a:txBody>
                    <a:bodyPr/>
                    <a:lstStyle/>
                    <a:p>
                      <a:pPr algn="ctr"/>
                      <a:r>
                        <a:rPr lang="en-AU" sz="900" dirty="0"/>
                        <a:t>2019-20 Q1</a:t>
                      </a:r>
                    </a:p>
                  </a:txBody>
                  <a:tcPr marL="99060" marR="99060" anchor="ctr">
                    <a:solidFill>
                      <a:srgbClr val="0070C0"/>
                    </a:solidFill>
                  </a:tcPr>
                </a:tc>
                <a:tc>
                  <a:txBody>
                    <a:bodyPr/>
                    <a:lstStyle/>
                    <a:p>
                      <a:pPr algn="ctr"/>
                      <a:r>
                        <a:rPr lang="en-AU" sz="900" dirty="0"/>
                        <a:t>2019-20 Q2</a:t>
                      </a:r>
                    </a:p>
                  </a:txBody>
                  <a:tcPr marL="99060" marR="99060" anchor="ctr">
                    <a:solidFill>
                      <a:srgbClr val="0070C0"/>
                    </a:solidFill>
                  </a:tcPr>
                </a:tc>
                <a:tc>
                  <a:txBody>
                    <a:bodyPr/>
                    <a:lstStyle/>
                    <a:p>
                      <a:pPr algn="ctr"/>
                      <a:r>
                        <a:rPr lang="en-AU" sz="900" dirty="0"/>
                        <a:t>2019-20 Q3</a:t>
                      </a:r>
                    </a:p>
                  </a:txBody>
                  <a:tcPr marL="99060" marR="99060" anchor="ctr">
                    <a:solidFill>
                      <a:srgbClr val="0070C0"/>
                    </a:solidFill>
                  </a:tcPr>
                </a:tc>
                <a:tc>
                  <a:txBody>
                    <a:bodyPr/>
                    <a:lstStyle/>
                    <a:p>
                      <a:pPr algn="ctr"/>
                      <a:r>
                        <a:rPr lang="en-AU" sz="900" dirty="0"/>
                        <a:t>2019-20 Q4</a:t>
                      </a:r>
                    </a:p>
                  </a:txBody>
                  <a:tcPr marL="99060" marR="99060" anchor="ctr">
                    <a:solidFill>
                      <a:srgbClr val="0070C0"/>
                    </a:solidFill>
                  </a:tcPr>
                </a:tc>
                <a:tc>
                  <a:txBody>
                    <a:bodyPr/>
                    <a:lstStyle/>
                    <a:p>
                      <a:pPr algn="ctr"/>
                      <a:r>
                        <a:rPr lang="en-AU" sz="900" dirty="0"/>
                        <a:t>Annual Total</a:t>
                      </a:r>
                    </a:p>
                  </a:txBody>
                  <a:tcPr marL="99060" marR="99060" anchor="ctr">
                    <a:solidFill>
                      <a:srgbClr val="002060"/>
                    </a:solidFill>
                  </a:tcPr>
                </a:tc>
                <a:tc>
                  <a:txBody>
                    <a:bodyPr/>
                    <a:lstStyle/>
                    <a:p>
                      <a:pPr algn="ctr"/>
                      <a:r>
                        <a:rPr lang="en-AU" sz="900" dirty="0"/>
                        <a:t>Target</a:t>
                      </a:r>
                    </a:p>
                  </a:txBody>
                  <a:tcPr marL="99060" marR="99060" anchor="ctr">
                    <a:solidFill>
                      <a:srgbClr val="002060"/>
                    </a:solidFill>
                  </a:tcPr>
                </a:tc>
                <a:extLst>
                  <a:ext uri="{0D108BD9-81ED-4DB2-BD59-A6C34878D82A}">
                    <a16:rowId xmlns:a16="http://schemas.microsoft.com/office/drawing/2014/main" val="10000"/>
                  </a:ext>
                </a:extLst>
              </a:tr>
              <a:tr h="228522">
                <a:tc>
                  <a:txBody>
                    <a:bodyPr/>
                    <a:lstStyle/>
                    <a:p>
                      <a:pPr algn="ctr"/>
                      <a:r>
                        <a:rPr lang="en-AU" sz="900" b="0" dirty="0"/>
                        <a:t>1</a:t>
                      </a:r>
                    </a:p>
                  </a:txBody>
                  <a:tcPr marL="99060" marR="99060" anchor="ctr"/>
                </a:tc>
                <a:tc>
                  <a:txBody>
                    <a:bodyPr/>
                    <a:lstStyle/>
                    <a:p>
                      <a:pPr algn="ctr"/>
                      <a:r>
                        <a:rPr lang="en-AU" sz="900" b="0" dirty="0"/>
                        <a:t>1</a:t>
                      </a:r>
                    </a:p>
                  </a:txBody>
                  <a:tcPr marL="99060" marR="99060" anchor="ctr"/>
                </a:tc>
                <a:tc>
                  <a:txBody>
                    <a:bodyPr/>
                    <a:lstStyle/>
                    <a:p>
                      <a:pPr algn="ctr"/>
                      <a:endParaRPr lang="en-AU" sz="900" b="1" dirty="0"/>
                    </a:p>
                  </a:txBody>
                  <a:tcPr marL="99060" marR="99060" anchor="ctr"/>
                </a:tc>
                <a:tc>
                  <a:txBody>
                    <a:bodyPr/>
                    <a:lstStyle/>
                    <a:p>
                      <a:pPr algn="ctr"/>
                      <a:endParaRPr lang="en-AU" sz="900" b="1" dirty="0"/>
                    </a:p>
                  </a:txBody>
                  <a:tcPr marL="99060" marR="99060" anchor="ctr"/>
                </a:tc>
                <a:tc>
                  <a:txBody>
                    <a:bodyPr/>
                    <a:lstStyle/>
                    <a:p>
                      <a:pPr algn="ctr"/>
                      <a:r>
                        <a:rPr lang="en-AU" sz="900" b="1" dirty="0">
                          <a:solidFill>
                            <a:schemeClr val="tx1"/>
                          </a:solidFill>
                        </a:rPr>
                        <a:t>2</a:t>
                      </a:r>
                    </a:p>
                  </a:txBody>
                  <a:tcPr marL="99060" marR="99060" anchor="ctr"/>
                </a:tc>
                <a:tc>
                  <a:txBody>
                    <a:bodyPr/>
                    <a:lstStyle/>
                    <a:p>
                      <a:pPr algn="ctr"/>
                      <a:r>
                        <a:rPr lang="en-AU" sz="900" b="1" dirty="0">
                          <a:solidFill>
                            <a:schemeClr val="bg1">
                              <a:lumMod val="50000"/>
                            </a:schemeClr>
                          </a:solidFill>
                        </a:rPr>
                        <a:t>3</a:t>
                      </a:r>
                    </a:p>
                  </a:txBody>
                  <a:tcPr marL="99060" marR="99060" anchor="ctr"/>
                </a:tc>
                <a:extLst>
                  <a:ext uri="{0D108BD9-81ED-4DB2-BD59-A6C34878D82A}">
                    <a16:rowId xmlns:a16="http://schemas.microsoft.com/office/drawing/2014/main" val="10001"/>
                  </a:ext>
                </a:extLst>
              </a:tr>
            </a:tbl>
          </a:graphicData>
        </a:graphic>
      </p:graphicFrame>
      <p:sp>
        <p:nvSpPr>
          <p:cNvPr id="8" name="TextBox 7"/>
          <p:cNvSpPr txBox="1"/>
          <p:nvPr/>
        </p:nvSpPr>
        <p:spPr>
          <a:xfrm>
            <a:off x="388267" y="559713"/>
            <a:ext cx="3340597" cy="292388"/>
          </a:xfrm>
          <a:prstGeom prst="rect">
            <a:avLst/>
          </a:prstGeom>
          <a:noFill/>
        </p:spPr>
        <p:txBody>
          <a:bodyPr wrap="square" rtlCol="0">
            <a:spAutoFit/>
          </a:bodyPr>
          <a:lstStyle/>
          <a:p>
            <a:r>
              <a:rPr lang="en-AU" sz="1300" dirty="0"/>
              <a:t>Environmental Review Committee Attendance</a:t>
            </a:r>
          </a:p>
        </p:txBody>
      </p:sp>
      <p:sp>
        <p:nvSpPr>
          <p:cNvPr id="9" name="TextBox 8"/>
          <p:cNvSpPr txBox="1"/>
          <p:nvPr/>
        </p:nvSpPr>
        <p:spPr>
          <a:xfrm>
            <a:off x="388266" y="2817235"/>
            <a:ext cx="4134459" cy="292388"/>
          </a:xfrm>
          <a:prstGeom prst="rect">
            <a:avLst/>
          </a:prstGeom>
          <a:noFill/>
        </p:spPr>
        <p:txBody>
          <a:bodyPr wrap="square" rtlCol="0">
            <a:spAutoFit/>
          </a:bodyPr>
          <a:lstStyle/>
          <a:p>
            <a:r>
              <a:rPr lang="en-AU" sz="1300" dirty="0"/>
              <a:t>Stakeholder Reference Group</a:t>
            </a:r>
          </a:p>
        </p:txBody>
      </p:sp>
      <p:sp>
        <p:nvSpPr>
          <p:cNvPr id="10" name="TextBox 9"/>
          <p:cNvSpPr txBox="1"/>
          <p:nvPr/>
        </p:nvSpPr>
        <p:spPr>
          <a:xfrm>
            <a:off x="388266" y="4820674"/>
            <a:ext cx="4134459" cy="276999"/>
          </a:xfrm>
          <a:prstGeom prst="rect">
            <a:avLst/>
          </a:prstGeom>
          <a:noFill/>
        </p:spPr>
        <p:txBody>
          <a:bodyPr wrap="square" rtlCol="0">
            <a:spAutoFit/>
          </a:bodyPr>
          <a:lstStyle/>
          <a:p>
            <a:r>
              <a:rPr lang="en-AU" sz="1200" dirty="0"/>
              <a:t>Earth Resources Regulators Forum</a:t>
            </a:r>
          </a:p>
        </p:txBody>
      </p:sp>
      <p:sp>
        <p:nvSpPr>
          <p:cNvPr id="2" name="Slide Number Placeholder 1">
            <a:extLst>
              <a:ext uri="{FF2B5EF4-FFF2-40B4-BE49-F238E27FC236}">
                <a16:creationId xmlns:a16="http://schemas.microsoft.com/office/drawing/2014/main" id="{127DF193-50F3-45A3-8F52-CE98AA7E708A}"/>
              </a:ext>
            </a:extLst>
          </p:cNvPr>
          <p:cNvSpPr>
            <a:spLocks noGrp="1"/>
          </p:cNvSpPr>
          <p:nvPr>
            <p:ph type="sldNum" sz="quarter" idx="12"/>
          </p:nvPr>
        </p:nvSpPr>
        <p:spPr>
          <a:xfrm>
            <a:off x="9000493" y="242009"/>
            <a:ext cx="897328" cy="274042"/>
          </a:xfrm>
        </p:spPr>
        <p:txBody>
          <a:bodyPr/>
          <a:lstStyle/>
          <a:p>
            <a:r>
              <a:rPr lang="en-AU" dirty="0"/>
              <a:t> Page    </a:t>
            </a:r>
            <a:fld id="{BE4ABD5F-D626-4461-ADC9-85806A61CF0E}" type="slidenum">
              <a:rPr lang="en-AU" smtClean="0"/>
              <a:pPr/>
              <a:t>14</a:t>
            </a:fld>
            <a:endParaRPr lang="en-AU" dirty="0"/>
          </a:p>
        </p:txBody>
      </p:sp>
      <p:sp>
        <p:nvSpPr>
          <p:cNvPr id="12" name="TextBox 11">
            <a:extLst>
              <a:ext uri="{FF2B5EF4-FFF2-40B4-BE49-F238E27FC236}">
                <a16:creationId xmlns:a16="http://schemas.microsoft.com/office/drawing/2014/main" id="{ACCC56D4-EE45-4643-BB99-BE64E286CD29}"/>
              </a:ext>
            </a:extLst>
          </p:cNvPr>
          <p:cNvSpPr txBox="1"/>
          <p:nvPr/>
        </p:nvSpPr>
        <p:spPr>
          <a:xfrm>
            <a:off x="5817097" y="3251411"/>
            <a:ext cx="3763364" cy="923330"/>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The Stakeholder Reference Group provides a forum for engagement and consultation with stakeholder representatives from industry associations and government agencies regarding statutory, regulatory and stakeholder relations issues and activities in the context of the current policy and regulatory framework.</a:t>
            </a:r>
          </a:p>
        </p:txBody>
      </p:sp>
      <p:sp>
        <p:nvSpPr>
          <p:cNvPr id="13" name="TextBox 12">
            <a:extLst>
              <a:ext uri="{FF2B5EF4-FFF2-40B4-BE49-F238E27FC236}">
                <a16:creationId xmlns:a16="http://schemas.microsoft.com/office/drawing/2014/main" id="{76935F23-FC28-471A-B79A-26AFE89AE460}"/>
              </a:ext>
            </a:extLst>
          </p:cNvPr>
          <p:cNvSpPr txBox="1"/>
          <p:nvPr/>
        </p:nvSpPr>
        <p:spPr>
          <a:xfrm>
            <a:off x="5817096" y="5197060"/>
            <a:ext cx="3786611" cy="1338828"/>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The Earth Resources Regulators' Forum drives a coordinated, strategic approach to regulation in the earth resources sector. Through the forum and its independent chair, Earth Resources Regulation coordinates its activities with other regulators to improve timeliness, reduce compliance and administrative costs to industry, and identify and resolve any regulatory gaps or overlaps. This includes a focus on more real-time communication, strategic sequencing, common risk assessment and partnerships with local government authorities.</a:t>
            </a:r>
          </a:p>
        </p:txBody>
      </p:sp>
      <p:sp>
        <p:nvSpPr>
          <p:cNvPr id="14" name="TextBox 13">
            <a:extLst>
              <a:ext uri="{FF2B5EF4-FFF2-40B4-BE49-F238E27FC236}">
                <a16:creationId xmlns:a16="http://schemas.microsoft.com/office/drawing/2014/main" id="{55ABE2BB-3C63-444F-8521-B44915C3A009}"/>
              </a:ext>
            </a:extLst>
          </p:cNvPr>
          <p:cNvSpPr txBox="1"/>
          <p:nvPr/>
        </p:nvSpPr>
        <p:spPr>
          <a:xfrm>
            <a:off x="377571" y="3667357"/>
            <a:ext cx="5212802" cy="938719"/>
          </a:xfrm>
          <a:prstGeom prst="rect">
            <a:avLst/>
          </a:prstGeom>
          <a:noFill/>
        </p:spPr>
        <p:txBody>
          <a:bodyPr wrap="square" rtlCol="0">
            <a:spAutoFit/>
          </a:bodyPr>
          <a:lstStyle/>
          <a:p>
            <a:r>
              <a:rPr lang="en-AU" sz="900" b="1" dirty="0"/>
              <a:t>Explanation for the result:  </a:t>
            </a:r>
          </a:p>
          <a:p>
            <a:pPr>
              <a:spcBef>
                <a:spcPts val="600"/>
              </a:spcBef>
            </a:pPr>
            <a:r>
              <a:rPr lang="en-AU" sz="900" dirty="0"/>
              <a:t>The target is an annual figure based on Stakeholder Reference Group meetings being scheduled every three months.  </a:t>
            </a:r>
          </a:p>
          <a:p>
            <a:pPr>
              <a:spcBef>
                <a:spcPts val="600"/>
              </a:spcBef>
            </a:pPr>
            <a:r>
              <a:rPr lang="en-AU" sz="900" dirty="0"/>
              <a:t>There was one SRG meeting held by Earth Resources Regulation in Q2. On target to achieve the annual total of four.</a:t>
            </a:r>
          </a:p>
        </p:txBody>
      </p:sp>
      <p:sp>
        <p:nvSpPr>
          <p:cNvPr id="15" name="TextBox 14">
            <a:extLst>
              <a:ext uri="{FF2B5EF4-FFF2-40B4-BE49-F238E27FC236}">
                <a16:creationId xmlns:a16="http://schemas.microsoft.com/office/drawing/2014/main" id="{ACFF182B-5CA5-48C5-ACA6-8C48A879C996}"/>
              </a:ext>
            </a:extLst>
          </p:cNvPr>
          <p:cNvSpPr txBox="1"/>
          <p:nvPr/>
        </p:nvSpPr>
        <p:spPr>
          <a:xfrm>
            <a:off x="5817096" y="914300"/>
            <a:ext cx="3786611" cy="923330"/>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The stakeholder engagement indicator covers the interaction between the regulator, duty holders, co-regulators and the community by reporting active participation by Earth Resources Regulation at Environmental Review Committee meetings. Earth Resources Regulation has made a commitment in the Compliance Strategy to report on ERC attendance quarterly.</a:t>
            </a:r>
          </a:p>
        </p:txBody>
      </p:sp>
      <p:sp>
        <p:nvSpPr>
          <p:cNvPr id="16" name="TextBox 15">
            <a:extLst>
              <a:ext uri="{FF2B5EF4-FFF2-40B4-BE49-F238E27FC236}">
                <a16:creationId xmlns:a16="http://schemas.microsoft.com/office/drawing/2014/main" id="{EA9A5666-3FFE-44C2-B75D-294DA73EE203}"/>
              </a:ext>
            </a:extLst>
          </p:cNvPr>
          <p:cNvSpPr txBox="1"/>
          <p:nvPr/>
        </p:nvSpPr>
        <p:spPr>
          <a:xfrm>
            <a:off x="413729" y="2129330"/>
            <a:ext cx="5212802" cy="507831"/>
          </a:xfrm>
          <a:prstGeom prst="rect">
            <a:avLst/>
          </a:prstGeom>
          <a:noFill/>
        </p:spPr>
        <p:txBody>
          <a:bodyPr wrap="square" rtlCol="0">
            <a:spAutoFit/>
          </a:bodyPr>
          <a:lstStyle/>
          <a:p>
            <a:r>
              <a:rPr lang="en-AU" sz="900" b="1" dirty="0"/>
              <a:t>Explanation for the result:  </a:t>
            </a:r>
          </a:p>
          <a:p>
            <a:r>
              <a:rPr lang="en-AU" sz="900" dirty="0"/>
              <a:t>Earth Resources Regulation attended 31 of the 33 Environmental Review Committee meetings, achieving 94% attendance rate in Q2.</a:t>
            </a:r>
          </a:p>
        </p:txBody>
      </p:sp>
      <p:sp>
        <p:nvSpPr>
          <p:cNvPr id="17" name="TextBox 16">
            <a:extLst>
              <a:ext uri="{FF2B5EF4-FFF2-40B4-BE49-F238E27FC236}">
                <a16:creationId xmlns:a16="http://schemas.microsoft.com/office/drawing/2014/main" id="{6163B608-748C-4F42-859B-AA5BE451239A}"/>
              </a:ext>
            </a:extLst>
          </p:cNvPr>
          <p:cNvSpPr txBox="1"/>
          <p:nvPr/>
        </p:nvSpPr>
        <p:spPr>
          <a:xfrm>
            <a:off x="377571" y="5668978"/>
            <a:ext cx="5070565" cy="938719"/>
          </a:xfrm>
          <a:prstGeom prst="rect">
            <a:avLst/>
          </a:prstGeom>
          <a:noFill/>
        </p:spPr>
        <p:txBody>
          <a:bodyPr wrap="square" rtlCol="0">
            <a:spAutoFit/>
          </a:bodyPr>
          <a:lstStyle/>
          <a:p>
            <a:r>
              <a:rPr lang="en-AU" sz="900" b="1" dirty="0"/>
              <a:t>Explanation for the result:  </a:t>
            </a:r>
          </a:p>
          <a:p>
            <a:pPr>
              <a:spcBef>
                <a:spcPts val="600"/>
              </a:spcBef>
            </a:pPr>
            <a:r>
              <a:rPr lang="en-AU" sz="900" dirty="0"/>
              <a:t>The target is an annual figure based on three Earth Resources Regulator Forum meetings being scheduled each year. </a:t>
            </a:r>
          </a:p>
          <a:p>
            <a:pPr>
              <a:spcBef>
                <a:spcPts val="600"/>
              </a:spcBef>
            </a:pPr>
            <a:r>
              <a:rPr lang="en-AU" sz="900" dirty="0"/>
              <a:t>There was one Earth Resources Regulator Forum meeting held by Earth Resources Regulation in Q2. On target to achieve the annual total of three.</a:t>
            </a:r>
          </a:p>
        </p:txBody>
      </p:sp>
      <p:sp>
        <p:nvSpPr>
          <p:cNvPr id="3" name="Footer Placeholder 2"/>
          <p:cNvSpPr>
            <a:spLocks noGrp="1"/>
          </p:cNvSpPr>
          <p:nvPr>
            <p:ph type="ftr" sz="quarter" idx="11"/>
          </p:nvPr>
        </p:nvSpPr>
        <p:spPr>
          <a:xfrm>
            <a:off x="488504" y="6520259"/>
            <a:ext cx="4968552" cy="365125"/>
          </a:xfrm>
        </p:spPr>
        <p:txBody>
          <a:bodyPr/>
          <a:lstStyle/>
          <a:p>
            <a:r>
              <a:rPr lang="en-AU"/>
              <a:t>Earth Resources Regulation Quarterly Performance Report 2019-20 Q2</a:t>
            </a:r>
            <a:endParaRPr lang="en-AU" dirty="0"/>
          </a:p>
        </p:txBody>
      </p:sp>
      <p:cxnSp>
        <p:nvCxnSpPr>
          <p:cNvPr id="18" name="Straight Connector 17">
            <a:extLst>
              <a:ext uri="{FF2B5EF4-FFF2-40B4-BE49-F238E27FC236}">
                <a16:creationId xmlns:a16="http://schemas.microsoft.com/office/drawing/2014/main" id="{56BEC246-D9EB-4626-A1BC-5E70A0C1E095}"/>
              </a:ext>
            </a:extLst>
          </p:cNvPr>
          <p:cNvCxnSpPr/>
          <p:nvPr/>
        </p:nvCxnSpPr>
        <p:spPr>
          <a:xfrm>
            <a:off x="428491" y="2728721"/>
            <a:ext cx="90610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38EB80-1BAB-49C0-855B-699547DF5C37}"/>
              </a:ext>
            </a:extLst>
          </p:cNvPr>
          <p:cNvCxnSpPr/>
          <p:nvPr/>
        </p:nvCxnSpPr>
        <p:spPr>
          <a:xfrm>
            <a:off x="488504" y="4725144"/>
            <a:ext cx="90610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074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9793"/>
            <a:ext cx="8915400" cy="274042"/>
          </a:xfrm>
        </p:spPr>
        <p:txBody>
          <a:bodyPr>
            <a:normAutofit fontScale="90000"/>
          </a:bodyPr>
          <a:lstStyle/>
          <a:p>
            <a:r>
              <a:rPr lang="en-AU" sz="1400" b="1" dirty="0">
                <a:solidFill>
                  <a:schemeClr val="bg1"/>
                </a:solidFill>
              </a:rPr>
              <a:t>KPI 5 Complaint Management</a:t>
            </a:r>
          </a:p>
        </p:txBody>
      </p:sp>
      <p:sp>
        <p:nvSpPr>
          <p:cNvPr id="2" name="Slide Number Placeholder 1">
            <a:extLst>
              <a:ext uri="{FF2B5EF4-FFF2-40B4-BE49-F238E27FC236}">
                <a16:creationId xmlns:a16="http://schemas.microsoft.com/office/drawing/2014/main" id="{41BBF49B-0A9A-4108-9831-D7D96239B517}"/>
              </a:ext>
            </a:extLst>
          </p:cNvPr>
          <p:cNvSpPr>
            <a:spLocks noGrp="1"/>
          </p:cNvSpPr>
          <p:nvPr>
            <p:ph type="sldNum" sz="quarter" idx="12"/>
          </p:nvPr>
        </p:nvSpPr>
        <p:spPr>
          <a:xfrm>
            <a:off x="9024224" y="229793"/>
            <a:ext cx="897328" cy="274042"/>
          </a:xfrm>
        </p:spPr>
        <p:txBody>
          <a:bodyPr/>
          <a:lstStyle/>
          <a:p>
            <a:r>
              <a:rPr lang="en-AU" dirty="0"/>
              <a:t> Page    </a:t>
            </a:r>
            <a:fld id="{BE4ABD5F-D626-4461-ADC9-85806A61CF0E}" type="slidenum">
              <a:rPr lang="en-AU" smtClean="0"/>
              <a:pPr/>
              <a:t>15</a:t>
            </a:fld>
            <a:endParaRPr lang="en-AU" dirty="0"/>
          </a:p>
        </p:txBody>
      </p:sp>
      <p:sp>
        <p:nvSpPr>
          <p:cNvPr id="6" name="TextBox 5">
            <a:extLst>
              <a:ext uri="{FF2B5EF4-FFF2-40B4-BE49-F238E27FC236}">
                <a16:creationId xmlns:a16="http://schemas.microsoft.com/office/drawing/2014/main" id="{BB2F69F9-F8A1-4D72-BD79-049C80253C51}"/>
              </a:ext>
            </a:extLst>
          </p:cNvPr>
          <p:cNvSpPr txBox="1"/>
          <p:nvPr/>
        </p:nvSpPr>
        <p:spPr>
          <a:xfrm>
            <a:off x="5177670" y="5166818"/>
            <a:ext cx="4279694" cy="646331"/>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The complaints handling process is an important aspect of effective stakeholder management and building confidence in Earth Resources Regulation as an effective regulator.</a:t>
            </a:r>
          </a:p>
        </p:txBody>
      </p:sp>
      <p:sp>
        <p:nvSpPr>
          <p:cNvPr id="7" name="TextBox 6">
            <a:extLst>
              <a:ext uri="{FF2B5EF4-FFF2-40B4-BE49-F238E27FC236}">
                <a16:creationId xmlns:a16="http://schemas.microsoft.com/office/drawing/2014/main" id="{C53916B8-A694-470D-BD6D-CB10C0B1BC9D}"/>
              </a:ext>
            </a:extLst>
          </p:cNvPr>
          <p:cNvSpPr txBox="1"/>
          <p:nvPr/>
        </p:nvSpPr>
        <p:spPr>
          <a:xfrm>
            <a:off x="5177670" y="3803340"/>
            <a:ext cx="4176464" cy="1415772"/>
          </a:xfrm>
          <a:prstGeom prst="rect">
            <a:avLst/>
          </a:prstGeom>
          <a:noFill/>
        </p:spPr>
        <p:txBody>
          <a:bodyPr wrap="square" rtlCol="0">
            <a:spAutoFit/>
          </a:bodyPr>
          <a:lstStyle/>
          <a:p>
            <a:r>
              <a:rPr lang="en-AU" sz="900" b="1" dirty="0"/>
              <a:t>Explanation for the result:  </a:t>
            </a:r>
          </a:p>
          <a:p>
            <a:endParaRPr lang="en-AU" sz="900" dirty="0"/>
          </a:p>
          <a:p>
            <a:pPr>
              <a:spcAft>
                <a:spcPts val="600"/>
              </a:spcAft>
            </a:pPr>
            <a:r>
              <a:rPr lang="en-AU" sz="900" dirty="0"/>
              <a:t>There were 23 complaints in Q2. The top complaints were in regard to working without licence or consents. Ten of the complaints were resolved and 13 are under investigation. There was one complex complaint that requires sufficient time to investigate before response was given and that impacted on the overall average days to respond to complaints to four days. The median days to respond to the complaints shows one day.    </a:t>
            </a:r>
          </a:p>
          <a:p>
            <a:endParaRPr lang="en-AU" sz="900" dirty="0"/>
          </a:p>
        </p:txBody>
      </p:sp>
      <p:sp>
        <p:nvSpPr>
          <p:cNvPr id="9" name="TextBox 8">
            <a:extLst>
              <a:ext uri="{FF2B5EF4-FFF2-40B4-BE49-F238E27FC236}">
                <a16:creationId xmlns:a16="http://schemas.microsoft.com/office/drawing/2014/main" id="{EADFC062-28EA-4DF3-ABBE-8CC73C15D21C}"/>
              </a:ext>
            </a:extLst>
          </p:cNvPr>
          <p:cNvSpPr txBox="1"/>
          <p:nvPr/>
        </p:nvSpPr>
        <p:spPr>
          <a:xfrm>
            <a:off x="128464" y="833045"/>
            <a:ext cx="3885143" cy="276999"/>
          </a:xfrm>
          <a:prstGeom prst="rect">
            <a:avLst/>
          </a:prstGeom>
          <a:noFill/>
        </p:spPr>
        <p:txBody>
          <a:bodyPr wrap="square" rtlCol="0">
            <a:spAutoFit/>
          </a:bodyPr>
          <a:lstStyle/>
          <a:p>
            <a:r>
              <a:rPr lang="en-AU" sz="1200" dirty="0"/>
              <a:t>Response Time to Complaints in FY 2019-20 Q2</a:t>
            </a:r>
          </a:p>
        </p:txBody>
      </p:sp>
      <p:sp>
        <p:nvSpPr>
          <p:cNvPr id="8" name="Footer Placeholder 7"/>
          <p:cNvSpPr>
            <a:spLocks noGrp="1"/>
          </p:cNvSpPr>
          <p:nvPr>
            <p:ph type="ftr" sz="quarter" idx="11"/>
          </p:nvPr>
        </p:nvSpPr>
        <p:spPr/>
        <p:txBody>
          <a:bodyPr/>
          <a:lstStyle/>
          <a:p>
            <a:r>
              <a:rPr lang="en-AU" dirty="0"/>
              <a:t>Earth Resources Regulation Quarterly Performance Report 2019-20 Q2</a:t>
            </a:r>
          </a:p>
        </p:txBody>
      </p:sp>
      <p:graphicFrame>
        <p:nvGraphicFramePr>
          <p:cNvPr id="10" name="Chart 9"/>
          <p:cNvGraphicFramePr/>
          <p:nvPr>
            <p:extLst>
              <p:ext uri="{D42A27DB-BD31-4B8C-83A1-F6EECF244321}">
                <p14:modId xmlns:p14="http://schemas.microsoft.com/office/powerpoint/2010/main" val="387292104"/>
              </p:ext>
            </p:extLst>
          </p:nvPr>
        </p:nvGraphicFramePr>
        <p:xfrm>
          <a:off x="5179392" y="1196752"/>
          <a:ext cx="4742160" cy="2376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a:extLst>
              <a:ext uri="{FF2B5EF4-FFF2-40B4-BE49-F238E27FC236}">
                <a16:creationId xmlns:a16="http://schemas.microsoft.com/office/drawing/2014/main" id="{A28E5A2C-2798-49CC-BDB8-8FDCED4BCFEC}"/>
              </a:ext>
            </a:extLst>
          </p:cNvPr>
          <p:cNvGraphicFramePr>
            <a:graphicFrameLocks noGrp="1"/>
          </p:cNvGraphicFramePr>
          <p:nvPr>
            <p:extLst>
              <p:ext uri="{D42A27DB-BD31-4B8C-83A1-F6EECF244321}">
                <p14:modId xmlns:p14="http://schemas.microsoft.com/office/powerpoint/2010/main" val="3121641614"/>
              </p:ext>
            </p:extLst>
          </p:nvPr>
        </p:nvGraphicFramePr>
        <p:xfrm>
          <a:off x="128464" y="1150360"/>
          <a:ext cx="4742159" cy="3790804"/>
        </p:xfrm>
        <a:graphic>
          <a:graphicData uri="http://schemas.openxmlformats.org/drawingml/2006/table">
            <a:tbl>
              <a:tblPr firstRow="1" lastRow="1" bandRow="1">
                <a:tableStyleId>{7DF18680-E054-41AD-8BC1-D1AEF772440D}</a:tableStyleId>
              </a:tblPr>
              <a:tblGrid>
                <a:gridCol w="1797483">
                  <a:extLst>
                    <a:ext uri="{9D8B030D-6E8A-4147-A177-3AD203B41FA5}">
                      <a16:colId xmlns:a16="http://schemas.microsoft.com/office/drawing/2014/main" val="3520152470"/>
                    </a:ext>
                  </a:extLst>
                </a:gridCol>
                <a:gridCol w="964510">
                  <a:extLst>
                    <a:ext uri="{9D8B030D-6E8A-4147-A177-3AD203B41FA5}">
                      <a16:colId xmlns:a16="http://schemas.microsoft.com/office/drawing/2014/main" val="2443014287"/>
                    </a:ext>
                  </a:extLst>
                </a:gridCol>
                <a:gridCol w="694391">
                  <a:extLst>
                    <a:ext uri="{9D8B030D-6E8A-4147-A177-3AD203B41FA5}">
                      <a16:colId xmlns:a16="http://schemas.microsoft.com/office/drawing/2014/main" val="2632852575"/>
                    </a:ext>
                  </a:extLst>
                </a:gridCol>
                <a:gridCol w="607880">
                  <a:extLst>
                    <a:ext uri="{9D8B030D-6E8A-4147-A177-3AD203B41FA5}">
                      <a16:colId xmlns:a16="http://schemas.microsoft.com/office/drawing/2014/main" val="1243239101"/>
                    </a:ext>
                  </a:extLst>
                </a:gridCol>
                <a:gridCol w="677895">
                  <a:extLst>
                    <a:ext uri="{9D8B030D-6E8A-4147-A177-3AD203B41FA5}">
                      <a16:colId xmlns:a16="http://schemas.microsoft.com/office/drawing/2014/main" val="2777941939"/>
                    </a:ext>
                  </a:extLst>
                </a:gridCol>
              </a:tblGrid>
              <a:tr h="564569">
                <a:tc>
                  <a:txBody>
                    <a:bodyPr/>
                    <a:lstStyle/>
                    <a:p>
                      <a:pPr algn="ctr" fontAlgn="t"/>
                      <a:r>
                        <a:rPr lang="en-AU" sz="900" u="none" strike="noStrike" dirty="0">
                          <a:effectLst/>
                          <a:latin typeface="+mn-lt"/>
                        </a:rPr>
                        <a:t>Enforcement Codes</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t"/>
                      <a:r>
                        <a:rPr lang="en-AU" sz="900" u="none" strike="noStrike" dirty="0">
                          <a:effectLst/>
                          <a:latin typeface="+mn-lt"/>
                        </a:rPr>
                        <a:t>Sector</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t"/>
                      <a:r>
                        <a:rPr lang="en-AU" sz="900" u="none" strike="noStrike" dirty="0">
                          <a:effectLst/>
                          <a:latin typeface="+mn-lt"/>
                        </a:rPr>
                        <a:t>Number of Complaints</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t"/>
                      <a:r>
                        <a:rPr lang="en-AU" sz="900" u="none" strike="noStrike" dirty="0">
                          <a:effectLst/>
                          <a:latin typeface="+mn-lt"/>
                        </a:rPr>
                        <a:t>Ave Days to respond</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t"/>
                      <a:r>
                        <a:rPr lang="en-AU" sz="900" b="1" i="0" u="none" strike="noStrike" dirty="0">
                          <a:solidFill>
                            <a:schemeClr val="bg1"/>
                          </a:solidFill>
                          <a:effectLst/>
                          <a:latin typeface="+mn-lt"/>
                        </a:rPr>
                        <a:t>*Median Days to respond</a:t>
                      </a:r>
                    </a:p>
                  </a:txBody>
                  <a:tcPr marL="9525" marR="9525" marT="9525" marB="0" anchor="ctr">
                    <a:solidFill>
                      <a:srgbClr val="002060"/>
                    </a:solidFill>
                  </a:tcPr>
                </a:tc>
                <a:extLst>
                  <a:ext uri="{0D108BD9-81ED-4DB2-BD59-A6C34878D82A}">
                    <a16:rowId xmlns:a16="http://schemas.microsoft.com/office/drawing/2014/main" val="2706680780"/>
                  </a:ext>
                </a:extLst>
              </a:tr>
              <a:tr h="403705">
                <a:tc>
                  <a:txBody>
                    <a:bodyPr/>
                    <a:lstStyle/>
                    <a:p>
                      <a:pPr algn="ctr" fontAlgn="b"/>
                      <a:r>
                        <a:rPr lang="en-AU" sz="900" b="1" i="0" u="none" strike="noStrike" dirty="0">
                          <a:solidFill>
                            <a:srgbClr val="000000"/>
                          </a:solidFill>
                          <a:effectLst/>
                          <a:latin typeface="+mn-lt"/>
                        </a:rPr>
                        <a:t>Work without Licence or Consents</a:t>
                      </a:r>
                    </a:p>
                  </a:txBody>
                  <a:tcPr marL="9525" marR="9525" marT="9525" marB="0" anchor="ctr"/>
                </a:tc>
                <a:tc>
                  <a:txBody>
                    <a:bodyPr/>
                    <a:lstStyle/>
                    <a:p>
                      <a:pPr algn="ctr" fontAlgn="b"/>
                      <a:r>
                        <a:rPr lang="en-AU" sz="900" b="0" i="0" u="none" strike="noStrike" dirty="0">
                          <a:solidFill>
                            <a:srgbClr val="000000"/>
                          </a:solidFill>
                          <a:effectLst/>
                          <a:latin typeface="+mn-lt"/>
                        </a:rPr>
                        <a:t>Mining</a:t>
                      </a:r>
                    </a:p>
                  </a:txBody>
                  <a:tcPr marL="9525" marR="9525" marT="9525" marB="0" anchor="ctr"/>
                </a:tc>
                <a:tc>
                  <a:txBody>
                    <a:bodyPr/>
                    <a:lstStyle/>
                    <a:p>
                      <a:pPr algn="ctr" fontAlgn="b"/>
                      <a:r>
                        <a:rPr lang="en-AU" sz="900" b="0" i="0" u="none" strike="noStrike">
                          <a:solidFill>
                            <a:srgbClr val="000000"/>
                          </a:solidFill>
                          <a:effectLst/>
                          <a:latin typeface="+mn-lt"/>
                        </a:rPr>
                        <a:t>8</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2847113499"/>
                  </a:ext>
                </a:extLst>
              </a:tr>
              <a:tr h="403705">
                <a:tc>
                  <a:txBody>
                    <a:bodyPr/>
                    <a:lstStyle/>
                    <a:p>
                      <a:pPr algn="ctr" fontAlgn="b"/>
                      <a:r>
                        <a:rPr lang="en-AU" sz="900" b="1" i="0" u="none" strike="noStrike" dirty="0">
                          <a:solidFill>
                            <a:srgbClr val="000000"/>
                          </a:solidFill>
                          <a:effectLst/>
                          <a:latin typeface="+mn-lt"/>
                        </a:rPr>
                        <a:t>Work without Licence or Consents</a:t>
                      </a:r>
                    </a:p>
                  </a:txBody>
                  <a:tcPr marL="9525" marR="9525" marT="9525" marB="0" anchor="ctr"/>
                </a:tc>
                <a:tc>
                  <a:txBody>
                    <a:bodyPr/>
                    <a:lstStyle/>
                    <a:p>
                      <a:pPr algn="ctr" fontAlgn="b"/>
                      <a:r>
                        <a:rPr lang="en-AU" sz="900" b="0" i="0" u="none" strike="noStrike" dirty="0">
                          <a:solidFill>
                            <a:srgbClr val="000000"/>
                          </a:solidFill>
                          <a:effectLst/>
                          <a:latin typeface="+mn-lt"/>
                        </a:rPr>
                        <a:t>Work Authority</a:t>
                      </a:r>
                    </a:p>
                  </a:txBody>
                  <a:tcPr marL="9525" marR="9525" marT="9525" marB="0" anchor="ctr"/>
                </a:tc>
                <a:tc>
                  <a:txBody>
                    <a:bodyPr/>
                    <a:lstStyle/>
                    <a:p>
                      <a:pPr algn="ctr" fontAlgn="b"/>
                      <a:r>
                        <a:rPr lang="en-AU" sz="900" b="0" i="0" u="none" strike="noStrike">
                          <a:solidFill>
                            <a:srgbClr val="000000"/>
                          </a:solidFill>
                          <a:effectLst/>
                          <a:latin typeface="+mn-lt"/>
                        </a:rPr>
                        <a:t>4</a:t>
                      </a:r>
                    </a:p>
                  </a:txBody>
                  <a:tcPr marL="9525" marR="9525" marT="9525" marB="0" anchor="ctr"/>
                </a:tc>
                <a:tc>
                  <a:txBody>
                    <a:bodyPr/>
                    <a:lstStyle/>
                    <a:p>
                      <a:pPr algn="ctr" fontAlgn="b"/>
                      <a:r>
                        <a:rPr lang="en-AU" sz="900" b="0" i="0" u="none" strike="noStrike">
                          <a:solidFill>
                            <a:srgbClr val="000000"/>
                          </a:solidFill>
                          <a:effectLst/>
                          <a:latin typeface="+mn-lt"/>
                        </a:rPr>
                        <a:t>15</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4203193938"/>
                  </a:ext>
                </a:extLst>
              </a:tr>
              <a:tr h="403705">
                <a:tc>
                  <a:txBody>
                    <a:bodyPr/>
                    <a:lstStyle/>
                    <a:p>
                      <a:pPr algn="ctr" fontAlgn="b"/>
                      <a:r>
                        <a:rPr lang="en-AU" sz="900" b="1" i="0" u="none" strike="noStrike" dirty="0">
                          <a:solidFill>
                            <a:srgbClr val="000000"/>
                          </a:solidFill>
                          <a:effectLst/>
                          <a:latin typeface="+mn-lt"/>
                        </a:rPr>
                        <a:t>Visual Amenity</a:t>
                      </a:r>
                    </a:p>
                  </a:txBody>
                  <a:tcPr marL="9525" marR="9525" marT="9525" marB="0" anchor="ctr"/>
                </a:tc>
                <a:tc>
                  <a:txBody>
                    <a:bodyPr/>
                    <a:lstStyle/>
                    <a:p>
                      <a:pPr algn="ctr" fontAlgn="b"/>
                      <a:r>
                        <a:rPr lang="en-AU" sz="900" b="0" i="0" u="none" strike="noStrike" dirty="0">
                          <a:solidFill>
                            <a:srgbClr val="000000"/>
                          </a:solidFill>
                          <a:effectLst/>
                          <a:latin typeface="+mn-lt"/>
                        </a:rPr>
                        <a:t>Work Authority</a:t>
                      </a:r>
                    </a:p>
                  </a:txBody>
                  <a:tcPr marL="9525" marR="9525" marT="9525" marB="0" anchor="ctr"/>
                </a:tc>
                <a:tc>
                  <a:txBody>
                    <a:bodyPr/>
                    <a:lstStyle/>
                    <a:p>
                      <a:pPr algn="ctr" fontAlgn="b"/>
                      <a:r>
                        <a:rPr lang="en-AU" sz="900" b="0" i="0" u="none" strike="noStrike" dirty="0">
                          <a:solidFill>
                            <a:srgbClr val="000000"/>
                          </a:solidFill>
                          <a:effectLst/>
                          <a:latin typeface="+mn-lt"/>
                        </a:rPr>
                        <a:t>2</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1434396616"/>
                  </a:ext>
                </a:extLst>
              </a:tr>
              <a:tr h="403705">
                <a:tc>
                  <a:txBody>
                    <a:bodyPr/>
                    <a:lstStyle/>
                    <a:p>
                      <a:pPr algn="ctr" fontAlgn="b"/>
                      <a:r>
                        <a:rPr lang="en-AU" sz="900" b="1" i="0" u="none" strike="noStrike" dirty="0">
                          <a:solidFill>
                            <a:srgbClr val="000000"/>
                          </a:solidFill>
                          <a:effectLst/>
                          <a:latin typeface="+mn-lt"/>
                        </a:rPr>
                        <a:t>Dust Emissions</a:t>
                      </a:r>
                    </a:p>
                  </a:txBody>
                  <a:tcPr marL="9525" marR="9525" marT="9525" marB="0" anchor="ctr"/>
                </a:tc>
                <a:tc>
                  <a:txBody>
                    <a:bodyPr/>
                    <a:lstStyle/>
                    <a:p>
                      <a:pPr algn="ctr" fontAlgn="b"/>
                      <a:r>
                        <a:rPr lang="en-AU" sz="900" b="0" i="0" u="none" strike="noStrike">
                          <a:solidFill>
                            <a:srgbClr val="000000"/>
                          </a:solidFill>
                          <a:effectLst/>
                          <a:latin typeface="+mn-lt"/>
                        </a:rPr>
                        <a:t>Work Authority</a:t>
                      </a:r>
                    </a:p>
                  </a:txBody>
                  <a:tcPr marL="9525" marR="9525" marT="9525" marB="0" anchor="ctr"/>
                </a:tc>
                <a:tc>
                  <a:txBody>
                    <a:bodyPr/>
                    <a:lstStyle/>
                    <a:p>
                      <a:pPr algn="ctr" fontAlgn="b"/>
                      <a:r>
                        <a:rPr lang="en-AU" sz="900" b="0" i="0" u="none" strike="noStrike" dirty="0">
                          <a:solidFill>
                            <a:srgbClr val="000000"/>
                          </a:solidFill>
                          <a:effectLst/>
                          <a:latin typeface="+mn-lt"/>
                        </a:rPr>
                        <a:t>6</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72185923"/>
                  </a:ext>
                </a:extLst>
              </a:tr>
              <a:tr h="403705">
                <a:tc>
                  <a:txBody>
                    <a:bodyPr/>
                    <a:lstStyle/>
                    <a:p>
                      <a:pPr algn="ctr" fontAlgn="b"/>
                      <a:r>
                        <a:rPr lang="en-AU" sz="900" b="1" i="0" u="none" strike="noStrike" dirty="0">
                          <a:solidFill>
                            <a:srgbClr val="000000"/>
                          </a:solidFill>
                          <a:effectLst/>
                          <a:latin typeface="+mn-lt"/>
                        </a:rPr>
                        <a:t>Explosives Air &amp; Ground Vibration</a:t>
                      </a:r>
                    </a:p>
                  </a:txBody>
                  <a:tcPr marL="9525" marR="9525" marT="9525" marB="0" anchor="ctr"/>
                </a:tc>
                <a:tc>
                  <a:txBody>
                    <a:bodyPr/>
                    <a:lstStyle/>
                    <a:p>
                      <a:pPr algn="ctr" fontAlgn="b"/>
                      <a:r>
                        <a:rPr lang="en-AU" sz="900" b="0" i="0" u="none" strike="noStrike">
                          <a:solidFill>
                            <a:srgbClr val="000000"/>
                          </a:solidFill>
                          <a:effectLst/>
                          <a:latin typeface="+mn-lt"/>
                        </a:rPr>
                        <a:t>Mining</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2291082391"/>
                  </a:ext>
                </a:extLst>
              </a:tr>
              <a:tr h="400300">
                <a:tc>
                  <a:txBody>
                    <a:bodyPr/>
                    <a:lstStyle/>
                    <a:p>
                      <a:pPr algn="ctr" fontAlgn="b"/>
                      <a:r>
                        <a:rPr lang="en-AU" sz="900" b="1" i="0" u="none" strike="noStrike" dirty="0">
                          <a:solidFill>
                            <a:srgbClr val="000000"/>
                          </a:solidFill>
                          <a:effectLst/>
                          <a:latin typeface="+mn-lt"/>
                        </a:rPr>
                        <a:t>Explosives Air &amp; Ground Vibration</a:t>
                      </a:r>
                    </a:p>
                  </a:txBody>
                  <a:tcPr marL="9525" marR="9525" marT="9525" marB="0" anchor="ctr"/>
                </a:tc>
                <a:tc>
                  <a:txBody>
                    <a:bodyPr/>
                    <a:lstStyle/>
                    <a:p>
                      <a:pPr algn="ctr" fontAlgn="b"/>
                      <a:r>
                        <a:rPr lang="en-AU" sz="900" b="0" i="0" u="none" strike="noStrike" dirty="0">
                          <a:solidFill>
                            <a:srgbClr val="000000"/>
                          </a:solidFill>
                          <a:effectLst/>
                          <a:latin typeface="+mn-lt"/>
                        </a:rPr>
                        <a:t>Work Authority</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2889696173"/>
                  </a:ext>
                </a:extLst>
              </a:tr>
              <a:tr h="403705">
                <a:tc>
                  <a:txBody>
                    <a:bodyPr/>
                    <a:lstStyle/>
                    <a:p>
                      <a:pPr algn="ctr" fontAlgn="b"/>
                      <a:r>
                        <a:rPr lang="en-AU" sz="900" b="1" i="0" u="none" strike="noStrike" dirty="0">
                          <a:solidFill>
                            <a:srgbClr val="000000"/>
                          </a:solidFill>
                          <a:effectLst/>
                          <a:latin typeface="+mn-lt"/>
                        </a:rPr>
                        <a:t>Complaints Management</a:t>
                      </a:r>
                    </a:p>
                  </a:txBody>
                  <a:tcPr marL="9525" marR="9525" marT="9525" marB="0" anchor="ctr"/>
                </a:tc>
                <a:tc>
                  <a:txBody>
                    <a:bodyPr/>
                    <a:lstStyle/>
                    <a:p>
                      <a:pPr algn="ctr" fontAlgn="b"/>
                      <a:r>
                        <a:rPr lang="en-AU" sz="900" b="0" i="0" u="none" strike="noStrike">
                          <a:solidFill>
                            <a:srgbClr val="000000"/>
                          </a:solidFill>
                          <a:effectLst/>
                          <a:latin typeface="+mn-lt"/>
                        </a:rPr>
                        <a:t>Work Authority</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936331227"/>
                  </a:ext>
                </a:extLst>
              </a:tr>
              <a:tr h="403705">
                <a:tc>
                  <a:txBody>
                    <a:bodyPr/>
                    <a:lstStyle/>
                    <a:p>
                      <a:pPr algn="ctr" fontAlgn="t"/>
                      <a:r>
                        <a:rPr lang="en-AU" sz="900" u="none" strike="noStrike" dirty="0">
                          <a:effectLst/>
                          <a:latin typeface="+mn-lt"/>
                        </a:rPr>
                        <a:t>Total</a:t>
                      </a:r>
                      <a:endParaRPr lang="en-AU" sz="900" b="1" i="0" u="none" strike="noStrike" dirty="0">
                        <a:solidFill>
                          <a:schemeClr val="bg1"/>
                        </a:solidFill>
                        <a:effectLst/>
                        <a:latin typeface="+mn-lt"/>
                      </a:endParaRPr>
                    </a:p>
                  </a:txBody>
                  <a:tcPr marL="9525" marR="9525" marT="9525" marB="0" anchor="ctr"/>
                </a:tc>
                <a:tc>
                  <a:txBody>
                    <a:bodyPr/>
                    <a:lstStyle/>
                    <a:p>
                      <a:pPr algn="ctr" fontAlgn="t"/>
                      <a:r>
                        <a:rPr lang="en-AU" sz="900" b="1" i="0" u="none" strike="noStrike" dirty="0">
                          <a:solidFill>
                            <a:schemeClr val="bg1"/>
                          </a:solidFill>
                          <a:effectLst/>
                          <a:latin typeface="+mn-lt"/>
                        </a:rPr>
                        <a:t>ALL</a:t>
                      </a:r>
                    </a:p>
                  </a:txBody>
                  <a:tcPr marL="9525" marR="9525" marT="9525" marB="0" anchor="ctr"/>
                </a:tc>
                <a:tc>
                  <a:txBody>
                    <a:bodyPr/>
                    <a:lstStyle/>
                    <a:p>
                      <a:pPr algn="ctr" fontAlgn="t"/>
                      <a:r>
                        <a:rPr lang="en-AU" sz="900" b="1" i="0" u="none" strike="noStrike" dirty="0">
                          <a:solidFill>
                            <a:schemeClr val="bg1"/>
                          </a:solidFill>
                          <a:effectLst/>
                          <a:latin typeface="+mn-lt"/>
                        </a:rPr>
                        <a:t>23</a:t>
                      </a:r>
                    </a:p>
                  </a:txBody>
                  <a:tcPr marL="9525" marR="9525" marT="9525" marB="0" anchor="ctr"/>
                </a:tc>
                <a:tc>
                  <a:txBody>
                    <a:bodyPr/>
                    <a:lstStyle/>
                    <a:p>
                      <a:pPr algn="ctr" fontAlgn="t"/>
                      <a:r>
                        <a:rPr lang="en-AU" sz="900" b="1" i="0" u="none" strike="noStrike" dirty="0">
                          <a:solidFill>
                            <a:schemeClr val="bg1"/>
                          </a:solidFill>
                          <a:effectLst/>
                          <a:latin typeface="+mn-lt"/>
                        </a:rPr>
                        <a:t>4</a:t>
                      </a:r>
                    </a:p>
                  </a:txBody>
                  <a:tcPr marL="9525" marR="9525" marT="9525" marB="0" anchor="ctr"/>
                </a:tc>
                <a:tc>
                  <a:txBody>
                    <a:bodyPr/>
                    <a:lstStyle/>
                    <a:p>
                      <a:pPr algn="ctr" fontAlgn="t"/>
                      <a:r>
                        <a:rPr lang="en-AU" sz="900" b="1" i="0" u="none" strike="noStrike" dirty="0">
                          <a:solidFill>
                            <a:schemeClr val="bg1"/>
                          </a:solidFill>
                          <a:effectLst/>
                          <a:latin typeface="+mn-lt"/>
                        </a:rPr>
                        <a:t>1</a:t>
                      </a:r>
                    </a:p>
                  </a:txBody>
                  <a:tcPr marL="9525" marR="9525" marT="9525" marB="0" anchor="ctr"/>
                </a:tc>
                <a:extLst>
                  <a:ext uri="{0D108BD9-81ED-4DB2-BD59-A6C34878D82A}">
                    <a16:rowId xmlns:a16="http://schemas.microsoft.com/office/drawing/2014/main" val="2728571060"/>
                  </a:ext>
                </a:extLst>
              </a:tr>
            </a:tbl>
          </a:graphicData>
        </a:graphic>
      </p:graphicFrame>
      <p:sp>
        <p:nvSpPr>
          <p:cNvPr id="3" name="Rectangle 2">
            <a:extLst>
              <a:ext uri="{FF2B5EF4-FFF2-40B4-BE49-F238E27FC236}">
                <a16:creationId xmlns:a16="http://schemas.microsoft.com/office/drawing/2014/main" id="{DC2D80AD-0935-4A79-BEBC-7F7F28637C49}"/>
              </a:ext>
            </a:extLst>
          </p:cNvPr>
          <p:cNvSpPr/>
          <p:nvPr/>
        </p:nvSpPr>
        <p:spPr>
          <a:xfrm>
            <a:off x="128464" y="4969286"/>
            <a:ext cx="3528392" cy="338554"/>
          </a:xfrm>
          <a:prstGeom prst="rect">
            <a:avLst/>
          </a:prstGeom>
        </p:spPr>
        <p:txBody>
          <a:bodyPr wrap="square">
            <a:spAutoFit/>
          </a:bodyPr>
          <a:lstStyle/>
          <a:p>
            <a:r>
              <a:rPr lang="en-AU" sz="800" b="1" dirty="0">
                <a:solidFill>
                  <a:schemeClr val="bg1">
                    <a:lumMod val="50000"/>
                  </a:schemeClr>
                </a:solidFill>
              </a:rPr>
              <a:t>* Median Days:</a:t>
            </a:r>
            <a:r>
              <a:rPr lang="en-AU" sz="800" dirty="0">
                <a:solidFill>
                  <a:schemeClr val="bg1">
                    <a:lumMod val="50000"/>
                  </a:schemeClr>
                </a:solidFill>
              </a:rPr>
              <a:t> Arranging the days to respond in order and then selecting the one in the middle value . Median is used to minimise the impact of outliers.</a:t>
            </a:r>
          </a:p>
        </p:txBody>
      </p:sp>
    </p:spTree>
    <p:extLst>
      <p:ext uri="{BB962C8B-B14F-4D97-AF65-F5344CB8AC3E}">
        <p14:creationId xmlns:p14="http://schemas.microsoft.com/office/powerpoint/2010/main" val="2322459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D7CE36E-3F71-418B-9D74-06468777F49F}"/>
              </a:ext>
            </a:extLst>
          </p:cNvPr>
          <p:cNvSpPr>
            <a:spLocks noGrp="1"/>
          </p:cNvSpPr>
          <p:nvPr>
            <p:ph type="sldNum" sz="quarter" idx="4294967295"/>
          </p:nvPr>
        </p:nvSpPr>
        <p:spPr>
          <a:xfrm>
            <a:off x="8409384" y="260648"/>
            <a:ext cx="1152128" cy="274637"/>
          </a:xfrm>
        </p:spPr>
        <p:txBody>
          <a:bodyPr/>
          <a:lstStyle/>
          <a:p>
            <a:r>
              <a:rPr lang="en-AU" dirty="0"/>
              <a:t> Page    </a:t>
            </a:r>
            <a:fld id="{BE4ABD5F-D626-4461-ADC9-85806A61CF0E}" type="slidenum">
              <a:rPr lang="en-AU" smtClean="0"/>
              <a:pPr/>
              <a:t>16</a:t>
            </a:fld>
            <a:endParaRPr lang="en-AU" dirty="0"/>
          </a:p>
        </p:txBody>
      </p:sp>
      <p:sp>
        <p:nvSpPr>
          <p:cNvPr id="9" name="Footer Placeholder 7">
            <a:extLst>
              <a:ext uri="{FF2B5EF4-FFF2-40B4-BE49-F238E27FC236}">
                <a16:creationId xmlns:a16="http://schemas.microsoft.com/office/drawing/2014/main" id="{6362F36D-77DE-48FE-B2A9-37586BEC1AC5}"/>
              </a:ext>
            </a:extLst>
          </p:cNvPr>
          <p:cNvSpPr txBox="1">
            <a:spLocks/>
          </p:cNvSpPr>
          <p:nvPr/>
        </p:nvSpPr>
        <p:spPr>
          <a:xfrm>
            <a:off x="416496" y="6576448"/>
            <a:ext cx="4968552" cy="2666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900" dirty="0">
                <a:solidFill>
                  <a:schemeClr val="bg1">
                    <a:lumMod val="75000"/>
                  </a:schemeClr>
                </a:solidFill>
              </a:rPr>
              <a:t>Earth Resources Regulation Quarterly Performance Report 2019-20 Q2</a:t>
            </a:r>
          </a:p>
        </p:txBody>
      </p:sp>
      <p:sp>
        <p:nvSpPr>
          <p:cNvPr id="2" name="TextBox 1">
            <a:extLst>
              <a:ext uri="{FF2B5EF4-FFF2-40B4-BE49-F238E27FC236}">
                <a16:creationId xmlns:a16="http://schemas.microsoft.com/office/drawing/2014/main" id="{C51C24A6-9BAA-48AA-8084-3AB727A74CA7}"/>
              </a:ext>
            </a:extLst>
          </p:cNvPr>
          <p:cNvSpPr txBox="1"/>
          <p:nvPr/>
        </p:nvSpPr>
        <p:spPr>
          <a:xfrm>
            <a:off x="740532" y="908720"/>
            <a:ext cx="7236804" cy="2277547"/>
          </a:xfrm>
          <a:prstGeom prst="rect">
            <a:avLst/>
          </a:prstGeom>
          <a:noFill/>
        </p:spPr>
        <p:txBody>
          <a:bodyPr wrap="square" rtlCol="0">
            <a:spAutoFit/>
          </a:bodyPr>
          <a:lstStyle/>
          <a:p>
            <a:r>
              <a:rPr lang="en-AU" sz="1200" b="1" dirty="0">
                <a:solidFill>
                  <a:schemeClr val="bg1">
                    <a:lumMod val="50000"/>
                  </a:schemeClr>
                </a:solidFill>
                <a:latin typeface="Calibri" panose="020F0502020204030204" pitchFamily="34" charset="0"/>
                <a:cs typeface="Calibri" panose="020F0502020204030204" pitchFamily="34" charset="0"/>
              </a:rPr>
              <a:t>Department of Jobs, Precincts and Regions</a:t>
            </a:r>
          </a:p>
          <a:p>
            <a:r>
              <a:rPr lang="en-AU" sz="1000" dirty="0">
                <a:solidFill>
                  <a:schemeClr val="bg1">
                    <a:lumMod val="50000"/>
                  </a:schemeClr>
                </a:solidFill>
                <a:latin typeface="Calibri" panose="020F0502020204030204" pitchFamily="34" charset="0"/>
                <a:cs typeface="Calibri" panose="020F0502020204030204" pitchFamily="34" charset="0"/>
              </a:rPr>
              <a:t>Earth Resources Regulation</a:t>
            </a:r>
          </a:p>
          <a:p>
            <a:endParaRPr lang="en-AU" sz="1000" dirty="0">
              <a:solidFill>
                <a:schemeClr val="bg1">
                  <a:lumMod val="50000"/>
                </a:schemeClr>
              </a:solidFill>
              <a:latin typeface="Calibri" panose="020F0502020204030204" pitchFamily="34" charset="0"/>
              <a:cs typeface="Calibri" panose="020F0502020204030204" pitchFamily="34" charset="0"/>
            </a:endParaRPr>
          </a:p>
          <a:p>
            <a:r>
              <a:rPr lang="en-AU" sz="1000" dirty="0">
                <a:solidFill>
                  <a:schemeClr val="bg1">
                    <a:lumMod val="50000"/>
                  </a:schemeClr>
                </a:solidFill>
                <a:latin typeface="Calibri" panose="020F0502020204030204" pitchFamily="34" charset="0"/>
                <a:cs typeface="Calibri" panose="020F0502020204030204" pitchFamily="34" charset="0"/>
              </a:rPr>
              <a:t>1 Spring Street</a:t>
            </a:r>
          </a:p>
          <a:p>
            <a:r>
              <a:rPr lang="en-AU" sz="1000" dirty="0">
                <a:solidFill>
                  <a:schemeClr val="bg1">
                    <a:lumMod val="50000"/>
                  </a:schemeClr>
                </a:solidFill>
                <a:latin typeface="Calibri" panose="020F0502020204030204" pitchFamily="34" charset="0"/>
                <a:cs typeface="Calibri" panose="020F0502020204030204" pitchFamily="34" charset="0"/>
              </a:rPr>
              <a:t>Melbourne VIC 3000</a:t>
            </a:r>
          </a:p>
          <a:p>
            <a:r>
              <a:rPr lang="en-AU" sz="1000" dirty="0">
                <a:solidFill>
                  <a:schemeClr val="bg1">
                    <a:lumMod val="50000"/>
                  </a:schemeClr>
                </a:solidFill>
                <a:latin typeface="Calibri" panose="020F0502020204030204" pitchFamily="34" charset="0"/>
                <a:cs typeface="Calibri" panose="020F0502020204030204" pitchFamily="34" charset="0"/>
              </a:rPr>
              <a:t>Telephone: 1300 366 356</a:t>
            </a:r>
          </a:p>
          <a:p>
            <a:endParaRPr lang="en-AU" sz="1000" dirty="0">
              <a:solidFill>
                <a:schemeClr val="bg1">
                  <a:lumMod val="50000"/>
                </a:schemeClr>
              </a:solidFill>
              <a:latin typeface="Calibri" panose="020F0502020204030204" pitchFamily="34" charset="0"/>
              <a:cs typeface="Calibri" panose="020F0502020204030204" pitchFamily="34" charset="0"/>
            </a:endParaRPr>
          </a:p>
          <a:p>
            <a:r>
              <a:rPr lang="en-AU" sz="1000" dirty="0">
                <a:solidFill>
                  <a:schemeClr val="bg1">
                    <a:lumMod val="50000"/>
                  </a:schemeClr>
                </a:solidFill>
                <a:latin typeface="Calibri" panose="020F0502020204030204" pitchFamily="34" charset="0"/>
                <a:cs typeface="Calibri" panose="020F0502020204030204" pitchFamily="34" charset="0"/>
              </a:rPr>
              <a:t>© Copyright State of Victoria, Department of Jobs, Precincts and Regions 2020</a:t>
            </a:r>
          </a:p>
          <a:p>
            <a:endParaRPr lang="en-AU" sz="1000" dirty="0">
              <a:solidFill>
                <a:schemeClr val="bg1">
                  <a:lumMod val="50000"/>
                </a:schemeClr>
              </a:solidFill>
              <a:latin typeface="Calibri" panose="020F0502020204030204" pitchFamily="34" charset="0"/>
              <a:cs typeface="Calibri" panose="020F0502020204030204" pitchFamily="34" charset="0"/>
            </a:endParaRPr>
          </a:p>
          <a:p>
            <a:r>
              <a:rPr lang="en-AU" sz="1000" dirty="0">
                <a:solidFill>
                  <a:schemeClr val="bg1">
                    <a:lumMod val="50000"/>
                  </a:schemeClr>
                </a:solidFill>
                <a:latin typeface="Calibri" panose="020F0502020204030204" pitchFamily="34" charset="0"/>
                <a:cs typeface="Calibri" panose="020F0502020204030204" pitchFamily="34" charset="0"/>
              </a:rPr>
              <a:t>Except for any logos, emblems, trademarks, artwork and photography, this document is made available under the terms of the Creative Commons Attribution 3.0 Australia licence.</a:t>
            </a:r>
          </a:p>
          <a:p>
            <a:endParaRPr lang="en-AU" sz="1000" dirty="0">
              <a:solidFill>
                <a:schemeClr val="bg1">
                  <a:lumMod val="50000"/>
                </a:schemeClr>
              </a:solidFill>
              <a:latin typeface="Calibri" panose="020F0502020204030204" pitchFamily="34" charset="0"/>
              <a:cs typeface="Calibri" panose="020F0502020204030204" pitchFamily="34" charset="0"/>
            </a:endParaRPr>
          </a:p>
          <a:p>
            <a:r>
              <a:rPr lang="en-AU" sz="1000" dirty="0">
                <a:solidFill>
                  <a:schemeClr val="bg1">
                    <a:lumMod val="50000"/>
                  </a:schemeClr>
                </a:solidFill>
                <a:latin typeface="Calibri" panose="020F0502020204030204" pitchFamily="34" charset="0"/>
                <a:cs typeface="Calibri" panose="020F0502020204030204" pitchFamily="34" charset="0"/>
              </a:rPr>
              <a:t>This document is also available online at:</a:t>
            </a:r>
          </a:p>
          <a:p>
            <a:r>
              <a:rPr lang="en-AU" sz="1000" dirty="0">
                <a:hlinkClick r:id="rId2"/>
              </a:rPr>
              <a:t>https://earthresources.vic.gov.au/legislation-and-regulations/regulator-performance-reporting/quarterly-performance-reports</a:t>
            </a:r>
            <a:endParaRPr lang="en-AU" sz="1000" dirty="0">
              <a:solidFill>
                <a:schemeClr val="bg1">
                  <a:lumMod val="50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1FAA3BF-971C-4EF8-BE2C-0B6C1884D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544" y="3501008"/>
            <a:ext cx="1873739" cy="564724"/>
          </a:xfrm>
          <a:prstGeom prst="rect">
            <a:avLst/>
          </a:prstGeom>
        </p:spPr>
      </p:pic>
    </p:spTree>
    <p:extLst>
      <p:ext uri="{BB962C8B-B14F-4D97-AF65-F5344CB8AC3E}">
        <p14:creationId xmlns:p14="http://schemas.microsoft.com/office/powerpoint/2010/main" val="62434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895" y="1196752"/>
            <a:ext cx="8516209" cy="2092133"/>
          </a:xfrm>
        </p:spPr>
        <p:txBody>
          <a:bodyPr>
            <a:noAutofit/>
          </a:bodyPr>
          <a:lstStyle/>
          <a:p>
            <a:pPr marL="0" indent="0">
              <a:buNone/>
            </a:pPr>
            <a:r>
              <a:rPr lang="en-AU" sz="900" b="1" dirty="0"/>
              <a:t>Summary</a:t>
            </a:r>
          </a:p>
          <a:p>
            <a:pPr marL="0" indent="0">
              <a:spcBef>
                <a:spcPts val="600"/>
              </a:spcBef>
              <a:spcAft>
                <a:spcPts val="600"/>
              </a:spcAft>
              <a:buNone/>
            </a:pPr>
            <a:r>
              <a:rPr lang="en-AU" sz="900" dirty="0"/>
              <a:t>This report provides a summary of the operating performance for the second quarter of financial year 2019-20 (1</a:t>
            </a:r>
            <a:r>
              <a:rPr lang="en-AU" sz="900" baseline="30000" dirty="0"/>
              <a:t>st</a:t>
            </a:r>
            <a:r>
              <a:rPr lang="en-AU" sz="900" dirty="0"/>
              <a:t> October to 31</a:t>
            </a:r>
            <a:r>
              <a:rPr lang="en-AU" sz="900" baseline="30000" dirty="0"/>
              <a:t>th</a:t>
            </a:r>
            <a:r>
              <a:rPr lang="en-AU" sz="900" dirty="0"/>
              <a:t> December 2019).</a:t>
            </a:r>
          </a:p>
          <a:p>
            <a:pPr indent="-160338">
              <a:spcBef>
                <a:spcPts val="0"/>
              </a:spcBef>
            </a:pPr>
            <a:endParaRPr lang="en-AU" sz="900" dirty="0"/>
          </a:p>
          <a:p>
            <a:pPr marL="0" indent="0">
              <a:spcBef>
                <a:spcPts val="0"/>
              </a:spcBef>
              <a:spcAft>
                <a:spcPts val="600"/>
              </a:spcAft>
              <a:buNone/>
            </a:pPr>
            <a:r>
              <a:rPr lang="en-AU" sz="900" b="1" dirty="0"/>
              <a:t>Stand out performance indicators in 2019-20 Q2 : </a:t>
            </a:r>
            <a:endParaRPr lang="en-AU" sz="900" dirty="0"/>
          </a:p>
          <a:p>
            <a:pPr marL="271463" lvl="1" indent="0">
              <a:spcBef>
                <a:spcPts val="0"/>
              </a:spcBef>
              <a:spcAft>
                <a:spcPts val="600"/>
              </a:spcAft>
              <a:buNone/>
            </a:pPr>
            <a:r>
              <a:rPr lang="en-AU" sz="900" b="1" dirty="0"/>
              <a:t>KPI 1</a:t>
            </a:r>
            <a:r>
              <a:rPr lang="en-AU" sz="900" b="1" baseline="30000" dirty="0"/>
              <a:t>#</a:t>
            </a:r>
            <a:r>
              <a:rPr lang="en-AU" sz="900" b="1" dirty="0"/>
              <a:t> -</a:t>
            </a:r>
            <a:r>
              <a:rPr lang="en-AU" sz="900" dirty="0"/>
              <a:t> 97% of the work plan stages for 18 quarries were assessed within the statutory time frames.</a:t>
            </a:r>
          </a:p>
          <a:p>
            <a:pPr marL="271463" lvl="1" indent="0">
              <a:spcBef>
                <a:spcPts val="0"/>
              </a:spcBef>
              <a:spcAft>
                <a:spcPts val="600"/>
              </a:spcAft>
              <a:buNone/>
            </a:pPr>
            <a:r>
              <a:rPr lang="en-AU" sz="900" b="1" dirty="0"/>
              <a:t>KPI 1</a:t>
            </a:r>
            <a:r>
              <a:rPr lang="en-AU" sz="900" b="1" baseline="30000" dirty="0"/>
              <a:t>#</a:t>
            </a:r>
            <a:r>
              <a:rPr lang="en-AU" sz="900" dirty="0"/>
              <a:t> - 97% of the work plan stages and licence applications for exploration and mining projects were assessed within the statutory time frames.</a:t>
            </a:r>
          </a:p>
          <a:p>
            <a:pPr marL="271463" lvl="1" indent="0">
              <a:spcBef>
                <a:spcPts val="0"/>
              </a:spcBef>
              <a:spcAft>
                <a:spcPts val="600"/>
              </a:spcAft>
              <a:buNone/>
            </a:pPr>
            <a:r>
              <a:rPr lang="en-AU" sz="900" b="1" dirty="0"/>
              <a:t>KPI 2</a:t>
            </a:r>
            <a:r>
              <a:rPr lang="en-AU" sz="900" b="1" baseline="30000" dirty="0"/>
              <a:t>#</a:t>
            </a:r>
            <a:r>
              <a:rPr lang="en-AU" sz="900" b="1" dirty="0"/>
              <a:t> -</a:t>
            </a:r>
            <a:r>
              <a:rPr lang="en-AU" sz="900" dirty="0"/>
              <a:t> 204 operational compliance activities were undertaken. </a:t>
            </a:r>
          </a:p>
          <a:p>
            <a:pPr marL="271463" lvl="1" indent="0">
              <a:spcBef>
                <a:spcPts val="0"/>
              </a:spcBef>
              <a:spcAft>
                <a:spcPts val="600"/>
              </a:spcAft>
              <a:buNone/>
            </a:pPr>
            <a:r>
              <a:rPr lang="en-AU" sz="900" b="1" dirty="0"/>
              <a:t>KPI 3</a:t>
            </a:r>
            <a:r>
              <a:rPr lang="en-AU" sz="900" b="1" baseline="30000" dirty="0"/>
              <a:t>#</a:t>
            </a:r>
            <a:r>
              <a:rPr lang="en-AU" sz="900" b="1" dirty="0"/>
              <a:t> -</a:t>
            </a:r>
            <a:r>
              <a:rPr lang="en-AU" sz="900" dirty="0"/>
              <a:t> 100% of reportable incidents were responded to during this quarter. </a:t>
            </a:r>
            <a:endParaRPr lang="en-AU" sz="900" strike="sngStrike" dirty="0"/>
          </a:p>
          <a:p>
            <a:pPr marL="0" indent="0">
              <a:buNone/>
            </a:pPr>
            <a:r>
              <a:rPr lang="en-AU" sz="900" baseline="30000" dirty="0">
                <a:solidFill>
                  <a:schemeClr val="bg1">
                    <a:lumMod val="50000"/>
                  </a:schemeClr>
                </a:solidFill>
              </a:rPr>
              <a:t>                              # - Explained in the next slide</a:t>
            </a:r>
          </a:p>
          <a:p>
            <a:pPr marL="271463" lvl="1" indent="0">
              <a:spcBef>
                <a:spcPts val="0"/>
              </a:spcBef>
              <a:spcAft>
                <a:spcPts val="600"/>
              </a:spcAft>
              <a:buNone/>
            </a:pPr>
            <a:r>
              <a:rPr lang="en-AU" sz="900" dirty="0"/>
              <a:t>Seven extractive and two mining industry administrative changes (notifications) were acknowledged during the period.</a:t>
            </a:r>
          </a:p>
          <a:p>
            <a:pPr marL="0" indent="0">
              <a:buNone/>
            </a:pPr>
            <a:endParaRPr lang="en-AU" sz="900" dirty="0">
              <a:solidFill>
                <a:schemeClr val="bg1">
                  <a:lumMod val="50000"/>
                </a:schemeClr>
              </a:solidFill>
            </a:endParaRPr>
          </a:p>
        </p:txBody>
      </p:sp>
      <p:sp>
        <p:nvSpPr>
          <p:cNvPr id="4" name="Title 1"/>
          <p:cNvSpPr>
            <a:spLocks noGrp="1"/>
          </p:cNvSpPr>
          <p:nvPr>
            <p:ph type="title"/>
          </p:nvPr>
        </p:nvSpPr>
        <p:spPr>
          <a:xfrm>
            <a:off x="495300" y="231849"/>
            <a:ext cx="8915400" cy="274042"/>
          </a:xfrm>
        </p:spPr>
        <p:txBody>
          <a:bodyPr>
            <a:normAutofit fontScale="90000"/>
          </a:bodyPr>
          <a:lstStyle/>
          <a:p>
            <a:r>
              <a:rPr lang="en-AU" sz="1400" b="1" dirty="0">
                <a:solidFill>
                  <a:schemeClr val="bg1"/>
                </a:solidFill>
              </a:rPr>
              <a:t>Earth Resources Regulation KPI Summary 2019-20 Quarter 2</a:t>
            </a:r>
          </a:p>
        </p:txBody>
      </p:sp>
      <p:sp>
        <p:nvSpPr>
          <p:cNvPr id="6" name="Content Placeholder 2">
            <a:extLst>
              <a:ext uri="{FF2B5EF4-FFF2-40B4-BE49-F238E27FC236}">
                <a16:creationId xmlns:a16="http://schemas.microsoft.com/office/drawing/2014/main" id="{EA80FE8C-FAD4-473D-8C5F-65846D56D3F7}"/>
              </a:ext>
            </a:extLst>
          </p:cNvPr>
          <p:cNvSpPr txBox="1">
            <a:spLocks/>
          </p:cNvSpPr>
          <p:nvPr/>
        </p:nvSpPr>
        <p:spPr>
          <a:xfrm>
            <a:off x="694896" y="3356992"/>
            <a:ext cx="8453834" cy="1656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900" b="1" dirty="0"/>
              <a:t>Key Performance Indicator Reporting</a:t>
            </a:r>
            <a:endParaRPr lang="en-AU" sz="900" dirty="0"/>
          </a:p>
          <a:p>
            <a:pPr marL="0" indent="0">
              <a:buNone/>
            </a:pPr>
            <a:r>
              <a:rPr lang="en-AU" sz="900" dirty="0"/>
              <a:t>Earth Resources Regulation is Victoria’s earth resources regulator – our role includes granting rights to access resources, assessing works and setting controls for the extraction of resources, conducting compliance operations to ensure that authority holders fulfil their regulatory obligations, engaging with communities and stakeholders. We are committed to being an effective regulator. </a:t>
            </a:r>
          </a:p>
          <a:p>
            <a:pPr marL="0" indent="0">
              <a:buNone/>
            </a:pPr>
            <a:endParaRPr lang="en-AU" sz="900" dirty="0"/>
          </a:p>
          <a:p>
            <a:pPr marL="0" indent="0">
              <a:buNone/>
            </a:pPr>
            <a:r>
              <a:rPr lang="en-AU" sz="900" dirty="0"/>
              <a:t>Earth Resources Regulation is a unit of the Department of Jobs, Precinct and Regions (DJPR). The unit is guided by the department’s compliance framework and policy. This whole-of-department policy requires regular performance measuring and reporting to demonstrate the effectiveness of Earth Resources Regulation’s compliance activities. Earth Resources Regulation uses a range of indicators to monitor its activities and performance and publishes key performance indicators on its website on a quarterly basis. Public reporting of the data allows</a:t>
            </a:r>
            <a:r>
              <a:rPr lang="en-AU" sz="900" dirty="0">
                <a:solidFill>
                  <a:srgbClr val="FF0000"/>
                </a:solidFill>
              </a:rPr>
              <a:t> </a:t>
            </a:r>
            <a:r>
              <a:rPr lang="en-AU" sz="900" dirty="0"/>
              <a:t>stakeholders to continue to monitor Earth Resources Regulation’s performance.</a:t>
            </a:r>
          </a:p>
        </p:txBody>
      </p:sp>
      <p:sp>
        <p:nvSpPr>
          <p:cNvPr id="2" name="Slide Number Placeholder 1">
            <a:extLst>
              <a:ext uri="{FF2B5EF4-FFF2-40B4-BE49-F238E27FC236}">
                <a16:creationId xmlns:a16="http://schemas.microsoft.com/office/drawing/2014/main" id="{B0FE60D5-7B08-406E-83D0-670FDD4281A3}"/>
              </a:ext>
            </a:extLst>
          </p:cNvPr>
          <p:cNvSpPr>
            <a:spLocks noGrp="1"/>
          </p:cNvSpPr>
          <p:nvPr>
            <p:ph type="sldNum" sz="quarter" idx="12"/>
          </p:nvPr>
        </p:nvSpPr>
        <p:spPr>
          <a:xfrm>
            <a:off x="8962036" y="195635"/>
            <a:ext cx="897328" cy="274042"/>
          </a:xfrm>
        </p:spPr>
        <p:txBody>
          <a:bodyPr/>
          <a:lstStyle/>
          <a:p>
            <a:r>
              <a:rPr lang="en-AU" dirty="0"/>
              <a:t> Page    </a:t>
            </a:r>
            <a:fld id="{BE4ABD5F-D626-4461-ADC9-85806A61CF0E}" type="slidenum">
              <a:rPr lang="en-AU" smtClean="0"/>
              <a:pPr/>
              <a:t>2</a:t>
            </a:fld>
            <a:endParaRPr lang="en-AU" dirty="0"/>
          </a:p>
        </p:txBody>
      </p:sp>
      <p:sp>
        <p:nvSpPr>
          <p:cNvPr id="5" name="Footer Placeholder 4"/>
          <p:cNvSpPr>
            <a:spLocks noGrp="1"/>
          </p:cNvSpPr>
          <p:nvPr>
            <p:ph type="ftr" sz="quarter" idx="11"/>
          </p:nvPr>
        </p:nvSpPr>
        <p:spPr/>
        <p:txBody>
          <a:bodyPr/>
          <a:lstStyle/>
          <a:p>
            <a:r>
              <a:rPr lang="en-AU"/>
              <a:t>Earth Resources Regulation Quarterly Performance Report 2019-20 Q2</a:t>
            </a:r>
            <a:endParaRPr lang="en-AU" dirty="0"/>
          </a:p>
        </p:txBody>
      </p:sp>
    </p:spTree>
    <p:extLst>
      <p:ext uri="{BB962C8B-B14F-4D97-AF65-F5344CB8AC3E}">
        <p14:creationId xmlns:p14="http://schemas.microsoft.com/office/powerpoint/2010/main" val="377972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10488"/>
            <a:ext cx="8915400" cy="274042"/>
          </a:xfrm>
        </p:spPr>
        <p:txBody>
          <a:bodyPr>
            <a:normAutofit fontScale="90000"/>
          </a:bodyPr>
          <a:lstStyle/>
          <a:p>
            <a:r>
              <a:rPr lang="en-AU" sz="1400" b="1" dirty="0">
                <a:solidFill>
                  <a:schemeClr val="bg1"/>
                </a:solidFill>
              </a:rPr>
              <a:t>Key Performance Indicators 2019-20 Quarter 2</a:t>
            </a:r>
          </a:p>
        </p:txBody>
      </p:sp>
      <p:sp>
        <p:nvSpPr>
          <p:cNvPr id="5" name="Slide Number Placeholder 4">
            <a:extLst>
              <a:ext uri="{FF2B5EF4-FFF2-40B4-BE49-F238E27FC236}">
                <a16:creationId xmlns:a16="http://schemas.microsoft.com/office/drawing/2014/main" id="{7E9B8E99-705C-43BC-9460-BA38B3652E2E}"/>
              </a:ext>
            </a:extLst>
          </p:cNvPr>
          <p:cNvSpPr>
            <a:spLocks noGrp="1"/>
          </p:cNvSpPr>
          <p:nvPr>
            <p:ph type="sldNum" sz="quarter" idx="12"/>
          </p:nvPr>
        </p:nvSpPr>
        <p:spPr>
          <a:xfrm>
            <a:off x="8962036" y="210488"/>
            <a:ext cx="897328" cy="274042"/>
          </a:xfrm>
        </p:spPr>
        <p:txBody>
          <a:bodyPr/>
          <a:lstStyle/>
          <a:p>
            <a:r>
              <a:rPr lang="en-AU" dirty="0"/>
              <a:t> Page    </a:t>
            </a:r>
            <a:fld id="{BE4ABD5F-D626-4461-ADC9-85806A61CF0E}" type="slidenum">
              <a:rPr lang="en-AU" smtClean="0"/>
              <a:pPr/>
              <a:t>3</a:t>
            </a:fld>
            <a:endParaRPr lang="en-AU" dirty="0"/>
          </a:p>
        </p:txBody>
      </p:sp>
      <p:graphicFrame>
        <p:nvGraphicFramePr>
          <p:cNvPr id="8" name="Table 7">
            <a:extLst>
              <a:ext uri="{FF2B5EF4-FFF2-40B4-BE49-F238E27FC236}">
                <a16:creationId xmlns:a16="http://schemas.microsoft.com/office/drawing/2014/main" id="{37D76271-D84C-46FA-8274-6230695F1DD7}"/>
              </a:ext>
            </a:extLst>
          </p:cNvPr>
          <p:cNvGraphicFramePr>
            <a:graphicFrameLocks noGrp="1"/>
          </p:cNvGraphicFramePr>
          <p:nvPr>
            <p:extLst>
              <p:ext uri="{D42A27DB-BD31-4B8C-83A1-F6EECF244321}">
                <p14:modId xmlns:p14="http://schemas.microsoft.com/office/powerpoint/2010/main" val="1046207051"/>
              </p:ext>
            </p:extLst>
          </p:nvPr>
        </p:nvGraphicFramePr>
        <p:xfrm>
          <a:off x="388268" y="620688"/>
          <a:ext cx="9173243" cy="5871861"/>
        </p:xfrm>
        <a:graphic>
          <a:graphicData uri="http://schemas.openxmlformats.org/drawingml/2006/table">
            <a:tbl>
              <a:tblPr firstRow="1">
                <a:tableStyleId>{5C22544A-7EE6-4342-B048-85BDC9FD1C3A}</a:tableStyleId>
              </a:tblPr>
              <a:tblGrid>
                <a:gridCol w="1036340">
                  <a:extLst>
                    <a:ext uri="{9D8B030D-6E8A-4147-A177-3AD203B41FA5}">
                      <a16:colId xmlns:a16="http://schemas.microsoft.com/office/drawing/2014/main" val="1115663868"/>
                    </a:ext>
                  </a:extLst>
                </a:gridCol>
                <a:gridCol w="3600400">
                  <a:extLst>
                    <a:ext uri="{9D8B030D-6E8A-4147-A177-3AD203B41FA5}">
                      <a16:colId xmlns:a16="http://schemas.microsoft.com/office/drawing/2014/main" val="3483142574"/>
                    </a:ext>
                  </a:extLst>
                </a:gridCol>
                <a:gridCol w="720080">
                  <a:extLst>
                    <a:ext uri="{9D8B030D-6E8A-4147-A177-3AD203B41FA5}">
                      <a16:colId xmlns:a16="http://schemas.microsoft.com/office/drawing/2014/main" val="2528285322"/>
                    </a:ext>
                  </a:extLst>
                </a:gridCol>
                <a:gridCol w="504056">
                  <a:extLst>
                    <a:ext uri="{9D8B030D-6E8A-4147-A177-3AD203B41FA5}">
                      <a16:colId xmlns:a16="http://schemas.microsoft.com/office/drawing/2014/main" val="1428037984"/>
                    </a:ext>
                  </a:extLst>
                </a:gridCol>
                <a:gridCol w="792088">
                  <a:extLst>
                    <a:ext uri="{9D8B030D-6E8A-4147-A177-3AD203B41FA5}">
                      <a16:colId xmlns:a16="http://schemas.microsoft.com/office/drawing/2014/main" val="1656080331"/>
                    </a:ext>
                  </a:extLst>
                </a:gridCol>
                <a:gridCol w="648073">
                  <a:extLst>
                    <a:ext uri="{9D8B030D-6E8A-4147-A177-3AD203B41FA5}">
                      <a16:colId xmlns:a16="http://schemas.microsoft.com/office/drawing/2014/main" val="1745227769"/>
                    </a:ext>
                  </a:extLst>
                </a:gridCol>
                <a:gridCol w="648072">
                  <a:extLst>
                    <a:ext uri="{9D8B030D-6E8A-4147-A177-3AD203B41FA5}">
                      <a16:colId xmlns:a16="http://schemas.microsoft.com/office/drawing/2014/main" val="3673505360"/>
                    </a:ext>
                  </a:extLst>
                </a:gridCol>
                <a:gridCol w="1224134">
                  <a:extLst>
                    <a:ext uri="{9D8B030D-6E8A-4147-A177-3AD203B41FA5}">
                      <a16:colId xmlns:a16="http://schemas.microsoft.com/office/drawing/2014/main" val="3001774673"/>
                    </a:ext>
                  </a:extLst>
                </a:gridCol>
              </a:tblGrid>
              <a:tr h="643124">
                <a:tc>
                  <a:txBody>
                    <a:bodyPr/>
                    <a:lstStyle/>
                    <a:p>
                      <a:pPr algn="ctr" fontAlgn="ctr"/>
                      <a:r>
                        <a:rPr lang="en-AU" sz="900" b="1" i="0" u="none" strike="noStrike" dirty="0">
                          <a:solidFill>
                            <a:srgbClr val="FFFFFF"/>
                          </a:solidFill>
                          <a:effectLst/>
                          <a:latin typeface="Calibri" panose="020F0502020204030204" pitchFamily="34" charset="0"/>
                        </a:rPr>
                        <a:t>KPI</a:t>
                      </a:r>
                    </a:p>
                  </a:txBody>
                  <a:tcPr marL="7173" marR="7173" marT="7173" marB="0" anchor="ctr">
                    <a:solidFill>
                      <a:srgbClr val="002060"/>
                    </a:solidFill>
                  </a:tcPr>
                </a:tc>
                <a:tc>
                  <a:txBody>
                    <a:bodyPr/>
                    <a:lstStyle/>
                    <a:p>
                      <a:pPr algn="ctr" fontAlgn="ctr"/>
                      <a:r>
                        <a:rPr lang="en-AU" sz="900" u="none" strike="noStrike" dirty="0">
                          <a:effectLst/>
                        </a:rPr>
                        <a:t>High Level Indicators</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Measurement </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Target</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Target period</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Current Quarter</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b="1" i="0" u="none" strike="noStrike" dirty="0">
                          <a:solidFill>
                            <a:srgbClr val="FFFFFF"/>
                          </a:solidFill>
                          <a:effectLst/>
                          <a:latin typeface="Calibri" panose="020F0502020204030204" pitchFamily="34" charset="0"/>
                        </a:rPr>
                        <a:t>Previous Quarter</a:t>
                      </a:r>
                    </a:p>
                  </a:txBody>
                  <a:tcPr marL="7173" marR="7173" marT="7173" marB="0" anchor="ctr">
                    <a:solidFill>
                      <a:srgbClr val="002060"/>
                    </a:solidFill>
                  </a:tcPr>
                </a:tc>
                <a:tc>
                  <a:txBody>
                    <a:bodyPr/>
                    <a:lstStyle/>
                    <a:p>
                      <a:pPr algn="ctr" fontAlgn="ctr"/>
                      <a:r>
                        <a:rPr lang="en-AU" sz="900" u="none" strike="noStrike" dirty="0">
                          <a:effectLst/>
                        </a:rPr>
                        <a:t>DJPR's compliance policy framework</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extLst>
                  <a:ext uri="{0D108BD9-81ED-4DB2-BD59-A6C34878D82A}">
                    <a16:rowId xmlns:a16="http://schemas.microsoft.com/office/drawing/2014/main" val="4163429644"/>
                  </a:ext>
                </a:extLst>
              </a:tr>
              <a:tr h="431738">
                <a:tc rowSpan="3">
                  <a:txBody>
                    <a:bodyPr/>
                    <a:lstStyle/>
                    <a:p>
                      <a:pPr algn="ctr" fontAlgn="ctr"/>
                      <a:r>
                        <a:rPr lang="en-AU" sz="900" b="1" u="none" strike="noStrike" dirty="0">
                          <a:effectLst/>
                          <a:latin typeface="+mn-lt"/>
                        </a:rPr>
                        <a:t>KPI 1 Efficient Approvals Process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endParaRPr lang="en-AU" sz="900" u="none" strike="noStrike" dirty="0">
                        <a:effectLst/>
                        <a:latin typeface="+mn-lt"/>
                      </a:endParaRPr>
                    </a:p>
                    <a:p>
                      <a:pPr algn="l" fontAlgn="ctr"/>
                      <a:r>
                        <a:rPr lang="en-AU" sz="900" u="none" strike="noStrike" kern="1200" dirty="0">
                          <a:solidFill>
                            <a:schemeClr val="dk1"/>
                          </a:solidFill>
                          <a:effectLst/>
                          <a:latin typeface="+mn-lt"/>
                          <a:ea typeface="+mn-ea"/>
                          <a:cs typeface="+mn-cs"/>
                        </a:rPr>
                        <a:t>Percentage</a:t>
                      </a:r>
                      <a:r>
                        <a:rPr lang="en-AU" sz="900" u="none" strike="noStrike" dirty="0">
                          <a:effectLst/>
                          <a:latin typeface="+mn-lt"/>
                        </a:rPr>
                        <a:t> of mineral licence applications and mineral work plan stages assessed within statutory time frames.</a:t>
                      </a:r>
                    </a:p>
                    <a:p>
                      <a:pPr algn="l" fontAlgn="ctr"/>
                      <a:endParaRPr lang="en-AU" sz="900" u="none" strike="noStrike" dirty="0">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a:effectLst/>
                          <a:latin typeface="+mn-lt"/>
                        </a:rPr>
                        <a:t>%</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dirty="0">
                          <a:solidFill>
                            <a:schemeClr val="tx1"/>
                          </a:solidFill>
                          <a:effectLst/>
                          <a:latin typeface="+mn-lt"/>
                        </a:rPr>
                        <a:t>97%</a:t>
                      </a: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tx1"/>
                          </a:solidFill>
                          <a:effectLst/>
                          <a:latin typeface="+mn-lt"/>
                        </a:rPr>
                        <a:t>90%</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168461678"/>
                  </a:ext>
                </a:extLst>
              </a:tr>
              <a:tr h="634908">
                <a:tc vMerge="1">
                  <a:txBody>
                    <a:bodyPr/>
                    <a:lstStyle/>
                    <a:p>
                      <a:pPr algn="l" fontAlgn="ctr"/>
                      <a:endParaRPr lang="en-AU" sz="900" b="0" i="0" u="none" strike="noStrike" dirty="0">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Percentage of tenement variations assessed within Client Service Standard time frames where a statutory time frame does not exist.</a:t>
                      </a:r>
                      <a:endParaRPr lang="en-AU" sz="900" b="0" i="0" u="none" strike="noStrike" dirty="0">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dirty="0">
                          <a:effectLst/>
                          <a:latin typeface="+mn-lt"/>
                        </a:rPr>
                        <a:t>%</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dirty="0">
                          <a:solidFill>
                            <a:schemeClr val="tx1"/>
                          </a:solidFill>
                          <a:effectLst/>
                          <a:latin typeface="+mn-lt"/>
                        </a:rPr>
                        <a:t>92%</a:t>
                      </a: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tx1"/>
                          </a:solidFill>
                          <a:effectLst/>
                          <a:latin typeface="+mn-lt"/>
                        </a:rPr>
                        <a:t>73%</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3057274180"/>
                  </a:ext>
                </a:extLst>
              </a:tr>
              <a:tr h="634908">
                <a:tc vMerge="1">
                  <a:txBody>
                    <a:bodyPr/>
                    <a:lstStyle/>
                    <a:p>
                      <a:pPr algn="ctr" fontAlgn="ct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dirty="0">
                          <a:effectLst/>
                          <a:latin typeface="+mn-lt"/>
                        </a:rPr>
                        <a:t>Percentage of extractive work plan stages assessed within statutory time frames.</a:t>
                      </a:r>
                      <a:endParaRPr lang="en-AU" sz="900" b="0" i="0" u="none" strike="noStrike" dirty="0">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dirty="0">
                          <a:effectLst/>
                          <a:latin typeface="+mn-lt"/>
                        </a:rPr>
                        <a:t>%</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dirty="0">
                          <a:solidFill>
                            <a:schemeClr val="tx1"/>
                          </a:solidFill>
                          <a:effectLst/>
                          <a:latin typeface="+mn-lt"/>
                        </a:rPr>
                        <a:t>97%</a:t>
                      </a: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tx1"/>
                          </a:solidFill>
                          <a:effectLst/>
                          <a:latin typeface="+mn-lt"/>
                        </a:rPr>
                        <a:t>94%</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3712160545"/>
                  </a:ext>
                </a:extLst>
              </a:tr>
              <a:tr h="431738">
                <a:tc>
                  <a:txBody>
                    <a:bodyPr/>
                    <a:lstStyle/>
                    <a:p>
                      <a:pPr algn="ctr" fontAlgn="ctr"/>
                      <a:r>
                        <a:rPr lang="en-AU" sz="900" b="1" u="none" strike="noStrike" dirty="0">
                          <a:effectLst/>
                          <a:latin typeface="+mn-lt"/>
                        </a:rPr>
                        <a:t>KPI 2 Ensuring Compliance</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l" fontAlgn="ctr"/>
                      <a:r>
                        <a:rPr lang="en-AU" sz="900" u="none" strike="noStrike" dirty="0">
                          <a:effectLst/>
                          <a:latin typeface="+mn-lt"/>
                        </a:rPr>
                        <a:t>Number of operational compliance activities undertaken per quarter.</a:t>
                      </a:r>
                      <a:endParaRPr lang="en-AU" sz="900" b="0" i="0" u="none" strike="noStrike" dirty="0">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dirty="0">
                          <a:effectLst/>
                          <a:latin typeface="+mn-lt"/>
                        </a:rPr>
                        <a:t>Number of activities</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75</a:t>
                      </a:r>
                      <a:endParaRPr lang="en-AU" sz="900" b="0" i="0" u="none" strike="noStrike" dirty="0">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1" i="0" u="none" strike="noStrike" dirty="0">
                          <a:solidFill>
                            <a:schemeClr val="tx1"/>
                          </a:solidFill>
                          <a:effectLst/>
                          <a:latin typeface="+mn-lt"/>
                        </a:rPr>
                        <a:t>204</a:t>
                      </a:r>
                    </a:p>
                  </a:txBody>
                  <a:tcPr marL="7173" marR="7173" marT="7173" marB="0" anchor="ctr">
                    <a:solidFill>
                      <a:schemeClr val="accent1">
                        <a:lumMod val="20000"/>
                        <a:lumOff val="80000"/>
                      </a:schemeClr>
                    </a:solidFill>
                  </a:tcPr>
                </a:tc>
                <a:tc>
                  <a:txBody>
                    <a:bodyPr/>
                    <a:lstStyle/>
                    <a:p>
                      <a:pPr algn="ctr" fontAlgn="ctr"/>
                      <a:r>
                        <a:rPr lang="en-AU" sz="900" b="0" i="0" u="none" strike="noStrike" dirty="0">
                          <a:solidFill>
                            <a:schemeClr val="tx1"/>
                          </a:solidFill>
                          <a:effectLst/>
                          <a:latin typeface="+mn-lt"/>
                        </a:rPr>
                        <a:t>206</a:t>
                      </a: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Inputs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3562303196"/>
                  </a:ext>
                </a:extLst>
              </a:tr>
              <a:tr h="634908">
                <a:tc>
                  <a:txBody>
                    <a:bodyPr/>
                    <a:lstStyle/>
                    <a:p>
                      <a:pPr algn="ctr" fontAlgn="ctr"/>
                      <a:r>
                        <a:rPr lang="en-AU" sz="900" b="1" u="none" strike="noStrike" dirty="0">
                          <a:effectLst/>
                          <a:latin typeface="+mn-lt"/>
                        </a:rPr>
                        <a:t>KPI 3 Effective Incident Management</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dirty="0">
                          <a:effectLst/>
                          <a:latin typeface="+mn-lt"/>
                        </a:rPr>
                        <a:t>Percentage of reportable events that are responded to per quarter.</a:t>
                      </a:r>
                      <a:endParaRPr lang="en-AU" sz="900" b="0" i="0" u="none" strike="noStrike" dirty="0">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dirty="0">
                          <a:effectLst/>
                          <a:latin typeface="+mn-lt"/>
                        </a:rPr>
                        <a:t>%</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100</a:t>
                      </a:r>
                      <a:endParaRPr lang="en-AU" sz="900" b="0" i="0" u="none" strike="noStrike" dirty="0">
                        <a:solidFill>
                          <a:schemeClr val="bg1">
                            <a:lumMod val="50000"/>
                          </a:schemeClr>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dirty="0">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Short-term &amp; long-term outcomes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3648723649"/>
                  </a:ext>
                </a:extLst>
              </a:tr>
              <a:tr h="634908">
                <a:tc rowSpan="3">
                  <a:txBody>
                    <a:bodyPr/>
                    <a:lstStyle/>
                    <a:p>
                      <a:pPr algn="ctr" fontAlgn="ctr"/>
                      <a:r>
                        <a:rPr lang="en-AU" sz="900" b="1" u="none" strike="noStrike" dirty="0">
                          <a:effectLst/>
                          <a:latin typeface="+mn-lt"/>
                        </a:rPr>
                        <a:t>KPI 4 Facilitation of Stakeholder Engagement</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l" fontAlgn="ctr"/>
                      <a:r>
                        <a:rPr lang="en-AU" sz="900" u="none" strike="noStrike" dirty="0">
                          <a:effectLst/>
                          <a:latin typeface="+mn-lt"/>
                        </a:rPr>
                        <a:t>Earth Resources Regulation attendance at Environmental Review Committee meetings.</a:t>
                      </a:r>
                      <a:endParaRPr lang="en-AU" sz="900" b="0" i="0" u="none" strike="noStrike" dirty="0">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dirty="0">
                          <a:effectLst/>
                          <a:latin typeface="+mn-lt"/>
                        </a:rPr>
                        <a:t>% </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100</a:t>
                      </a:r>
                      <a:endParaRPr lang="en-AU" sz="900" b="0" i="0" u="none" strike="noStrike" dirty="0">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1" i="0" u="none" strike="noStrike" dirty="0">
                          <a:solidFill>
                            <a:schemeClr val="tx1"/>
                          </a:solidFill>
                          <a:effectLst/>
                          <a:latin typeface="+mn-lt"/>
                        </a:rPr>
                        <a:t>94%</a:t>
                      </a:r>
                    </a:p>
                  </a:txBody>
                  <a:tcPr marL="7173" marR="7173" marT="7173" marB="0" anchor="ctr">
                    <a:solidFill>
                      <a:schemeClr val="accent1">
                        <a:lumMod val="20000"/>
                        <a:lumOff val="80000"/>
                      </a:schemeClr>
                    </a:solidFill>
                  </a:tcPr>
                </a:tc>
                <a:tc>
                  <a:txBody>
                    <a:bodyPr/>
                    <a:lstStyle/>
                    <a:p>
                      <a:pPr algn="ctr" fontAlgn="ctr"/>
                      <a:r>
                        <a:rPr lang="en-AU" sz="900" b="0" i="0" u="none" strike="noStrike" dirty="0">
                          <a:solidFill>
                            <a:schemeClr val="tx1"/>
                          </a:solidFill>
                          <a:effectLst/>
                          <a:latin typeface="+mn-lt"/>
                        </a:rPr>
                        <a:t>96%</a:t>
                      </a: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2061355481"/>
                  </a:ext>
                </a:extLst>
              </a:tr>
              <a:tr h="634908">
                <a:tc vMerge="1">
                  <a:txBody>
                    <a:bodyPr/>
                    <a:lstStyle/>
                    <a:p>
                      <a:pPr algn="l" fontAlgn="ctr"/>
                      <a:endParaRPr lang="en-AU" sz="900" b="0" i="0" u="none" strike="noStrike" dirty="0">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Number of Stakeholder Review Group meetings held by Earth Resources Regulation.</a:t>
                      </a:r>
                      <a:endParaRPr lang="en-AU" sz="900" b="0" i="0" u="none" strike="noStrike" dirty="0">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dirty="0">
                          <a:effectLst/>
                          <a:latin typeface="+mn-lt"/>
                        </a:rPr>
                        <a:t>Number of meetings</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0" i="0" u="none" strike="noStrike" dirty="0">
                          <a:solidFill>
                            <a:schemeClr val="bg1">
                              <a:lumMod val="50000"/>
                            </a:schemeClr>
                          </a:solidFill>
                          <a:effectLst/>
                          <a:latin typeface="+mn-lt"/>
                        </a:rPr>
                        <a:t>4</a:t>
                      </a: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Annual</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gridSpan="2">
                  <a:txBody>
                    <a:bodyPr/>
                    <a:lstStyle/>
                    <a:p>
                      <a:pPr algn="ctr" fontAlgn="ctr"/>
                      <a:r>
                        <a:rPr lang="en-AU" sz="900" b="0" i="0" u="none" strike="noStrike" dirty="0">
                          <a:solidFill>
                            <a:schemeClr val="tx1"/>
                          </a:solidFill>
                          <a:effectLst/>
                          <a:latin typeface="+mn-lt"/>
                        </a:rPr>
                        <a:t>On Target, 2 out of 4 completed</a:t>
                      </a:r>
                    </a:p>
                  </a:txBody>
                  <a:tcPr marL="7173" marR="7173" marT="7173" marB="0" anchor="ctr">
                    <a:solidFill>
                      <a:schemeClr val="accent1">
                        <a:lumMod val="20000"/>
                        <a:lumOff val="80000"/>
                      </a:schemeClr>
                    </a:solidFill>
                  </a:tcPr>
                </a:tc>
                <a:tc hMerge="1">
                  <a:txBody>
                    <a:bodyPr/>
                    <a:lstStyle/>
                    <a:p>
                      <a:pPr algn="ctr" fontAlgn="ctr"/>
                      <a:endParaRPr lang="en-AU" sz="900" b="0" i="0" u="none" strike="noStrike" dirty="0">
                        <a:solidFill>
                          <a:srgbClr val="53565A"/>
                        </a:solidFill>
                        <a:effectLst/>
                        <a:latin typeface="Arial" panose="020B0604020202020204" pitchFamily="34" charset="0"/>
                      </a:endParaRPr>
                    </a:p>
                  </a:txBody>
                  <a:tcPr marL="7173" marR="7173" marT="7173" marB="0" anchor="ct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2632773271"/>
                  </a:ext>
                </a:extLst>
              </a:tr>
              <a:tr h="634908">
                <a:tc vMerge="1">
                  <a:txBody>
                    <a:bodyPr/>
                    <a:lstStyle/>
                    <a:p>
                      <a:pPr algn="l" fontAlgn="ctr"/>
                      <a:endParaRPr lang="en-AU" sz="900" b="0" i="0" u="none" strike="noStrike" dirty="0">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Number of Earth Resources Regulator Forums held by Earth Resources Regulation.</a:t>
                      </a:r>
                      <a:endParaRPr lang="en-AU" sz="900" b="0" i="0" u="none" strike="noStrike" dirty="0">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a:effectLst/>
                          <a:latin typeface="+mn-lt"/>
                        </a:rPr>
                        <a:t>Number of meetings</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3</a:t>
                      </a:r>
                      <a:endParaRPr lang="en-AU" sz="900" b="0" i="0" u="none" strike="noStrike" dirty="0">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Annual</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gridSpan="2">
                  <a:txBody>
                    <a:bodyPr/>
                    <a:lstStyle/>
                    <a:p>
                      <a:pPr algn="ctr" fontAlgn="ctr"/>
                      <a:r>
                        <a:rPr lang="en-AU" sz="900" b="0" i="0" u="none" strike="noStrike" dirty="0">
                          <a:solidFill>
                            <a:schemeClr val="tx1"/>
                          </a:solidFill>
                          <a:effectLst/>
                          <a:latin typeface="+mn-lt"/>
                        </a:rPr>
                        <a:t>On Target, 2 out of 3 completed</a:t>
                      </a:r>
                    </a:p>
                  </a:txBody>
                  <a:tcPr marL="7173" marR="7173" marT="7173" marB="0" anchor="ctr">
                    <a:solidFill>
                      <a:schemeClr val="accent1">
                        <a:lumMod val="20000"/>
                        <a:lumOff val="80000"/>
                      </a:schemeClr>
                    </a:solidFill>
                  </a:tcPr>
                </a:tc>
                <a:tc hMerge="1">
                  <a:txBody>
                    <a:bodyPr/>
                    <a:lstStyle/>
                    <a:p>
                      <a:pPr algn="ctr" fontAlgn="ctr"/>
                      <a:endParaRPr lang="en-AU" sz="900" b="0" i="0" u="none" strike="noStrike" dirty="0">
                        <a:solidFill>
                          <a:srgbClr val="53565A"/>
                        </a:solidFill>
                        <a:effectLst/>
                        <a:latin typeface="Arial" panose="020B0604020202020204" pitchFamily="34" charset="0"/>
                      </a:endParaRPr>
                    </a:p>
                  </a:txBody>
                  <a:tcPr marL="7173" marR="7173" marT="7173" marB="0" anchor="ct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833280592"/>
                  </a:ext>
                </a:extLst>
              </a:tr>
              <a:tr h="431738">
                <a:tc>
                  <a:txBody>
                    <a:bodyPr/>
                    <a:lstStyle/>
                    <a:p>
                      <a:pPr algn="ctr" fontAlgn="ctr"/>
                      <a:r>
                        <a:rPr lang="en-AU" sz="900" b="1" u="none" strike="noStrike" dirty="0">
                          <a:effectLst/>
                          <a:latin typeface="+mn-lt"/>
                        </a:rPr>
                        <a:t>KPI 5 Complaint Management</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dirty="0">
                          <a:effectLst/>
                          <a:latin typeface="+mn-lt"/>
                        </a:rPr>
                        <a:t>Average number of days to respond to complaints made by community against tenements.</a:t>
                      </a:r>
                      <a:endParaRPr lang="en-AU" sz="900" b="0" i="0" u="none" strike="noStrike" dirty="0">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dirty="0">
                          <a:effectLst/>
                          <a:latin typeface="+mn-lt"/>
                        </a:rPr>
                        <a:t>Business days</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3</a:t>
                      </a:r>
                      <a:endParaRPr lang="en-AU" sz="900" b="0" i="0" u="none" strike="noStrike" dirty="0">
                        <a:solidFill>
                          <a:schemeClr val="bg1">
                            <a:lumMod val="50000"/>
                          </a:schemeClr>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dirty="0">
                          <a:solidFill>
                            <a:schemeClr val="tx1"/>
                          </a:solidFill>
                          <a:effectLst/>
                          <a:latin typeface="+mn-lt"/>
                          <a:cs typeface="Arial" panose="020B0604020202020204" pitchFamily="34" charset="0"/>
                        </a:rPr>
                        <a:t>4</a:t>
                      </a: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tx1"/>
                          </a:solidFill>
                          <a:effectLst/>
                          <a:latin typeface="+mn-lt"/>
                          <a:cs typeface="Arial" panose="020B0604020202020204" pitchFamily="34" charset="0"/>
                        </a:rPr>
                        <a:t>3</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1428886951"/>
                  </a:ext>
                </a:extLst>
              </a:tr>
            </a:tbl>
          </a:graphicData>
        </a:graphic>
      </p:graphicFrame>
      <p:sp>
        <p:nvSpPr>
          <p:cNvPr id="2" name="Footer Placeholder 1"/>
          <p:cNvSpPr>
            <a:spLocks noGrp="1"/>
          </p:cNvSpPr>
          <p:nvPr>
            <p:ph type="ftr" sz="quarter" idx="11"/>
          </p:nvPr>
        </p:nvSpPr>
        <p:spPr/>
        <p:txBody>
          <a:bodyPr/>
          <a:lstStyle/>
          <a:p>
            <a:r>
              <a:rPr lang="en-AU"/>
              <a:t>Earth Resources Regulation Quarterly Performance Report 2019-20 Q2</a:t>
            </a:r>
            <a:endParaRPr lang="en-AU" dirty="0"/>
          </a:p>
        </p:txBody>
      </p:sp>
    </p:spTree>
    <p:extLst>
      <p:ext uri="{BB962C8B-B14F-4D97-AF65-F5344CB8AC3E}">
        <p14:creationId xmlns:p14="http://schemas.microsoft.com/office/powerpoint/2010/main" val="325125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5227" y="221502"/>
            <a:ext cx="8915400" cy="274042"/>
          </a:xfrm>
        </p:spPr>
        <p:txBody>
          <a:bodyPr>
            <a:normAutofit fontScale="90000"/>
          </a:bodyPr>
          <a:lstStyle/>
          <a:p>
            <a:r>
              <a:rPr lang="en-AU" sz="1400" b="1" dirty="0">
                <a:solidFill>
                  <a:schemeClr val="bg1"/>
                </a:solidFill>
              </a:rPr>
              <a:t>KPI 1 Efficient Approvals Process – Extractive Work Plans</a:t>
            </a:r>
          </a:p>
        </p:txBody>
      </p:sp>
      <p:graphicFrame>
        <p:nvGraphicFramePr>
          <p:cNvPr id="5" name="Table 4"/>
          <p:cNvGraphicFramePr>
            <a:graphicFrameLocks noGrp="1"/>
          </p:cNvGraphicFramePr>
          <p:nvPr>
            <p:extLst>
              <p:ext uri="{D42A27DB-BD31-4B8C-83A1-F6EECF244321}">
                <p14:modId xmlns:p14="http://schemas.microsoft.com/office/powerpoint/2010/main" val="213835772"/>
              </p:ext>
            </p:extLst>
          </p:nvPr>
        </p:nvGraphicFramePr>
        <p:xfrm>
          <a:off x="638380" y="1084802"/>
          <a:ext cx="7628337" cy="1247159"/>
        </p:xfrm>
        <a:graphic>
          <a:graphicData uri="http://schemas.openxmlformats.org/drawingml/2006/table">
            <a:tbl>
              <a:tblPr firstRow="1" bandRow="1">
                <a:tableStyleId>{7DF18680-E054-41AD-8BC1-D1AEF772440D}</a:tableStyleId>
              </a:tblPr>
              <a:tblGrid>
                <a:gridCol w="1058477">
                  <a:extLst>
                    <a:ext uri="{9D8B030D-6E8A-4147-A177-3AD203B41FA5}">
                      <a16:colId xmlns:a16="http://schemas.microsoft.com/office/drawing/2014/main" val="20000"/>
                    </a:ext>
                  </a:extLst>
                </a:gridCol>
                <a:gridCol w="1543616">
                  <a:extLst>
                    <a:ext uri="{9D8B030D-6E8A-4147-A177-3AD203B41FA5}">
                      <a16:colId xmlns:a16="http://schemas.microsoft.com/office/drawing/2014/main" val="20001"/>
                    </a:ext>
                  </a:extLst>
                </a:gridCol>
                <a:gridCol w="1046794">
                  <a:extLst>
                    <a:ext uri="{9D8B030D-6E8A-4147-A177-3AD203B41FA5}">
                      <a16:colId xmlns:a16="http://schemas.microsoft.com/office/drawing/2014/main" val="2161276873"/>
                    </a:ext>
                  </a:extLst>
                </a:gridCol>
                <a:gridCol w="1027121">
                  <a:extLst>
                    <a:ext uri="{9D8B030D-6E8A-4147-A177-3AD203B41FA5}">
                      <a16:colId xmlns:a16="http://schemas.microsoft.com/office/drawing/2014/main" val="20002"/>
                    </a:ext>
                  </a:extLst>
                </a:gridCol>
                <a:gridCol w="668282">
                  <a:extLst>
                    <a:ext uri="{9D8B030D-6E8A-4147-A177-3AD203B41FA5}">
                      <a16:colId xmlns:a16="http://schemas.microsoft.com/office/drawing/2014/main" val="20004"/>
                    </a:ext>
                  </a:extLst>
                </a:gridCol>
                <a:gridCol w="747398">
                  <a:extLst>
                    <a:ext uri="{9D8B030D-6E8A-4147-A177-3AD203B41FA5}">
                      <a16:colId xmlns:a16="http://schemas.microsoft.com/office/drawing/2014/main" val="20005"/>
                    </a:ext>
                  </a:extLst>
                </a:gridCol>
                <a:gridCol w="726840">
                  <a:extLst>
                    <a:ext uri="{9D8B030D-6E8A-4147-A177-3AD203B41FA5}">
                      <a16:colId xmlns:a16="http://schemas.microsoft.com/office/drawing/2014/main" val="20006"/>
                    </a:ext>
                  </a:extLst>
                </a:gridCol>
                <a:gridCol w="809809">
                  <a:extLst>
                    <a:ext uri="{9D8B030D-6E8A-4147-A177-3AD203B41FA5}">
                      <a16:colId xmlns:a16="http://schemas.microsoft.com/office/drawing/2014/main" val="20007"/>
                    </a:ext>
                  </a:extLst>
                </a:gridCol>
              </a:tblGrid>
              <a:tr h="584995">
                <a:tc>
                  <a:txBody>
                    <a:bodyPr/>
                    <a:lstStyle/>
                    <a:p>
                      <a:pPr algn="ctr"/>
                      <a:r>
                        <a:rPr lang="en-AU" sz="900" dirty="0">
                          <a:latin typeface="+mn-lt"/>
                        </a:rPr>
                        <a:t>Quarter</a:t>
                      </a:r>
                    </a:p>
                  </a:txBody>
                  <a:tcPr marL="99060" marR="99060" anchor="ctr">
                    <a:solidFill>
                      <a:srgbClr val="002060"/>
                    </a:solidFill>
                  </a:tcPr>
                </a:tc>
                <a:tc>
                  <a:txBody>
                    <a:bodyPr/>
                    <a:lstStyle/>
                    <a:p>
                      <a:pPr algn="ctr"/>
                      <a:r>
                        <a:rPr lang="en-AU" sz="900" dirty="0">
                          <a:latin typeface="+mn-lt"/>
                        </a:rPr>
                        <a:t>Work Plan Type</a:t>
                      </a:r>
                    </a:p>
                  </a:txBody>
                  <a:tcPr marL="99060" marR="99060" anchor="ctr">
                    <a:solidFill>
                      <a:srgbClr val="002060"/>
                    </a:solidFill>
                  </a:tcPr>
                </a:tc>
                <a:tc>
                  <a:txBody>
                    <a:bodyPr/>
                    <a:lstStyle/>
                    <a:p>
                      <a:pPr algn="ctr"/>
                      <a:r>
                        <a:rPr lang="en-AU" sz="900" dirty="0">
                          <a:latin typeface="+mn-lt"/>
                        </a:rPr>
                        <a:t>Unique WP </a:t>
                      </a:r>
                    </a:p>
                    <a:p>
                      <a:pPr algn="ctr"/>
                      <a:r>
                        <a:rPr lang="en-AU" sz="900" dirty="0">
                          <a:latin typeface="+mn-lt"/>
                        </a:rPr>
                        <a:t>under assessment</a:t>
                      </a:r>
                    </a:p>
                  </a:txBody>
                  <a:tcPr marL="99060" marR="99060" anchor="ctr">
                    <a:solidFill>
                      <a:srgbClr val="002060"/>
                    </a:solidFill>
                  </a:tcPr>
                </a:tc>
                <a:tc>
                  <a:txBody>
                    <a:bodyPr/>
                    <a:lstStyle/>
                    <a:p>
                      <a:pPr algn="ctr"/>
                      <a:r>
                        <a:rPr lang="en-AU" sz="900" dirty="0">
                          <a:latin typeface="+mn-lt"/>
                        </a:rPr>
                        <a:t>Stage STF</a:t>
                      </a:r>
                    </a:p>
                    <a:p>
                      <a:pPr algn="ctr"/>
                      <a:r>
                        <a:rPr lang="en-AU" sz="900" dirty="0">
                          <a:latin typeface="+mn-lt"/>
                        </a:rPr>
                        <a:t>(Target Days)</a:t>
                      </a:r>
                    </a:p>
                  </a:txBody>
                  <a:tcPr marL="99060" marR="99060" anchor="ctr">
                    <a:solidFill>
                      <a:srgbClr val="002060"/>
                    </a:solidFill>
                  </a:tcPr>
                </a:tc>
                <a:tc>
                  <a:txBody>
                    <a:bodyPr/>
                    <a:lstStyle/>
                    <a:p>
                      <a:pPr algn="ctr"/>
                      <a:r>
                        <a:rPr lang="en-AU" sz="900" dirty="0">
                          <a:latin typeface="+mn-lt"/>
                        </a:rPr>
                        <a:t>Stages</a:t>
                      </a:r>
                      <a:r>
                        <a:rPr lang="en-AU" sz="900" baseline="0" dirty="0">
                          <a:latin typeface="+mn-lt"/>
                        </a:rPr>
                        <a:t> </a:t>
                      </a:r>
                      <a:r>
                        <a:rPr lang="en-AU" sz="900" dirty="0">
                          <a:latin typeface="+mn-lt"/>
                        </a:rPr>
                        <a:t>Over </a:t>
                      </a:r>
                    </a:p>
                    <a:p>
                      <a:pPr algn="ctr"/>
                      <a:r>
                        <a:rPr lang="en-AU" sz="900" dirty="0">
                          <a:latin typeface="+mn-lt"/>
                        </a:rPr>
                        <a:t>STF</a:t>
                      </a:r>
                    </a:p>
                  </a:txBody>
                  <a:tcPr marL="99060" marR="99060" anchor="ctr">
                    <a:solidFill>
                      <a:srgbClr val="002060"/>
                    </a:solidFill>
                  </a:tcPr>
                </a:tc>
                <a:tc>
                  <a:txBody>
                    <a:bodyPr/>
                    <a:lstStyle/>
                    <a:p>
                      <a:pPr algn="ctr"/>
                      <a:r>
                        <a:rPr lang="en-AU" sz="900" dirty="0">
                          <a:latin typeface="+mn-lt"/>
                        </a:rPr>
                        <a:t>Stages Within</a:t>
                      </a:r>
                    </a:p>
                    <a:p>
                      <a:pPr algn="ctr"/>
                      <a:r>
                        <a:rPr lang="en-AU" sz="900" dirty="0">
                          <a:latin typeface="+mn-lt"/>
                        </a:rPr>
                        <a:t>STF</a:t>
                      </a:r>
                    </a:p>
                  </a:txBody>
                  <a:tcPr marL="99060" marR="9906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latin typeface="+mn-lt"/>
                        </a:rPr>
                        <a:t>Total stages</a:t>
                      </a:r>
                    </a:p>
                  </a:txBody>
                  <a:tcPr marL="99060" marR="9906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latin typeface="+mn-lt"/>
                        </a:rPr>
                        <a:t>%</a:t>
                      </a:r>
                    </a:p>
                    <a:p>
                      <a:pPr algn="ctr"/>
                      <a:r>
                        <a:rPr lang="en-AU" sz="900" dirty="0">
                          <a:latin typeface="+mn-lt"/>
                        </a:rPr>
                        <a:t>(Within STF/Total)</a:t>
                      </a:r>
                      <a:endParaRPr lang="en-AU" sz="900" dirty="0">
                        <a:solidFill>
                          <a:schemeClr val="bg1"/>
                        </a:solidFill>
                        <a:latin typeface="+mn-lt"/>
                      </a:endParaRPr>
                    </a:p>
                  </a:txBody>
                  <a:tcPr marL="99060" marR="99060" anchor="ctr">
                    <a:solidFill>
                      <a:srgbClr val="002060"/>
                    </a:solidFill>
                  </a:tcPr>
                </a:tc>
                <a:extLst>
                  <a:ext uri="{0D108BD9-81ED-4DB2-BD59-A6C34878D82A}">
                    <a16:rowId xmlns:a16="http://schemas.microsoft.com/office/drawing/2014/main" val="10000"/>
                  </a:ext>
                </a:extLst>
              </a:tr>
              <a:tr h="331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dirty="0">
                          <a:effectLst/>
                          <a:latin typeface="+mn-lt"/>
                        </a:rPr>
                        <a:t>FY 2019-20 Q2</a:t>
                      </a:r>
                      <a:endParaRPr lang="en-AU" sz="900" b="1" i="0" u="none" strike="noStrike" dirty="0">
                        <a:solidFill>
                          <a:srgbClr val="000000"/>
                        </a:solidFill>
                        <a:effectLst/>
                        <a:latin typeface="+mn-lt"/>
                      </a:endParaRPr>
                    </a:p>
                  </a:txBody>
                  <a:tcPr anchor="ctr"/>
                </a:tc>
                <a:tc>
                  <a:txBody>
                    <a:bodyPr/>
                    <a:lstStyle/>
                    <a:p>
                      <a:pPr algn="ctr" rtl="0" fontAlgn="ctr"/>
                      <a:r>
                        <a:rPr lang="en-AU" sz="900" u="none" strike="noStrike" dirty="0">
                          <a:effectLst/>
                          <a:latin typeface="+mn-lt"/>
                        </a:rPr>
                        <a:t>Work Plan (WA)</a:t>
                      </a:r>
                      <a:endParaRPr lang="en-AU" sz="900" b="0" i="0" u="none" strike="noStrike" dirty="0">
                        <a:solidFill>
                          <a:srgbClr val="000000"/>
                        </a:solidFill>
                        <a:effectLst/>
                        <a:latin typeface="+mn-lt"/>
                      </a:endParaRPr>
                    </a:p>
                  </a:txBody>
                  <a:tcPr marL="85725" marR="9525" marT="9525" marB="0" anchor="ctr"/>
                </a:tc>
                <a:tc>
                  <a:txBody>
                    <a:bodyPr/>
                    <a:lstStyle/>
                    <a:p>
                      <a:pPr algn="ctr" fontAlgn="b"/>
                      <a:r>
                        <a:rPr lang="en-AU" sz="900" b="0" i="0" u="none" strike="noStrike" dirty="0">
                          <a:solidFill>
                            <a:srgbClr val="000000"/>
                          </a:solidFill>
                          <a:effectLst/>
                          <a:latin typeface="+mn-lt"/>
                        </a:rPr>
                        <a:t>21</a:t>
                      </a:r>
                    </a:p>
                  </a:txBody>
                  <a:tcPr marL="7620" marR="7620" marT="7620" marB="0" anchor="ctr"/>
                </a:tc>
                <a:tc>
                  <a:txBody>
                    <a:bodyPr/>
                    <a:lstStyle/>
                    <a:p>
                      <a:pPr algn="ctr" rtl="0" fontAlgn="ctr"/>
                      <a:r>
                        <a:rPr lang="en-AU" sz="900" b="0" i="0" u="none" strike="noStrike" dirty="0">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29</a:t>
                      </a:r>
                    </a:p>
                  </a:txBody>
                  <a:tcPr marL="9525" marR="9525" marT="9525" marB="0" anchor="ctr"/>
                </a:tc>
                <a:tc>
                  <a:txBody>
                    <a:bodyPr/>
                    <a:lstStyle/>
                    <a:p>
                      <a:pPr algn="ctr" fontAlgn="b"/>
                      <a:r>
                        <a:rPr lang="en-AU" sz="900" b="0" i="0" u="none" strike="noStrike" dirty="0">
                          <a:solidFill>
                            <a:srgbClr val="000000"/>
                          </a:solidFill>
                          <a:effectLst/>
                          <a:latin typeface="+mn-lt"/>
                        </a:rPr>
                        <a:t>30</a:t>
                      </a:r>
                    </a:p>
                  </a:txBody>
                  <a:tcPr marL="9525" marR="9525" marT="9525" marB="0" anchor="ctr"/>
                </a:tc>
                <a:tc>
                  <a:txBody>
                    <a:bodyPr/>
                    <a:lstStyle/>
                    <a:p>
                      <a:pPr algn="ctr" fontAlgn="b"/>
                      <a:r>
                        <a:rPr lang="en-AU" sz="900" b="0" i="0" u="none" strike="noStrike" dirty="0">
                          <a:solidFill>
                            <a:srgbClr val="000000"/>
                          </a:solidFill>
                          <a:effectLst/>
                          <a:latin typeface="+mn-lt"/>
                        </a:rPr>
                        <a:t>97%</a:t>
                      </a:r>
                    </a:p>
                  </a:txBody>
                  <a:tcPr marL="7620" marR="7620" marT="7620" marB="0" anchor="ctr"/>
                </a:tc>
                <a:extLst>
                  <a:ext uri="{0D108BD9-81ED-4DB2-BD59-A6C34878D82A}">
                    <a16:rowId xmlns:a16="http://schemas.microsoft.com/office/drawing/2014/main" val="2202581273"/>
                  </a:ext>
                </a:extLst>
              </a:tr>
              <a:tr h="331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dirty="0">
                          <a:effectLst/>
                          <a:latin typeface="+mn-lt"/>
                        </a:rPr>
                        <a:t>FY 2019-20 Q1</a:t>
                      </a:r>
                      <a:endParaRPr lang="en-AU" sz="900" b="1" i="0" u="none" strike="noStrike" dirty="0">
                        <a:solidFill>
                          <a:srgbClr val="000000"/>
                        </a:solidFill>
                        <a:effectLst/>
                        <a:latin typeface="+mn-lt"/>
                      </a:endParaRPr>
                    </a:p>
                  </a:txBody>
                  <a:tcPr anchor="ctr"/>
                </a:tc>
                <a:tc>
                  <a:txBody>
                    <a:bodyPr/>
                    <a:lstStyle/>
                    <a:p>
                      <a:pPr algn="ctr" rtl="0" fontAlgn="ctr"/>
                      <a:r>
                        <a:rPr lang="en-AU" sz="900" u="none" strike="noStrike" dirty="0">
                          <a:effectLst/>
                          <a:latin typeface="+mn-lt"/>
                        </a:rPr>
                        <a:t>Work Plan (WA)</a:t>
                      </a:r>
                      <a:endParaRPr lang="en-AU" sz="900" b="0" i="0" u="none" strike="noStrike" dirty="0">
                        <a:solidFill>
                          <a:srgbClr val="000000"/>
                        </a:solidFill>
                        <a:effectLst/>
                        <a:latin typeface="+mn-lt"/>
                      </a:endParaRPr>
                    </a:p>
                  </a:txBody>
                  <a:tcPr marL="85725" marR="9525" marT="9525" marB="0" anchor="ctr"/>
                </a:tc>
                <a:tc>
                  <a:txBody>
                    <a:bodyPr/>
                    <a:lstStyle/>
                    <a:p>
                      <a:pPr algn="ctr" fontAlgn="b"/>
                      <a:r>
                        <a:rPr lang="en-AU" sz="900" b="0" i="0" u="none" strike="noStrike" dirty="0">
                          <a:solidFill>
                            <a:srgbClr val="000000"/>
                          </a:solidFill>
                          <a:effectLst/>
                          <a:latin typeface="+mn-lt"/>
                        </a:rPr>
                        <a:t>18</a:t>
                      </a:r>
                    </a:p>
                  </a:txBody>
                  <a:tcPr marL="7620" marR="7620" marT="7620" marB="0" anchor="ctr"/>
                </a:tc>
                <a:tc>
                  <a:txBody>
                    <a:bodyPr/>
                    <a:lstStyle/>
                    <a:p>
                      <a:pPr algn="ctr" rtl="0" fontAlgn="ctr"/>
                      <a:r>
                        <a:rPr lang="en-AU" sz="900" u="none" strike="noStrike" dirty="0">
                          <a:solidFill>
                            <a:schemeClr val="bg1">
                              <a:lumMod val="50000"/>
                            </a:schemeClr>
                          </a:solidFill>
                          <a:effectLst/>
                          <a:latin typeface="+mn-l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b="0" i="0" u="none" strike="noStrike" dirty="0">
                          <a:solidFill>
                            <a:srgbClr val="000000"/>
                          </a:solidFill>
                          <a:effectLst/>
                          <a:latin typeface="+mn-lt"/>
                        </a:rPr>
                        <a:t>2</a:t>
                      </a:r>
                    </a:p>
                  </a:txBody>
                  <a:tcPr marL="9525" marR="9525" marT="9525" marB="0" anchor="ctr"/>
                </a:tc>
                <a:tc>
                  <a:txBody>
                    <a:bodyPr/>
                    <a:lstStyle/>
                    <a:p>
                      <a:pPr algn="ctr" fontAlgn="b"/>
                      <a:r>
                        <a:rPr lang="en-AU" sz="900" b="0" i="0" u="none" strike="noStrike">
                          <a:solidFill>
                            <a:srgbClr val="000000"/>
                          </a:solidFill>
                          <a:effectLst/>
                          <a:latin typeface="+mn-lt"/>
                        </a:rPr>
                        <a:t>32</a:t>
                      </a:r>
                    </a:p>
                  </a:txBody>
                  <a:tcPr marL="9525" marR="9525" marT="9525" marB="0" anchor="ctr"/>
                </a:tc>
                <a:tc>
                  <a:txBody>
                    <a:bodyPr/>
                    <a:lstStyle/>
                    <a:p>
                      <a:pPr algn="ctr" fontAlgn="b"/>
                      <a:r>
                        <a:rPr lang="en-AU" sz="900" b="0" i="0" u="none" strike="noStrike" dirty="0">
                          <a:solidFill>
                            <a:srgbClr val="000000"/>
                          </a:solidFill>
                          <a:effectLst/>
                          <a:latin typeface="+mn-lt"/>
                        </a:rPr>
                        <a:t>34</a:t>
                      </a:r>
                    </a:p>
                  </a:txBody>
                  <a:tcPr marL="9525" marR="9525" marT="9525" marB="0" anchor="ctr"/>
                </a:tc>
                <a:tc>
                  <a:txBody>
                    <a:bodyPr/>
                    <a:lstStyle/>
                    <a:p>
                      <a:pPr algn="ctr" fontAlgn="b"/>
                      <a:r>
                        <a:rPr lang="en-AU" sz="900" u="none" strike="noStrike" dirty="0">
                          <a:effectLst/>
                          <a:latin typeface="+mn-lt"/>
                        </a:rPr>
                        <a:t>94%</a:t>
                      </a:r>
                      <a:endParaRPr lang="en-AU" sz="9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0003"/>
                  </a:ext>
                </a:extLst>
              </a:tr>
            </a:tbl>
          </a:graphicData>
        </a:graphic>
      </p:graphicFrame>
      <p:sp>
        <p:nvSpPr>
          <p:cNvPr id="6" name="TextBox 5"/>
          <p:cNvSpPr txBox="1"/>
          <p:nvPr/>
        </p:nvSpPr>
        <p:spPr>
          <a:xfrm>
            <a:off x="628120" y="812823"/>
            <a:ext cx="5256584" cy="276999"/>
          </a:xfrm>
          <a:prstGeom prst="rect">
            <a:avLst/>
          </a:prstGeom>
          <a:noFill/>
        </p:spPr>
        <p:txBody>
          <a:bodyPr wrap="square" rtlCol="0">
            <a:spAutoFit/>
          </a:bodyPr>
          <a:lstStyle/>
          <a:p>
            <a:r>
              <a:rPr lang="en-AU" sz="1200" dirty="0"/>
              <a:t>Extractive Work Plan Stages* Assessed Within Statutory Time Frame (STF)</a:t>
            </a:r>
          </a:p>
        </p:txBody>
      </p:sp>
      <p:sp>
        <p:nvSpPr>
          <p:cNvPr id="8" name="TextBox 7">
            <a:extLst>
              <a:ext uri="{FF2B5EF4-FFF2-40B4-BE49-F238E27FC236}">
                <a16:creationId xmlns:a16="http://schemas.microsoft.com/office/drawing/2014/main" id="{DB8832FC-FFFC-424F-9FC3-27AB79C292BE}"/>
              </a:ext>
            </a:extLst>
          </p:cNvPr>
          <p:cNvSpPr txBox="1"/>
          <p:nvPr/>
        </p:nvSpPr>
        <p:spPr>
          <a:xfrm>
            <a:off x="5313039" y="2858160"/>
            <a:ext cx="3781089" cy="1692771"/>
          </a:xfrm>
          <a:prstGeom prst="rect">
            <a:avLst/>
          </a:prstGeom>
          <a:noFill/>
        </p:spPr>
        <p:txBody>
          <a:bodyPr wrap="square" rtlCol="0">
            <a:spAutoFit/>
          </a:bodyPr>
          <a:lstStyle/>
          <a:p>
            <a:r>
              <a:rPr lang="en-AU" sz="900" b="1" dirty="0"/>
              <a:t>Explanation for the result: </a:t>
            </a:r>
          </a:p>
          <a:p>
            <a:endParaRPr lang="en-AU" sz="900" dirty="0"/>
          </a:p>
          <a:p>
            <a:pPr>
              <a:spcAft>
                <a:spcPts val="600"/>
              </a:spcAft>
            </a:pPr>
            <a:r>
              <a:rPr lang="en-AU" sz="900" dirty="0"/>
              <a:t>This performance indicator for extractive industry work authority work plans measures whether the work plan stages were assessed within the statutory time frames.</a:t>
            </a:r>
          </a:p>
          <a:p>
            <a:pPr>
              <a:spcAft>
                <a:spcPts val="600"/>
              </a:spcAft>
            </a:pPr>
            <a:br>
              <a:rPr lang="en-AU" sz="900" dirty="0">
                <a:solidFill>
                  <a:srgbClr val="C00000"/>
                </a:solidFill>
              </a:rPr>
            </a:br>
            <a:r>
              <a:rPr lang="en-AU" sz="900" dirty="0"/>
              <a:t>In Q2 30 extractive work plan stages were assessed for 21 unique work plans, of which 97% were assessed within the statutory time frame. One work plan and one work authority were approved in the quarter. Eight work plans / work plan variations were statutorily endorsed and returned to client to proceed to planning approval.</a:t>
            </a:r>
          </a:p>
        </p:txBody>
      </p:sp>
      <p:sp>
        <p:nvSpPr>
          <p:cNvPr id="10" name="TextBox 9">
            <a:extLst>
              <a:ext uri="{FF2B5EF4-FFF2-40B4-BE49-F238E27FC236}">
                <a16:creationId xmlns:a16="http://schemas.microsoft.com/office/drawing/2014/main" id="{C741BD5D-99F0-4DC8-880A-2BBA7BF38E71}"/>
              </a:ext>
            </a:extLst>
          </p:cNvPr>
          <p:cNvSpPr txBox="1"/>
          <p:nvPr/>
        </p:nvSpPr>
        <p:spPr>
          <a:xfrm>
            <a:off x="5291687" y="4797152"/>
            <a:ext cx="3781088" cy="923330"/>
          </a:xfrm>
          <a:prstGeom prst="rect">
            <a:avLst/>
          </a:prstGeom>
          <a:noFill/>
        </p:spPr>
        <p:txBody>
          <a:bodyPr wrap="square" rtlCol="0">
            <a:spAutoFit/>
          </a:bodyPr>
          <a:lstStyle/>
          <a:p>
            <a:r>
              <a:rPr lang="en-AU" sz="900" b="1" dirty="0"/>
              <a:t>Why are these measures important?</a:t>
            </a:r>
          </a:p>
          <a:p>
            <a:endParaRPr lang="en-AU" sz="900" dirty="0">
              <a:solidFill>
                <a:schemeClr val="bg1">
                  <a:lumMod val="50000"/>
                </a:schemeClr>
              </a:solidFill>
            </a:endParaRPr>
          </a:p>
          <a:p>
            <a:r>
              <a:rPr lang="en-AU" sz="900" dirty="0">
                <a:solidFill>
                  <a:schemeClr val="bg1">
                    <a:lumMod val="50000"/>
                  </a:schemeClr>
                </a:solidFill>
              </a:rPr>
              <a:t>Earth Resources Regulation strives for a consistent and transparent approvals process, balancing efficiency but maintaining the rigour required for comprehensive assessment, consistent with the legislation.</a:t>
            </a:r>
          </a:p>
          <a:p>
            <a:r>
              <a:rPr lang="en-AU" sz="900" dirty="0"/>
              <a:t> </a:t>
            </a:r>
          </a:p>
        </p:txBody>
      </p:sp>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9002109" y="218717"/>
            <a:ext cx="897328" cy="274042"/>
          </a:xfrm>
        </p:spPr>
        <p:txBody>
          <a:bodyPr/>
          <a:lstStyle/>
          <a:p>
            <a:r>
              <a:rPr lang="en-AU" dirty="0"/>
              <a:t> Page    </a:t>
            </a:r>
            <a:fld id="{BE4ABD5F-D626-4461-ADC9-85806A61CF0E}" type="slidenum">
              <a:rPr lang="en-AU" smtClean="0"/>
              <a:pPr/>
              <a:t>4</a:t>
            </a:fld>
            <a:endParaRPr lang="en-AU" dirty="0"/>
          </a:p>
        </p:txBody>
      </p:sp>
      <p:sp>
        <p:nvSpPr>
          <p:cNvPr id="3" name="Footer Placeholder 2"/>
          <p:cNvSpPr>
            <a:spLocks noGrp="1"/>
          </p:cNvSpPr>
          <p:nvPr>
            <p:ph type="ftr" sz="quarter" idx="11"/>
          </p:nvPr>
        </p:nvSpPr>
        <p:spPr/>
        <p:txBody>
          <a:bodyPr/>
          <a:lstStyle/>
          <a:p>
            <a:r>
              <a:rPr lang="en-AU"/>
              <a:t>Earth Resources Regulation Quarterly Performance Report 2019-20 Q2</a:t>
            </a:r>
          </a:p>
        </p:txBody>
      </p:sp>
      <p:graphicFrame>
        <p:nvGraphicFramePr>
          <p:cNvPr id="11" name="Table 10">
            <a:extLst>
              <a:ext uri="{FF2B5EF4-FFF2-40B4-BE49-F238E27FC236}">
                <a16:creationId xmlns:a16="http://schemas.microsoft.com/office/drawing/2014/main" id="{7C649430-4EE8-472D-97D5-DA2CFDD751FF}"/>
              </a:ext>
            </a:extLst>
          </p:cNvPr>
          <p:cNvGraphicFramePr>
            <a:graphicFrameLocks noGrp="1"/>
          </p:cNvGraphicFramePr>
          <p:nvPr>
            <p:extLst>
              <p:ext uri="{D42A27DB-BD31-4B8C-83A1-F6EECF244321}">
                <p14:modId xmlns:p14="http://schemas.microsoft.com/office/powerpoint/2010/main" val="3910876626"/>
              </p:ext>
            </p:extLst>
          </p:nvPr>
        </p:nvGraphicFramePr>
        <p:xfrm>
          <a:off x="628120" y="4838299"/>
          <a:ext cx="3634748" cy="1072055"/>
        </p:xfrm>
        <a:graphic>
          <a:graphicData uri="http://schemas.openxmlformats.org/drawingml/2006/table">
            <a:tbl>
              <a:tblPr firstRow="1" bandRow="1">
                <a:tableStyleId>{7DF18680-E054-41AD-8BC1-D1AEF772440D}</a:tableStyleId>
              </a:tblPr>
              <a:tblGrid>
                <a:gridCol w="894992">
                  <a:extLst>
                    <a:ext uri="{9D8B030D-6E8A-4147-A177-3AD203B41FA5}">
                      <a16:colId xmlns:a16="http://schemas.microsoft.com/office/drawing/2014/main" val="20000"/>
                    </a:ext>
                  </a:extLst>
                </a:gridCol>
                <a:gridCol w="1747132">
                  <a:extLst>
                    <a:ext uri="{9D8B030D-6E8A-4147-A177-3AD203B41FA5}">
                      <a16:colId xmlns:a16="http://schemas.microsoft.com/office/drawing/2014/main" val="20001"/>
                    </a:ext>
                  </a:extLst>
                </a:gridCol>
                <a:gridCol w="992624">
                  <a:extLst>
                    <a:ext uri="{9D8B030D-6E8A-4147-A177-3AD203B41FA5}">
                      <a16:colId xmlns:a16="http://schemas.microsoft.com/office/drawing/2014/main" val="20002"/>
                    </a:ext>
                  </a:extLst>
                </a:gridCol>
              </a:tblGrid>
              <a:tr h="390901">
                <a:tc>
                  <a:txBody>
                    <a:bodyPr/>
                    <a:lstStyle/>
                    <a:p>
                      <a:pPr algn="ctr"/>
                      <a:r>
                        <a:rPr lang="en-AU" sz="900" dirty="0"/>
                        <a:t>Quarter</a:t>
                      </a:r>
                      <a:endParaRPr lang="en-AU" sz="900" dirty="0">
                        <a:latin typeface="+mn-lt"/>
                      </a:endParaRPr>
                    </a:p>
                  </a:txBody>
                  <a:tcPr marL="99060" marR="99060" anchor="ctr">
                    <a:solidFill>
                      <a:srgbClr val="002060"/>
                    </a:solidFill>
                  </a:tcPr>
                </a:tc>
                <a:tc>
                  <a:txBody>
                    <a:bodyPr/>
                    <a:lstStyle/>
                    <a:p>
                      <a:pPr algn="ctr"/>
                      <a:r>
                        <a:rPr lang="en-AU" sz="900" dirty="0"/>
                        <a:t>Licence Type</a:t>
                      </a:r>
                      <a:endParaRPr lang="en-AU" sz="900" dirty="0">
                        <a:latin typeface="+mn-lt"/>
                      </a:endParaRPr>
                    </a:p>
                  </a:txBody>
                  <a:tcPr marL="99060" marR="99060" anchor="ctr">
                    <a:solidFill>
                      <a:srgbClr val="002060"/>
                    </a:solidFill>
                  </a:tcPr>
                </a:tc>
                <a:tc>
                  <a:txBody>
                    <a:bodyPr/>
                    <a:lstStyle/>
                    <a:p>
                      <a:pPr algn="ctr"/>
                      <a:r>
                        <a:rPr lang="en-AU" sz="900" dirty="0"/>
                        <a:t>Approved</a:t>
                      </a:r>
                      <a:endParaRPr lang="en-AU" sz="900" dirty="0">
                        <a:latin typeface="+mn-lt"/>
                      </a:endParaRPr>
                    </a:p>
                  </a:txBody>
                  <a:tcPr marL="99060" marR="99060" anchor="ctr">
                    <a:solidFill>
                      <a:srgbClr val="002060"/>
                    </a:solidFill>
                  </a:tcPr>
                </a:tc>
                <a:extLst>
                  <a:ext uri="{0D108BD9-81ED-4DB2-BD59-A6C34878D82A}">
                    <a16:rowId xmlns:a16="http://schemas.microsoft.com/office/drawing/2014/main" val="10000"/>
                  </a:ext>
                </a:extLst>
              </a:tr>
              <a:tr h="340577">
                <a:tc>
                  <a:txBody>
                    <a:bodyPr/>
                    <a:lstStyle/>
                    <a:p>
                      <a:pPr algn="ctr" rtl="0" fontAlgn="ctr"/>
                      <a:r>
                        <a:rPr lang="en-AU" sz="900" u="none" strike="noStrike" dirty="0">
                          <a:effectLst/>
                        </a:rPr>
                        <a:t>FY 2019-20 Q2</a:t>
                      </a:r>
                      <a:endParaRPr lang="en-AU" sz="900" b="0" i="0" u="none" strike="noStrike" dirty="0">
                        <a:solidFill>
                          <a:schemeClr val="tx1"/>
                        </a:solidFill>
                        <a:effectLst/>
                        <a:latin typeface="+mn-lt"/>
                      </a:endParaRPr>
                    </a:p>
                  </a:txBody>
                  <a:tcPr marL="90000" marR="90000" marT="9525" marB="0" anchor="ctr"/>
                </a:tc>
                <a:tc>
                  <a:txBody>
                    <a:bodyPr/>
                    <a:lstStyle/>
                    <a:p>
                      <a:pPr algn="ctr" fontAlgn="b"/>
                      <a:r>
                        <a:rPr lang="en-AU" sz="900" u="none" strike="noStrike" dirty="0">
                          <a:effectLst/>
                        </a:rPr>
                        <a:t>Work Authority</a:t>
                      </a:r>
                      <a:endParaRPr lang="en-AU" sz="900" b="0" i="0" u="none" strike="noStrike" dirty="0">
                        <a:solidFill>
                          <a:srgbClr val="000000"/>
                        </a:solidFill>
                        <a:effectLst/>
                        <a:latin typeface="+mn-lt"/>
                      </a:endParaRPr>
                    </a:p>
                  </a:txBody>
                  <a:tcPr marL="90000" marR="90000" marT="9525" marB="0" anchor="ctr"/>
                </a:tc>
                <a:tc>
                  <a:txBody>
                    <a:bodyPr/>
                    <a:lstStyle/>
                    <a:p>
                      <a:pPr algn="ctr" fontAlgn="b"/>
                      <a:r>
                        <a:rPr lang="en-AU" sz="900" u="none" strike="noStrike" dirty="0">
                          <a:effectLst/>
                        </a:rPr>
                        <a:t>1</a:t>
                      </a:r>
                      <a:endParaRPr lang="en-AU" sz="9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904456443"/>
                  </a:ext>
                </a:extLst>
              </a:tr>
              <a:tr h="340577">
                <a:tc>
                  <a:txBody>
                    <a:bodyPr/>
                    <a:lstStyle/>
                    <a:p>
                      <a:pPr algn="ctr" rtl="0" fontAlgn="ctr"/>
                      <a:r>
                        <a:rPr lang="en-AU" sz="900" u="none" strike="noStrike" dirty="0">
                          <a:effectLst/>
                        </a:rPr>
                        <a:t>FY 2019-20 Q1</a:t>
                      </a:r>
                      <a:endParaRPr lang="en-AU" sz="900" b="0" i="0" u="none" strike="noStrike" dirty="0">
                        <a:solidFill>
                          <a:schemeClr val="tx1"/>
                        </a:solidFill>
                        <a:effectLst/>
                        <a:latin typeface="+mn-lt"/>
                      </a:endParaRPr>
                    </a:p>
                  </a:txBody>
                  <a:tcPr marL="90000" marR="90000" marT="9525" marB="0" anchor="ctr"/>
                </a:tc>
                <a:tc>
                  <a:txBody>
                    <a:bodyPr/>
                    <a:lstStyle/>
                    <a:p>
                      <a:pPr algn="ctr" fontAlgn="b"/>
                      <a:r>
                        <a:rPr lang="en-AU" sz="900" u="none" strike="noStrike" dirty="0">
                          <a:effectLst/>
                        </a:rPr>
                        <a:t>Work Authority</a:t>
                      </a:r>
                      <a:endParaRPr lang="en-AU" sz="900" b="0" i="0" u="none" strike="noStrike" dirty="0">
                        <a:solidFill>
                          <a:srgbClr val="000000"/>
                        </a:solidFill>
                        <a:effectLst/>
                        <a:latin typeface="+mn-lt"/>
                      </a:endParaRPr>
                    </a:p>
                  </a:txBody>
                  <a:tcPr marL="90000" marR="90000" marT="9525" marB="0" anchor="ctr"/>
                </a:tc>
                <a:tc>
                  <a:txBody>
                    <a:bodyPr/>
                    <a:lstStyle/>
                    <a:p>
                      <a:pPr algn="ctr" fontAlgn="b"/>
                      <a:r>
                        <a:rPr lang="en-AU" sz="900" u="none" strike="noStrike" dirty="0">
                          <a:effectLst/>
                        </a:rPr>
                        <a:t>3</a:t>
                      </a:r>
                      <a:endParaRPr lang="en-AU" sz="9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236717772"/>
                  </a:ext>
                </a:extLst>
              </a:tr>
            </a:tbl>
          </a:graphicData>
        </a:graphic>
      </p:graphicFrame>
      <p:sp>
        <p:nvSpPr>
          <p:cNvPr id="13" name="TextBox 12">
            <a:extLst>
              <a:ext uri="{FF2B5EF4-FFF2-40B4-BE49-F238E27FC236}">
                <a16:creationId xmlns:a16="http://schemas.microsoft.com/office/drawing/2014/main" id="{88DF10AE-5792-4424-B9F8-7059809E7E49}"/>
              </a:ext>
            </a:extLst>
          </p:cNvPr>
          <p:cNvSpPr txBox="1"/>
          <p:nvPr/>
        </p:nvSpPr>
        <p:spPr>
          <a:xfrm>
            <a:off x="632520" y="4520153"/>
            <a:ext cx="3634748" cy="276999"/>
          </a:xfrm>
          <a:prstGeom prst="rect">
            <a:avLst/>
          </a:prstGeom>
          <a:noFill/>
        </p:spPr>
        <p:txBody>
          <a:bodyPr wrap="square" rtlCol="0">
            <a:spAutoFit/>
          </a:bodyPr>
          <a:lstStyle/>
          <a:p>
            <a:r>
              <a:rPr lang="en-AU" sz="1200" dirty="0"/>
              <a:t>Work Authority Finalised in the quarter</a:t>
            </a:r>
          </a:p>
        </p:txBody>
      </p:sp>
      <p:graphicFrame>
        <p:nvGraphicFramePr>
          <p:cNvPr id="14" name="Table 13">
            <a:extLst>
              <a:ext uri="{FF2B5EF4-FFF2-40B4-BE49-F238E27FC236}">
                <a16:creationId xmlns:a16="http://schemas.microsoft.com/office/drawing/2014/main" id="{5317416D-20A6-45C3-B448-FEE7105EC300}"/>
              </a:ext>
            </a:extLst>
          </p:cNvPr>
          <p:cNvGraphicFramePr>
            <a:graphicFrameLocks noGrp="1"/>
          </p:cNvGraphicFramePr>
          <p:nvPr>
            <p:extLst>
              <p:ext uri="{D42A27DB-BD31-4B8C-83A1-F6EECF244321}">
                <p14:modId xmlns:p14="http://schemas.microsoft.com/office/powerpoint/2010/main" val="4266208487"/>
              </p:ext>
            </p:extLst>
          </p:nvPr>
        </p:nvGraphicFramePr>
        <p:xfrm>
          <a:off x="648640" y="3197389"/>
          <a:ext cx="3624488" cy="1042853"/>
        </p:xfrm>
        <a:graphic>
          <a:graphicData uri="http://schemas.openxmlformats.org/drawingml/2006/table">
            <a:tbl>
              <a:tblPr firstRow="1" bandRow="1">
                <a:tableStyleId>{7DF18680-E054-41AD-8BC1-D1AEF772440D}</a:tableStyleId>
              </a:tblPr>
              <a:tblGrid>
                <a:gridCol w="903671">
                  <a:extLst>
                    <a:ext uri="{9D8B030D-6E8A-4147-A177-3AD203B41FA5}">
                      <a16:colId xmlns:a16="http://schemas.microsoft.com/office/drawing/2014/main" val="20000"/>
                    </a:ext>
                  </a:extLst>
                </a:gridCol>
                <a:gridCol w="1763944">
                  <a:extLst>
                    <a:ext uri="{9D8B030D-6E8A-4147-A177-3AD203B41FA5}">
                      <a16:colId xmlns:a16="http://schemas.microsoft.com/office/drawing/2014/main" val="20001"/>
                    </a:ext>
                  </a:extLst>
                </a:gridCol>
                <a:gridCol w="956873">
                  <a:extLst>
                    <a:ext uri="{9D8B030D-6E8A-4147-A177-3AD203B41FA5}">
                      <a16:colId xmlns:a16="http://schemas.microsoft.com/office/drawing/2014/main" val="2951049663"/>
                    </a:ext>
                  </a:extLst>
                </a:gridCol>
              </a:tblGrid>
              <a:tr h="380689">
                <a:tc>
                  <a:txBody>
                    <a:bodyPr/>
                    <a:lstStyle/>
                    <a:p>
                      <a:pPr algn="ctr"/>
                      <a:r>
                        <a:rPr lang="en-AU" sz="900" dirty="0">
                          <a:latin typeface="+mn-lt"/>
                        </a:rPr>
                        <a:t>Quarter</a:t>
                      </a:r>
                    </a:p>
                  </a:txBody>
                  <a:tcPr marL="99060" marR="99060" anchor="ctr">
                    <a:solidFill>
                      <a:srgbClr val="002060"/>
                    </a:solidFill>
                  </a:tcPr>
                </a:tc>
                <a:tc>
                  <a:txBody>
                    <a:bodyPr/>
                    <a:lstStyle/>
                    <a:p>
                      <a:pPr algn="ctr"/>
                      <a:r>
                        <a:rPr lang="en-AU" sz="900" dirty="0">
                          <a:latin typeface="+mn-lt"/>
                        </a:rPr>
                        <a:t>Work Plan Type</a:t>
                      </a:r>
                    </a:p>
                  </a:txBody>
                  <a:tcPr marL="99060" marR="99060" anchor="ctr">
                    <a:solidFill>
                      <a:srgbClr val="002060"/>
                    </a:solidFill>
                  </a:tcPr>
                </a:tc>
                <a:tc>
                  <a:txBody>
                    <a:bodyPr/>
                    <a:lstStyle/>
                    <a:p>
                      <a:pPr algn="ctr"/>
                      <a:r>
                        <a:rPr lang="en-AU" sz="900" dirty="0">
                          <a:latin typeface="+mn-lt"/>
                        </a:rPr>
                        <a:t>Approved</a:t>
                      </a:r>
                    </a:p>
                  </a:txBody>
                  <a:tcPr marL="99060" marR="99060" anchor="ctr">
                    <a:solidFill>
                      <a:srgbClr val="002060"/>
                    </a:solidFill>
                  </a:tcPr>
                </a:tc>
                <a:extLst>
                  <a:ext uri="{0D108BD9-81ED-4DB2-BD59-A6C34878D82A}">
                    <a16:rowId xmlns:a16="http://schemas.microsoft.com/office/drawing/2014/main" val="10000"/>
                  </a:ext>
                </a:extLst>
              </a:tr>
              <a:tr h="331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dirty="0">
                          <a:effectLst/>
                          <a:latin typeface="+mn-lt"/>
                        </a:rPr>
                        <a:t>FY 2019-20 Q2</a:t>
                      </a:r>
                      <a:endParaRPr lang="en-AU" sz="900" b="1" i="0" u="none" strike="noStrike" dirty="0">
                        <a:solidFill>
                          <a:srgbClr val="000000"/>
                        </a:solidFill>
                        <a:effectLst/>
                        <a:latin typeface="+mn-lt"/>
                      </a:endParaRPr>
                    </a:p>
                  </a:txBody>
                  <a:tcPr anchor="ctr"/>
                </a:tc>
                <a:tc>
                  <a:txBody>
                    <a:bodyPr/>
                    <a:lstStyle/>
                    <a:p>
                      <a:pPr algn="ctr" rtl="0" fontAlgn="ctr"/>
                      <a:r>
                        <a:rPr lang="en-AU" sz="900" u="none" strike="noStrike" dirty="0">
                          <a:effectLst/>
                          <a:latin typeface="+mn-lt"/>
                        </a:rPr>
                        <a:t>Work Plan (WA)</a:t>
                      </a:r>
                      <a:endParaRPr lang="en-AU" sz="900" b="0" i="0" u="none" strike="noStrike" dirty="0">
                        <a:solidFill>
                          <a:srgbClr val="000000"/>
                        </a:solidFill>
                        <a:effectLst/>
                        <a:latin typeface="+mn-lt"/>
                      </a:endParaRPr>
                    </a:p>
                  </a:txBody>
                  <a:tcPr marL="85725" marR="9525" marT="9525" marB="0" anchor="ctr"/>
                </a:tc>
                <a:tc>
                  <a:txBody>
                    <a:bodyPr/>
                    <a:lstStyle/>
                    <a:p>
                      <a:pPr algn="ctr" fontAlgn="b"/>
                      <a:r>
                        <a:rPr lang="en-AU" sz="900" b="0" i="0" u="none" strike="noStrike" dirty="0">
                          <a:solidFill>
                            <a:srgbClr val="000000"/>
                          </a:solidFill>
                          <a:effectLst/>
                          <a:latin typeface="+mn-lt"/>
                        </a:rPr>
                        <a:t>5</a:t>
                      </a:r>
                    </a:p>
                  </a:txBody>
                  <a:tcPr marL="7620" marR="7620" marT="7620" marB="0" anchor="ctr"/>
                </a:tc>
                <a:extLst>
                  <a:ext uri="{0D108BD9-81ED-4DB2-BD59-A6C34878D82A}">
                    <a16:rowId xmlns:a16="http://schemas.microsoft.com/office/drawing/2014/main" val="1418607786"/>
                  </a:ext>
                </a:extLst>
              </a:tr>
              <a:tr h="331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dirty="0">
                          <a:effectLst/>
                          <a:latin typeface="+mn-lt"/>
                        </a:rPr>
                        <a:t>FY 2019-20 Q1</a:t>
                      </a:r>
                      <a:endParaRPr lang="en-AU" sz="900" b="1" i="0" u="none" strike="noStrike" dirty="0">
                        <a:solidFill>
                          <a:srgbClr val="000000"/>
                        </a:solidFill>
                        <a:effectLst/>
                        <a:latin typeface="+mn-lt"/>
                      </a:endParaRPr>
                    </a:p>
                  </a:txBody>
                  <a:tcPr anchor="ctr"/>
                </a:tc>
                <a:tc>
                  <a:txBody>
                    <a:bodyPr/>
                    <a:lstStyle/>
                    <a:p>
                      <a:pPr algn="ctr" rtl="0" fontAlgn="ctr"/>
                      <a:r>
                        <a:rPr lang="en-AU" sz="900" u="none" strike="noStrike" dirty="0">
                          <a:effectLst/>
                          <a:latin typeface="+mn-lt"/>
                        </a:rPr>
                        <a:t>Work Plan (WA)</a:t>
                      </a:r>
                      <a:endParaRPr lang="en-AU" sz="900" b="0" i="0" u="none" strike="noStrike" dirty="0">
                        <a:solidFill>
                          <a:srgbClr val="000000"/>
                        </a:solidFill>
                        <a:effectLst/>
                        <a:latin typeface="+mn-lt"/>
                      </a:endParaRPr>
                    </a:p>
                  </a:txBody>
                  <a:tcPr marL="85725" marR="9525" marT="9525" marB="0" anchor="ctr"/>
                </a:tc>
                <a:tc>
                  <a:txBody>
                    <a:bodyPr/>
                    <a:lstStyle/>
                    <a:p>
                      <a:pPr algn="ctr" fontAlgn="b"/>
                      <a:r>
                        <a:rPr lang="en-AU" sz="900" b="0" i="0" u="none" strike="noStrike" dirty="0">
                          <a:solidFill>
                            <a:srgbClr val="000000"/>
                          </a:solidFill>
                          <a:effectLst/>
                          <a:latin typeface="+mn-lt"/>
                        </a:rPr>
                        <a:t>1</a:t>
                      </a:r>
                    </a:p>
                  </a:txBody>
                  <a:tcPr marL="7620" marR="7620" marT="7620" marB="0" anchor="ctr"/>
                </a:tc>
                <a:extLst>
                  <a:ext uri="{0D108BD9-81ED-4DB2-BD59-A6C34878D82A}">
                    <a16:rowId xmlns:a16="http://schemas.microsoft.com/office/drawing/2014/main" val="10003"/>
                  </a:ext>
                </a:extLst>
              </a:tr>
            </a:tbl>
          </a:graphicData>
        </a:graphic>
      </p:graphicFrame>
      <p:sp>
        <p:nvSpPr>
          <p:cNvPr id="15" name="TextBox 14">
            <a:extLst>
              <a:ext uri="{FF2B5EF4-FFF2-40B4-BE49-F238E27FC236}">
                <a16:creationId xmlns:a16="http://schemas.microsoft.com/office/drawing/2014/main" id="{D46DED54-381B-4081-90F7-94803DC08B37}"/>
              </a:ext>
            </a:extLst>
          </p:cNvPr>
          <p:cNvSpPr txBox="1"/>
          <p:nvPr/>
        </p:nvSpPr>
        <p:spPr>
          <a:xfrm>
            <a:off x="632520" y="2903704"/>
            <a:ext cx="3634748" cy="276999"/>
          </a:xfrm>
          <a:prstGeom prst="rect">
            <a:avLst/>
          </a:prstGeom>
          <a:noFill/>
        </p:spPr>
        <p:txBody>
          <a:bodyPr wrap="square" rtlCol="0">
            <a:spAutoFit/>
          </a:bodyPr>
          <a:lstStyle/>
          <a:p>
            <a:r>
              <a:rPr lang="en-AU" sz="1200" dirty="0"/>
              <a:t>Extractive Work Plans Approved in the quarter</a:t>
            </a:r>
          </a:p>
        </p:txBody>
      </p:sp>
      <p:sp>
        <p:nvSpPr>
          <p:cNvPr id="16" name="TextBox 15">
            <a:extLst>
              <a:ext uri="{FF2B5EF4-FFF2-40B4-BE49-F238E27FC236}">
                <a16:creationId xmlns:a16="http://schemas.microsoft.com/office/drawing/2014/main" id="{850F063D-DFC2-480E-83C6-C9A1FB7BD6B1}"/>
              </a:ext>
            </a:extLst>
          </p:cNvPr>
          <p:cNvSpPr txBox="1"/>
          <p:nvPr/>
        </p:nvSpPr>
        <p:spPr>
          <a:xfrm>
            <a:off x="782452" y="2334509"/>
            <a:ext cx="3672408" cy="230832"/>
          </a:xfrm>
          <a:prstGeom prst="rect">
            <a:avLst/>
          </a:prstGeom>
          <a:noFill/>
        </p:spPr>
        <p:txBody>
          <a:bodyPr wrap="square" rtlCol="0">
            <a:spAutoFit/>
          </a:bodyPr>
          <a:lstStyle/>
          <a:p>
            <a:r>
              <a:rPr lang="en-AU" sz="900" dirty="0">
                <a:solidFill>
                  <a:schemeClr val="bg1">
                    <a:lumMod val="50000"/>
                  </a:schemeClr>
                </a:solidFill>
              </a:rPr>
              <a:t>* A work plan stage represents a statutory decision point</a:t>
            </a:r>
          </a:p>
        </p:txBody>
      </p:sp>
    </p:spTree>
    <p:extLst>
      <p:ext uri="{BB962C8B-B14F-4D97-AF65-F5344CB8AC3E}">
        <p14:creationId xmlns:p14="http://schemas.microsoft.com/office/powerpoint/2010/main" val="399705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5998"/>
            <a:ext cx="8915400" cy="274042"/>
          </a:xfrm>
        </p:spPr>
        <p:txBody>
          <a:bodyPr>
            <a:normAutofit fontScale="90000"/>
          </a:bodyPr>
          <a:lstStyle/>
          <a:p>
            <a:r>
              <a:rPr lang="en-AU" sz="1400" b="1" dirty="0">
                <a:solidFill>
                  <a:schemeClr val="bg1"/>
                </a:solidFill>
              </a:rPr>
              <a:t>KPI 1 Efficient Approvals Process – Mineral Licences and Work Plans</a:t>
            </a:r>
          </a:p>
        </p:txBody>
      </p:sp>
      <p:graphicFrame>
        <p:nvGraphicFramePr>
          <p:cNvPr id="4" name="Table 3"/>
          <p:cNvGraphicFramePr>
            <a:graphicFrameLocks noGrp="1"/>
          </p:cNvGraphicFramePr>
          <p:nvPr>
            <p:extLst>
              <p:ext uri="{D42A27DB-BD31-4B8C-83A1-F6EECF244321}">
                <p14:modId xmlns:p14="http://schemas.microsoft.com/office/powerpoint/2010/main" val="3309458962"/>
              </p:ext>
            </p:extLst>
          </p:nvPr>
        </p:nvGraphicFramePr>
        <p:xfrm>
          <a:off x="654330" y="2649826"/>
          <a:ext cx="6023666" cy="1835776"/>
        </p:xfrm>
        <a:graphic>
          <a:graphicData uri="http://schemas.openxmlformats.org/drawingml/2006/table">
            <a:tbl>
              <a:tblPr firstRow="1" bandRow="1">
                <a:tableStyleId>{7DF18680-E054-41AD-8BC1-D1AEF772440D}</a:tableStyleId>
              </a:tblPr>
              <a:tblGrid>
                <a:gridCol w="634102">
                  <a:extLst>
                    <a:ext uri="{9D8B030D-6E8A-4147-A177-3AD203B41FA5}">
                      <a16:colId xmlns:a16="http://schemas.microsoft.com/office/drawing/2014/main" val="20000"/>
                    </a:ext>
                  </a:extLst>
                </a:gridCol>
                <a:gridCol w="1648344">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597874">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1058310">
                  <a:extLst>
                    <a:ext uri="{9D8B030D-6E8A-4147-A177-3AD203B41FA5}">
                      <a16:colId xmlns:a16="http://schemas.microsoft.com/office/drawing/2014/main" val="3153229094"/>
                    </a:ext>
                  </a:extLst>
                </a:gridCol>
                <a:gridCol w="716884">
                  <a:extLst>
                    <a:ext uri="{9D8B030D-6E8A-4147-A177-3AD203B41FA5}">
                      <a16:colId xmlns:a16="http://schemas.microsoft.com/office/drawing/2014/main" val="20005"/>
                    </a:ext>
                  </a:extLst>
                </a:gridCol>
              </a:tblGrid>
              <a:tr h="307384">
                <a:tc>
                  <a:txBody>
                    <a:bodyPr/>
                    <a:lstStyle/>
                    <a:p>
                      <a:pPr algn="ctr"/>
                      <a:r>
                        <a:rPr lang="en-AU" sz="900" dirty="0"/>
                        <a:t>Quarter</a:t>
                      </a:r>
                    </a:p>
                  </a:txBody>
                  <a:tcPr marL="99060" marR="99060" anchor="ctr">
                    <a:solidFill>
                      <a:srgbClr val="0070C0"/>
                    </a:solidFill>
                  </a:tcPr>
                </a:tc>
                <a:tc>
                  <a:txBody>
                    <a:bodyPr/>
                    <a:lstStyle/>
                    <a:p>
                      <a:pPr algn="ctr"/>
                      <a:r>
                        <a:rPr lang="en-AU" sz="900" dirty="0"/>
                        <a:t>Licence Type</a:t>
                      </a:r>
                    </a:p>
                  </a:txBody>
                  <a:tcPr marL="99060" marR="99060" anchor="ctr">
                    <a:solidFill>
                      <a:srgbClr val="0070C0"/>
                    </a:solidFill>
                  </a:tcPr>
                </a:tc>
                <a:tc>
                  <a:txBody>
                    <a:bodyPr/>
                    <a:lstStyle/>
                    <a:p>
                      <a:pPr algn="ctr"/>
                      <a:r>
                        <a:rPr lang="en-AU" sz="900" dirty="0"/>
                        <a:t>STF</a:t>
                      </a:r>
                    </a:p>
                    <a:p>
                      <a:pPr algn="ctr"/>
                      <a:r>
                        <a:rPr lang="en-AU" sz="800" dirty="0"/>
                        <a:t>(Target Days)</a:t>
                      </a:r>
                    </a:p>
                  </a:txBody>
                  <a:tcPr marL="99060" marR="99060" anchor="ctr">
                    <a:solidFill>
                      <a:srgbClr val="0070C0"/>
                    </a:solidFill>
                  </a:tcPr>
                </a:tc>
                <a:tc>
                  <a:txBody>
                    <a:bodyPr/>
                    <a:lstStyle/>
                    <a:p>
                      <a:pPr algn="ctr"/>
                      <a:r>
                        <a:rPr lang="en-AU" sz="900" dirty="0"/>
                        <a:t>Over</a:t>
                      </a:r>
                    </a:p>
                    <a:p>
                      <a:pPr algn="ctr"/>
                      <a:r>
                        <a:rPr lang="en-AU" sz="900" dirty="0"/>
                        <a:t> STF</a:t>
                      </a:r>
                    </a:p>
                  </a:txBody>
                  <a:tcPr marL="99060" marR="99060" anchor="ctr">
                    <a:solidFill>
                      <a:srgbClr val="0070C0"/>
                    </a:solidFill>
                  </a:tcPr>
                </a:tc>
                <a:tc>
                  <a:txBody>
                    <a:bodyPr/>
                    <a:lstStyle/>
                    <a:p>
                      <a:pPr algn="ctr"/>
                      <a:r>
                        <a:rPr lang="en-AU" sz="900" dirty="0"/>
                        <a:t>Within </a:t>
                      </a:r>
                    </a:p>
                    <a:p>
                      <a:pPr algn="ctr"/>
                      <a:r>
                        <a:rPr lang="en-AU" sz="900" dirty="0"/>
                        <a:t>STF</a:t>
                      </a:r>
                    </a:p>
                  </a:txBody>
                  <a:tcPr marL="99060" marR="99060" anchor="ctr">
                    <a:solidFill>
                      <a:srgbClr val="0070C0"/>
                    </a:solidFill>
                  </a:tcPr>
                </a:tc>
                <a:tc>
                  <a:txBody>
                    <a:bodyPr/>
                    <a:lstStyle/>
                    <a:p>
                      <a:pPr algn="ctr"/>
                      <a:r>
                        <a:rPr lang="en-AU" sz="900" dirty="0"/>
                        <a:t>Total</a:t>
                      </a:r>
                    </a:p>
                    <a:p>
                      <a:pPr algn="ctr"/>
                      <a:r>
                        <a:rPr lang="en-AU" sz="800" dirty="0"/>
                        <a:t>(Over + Within</a:t>
                      </a:r>
                      <a:r>
                        <a:rPr lang="en-AU" sz="800" baseline="0" dirty="0"/>
                        <a:t> </a:t>
                      </a:r>
                      <a:r>
                        <a:rPr lang="en-AU" sz="800" dirty="0"/>
                        <a:t>STF)</a:t>
                      </a:r>
                    </a:p>
                  </a:txBody>
                  <a:tcPr marL="99060" marR="99060" anchor="ctr">
                    <a:solidFill>
                      <a:srgbClr val="0070C0"/>
                    </a:solidFill>
                  </a:tcPr>
                </a:tc>
                <a:tc>
                  <a:txBody>
                    <a:bodyPr/>
                    <a:lstStyle/>
                    <a:p>
                      <a:pPr algn="ctr"/>
                      <a:r>
                        <a:rPr lang="en-AU" sz="900" dirty="0"/>
                        <a:t>% Within </a:t>
                      </a:r>
                      <a:r>
                        <a:rPr lang="en-AU" sz="800" dirty="0"/>
                        <a:t>STF/Total</a:t>
                      </a:r>
                      <a:endParaRPr lang="en-AU" sz="800" dirty="0">
                        <a:solidFill>
                          <a:schemeClr val="bg1"/>
                        </a:solidFill>
                      </a:endParaRPr>
                    </a:p>
                  </a:txBody>
                  <a:tcPr marL="99060" marR="99060" anchor="ctr">
                    <a:solidFill>
                      <a:srgbClr val="0070C0"/>
                    </a:solidFill>
                  </a:tcPr>
                </a:tc>
                <a:extLst>
                  <a:ext uri="{0D108BD9-81ED-4DB2-BD59-A6C34878D82A}">
                    <a16:rowId xmlns:a16="http://schemas.microsoft.com/office/drawing/2014/main" val="10000"/>
                  </a:ext>
                </a:extLst>
              </a:tr>
              <a:tr h="183752">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1" u="none" strike="noStrike" dirty="0">
                          <a:solidFill>
                            <a:schemeClr val="bg1"/>
                          </a:solidFill>
                          <a:effectLst/>
                        </a:rPr>
                        <a:t>FY 2019-20 Q2</a:t>
                      </a:r>
                    </a:p>
                  </a:txBody>
                  <a:tcPr marL="9525" marR="9525" marT="9525" marB="0" anchor="ctr">
                    <a:solidFill>
                      <a:schemeClr val="accent5"/>
                    </a:solidFill>
                  </a:tcPr>
                </a:tc>
                <a:tc>
                  <a:txBody>
                    <a:bodyPr/>
                    <a:lstStyle/>
                    <a:p>
                      <a:pPr algn="l" fontAlgn="b"/>
                      <a:r>
                        <a:rPr lang="en-AU" sz="900" u="none" strike="noStrike" dirty="0">
                          <a:effectLst/>
                        </a:rPr>
                        <a:t>Exploration Licence</a:t>
                      </a:r>
                      <a:endParaRPr lang="en-AU" sz="9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ctr" fontAlgn="b"/>
                      <a:r>
                        <a:rPr lang="en-AU" sz="900" u="none" strike="noStrike" dirty="0">
                          <a:solidFill>
                            <a:schemeClr val="bg2">
                              <a:lumMod val="50000"/>
                            </a:schemeClr>
                          </a:solidFill>
                          <a:effectLst/>
                        </a:rPr>
                        <a:t>90</a:t>
                      </a:r>
                      <a:endParaRPr lang="en-AU" sz="900" b="0" i="0" u="none" strike="noStrike" dirty="0">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697244759"/>
                  </a:ext>
                </a:extLst>
              </a:tr>
              <a:tr h="183752">
                <a:tc vMerge="1">
                  <a:txBody>
                    <a:bodyPr/>
                    <a:lstStyle/>
                    <a:p>
                      <a:pPr algn="ctr" rtl="0" fontAlgn="ctr"/>
                      <a:endParaRPr lang="en-AU" sz="900" b="1"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b"/>
                      <a:r>
                        <a:rPr lang="en-AU" sz="900" u="none" strike="noStrike" dirty="0">
                          <a:effectLst/>
                        </a:rPr>
                        <a:t>Mining Licence</a:t>
                      </a:r>
                      <a:endParaRPr lang="en-AU" sz="9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ctr" fontAlgn="b"/>
                      <a:r>
                        <a:rPr lang="en-AU" sz="900" u="none" strike="noStrike" dirty="0">
                          <a:solidFill>
                            <a:schemeClr val="bg2">
                              <a:lumMod val="50000"/>
                            </a:schemeClr>
                          </a:solidFill>
                          <a:effectLst/>
                        </a:rPr>
                        <a:t>120</a:t>
                      </a:r>
                      <a:endParaRPr lang="en-AU" sz="900" b="0" i="0" u="none" strike="noStrike" dirty="0">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888948709"/>
                  </a:ext>
                </a:extLst>
              </a:tr>
              <a:tr h="183752">
                <a:tc vMerge="1">
                  <a:txBody>
                    <a:bodyPr/>
                    <a:lstStyle/>
                    <a:p>
                      <a:pPr algn="ctr" rtl="0" fontAlgn="ctr"/>
                      <a:endParaRPr lang="en-AU" sz="900" b="1"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b"/>
                      <a:r>
                        <a:rPr lang="en-AU" sz="900" u="none" strike="noStrike" dirty="0">
                          <a:effectLst/>
                        </a:rPr>
                        <a:t>Prospecting Licence</a:t>
                      </a:r>
                      <a:endParaRPr lang="en-AU" sz="9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ctr" fontAlgn="b"/>
                      <a:r>
                        <a:rPr lang="en-AU" sz="900" u="none" strike="noStrike" dirty="0">
                          <a:solidFill>
                            <a:schemeClr val="bg2">
                              <a:lumMod val="50000"/>
                            </a:schemeClr>
                          </a:solidFill>
                          <a:effectLst/>
                        </a:rPr>
                        <a:t>90</a:t>
                      </a:r>
                      <a:endParaRPr lang="en-AU" sz="900" b="0" i="0" u="none" strike="noStrike" dirty="0">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142423434"/>
                  </a:ext>
                </a:extLst>
              </a:tr>
              <a:tr h="183752">
                <a:tc vMerge="1">
                  <a:txBody>
                    <a:bodyPr/>
                    <a:lstStyle/>
                    <a:p>
                      <a:pPr algn="ctr" rtl="0" fontAlgn="ctr"/>
                      <a:endParaRPr lang="en-AU" sz="900" b="1"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u="none" strike="noStrike" kern="1200" cap="none" spc="0" normalizeH="0" baseline="0" noProof="0" dirty="0">
                          <a:ln>
                            <a:noFill/>
                          </a:ln>
                          <a:effectLst/>
                          <a:uLnTx/>
                          <a:uFillTx/>
                        </a:rPr>
                        <a:t>Total</a:t>
                      </a:r>
                      <a:endParaRPr kumimoji="0" lang="en-AU" sz="9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0000" marR="9525" marT="9525" marB="0" anchor="ctr">
                    <a:solidFill>
                      <a:schemeClr val="accent5"/>
                    </a:solidFill>
                  </a:tcPr>
                </a:tc>
                <a:tc>
                  <a:txBody>
                    <a:bodyPr/>
                    <a:lstStyle/>
                    <a:p>
                      <a:pPr algn="ctr" fontAlgn="b"/>
                      <a:endParaRPr lang="en-AU" sz="900" b="0" i="0" u="none" strike="noStrike" dirty="0">
                        <a:solidFill>
                          <a:schemeClr val="bg1">
                            <a:lumMod val="50000"/>
                          </a:schemeClr>
                        </a:solidFill>
                        <a:effectLst/>
                        <a:latin typeface="Calibri" panose="020F0502020204030204" pitchFamily="34" charset="0"/>
                      </a:endParaRP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10</a:t>
                      </a:r>
                    </a:p>
                  </a:txBody>
                  <a:tcPr marL="9525" marR="9525" marT="9525" marB="0" anchor="ctr">
                    <a:solidFill>
                      <a:schemeClr val="accent5"/>
                    </a:solidFill>
                  </a:tcPr>
                </a:tc>
                <a:tc>
                  <a:txBody>
                    <a:bodyPr/>
                    <a:lstStyle/>
                    <a:p>
                      <a:pPr algn="ctr" rtl="0" fontAlgn="ctr"/>
                      <a:r>
                        <a:rPr lang="en-AU" sz="900" b="0" i="0" u="none" strike="noStrike" dirty="0">
                          <a:solidFill>
                            <a:srgbClr val="000000"/>
                          </a:solidFill>
                          <a:effectLst/>
                          <a:latin typeface="Calibri" panose="020F0502020204030204" pitchFamily="34" charset="0"/>
                        </a:rPr>
                        <a:t>11</a:t>
                      </a:r>
                    </a:p>
                  </a:txBody>
                  <a:tcPr marL="9525" marR="9525" marT="9525" marB="0" anchor="ctr">
                    <a:solidFill>
                      <a:schemeClr val="accent5"/>
                    </a:solidFill>
                  </a:tcPr>
                </a:tc>
                <a:tc>
                  <a:txBody>
                    <a:bodyPr/>
                    <a:lstStyle/>
                    <a:p>
                      <a:pPr algn="ctr" rtl="0" fontAlgn="ctr"/>
                      <a:r>
                        <a:rPr lang="en-AU" sz="900" b="0" i="0" u="none" strike="noStrike" dirty="0">
                          <a:solidFill>
                            <a:srgbClr val="000000"/>
                          </a:solidFill>
                          <a:effectLst/>
                          <a:latin typeface="Calibri" panose="020F0502020204030204" pitchFamily="34" charset="0"/>
                        </a:rPr>
                        <a:t>91%</a:t>
                      </a:r>
                    </a:p>
                  </a:txBody>
                  <a:tcPr marL="9525" marR="9525" marT="9525" marB="0" anchor="ctr">
                    <a:solidFill>
                      <a:schemeClr val="accent5"/>
                    </a:solidFill>
                  </a:tcPr>
                </a:tc>
                <a:extLst>
                  <a:ext uri="{0D108BD9-81ED-4DB2-BD59-A6C34878D82A}">
                    <a16:rowId xmlns:a16="http://schemas.microsoft.com/office/drawing/2014/main" val="141992383"/>
                  </a:ext>
                </a:extLst>
              </a:tr>
              <a:tr h="183752">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1" u="none" strike="noStrike" dirty="0">
                          <a:solidFill>
                            <a:schemeClr val="bg1"/>
                          </a:solidFill>
                          <a:effectLst/>
                        </a:rPr>
                        <a:t>FY 2019-20 Q1</a:t>
                      </a:r>
                    </a:p>
                    <a:p>
                      <a:pPr algn="ctr" rtl="0" fontAlgn="ctr"/>
                      <a:endParaRPr lang="en-AU" sz="900" b="1" i="0" u="none" strike="noStrike" dirty="0">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l" fontAlgn="b"/>
                      <a:r>
                        <a:rPr lang="en-AU" sz="900" u="none" strike="noStrike" dirty="0">
                          <a:effectLst/>
                        </a:rPr>
                        <a:t>Exploration Licence</a:t>
                      </a:r>
                      <a:endParaRPr lang="en-AU" sz="9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ctr" fontAlgn="b"/>
                      <a:r>
                        <a:rPr lang="en-AU" sz="900" u="none" strike="noStrike" dirty="0">
                          <a:solidFill>
                            <a:schemeClr val="bg2">
                              <a:lumMod val="50000"/>
                            </a:schemeClr>
                          </a:solidFill>
                          <a:effectLst/>
                        </a:rPr>
                        <a:t>90</a:t>
                      </a:r>
                      <a:endParaRPr lang="en-AU" sz="900" b="0" i="0" u="none" strike="noStrike" dirty="0">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2</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10</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AU" sz="900" u="none" strike="noStrike" dirty="0">
                          <a:effectLst/>
                        </a:rPr>
                        <a:t>12</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AU" sz="900" u="none" strike="noStrike" dirty="0">
                          <a:effectLst/>
                        </a:rPr>
                        <a:t>83%</a:t>
                      </a:r>
                      <a:endParaRPr lang="en-AU"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21152763"/>
                  </a:ext>
                </a:extLst>
              </a:tr>
              <a:tr h="183752">
                <a:tc vMerge="1">
                  <a:txBody>
                    <a:bodyPr/>
                    <a:lstStyle/>
                    <a:p>
                      <a:pPr algn="ctr" rtl="0" fontAlgn="ctr"/>
                      <a:endParaRPr lang="en-AU" sz="900" b="1" i="0" u="none" strike="noStrike" dirty="0">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dirty="0">
                          <a:effectLst/>
                        </a:rPr>
                        <a:t>Mining Licence</a:t>
                      </a:r>
                      <a:endParaRPr lang="en-AU" sz="9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ctr" fontAlgn="b"/>
                      <a:r>
                        <a:rPr lang="en-AU" sz="900" u="none" strike="noStrike" dirty="0">
                          <a:solidFill>
                            <a:schemeClr val="bg2">
                              <a:lumMod val="50000"/>
                            </a:schemeClr>
                          </a:solidFill>
                          <a:effectLst/>
                        </a:rPr>
                        <a:t>120</a:t>
                      </a:r>
                      <a:endParaRPr lang="en-AU" sz="900" b="0" i="0" u="none" strike="noStrike" dirty="0">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0</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1</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AU" sz="900" u="none" strike="noStrike" dirty="0">
                          <a:effectLst/>
                        </a:rPr>
                        <a:t>1</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AU" sz="900" u="none" strike="noStrike" dirty="0">
                          <a:effectLst/>
                        </a:rPr>
                        <a:t>100%</a:t>
                      </a:r>
                      <a:endParaRPr lang="en-AU"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47423790"/>
                  </a:ext>
                </a:extLst>
              </a:tr>
              <a:tr h="183752">
                <a:tc vMerge="1">
                  <a:txBody>
                    <a:bodyPr/>
                    <a:lstStyle/>
                    <a:p>
                      <a:pPr algn="ctr" rtl="0" fontAlgn="ctr"/>
                      <a:endParaRPr lang="en-AU" sz="900" b="1" i="0" u="none" strike="noStrike" dirty="0">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dirty="0">
                          <a:effectLst/>
                        </a:rPr>
                        <a:t>Prospecting Licence</a:t>
                      </a:r>
                      <a:endParaRPr lang="en-AU" sz="9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ctr" fontAlgn="b"/>
                      <a:r>
                        <a:rPr lang="en-AU" sz="900" u="none" strike="noStrike" dirty="0">
                          <a:solidFill>
                            <a:schemeClr val="bg2">
                              <a:lumMod val="50000"/>
                            </a:schemeClr>
                          </a:solidFill>
                          <a:effectLst/>
                        </a:rPr>
                        <a:t>90</a:t>
                      </a:r>
                      <a:endParaRPr lang="en-AU" sz="900" b="0" i="0" u="none" strike="noStrike" dirty="0">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0</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3</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AU" sz="900" u="none" strike="noStrike" dirty="0">
                          <a:effectLst/>
                        </a:rPr>
                        <a:t>3</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AU" sz="900" u="none" strike="noStrike" dirty="0">
                          <a:effectLst/>
                        </a:rPr>
                        <a:t>100%</a:t>
                      </a:r>
                      <a:endParaRPr lang="en-AU"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70009018"/>
                  </a:ext>
                </a:extLst>
              </a:tr>
              <a:tr h="183752">
                <a:tc vMerge="1">
                  <a:txBody>
                    <a:bodyPr/>
                    <a:lstStyle/>
                    <a:p>
                      <a:pPr algn="ctr" rtl="0" fontAlgn="ctr"/>
                      <a:endParaRPr lang="en-AU" sz="900" b="1" i="0" u="none" strike="noStrike" dirty="0">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u="none" strike="noStrike" kern="1200" cap="none" spc="0" normalizeH="0" baseline="0" noProof="0" dirty="0">
                          <a:ln>
                            <a:noFill/>
                          </a:ln>
                          <a:effectLst/>
                          <a:uLnTx/>
                          <a:uFillTx/>
                        </a:rPr>
                        <a:t>Total</a:t>
                      </a:r>
                      <a:endParaRPr kumimoji="0" lang="en-AU" sz="9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algn="ctr" fontAlgn="b"/>
                      <a:r>
                        <a:rPr lang="en-AU" sz="900" u="none" strike="noStrike" dirty="0">
                          <a:effectLst/>
                        </a:rPr>
                        <a:t>2</a:t>
                      </a:r>
                      <a:endParaRPr lang="en-AU" sz="900" b="1" i="0" u="none" strike="noStrike" dirty="0">
                        <a:solidFill>
                          <a:srgbClr val="000000"/>
                        </a:solidFill>
                        <a:effectLst/>
                        <a:latin typeface="Calibri" panose="020F0502020204030204" pitchFamily="34" charset="0"/>
                      </a:endParaRPr>
                    </a:p>
                  </a:txBody>
                  <a:tcPr marL="7620" marR="7620" marT="7620" marB="0" anchor="ctr">
                    <a:solidFill>
                      <a:schemeClr val="accent5"/>
                    </a:solidFill>
                  </a:tcPr>
                </a:tc>
                <a:tc>
                  <a:txBody>
                    <a:bodyPr/>
                    <a:lstStyle/>
                    <a:p>
                      <a:pPr algn="ctr" fontAlgn="b"/>
                      <a:r>
                        <a:rPr lang="en-AU" sz="900" u="none" strike="noStrike" dirty="0">
                          <a:effectLst/>
                        </a:rPr>
                        <a:t>14</a:t>
                      </a:r>
                      <a:endParaRPr lang="en-AU" sz="900" b="1" i="0" u="none" strike="noStrike" dirty="0">
                        <a:solidFill>
                          <a:srgbClr val="000000"/>
                        </a:solidFill>
                        <a:effectLst/>
                        <a:latin typeface="Calibri" panose="020F0502020204030204" pitchFamily="34" charset="0"/>
                      </a:endParaRPr>
                    </a:p>
                  </a:txBody>
                  <a:tcPr marL="7620" marR="7620" marT="7620" marB="0" anchor="ctr">
                    <a:solidFill>
                      <a:schemeClr val="accent5"/>
                    </a:solidFill>
                  </a:tcPr>
                </a:tc>
                <a:tc>
                  <a:txBody>
                    <a:bodyPr/>
                    <a:lstStyle/>
                    <a:p>
                      <a:pPr algn="ctr" rtl="0" fontAlgn="ctr"/>
                      <a:r>
                        <a:rPr lang="en-AU" sz="900" u="none" strike="noStrike" dirty="0">
                          <a:effectLst/>
                        </a:rPr>
                        <a:t>16</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solidFill>
                  </a:tcPr>
                </a:tc>
                <a:tc>
                  <a:txBody>
                    <a:bodyPr/>
                    <a:lstStyle/>
                    <a:p>
                      <a:pPr algn="ctr" rtl="0" fontAlgn="ctr"/>
                      <a:r>
                        <a:rPr lang="en-AU" sz="900" u="none" strike="noStrike" dirty="0">
                          <a:effectLst/>
                        </a:rPr>
                        <a:t>88%</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solidFill>
                  </a:tcPr>
                </a:tc>
                <a:extLst>
                  <a:ext uri="{0D108BD9-81ED-4DB2-BD59-A6C34878D82A}">
                    <a16:rowId xmlns:a16="http://schemas.microsoft.com/office/drawing/2014/main" val="2192612681"/>
                  </a:ext>
                </a:extLst>
              </a:tr>
            </a:tbl>
          </a:graphicData>
        </a:graphic>
      </p:graphicFrame>
      <p:sp>
        <p:nvSpPr>
          <p:cNvPr id="10" name="Slide Number Placeholder 9">
            <a:extLst>
              <a:ext uri="{FF2B5EF4-FFF2-40B4-BE49-F238E27FC236}">
                <a16:creationId xmlns:a16="http://schemas.microsoft.com/office/drawing/2014/main" id="{19AC0E1B-AE9D-4A93-8810-CB5DF46EAE36}"/>
              </a:ext>
            </a:extLst>
          </p:cNvPr>
          <p:cNvSpPr>
            <a:spLocks noGrp="1"/>
          </p:cNvSpPr>
          <p:nvPr>
            <p:ph type="sldNum" sz="quarter" idx="12"/>
          </p:nvPr>
        </p:nvSpPr>
        <p:spPr>
          <a:xfrm>
            <a:off x="8999728" y="194821"/>
            <a:ext cx="897328" cy="274042"/>
          </a:xfrm>
        </p:spPr>
        <p:txBody>
          <a:bodyPr/>
          <a:lstStyle/>
          <a:p>
            <a:r>
              <a:rPr lang="en-AU" dirty="0"/>
              <a:t> Page    </a:t>
            </a:r>
            <a:fld id="{BE4ABD5F-D626-4461-ADC9-85806A61CF0E}" type="slidenum">
              <a:rPr lang="en-AU" smtClean="0"/>
              <a:pPr/>
              <a:t>5</a:t>
            </a:fld>
            <a:endParaRPr lang="en-AU" dirty="0"/>
          </a:p>
        </p:txBody>
      </p:sp>
      <p:sp>
        <p:nvSpPr>
          <p:cNvPr id="11" name="TextBox 10">
            <a:extLst>
              <a:ext uri="{FF2B5EF4-FFF2-40B4-BE49-F238E27FC236}">
                <a16:creationId xmlns:a16="http://schemas.microsoft.com/office/drawing/2014/main" id="{10EFA746-6F27-473A-9214-3DDCCEA36DDF}"/>
              </a:ext>
            </a:extLst>
          </p:cNvPr>
          <p:cNvSpPr txBox="1"/>
          <p:nvPr/>
        </p:nvSpPr>
        <p:spPr>
          <a:xfrm>
            <a:off x="6809066" y="2581821"/>
            <a:ext cx="2707370" cy="1831271"/>
          </a:xfrm>
          <a:prstGeom prst="rect">
            <a:avLst/>
          </a:prstGeom>
          <a:noFill/>
        </p:spPr>
        <p:txBody>
          <a:bodyPr wrap="square" rtlCol="0">
            <a:spAutoFit/>
          </a:bodyPr>
          <a:lstStyle/>
          <a:p>
            <a:r>
              <a:rPr lang="en-AU" sz="900" b="1" dirty="0"/>
              <a:t>Explanation for the result: </a:t>
            </a:r>
            <a:endParaRPr lang="en-AU" sz="900" dirty="0"/>
          </a:p>
          <a:p>
            <a:endParaRPr lang="en-AU" sz="900" dirty="0"/>
          </a:p>
          <a:p>
            <a:r>
              <a:rPr lang="en-AU" sz="900" dirty="0"/>
              <a:t>This table is an expanded subset of the table (1) above and it details performance of the regulator in assessing mineral licence applications.</a:t>
            </a:r>
          </a:p>
          <a:p>
            <a:endParaRPr lang="en-AU" sz="900" dirty="0"/>
          </a:p>
          <a:p>
            <a:pPr>
              <a:spcAft>
                <a:spcPts val="600"/>
              </a:spcAft>
            </a:pPr>
            <a:r>
              <a:rPr lang="en-AU" sz="900" dirty="0"/>
              <a:t>In Q2 10 out of 11 applications were finalised within the statutory time frame. One mining licence application was granted after the statutory timeframe due to the assessment of multiple mineralisation reports.</a:t>
            </a:r>
          </a:p>
          <a:p>
            <a:pPr>
              <a:spcAft>
                <a:spcPts val="600"/>
              </a:spcAft>
            </a:pPr>
            <a:endParaRPr lang="en-AU" sz="900" dirty="0"/>
          </a:p>
        </p:txBody>
      </p:sp>
      <p:sp>
        <p:nvSpPr>
          <p:cNvPr id="7" name="Footer Placeholder 6"/>
          <p:cNvSpPr>
            <a:spLocks noGrp="1"/>
          </p:cNvSpPr>
          <p:nvPr>
            <p:ph type="ftr" sz="quarter" idx="11"/>
          </p:nvPr>
        </p:nvSpPr>
        <p:spPr/>
        <p:txBody>
          <a:bodyPr/>
          <a:lstStyle/>
          <a:p>
            <a:r>
              <a:rPr lang="en-AU"/>
              <a:t>Earth Resources Regulation Quarterly Performance Report 2019-20 Q2</a:t>
            </a:r>
            <a:endParaRPr lang="en-AU" dirty="0"/>
          </a:p>
        </p:txBody>
      </p:sp>
      <p:sp>
        <p:nvSpPr>
          <p:cNvPr id="14" name="TextBox 13">
            <a:extLst>
              <a:ext uri="{FF2B5EF4-FFF2-40B4-BE49-F238E27FC236}">
                <a16:creationId xmlns:a16="http://schemas.microsoft.com/office/drawing/2014/main" id="{5A8C7C47-0C57-4234-AD06-664168DA85FB}"/>
              </a:ext>
            </a:extLst>
          </p:cNvPr>
          <p:cNvSpPr txBox="1"/>
          <p:nvPr/>
        </p:nvSpPr>
        <p:spPr>
          <a:xfrm>
            <a:off x="632519" y="2397719"/>
            <a:ext cx="5184577" cy="276999"/>
          </a:xfrm>
          <a:prstGeom prst="rect">
            <a:avLst/>
          </a:prstGeom>
          <a:noFill/>
        </p:spPr>
        <p:txBody>
          <a:bodyPr wrap="square" rtlCol="0">
            <a:spAutoFit/>
          </a:bodyPr>
          <a:lstStyle/>
          <a:p>
            <a:r>
              <a:rPr lang="en-AU" sz="1200" dirty="0"/>
              <a:t>(A) Mineral Licence Applications Assessed Within Statutory Time Frame (STF)</a:t>
            </a:r>
          </a:p>
        </p:txBody>
      </p:sp>
      <p:graphicFrame>
        <p:nvGraphicFramePr>
          <p:cNvPr id="9" name="Table 8">
            <a:extLst>
              <a:ext uri="{FF2B5EF4-FFF2-40B4-BE49-F238E27FC236}">
                <a16:creationId xmlns:a16="http://schemas.microsoft.com/office/drawing/2014/main" id="{1964B561-153F-4B6E-B713-9C516D8B9173}"/>
              </a:ext>
            </a:extLst>
          </p:cNvPr>
          <p:cNvGraphicFramePr>
            <a:graphicFrameLocks noGrp="1"/>
          </p:cNvGraphicFramePr>
          <p:nvPr>
            <p:extLst>
              <p:ext uri="{D42A27DB-BD31-4B8C-83A1-F6EECF244321}">
                <p14:modId xmlns:p14="http://schemas.microsoft.com/office/powerpoint/2010/main" val="2065140894"/>
              </p:ext>
            </p:extLst>
          </p:nvPr>
        </p:nvGraphicFramePr>
        <p:xfrm>
          <a:off x="632519" y="4838574"/>
          <a:ext cx="6033878" cy="1747038"/>
        </p:xfrm>
        <a:graphic>
          <a:graphicData uri="http://schemas.openxmlformats.org/drawingml/2006/table">
            <a:tbl>
              <a:tblPr firstRow="1" bandRow="1">
                <a:tableStyleId>{7DF18680-E054-41AD-8BC1-D1AEF772440D}</a:tableStyleId>
              </a:tblPr>
              <a:tblGrid>
                <a:gridCol w="614071">
                  <a:extLst>
                    <a:ext uri="{9D8B030D-6E8A-4147-A177-3AD203B41FA5}">
                      <a16:colId xmlns:a16="http://schemas.microsoft.com/office/drawing/2014/main" val="20000"/>
                    </a:ext>
                  </a:extLst>
                </a:gridCol>
                <a:gridCol w="1230577">
                  <a:extLst>
                    <a:ext uri="{9D8B030D-6E8A-4147-A177-3AD203B41FA5}">
                      <a16:colId xmlns:a16="http://schemas.microsoft.com/office/drawing/2014/main" val="20001"/>
                    </a:ext>
                  </a:extLst>
                </a:gridCol>
                <a:gridCol w="679906">
                  <a:extLst>
                    <a:ext uri="{9D8B030D-6E8A-4147-A177-3AD203B41FA5}">
                      <a16:colId xmlns:a16="http://schemas.microsoft.com/office/drawing/2014/main" val="2951049663"/>
                    </a:ext>
                  </a:extLst>
                </a:gridCol>
                <a:gridCol w="716504">
                  <a:extLst>
                    <a:ext uri="{9D8B030D-6E8A-4147-A177-3AD203B41FA5}">
                      <a16:colId xmlns:a16="http://schemas.microsoft.com/office/drawing/2014/main" val="2161276873"/>
                    </a:ext>
                  </a:extLst>
                </a:gridCol>
                <a:gridCol w="575368">
                  <a:extLst>
                    <a:ext uri="{9D8B030D-6E8A-4147-A177-3AD203B41FA5}">
                      <a16:colId xmlns:a16="http://schemas.microsoft.com/office/drawing/2014/main" val="20002"/>
                    </a:ext>
                  </a:extLst>
                </a:gridCol>
                <a:gridCol w="541760">
                  <a:extLst>
                    <a:ext uri="{9D8B030D-6E8A-4147-A177-3AD203B41FA5}">
                      <a16:colId xmlns:a16="http://schemas.microsoft.com/office/drawing/2014/main" val="20004"/>
                    </a:ext>
                  </a:extLst>
                </a:gridCol>
                <a:gridCol w="558564">
                  <a:extLst>
                    <a:ext uri="{9D8B030D-6E8A-4147-A177-3AD203B41FA5}">
                      <a16:colId xmlns:a16="http://schemas.microsoft.com/office/drawing/2014/main" val="20005"/>
                    </a:ext>
                  </a:extLst>
                </a:gridCol>
                <a:gridCol w="546414">
                  <a:extLst>
                    <a:ext uri="{9D8B030D-6E8A-4147-A177-3AD203B41FA5}">
                      <a16:colId xmlns:a16="http://schemas.microsoft.com/office/drawing/2014/main" val="20006"/>
                    </a:ext>
                  </a:extLst>
                </a:gridCol>
                <a:gridCol w="570714">
                  <a:extLst>
                    <a:ext uri="{9D8B030D-6E8A-4147-A177-3AD203B41FA5}">
                      <a16:colId xmlns:a16="http://schemas.microsoft.com/office/drawing/2014/main" val="20007"/>
                    </a:ext>
                  </a:extLst>
                </a:gridCol>
              </a:tblGrid>
              <a:tr h="516394">
                <a:tc>
                  <a:txBody>
                    <a:bodyPr/>
                    <a:lstStyle/>
                    <a:p>
                      <a:pPr algn="ctr"/>
                      <a:r>
                        <a:rPr lang="en-AU" sz="900" dirty="0"/>
                        <a:t>Quarter</a:t>
                      </a:r>
                    </a:p>
                  </a:txBody>
                  <a:tcPr marL="99060" marR="99060" anchor="ctr">
                    <a:solidFill>
                      <a:srgbClr val="0070C0"/>
                    </a:solidFill>
                  </a:tcPr>
                </a:tc>
                <a:tc>
                  <a:txBody>
                    <a:bodyPr/>
                    <a:lstStyle/>
                    <a:p>
                      <a:pPr algn="ctr"/>
                      <a:r>
                        <a:rPr lang="en-AU" sz="900" dirty="0"/>
                        <a:t>Work Plan Type</a:t>
                      </a:r>
                    </a:p>
                  </a:txBody>
                  <a:tcPr marL="99060" marR="99060" anchor="ctr">
                    <a:solidFill>
                      <a:srgbClr val="0070C0"/>
                    </a:solidFill>
                  </a:tcPr>
                </a:tc>
                <a:tc>
                  <a:txBody>
                    <a:bodyPr/>
                    <a:lstStyle/>
                    <a:p>
                      <a:pPr algn="ctr"/>
                      <a:r>
                        <a:rPr lang="en-AU" sz="900" dirty="0"/>
                        <a:t>WP</a:t>
                      </a:r>
                    </a:p>
                    <a:p>
                      <a:pPr algn="ctr"/>
                      <a:r>
                        <a:rPr lang="en-AU" sz="900" dirty="0"/>
                        <a:t>Approved</a:t>
                      </a:r>
                    </a:p>
                  </a:txBody>
                  <a:tcPr marL="99060" marR="99060" anchor="ctr">
                    <a:solidFill>
                      <a:srgbClr val="0070C0"/>
                    </a:solidFill>
                  </a:tcPr>
                </a:tc>
                <a:tc>
                  <a:txBody>
                    <a:bodyPr/>
                    <a:lstStyle/>
                    <a:p>
                      <a:pPr algn="ctr"/>
                      <a:r>
                        <a:rPr lang="en-AU" sz="900" dirty="0"/>
                        <a:t>Unique WP </a:t>
                      </a:r>
                    </a:p>
                    <a:p>
                      <a:pPr algn="ctr"/>
                      <a:r>
                        <a:rPr lang="en-AU" sz="800" dirty="0"/>
                        <a:t>under assessment</a:t>
                      </a:r>
                    </a:p>
                  </a:txBody>
                  <a:tcPr marL="99060" marR="99060" anchor="ctr">
                    <a:solidFill>
                      <a:srgbClr val="0070C0"/>
                    </a:solidFill>
                  </a:tcPr>
                </a:tc>
                <a:tc>
                  <a:txBody>
                    <a:bodyPr/>
                    <a:lstStyle/>
                    <a:p>
                      <a:pPr algn="ctr"/>
                      <a:r>
                        <a:rPr lang="en-AU" sz="900" dirty="0"/>
                        <a:t>Stage STF</a:t>
                      </a:r>
                    </a:p>
                    <a:p>
                      <a:pPr algn="ctr"/>
                      <a:r>
                        <a:rPr lang="en-AU" sz="800" dirty="0"/>
                        <a:t>(Target Days)</a:t>
                      </a:r>
                    </a:p>
                  </a:txBody>
                  <a:tcPr marL="99060" marR="99060" anchor="ctr">
                    <a:solidFill>
                      <a:srgbClr val="0070C0"/>
                    </a:solidFill>
                  </a:tcPr>
                </a:tc>
                <a:tc>
                  <a:txBody>
                    <a:bodyPr/>
                    <a:lstStyle/>
                    <a:p>
                      <a:pPr algn="ctr"/>
                      <a:r>
                        <a:rPr lang="en-AU" sz="900" dirty="0"/>
                        <a:t>Stages</a:t>
                      </a:r>
                      <a:r>
                        <a:rPr lang="en-AU" sz="900" baseline="0" dirty="0"/>
                        <a:t> </a:t>
                      </a:r>
                      <a:r>
                        <a:rPr lang="en-AU" sz="900" dirty="0"/>
                        <a:t>Over </a:t>
                      </a:r>
                    </a:p>
                    <a:p>
                      <a:pPr algn="ctr"/>
                      <a:r>
                        <a:rPr lang="en-AU" sz="900" dirty="0"/>
                        <a:t>STF</a:t>
                      </a:r>
                    </a:p>
                  </a:txBody>
                  <a:tcPr marL="99060" marR="99060" anchor="ctr">
                    <a:solidFill>
                      <a:srgbClr val="0070C0"/>
                    </a:solidFill>
                  </a:tcPr>
                </a:tc>
                <a:tc>
                  <a:txBody>
                    <a:bodyPr/>
                    <a:lstStyle/>
                    <a:p>
                      <a:pPr algn="ctr"/>
                      <a:r>
                        <a:rPr lang="en-AU" sz="900" dirty="0"/>
                        <a:t>Stages Within</a:t>
                      </a:r>
                    </a:p>
                    <a:p>
                      <a:pPr algn="ctr"/>
                      <a:r>
                        <a:rPr lang="en-AU" sz="900" dirty="0"/>
                        <a:t>STF</a:t>
                      </a:r>
                    </a:p>
                  </a:txBody>
                  <a:tcPr marL="99060" marR="99060" anchor="c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Total Stages</a:t>
                      </a:r>
                    </a:p>
                  </a:txBody>
                  <a:tcPr marL="99060" marR="99060" anchor="c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a:t>
                      </a:r>
                    </a:p>
                    <a:p>
                      <a:pPr algn="ctr"/>
                      <a:r>
                        <a:rPr lang="en-AU" sz="900" dirty="0"/>
                        <a:t>(Within STF/</a:t>
                      </a:r>
                    </a:p>
                    <a:p>
                      <a:pPr algn="ctr"/>
                      <a:r>
                        <a:rPr lang="en-AU" sz="900" dirty="0"/>
                        <a:t>Total)</a:t>
                      </a:r>
                      <a:endParaRPr lang="en-AU" sz="900" dirty="0">
                        <a:solidFill>
                          <a:schemeClr val="bg1"/>
                        </a:solidFill>
                      </a:endParaRPr>
                    </a:p>
                  </a:txBody>
                  <a:tcPr marL="99060" marR="99060" anchor="ctr">
                    <a:solidFill>
                      <a:srgbClr val="0070C0"/>
                    </a:solidFill>
                  </a:tcPr>
                </a:tc>
                <a:extLst>
                  <a:ext uri="{0D108BD9-81ED-4DB2-BD59-A6C34878D82A}">
                    <a16:rowId xmlns:a16="http://schemas.microsoft.com/office/drawing/2014/main" val="10000"/>
                  </a:ext>
                </a:extLst>
              </a:tr>
              <a:tr h="184493">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bg1"/>
                          </a:solidFill>
                          <a:effectLst/>
                          <a:uLnTx/>
                          <a:uFillTx/>
                          <a:latin typeface="+mn-lt"/>
                          <a:ea typeface="+mn-ea"/>
                          <a:cs typeface="+mn-cs"/>
                        </a:rPr>
                        <a:t>FY 2019-20 Q2</a:t>
                      </a:r>
                      <a:endParaRPr kumimoji="0" lang="en-AU" sz="9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a:txBody>
                  <a:tcPr marL="9525" marR="9525" marT="9525" marB="0" anchor="ctr">
                    <a:solidFill>
                      <a:schemeClr val="accent5"/>
                    </a:solidFill>
                  </a:tcPr>
                </a:tc>
                <a:tc>
                  <a:txBody>
                    <a:bodyPr/>
                    <a:lstStyle/>
                    <a:p>
                      <a:pPr algn="l" rtl="0" fontAlgn="ctr"/>
                      <a:r>
                        <a:rPr lang="en-AU" sz="900" u="none" strike="noStrike" dirty="0">
                          <a:effectLst/>
                        </a:rPr>
                        <a:t>Work Plan (Exploration)</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dirty="0">
                          <a:solidFill>
                            <a:schemeClr val="tx1"/>
                          </a:solidFill>
                          <a:effectLst/>
                          <a:latin typeface="+mn-lt"/>
                        </a:rPr>
                        <a:t>0</a:t>
                      </a:r>
                    </a:p>
                  </a:txBody>
                  <a:tcPr marL="7620" marR="7620" marT="7620" marB="0" anchor="ctr"/>
                </a:tc>
                <a:tc>
                  <a:txBody>
                    <a:bodyPr/>
                    <a:lstStyle/>
                    <a:p>
                      <a:pPr algn="ctr" fontAlgn="b"/>
                      <a:r>
                        <a:rPr lang="en-AU" sz="900" b="0" i="0" u="none" strike="noStrike" dirty="0">
                          <a:solidFill>
                            <a:srgbClr val="000000"/>
                          </a:solidFill>
                          <a:effectLst/>
                          <a:latin typeface="+mn-lt"/>
                        </a:rPr>
                        <a:t>5</a:t>
                      </a:r>
                    </a:p>
                  </a:txBody>
                  <a:tcPr marL="7620" marR="7620" marT="7620" marB="0" anchor="ctr"/>
                </a:tc>
                <a:tc>
                  <a:txBody>
                    <a:bodyPr/>
                    <a:lstStyle/>
                    <a:p>
                      <a:pPr algn="ctr" rtl="0" fontAlgn="ctr"/>
                      <a:r>
                        <a:rPr lang="en-AU" sz="900" u="none" strike="noStrike" dirty="0">
                          <a:solidFill>
                            <a:schemeClr val="bg1">
                              <a:lumMod val="50000"/>
                            </a:schemeClr>
                          </a:solidFill>
                          <a:effectLs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AU" sz="900" b="0" i="0" u="none" strike="noStrike" dirty="0">
                          <a:solidFill>
                            <a:srgbClr val="000000"/>
                          </a:solidFill>
                          <a:effectLst/>
                          <a:latin typeface="+mn-lt"/>
                        </a:rPr>
                        <a:t>100%</a:t>
                      </a:r>
                    </a:p>
                  </a:txBody>
                  <a:tcPr marL="7620" marR="7620" marT="7620" marB="0" anchor="ctr"/>
                </a:tc>
                <a:extLst>
                  <a:ext uri="{0D108BD9-81ED-4DB2-BD59-A6C34878D82A}">
                    <a16:rowId xmlns:a16="http://schemas.microsoft.com/office/drawing/2014/main" val="1060572616"/>
                  </a:ext>
                </a:extLst>
              </a:tr>
              <a:tr h="184493">
                <a:tc vMerge="1">
                  <a:txBody>
                    <a:bodyPr/>
                    <a:lstStyle/>
                    <a:p>
                      <a:pPr algn="ctr" rtl="0" fontAlgn="ctr"/>
                      <a:endParaRPr lang="en-AU" sz="9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AU" sz="900" u="none" strike="noStrike" dirty="0">
                          <a:effectLst/>
                        </a:rPr>
                        <a:t>Work Plan (Minerals)</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dirty="0">
                          <a:solidFill>
                            <a:schemeClr val="tx1"/>
                          </a:solidFill>
                          <a:effectLst/>
                          <a:latin typeface="+mn-lt"/>
                        </a:rPr>
                        <a:t>1</a:t>
                      </a:r>
                    </a:p>
                  </a:txBody>
                  <a:tcPr marL="7620" marR="7620" marT="7620" marB="0" anchor="ctr"/>
                </a:tc>
                <a:tc>
                  <a:txBody>
                    <a:bodyPr/>
                    <a:lstStyle/>
                    <a:p>
                      <a:pPr algn="ctr" fontAlgn="b"/>
                      <a:r>
                        <a:rPr lang="en-AU" sz="900" b="0" i="0" u="none" strike="noStrike" dirty="0">
                          <a:solidFill>
                            <a:srgbClr val="000000"/>
                          </a:solidFill>
                          <a:effectLst/>
                          <a:latin typeface="+mn-lt"/>
                        </a:rPr>
                        <a:t>7</a:t>
                      </a:r>
                    </a:p>
                  </a:txBody>
                  <a:tcPr marL="7620" marR="7620" marT="7620" marB="0" anchor="ctr"/>
                </a:tc>
                <a:tc>
                  <a:txBody>
                    <a:bodyPr/>
                    <a:lstStyle/>
                    <a:p>
                      <a:pPr algn="ctr" rtl="0" fontAlgn="ctr"/>
                      <a:r>
                        <a:rPr lang="en-AU" sz="900" u="none" strike="noStrike" dirty="0">
                          <a:solidFill>
                            <a:schemeClr val="bg1">
                              <a:lumMod val="50000"/>
                            </a:schemeClr>
                          </a:solidFill>
                          <a:effectLs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AU" sz="900" b="0" i="0" u="none" strike="noStrike" dirty="0">
                          <a:solidFill>
                            <a:srgbClr val="000000"/>
                          </a:solidFill>
                          <a:effectLst/>
                          <a:latin typeface="+mn-lt"/>
                        </a:rPr>
                        <a:t>100%</a:t>
                      </a:r>
                    </a:p>
                  </a:txBody>
                  <a:tcPr marL="7620" marR="7620" marT="7620" marB="0" anchor="ctr"/>
                </a:tc>
                <a:extLst>
                  <a:ext uri="{0D108BD9-81ED-4DB2-BD59-A6C34878D82A}">
                    <a16:rowId xmlns:a16="http://schemas.microsoft.com/office/drawing/2014/main" val="3869016314"/>
                  </a:ext>
                </a:extLst>
              </a:tr>
              <a:tr h="184493">
                <a:tc vMerge="1">
                  <a:txBody>
                    <a:bodyPr/>
                    <a:lstStyle/>
                    <a:p>
                      <a:pPr algn="ctr" rtl="0" fontAlgn="ctr"/>
                      <a:endParaRPr lang="en-AU" sz="9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dirty="0">
                          <a:effectLst/>
                        </a:rPr>
                        <a:t>Total</a:t>
                      </a:r>
                      <a:endParaRPr lang="en-AU" sz="900" b="1" i="0" u="none" strike="noStrike" dirty="0">
                        <a:solidFill>
                          <a:srgbClr val="000000"/>
                        </a:solidFill>
                        <a:effectLst/>
                        <a:latin typeface="Calibri" panose="020F0502020204030204" pitchFamily="34" charset="0"/>
                      </a:endParaRPr>
                    </a:p>
                  </a:txBody>
                  <a:tcPr marL="85725" marR="9525" marT="9525" marB="0" anchor="ctr">
                    <a:solidFill>
                      <a:schemeClr val="accent5"/>
                    </a:solidFill>
                  </a:tcPr>
                </a:tc>
                <a:tc>
                  <a:txBody>
                    <a:bodyPr/>
                    <a:lstStyle/>
                    <a:p>
                      <a:pPr algn="ctr" fontAlgn="b"/>
                      <a:r>
                        <a:rPr lang="en-AU" sz="900" b="0" i="0" u="none" strike="noStrike" dirty="0">
                          <a:solidFill>
                            <a:schemeClr val="tx1"/>
                          </a:solidFill>
                          <a:effectLst/>
                          <a:latin typeface="+mn-lt"/>
                        </a:rPr>
                        <a:t>1</a:t>
                      </a:r>
                    </a:p>
                  </a:txBody>
                  <a:tcPr marL="7620" marR="7620" marT="7620" marB="0" anchor="ctr">
                    <a:solidFill>
                      <a:schemeClr val="accent5"/>
                    </a:solidFill>
                  </a:tcPr>
                </a:tc>
                <a:tc>
                  <a:txBody>
                    <a:bodyPr/>
                    <a:lstStyle/>
                    <a:p>
                      <a:pPr algn="ctr" fontAlgn="b"/>
                      <a:r>
                        <a:rPr lang="en-AU" sz="900" b="0" i="0" u="none" strike="noStrike" dirty="0">
                          <a:solidFill>
                            <a:srgbClr val="000000"/>
                          </a:solidFill>
                          <a:effectLst/>
                          <a:latin typeface="+mn-lt"/>
                        </a:rPr>
                        <a:t>12</a:t>
                      </a:r>
                    </a:p>
                  </a:txBody>
                  <a:tcPr marL="7620" marR="7620" marT="7620" marB="0" anchor="ctr">
                    <a:solidFill>
                      <a:schemeClr val="accent5"/>
                    </a:solidFill>
                  </a:tcPr>
                </a:tc>
                <a:tc>
                  <a:txBody>
                    <a:bodyPr/>
                    <a:lstStyle/>
                    <a:p>
                      <a:pPr algn="ctr" rtl="0" fontAlgn="ctr"/>
                      <a:endParaRPr lang="en-AU" sz="900" b="0" i="0" u="none" strike="noStrike" dirty="0">
                        <a:solidFill>
                          <a:schemeClr val="bg1">
                            <a:lumMod val="50000"/>
                          </a:schemeClr>
                        </a:solidFill>
                        <a:effectLst/>
                        <a:latin typeface="+mn-lt"/>
                      </a:endParaRPr>
                    </a:p>
                  </a:txBody>
                  <a:tcPr marL="9525" marR="9525" marT="9525" marB="0" anchor="ctr">
                    <a:solidFill>
                      <a:schemeClr val="accent5"/>
                    </a:solidFill>
                  </a:tcP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18</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18</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mn-lt"/>
                        </a:rPr>
                        <a:t>100%</a:t>
                      </a:r>
                    </a:p>
                  </a:txBody>
                  <a:tcPr marL="7620" marR="7620" marT="7620" marB="0" anchor="ctr">
                    <a:solidFill>
                      <a:schemeClr val="accent5"/>
                    </a:solidFill>
                  </a:tcPr>
                </a:tc>
                <a:extLst>
                  <a:ext uri="{0D108BD9-81ED-4DB2-BD59-A6C34878D82A}">
                    <a16:rowId xmlns:a16="http://schemas.microsoft.com/office/drawing/2014/main" val="1914190967"/>
                  </a:ext>
                </a:extLst>
              </a:tr>
              <a:tr h="184493">
                <a:tc rowSpan="3">
                  <a:txBody>
                    <a:bodyPr/>
                    <a:lstStyle/>
                    <a:p>
                      <a:pPr algn="ctr" rtl="0" fontAlgn="ctr"/>
                      <a:r>
                        <a:rPr lang="en-AU" sz="900" b="1" u="none" strike="noStrike" dirty="0">
                          <a:solidFill>
                            <a:schemeClr val="bg1"/>
                          </a:solidFill>
                          <a:effectLst/>
                        </a:rPr>
                        <a:t>FY 2019-20 Q1</a:t>
                      </a:r>
                      <a:endParaRPr lang="en-AU" sz="900" b="1" i="0" u="none" strike="noStrike" dirty="0">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l" rtl="0" fontAlgn="ctr"/>
                      <a:r>
                        <a:rPr lang="en-AU" sz="900" u="none" strike="noStrike" dirty="0">
                          <a:effectLst/>
                        </a:rPr>
                        <a:t>Work Plan (Exploration)</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u="none" strike="noStrike" dirty="0">
                          <a:effectLst/>
                        </a:rPr>
                        <a:t>0</a:t>
                      </a:r>
                      <a:endParaRPr lang="en-AU" sz="900" b="0" i="0" u="none" strike="noStrike" dirty="0">
                        <a:solidFill>
                          <a:schemeClr val="bg1">
                            <a:lumMod val="50000"/>
                          </a:schemeClr>
                        </a:solidFill>
                        <a:effectLst/>
                        <a:latin typeface="+mn-lt"/>
                      </a:endParaRPr>
                    </a:p>
                  </a:txBody>
                  <a:tcPr marL="7620" marR="7620" marT="7620" marB="0" anchor="ctr"/>
                </a:tc>
                <a:tc>
                  <a:txBody>
                    <a:bodyPr/>
                    <a:lstStyle/>
                    <a:p>
                      <a:pPr algn="ctr" fontAlgn="b"/>
                      <a:r>
                        <a:rPr lang="en-AU" sz="900" u="none" strike="noStrike" dirty="0">
                          <a:effectLst/>
                        </a:rPr>
                        <a:t>2</a:t>
                      </a:r>
                      <a:endParaRPr lang="en-AU" sz="900" b="0" i="0" u="none" strike="noStrike" dirty="0">
                        <a:solidFill>
                          <a:srgbClr val="000000"/>
                        </a:solidFill>
                        <a:effectLst/>
                        <a:latin typeface="+mn-lt"/>
                      </a:endParaRPr>
                    </a:p>
                  </a:txBody>
                  <a:tcPr marL="7620" marR="7620" marT="7620" marB="0" anchor="ctr"/>
                </a:tc>
                <a:tc>
                  <a:txBody>
                    <a:bodyPr/>
                    <a:lstStyle/>
                    <a:p>
                      <a:pPr algn="ctr" rtl="0" fontAlgn="ctr"/>
                      <a:r>
                        <a:rPr lang="en-AU" sz="900" u="none" strike="noStrike" dirty="0">
                          <a:solidFill>
                            <a:schemeClr val="bg1">
                              <a:lumMod val="50000"/>
                            </a:schemeClr>
                          </a:solidFill>
                          <a:effectLs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u="none" strike="noStrike" dirty="0">
                          <a:effectLst/>
                        </a:rPr>
                        <a:t>0</a:t>
                      </a:r>
                      <a:endParaRPr lang="en-AU" sz="900" b="0" i="0" u="none" strike="noStrike" dirty="0">
                        <a:solidFill>
                          <a:schemeClr val="bg1">
                            <a:lumMod val="50000"/>
                          </a:schemeClr>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2</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2</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100%</a:t>
                      </a:r>
                      <a:endParaRPr lang="en-AU" sz="9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0001"/>
                  </a:ext>
                </a:extLst>
              </a:tr>
              <a:tr h="184493">
                <a:tc vMerge="1">
                  <a:txBody>
                    <a:bodyPr/>
                    <a:lstStyle/>
                    <a:p>
                      <a:endParaRPr lang="en-AU"/>
                    </a:p>
                  </a:txBody>
                  <a:tcPr/>
                </a:tc>
                <a:tc>
                  <a:txBody>
                    <a:bodyPr/>
                    <a:lstStyle/>
                    <a:p>
                      <a:pPr algn="l" rtl="0" fontAlgn="ctr"/>
                      <a:r>
                        <a:rPr lang="en-AU" sz="900" u="none" strike="noStrike" dirty="0">
                          <a:effectLst/>
                        </a:rPr>
                        <a:t>Work Plan (Minerals)</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u="none" strike="noStrike" dirty="0">
                          <a:effectLst/>
                        </a:rPr>
                        <a:t>1</a:t>
                      </a:r>
                      <a:endParaRPr lang="en-AU" sz="900" b="0" i="0" u="none" strike="noStrike" dirty="0">
                        <a:solidFill>
                          <a:srgbClr val="000000"/>
                        </a:solidFill>
                        <a:effectLst/>
                        <a:latin typeface="+mn-lt"/>
                      </a:endParaRPr>
                    </a:p>
                  </a:txBody>
                  <a:tcPr marL="7620" marR="7620" marT="7620" marB="0" anchor="ctr"/>
                </a:tc>
                <a:tc>
                  <a:txBody>
                    <a:bodyPr/>
                    <a:lstStyle/>
                    <a:p>
                      <a:pPr algn="ctr" fontAlgn="b"/>
                      <a:r>
                        <a:rPr lang="en-AU" sz="900" u="none" strike="noStrike" dirty="0">
                          <a:effectLst/>
                        </a:rPr>
                        <a:t>7</a:t>
                      </a:r>
                      <a:endParaRPr lang="en-AU" sz="900" b="0" i="0" u="none" strike="noStrike" dirty="0">
                        <a:solidFill>
                          <a:srgbClr val="000000"/>
                        </a:solidFill>
                        <a:effectLst/>
                        <a:latin typeface="+mn-lt"/>
                      </a:endParaRPr>
                    </a:p>
                  </a:txBody>
                  <a:tcPr marL="7620" marR="7620" marT="7620" marB="0" anchor="ctr"/>
                </a:tc>
                <a:tc>
                  <a:txBody>
                    <a:bodyPr/>
                    <a:lstStyle/>
                    <a:p>
                      <a:pPr algn="ctr" rtl="0" fontAlgn="ctr"/>
                      <a:r>
                        <a:rPr lang="en-AU" sz="900" u="none" strike="noStrike" dirty="0">
                          <a:solidFill>
                            <a:schemeClr val="bg1">
                              <a:lumMod val="50000"/>
                            </a:schemeClr>
                          </a:solidFill>
                          <a:effectLs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u="none" strike="noStrike">
                          <a:effectLst/>
                        </a:rPr>
                        <a:t>1</a:t>
                      </a:r>
                      <a:endParaRPr lang="en-AU"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10</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11</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91%</a:t>
                      </a:r>
                      <a:endParaRPr lang="en-AU" sz="9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0002"/>
                  </a:ext>
                </a:extLst>
              </a:tr>
              <a:tr h="184493">
                <a:tc vMerge="1">
                  <a:txBody>
                    <a:bodyPr/>
                    <a:lstStyle/>
                    <a:p>
                      <a:endParaRPr lang="en-AU"/>
                    </a:p>
                  </a:txBody>
                  <a:tcPr/>
                </a:tc>
                <a:tc>
                  <a:txBody>
                    <a:bodyPr/>
                    <a:lstStyle/>
                    <a:p>
                      <a:pPr algn="ctr" rtl="0" fontAlgn="ctr"/>
                      <a:r>
                        <a:rPr lang="en-AU" sz="900" u="none" strike="noStrike" dirty="0">
                          <a:effectLst/>
                        </a:rPr>
                        <a:t>Total</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solidFill>
                  </a:tcPr>
                </a:tc>
                <a:tc>
                  <a:txBody>
                    <a:bodyPr/>
                    <a:lstStyle/>
                    <a:p>
                      <a:pPr algn="ctr" fontAlgn="b"/>
                      <a:r>
                        <a:rPr lang="en-AU" sz="900" u="none" strike="noStrike" dirty="0">
                          <a:effectLst/>
                        </a:rPr>
                        <a:t>1</a:t>
                      </a:r>
                      <a:endParaRPr lang="en-AU" sz="900" b="1" i="0" u="none" strike="noStrike" dirty="0">
                        <a:solidFill>
                          <a:srgbClr val="000000"/>
                        </a:solidFill>
                        <a:effectLst/>
                        <a:latin typeface="+mn-lt"/>
                      </a:endParaRPr>
                    </a:p>
                  </a:txBody>
                  <a:tcPr marL="7620" marR="7620" marT="7620" marB="0" anchor="ctr">
                    <a:solidFill>
                      <a:schemeClr val="accent5"/>
                    </a:solidFill>
                  </a:tcPr>
                </a:tc>
                <a:tc>
                  <a:txBody>
                    <a:bodyPr/>
                    <a:lstStyle/>
                    <a:p>
                      <a:pPr algn="ctr" fontAlgn="b"/>
                      <a:r>
                        <a:rPr lang="en-AU" sz="900" u="none" strike="noStrike" dirty="0">
                          <a:effectLst/>
                        </a:rPr>
                        <a:t>9</a:t>
                      </a:r>
                      <a:endParaRPr lang="en-AU" sz="900" b="1" i="0" u="none" strike="noStrike" dirty="0">
                        <a:solidFill>
                          <a:srgbClr val="000000"/>
                        </a:solidFill>
                        <a:effectLst/>
                        <a:latin typeface="+mn-lt"/>
                      </a:endParaRPr>
                    </a:p>
                  </a:txBody>
                  <a:tcPr marL="7620" marR="7620" marT="7620" marB="0" anchor="ctr">
                    <a:solidFill>
                      <a:schemeClr val="accent5"/>
                    </a:solidFill>
                  </a:tcPr>
                </a:tc>
                <a:tc>
                  <a:txBody>
                    <a:bodyPr/>
                    <a:lstStyle/>
                    <a:p>
                      <a:pPr algn="ctr" fontAlgn="ctr"/>
                      <a:r>
                        <a:rPr lang="en-AU" sz="900" u="none" strike="noStrike" dirty="0">
                          <a:effectLst/>
                        </a:rPr>
                        <a:t> </a:t>
                      </a:r>
                      <a:endParaRPr lang="en-AU" sz="900" b="1" i="0" u="none" strike="noStrike" dirty="0">
                        <a:solidFill>
                          <a:schemeClr val="bg1">
                            <a:lumMod val="50000"/>
                          </a:schemeClr>
                        </a:solidFill>
                        <a:effectLst/>
                        <a:latin typeface="+mn-lt"/>
                      </a:endParaRPr>
                    </a:p>
                  </a:txBody>
                  <a:tcPr marL="85725" marR="9525" marT="9525" marB="0" anchor="ctr">
                    <a:solidFill>
                      <a:schemeClr val="accent5"/>
                    </a:solidFill>
                  </a:tcPr>
                </a:tc>
                <a:tc>
                  <a:txBody>
                    <a:bodyPr/>
                    <a:lstStyle/>
                    <a:p>
                      <a:pPr algn="ctr" fontAlgn="b"/>
                      <a:r>
                        <a:rPr lang="en-AU" sz="900" u="none" strike="noStrike" dirty="0">
                          <a:effectLst/>
                        </a:rPr>
                        <a:t>1</a:t>
                      </a:r>
                      <a:endParaRPr lang="en-AU" sz="900" b="1" i="0" u="none" strike="noStrike" dirty="0">
                        <a:solidFill>
                          <a:srgbClr val="000000"/>
                        </a:solidFill>
                        <a:effectLst/>
                        <a:latin typeface="+mn-lt"/>
                      </a:endParaRPr>
                    </a:p>
                  </a:txBody>
                  <a:tcPr marL="7620" marR="7620" marT="7620" marB="0" anchor="ctr">
                    <a:solidFill>
                      <a:schemeClr val="accent5"/>
                    </a:solidFill>
                  </a:tcPr>
                </a:tc>
                <a:tc>
                  <a:txBody>
                    <a:bodyPr/>
                    <a:lstStyle/>
                    <a:p>
                      <a:pPr algn="ctr" fontAlgn="b"/>
                      <a:r>
                        <a:rPr lang="en-AU" sz="900" u="none" strike="noStrike" dirty="0">
                          <a:effectLst/>
                        </a:rPr>
                        <a:t>12</a:t>
                      </a:r>
                      <a:endParaRPr lang="en-AU" sz="900" b="1" i="0" u="none" strike="noStrike" dirty="0">
                        <a:solidFill>
                          <a:srgbClr val="000000"/>
                        </a:solidFill>
                        <a:effectLst/>
                        <a:latin typeface="+mn-lt"/>
                      </a:endParaRPr>
                    </a:p>
                  </a:txBody>
                  <a:tcPr marL="7620" marR="7620" marT="7620" marB="0" anchor="ctr">
                    <a:solidFill>
                      <a:schemeClr val="accent5"/>
                    </a:solidFill>
                  </a:tcPr>
                </a:tc>
                <a:tc>
                  <a:txBody>
                    <a:bodyPr/>
                    <a:lstStyle/>
                    <a:p>
                      <a:pPr algn="ctr" fontAlgn="b"/>
                      <a:r>
                        <a:rPr lang="en-AU" sz="900" u="none" strike="noStrike" dirty="0">
                          <a:effectLst/>
                        </a:rPr>
                        <a:t>13</a:t>
                      </a:r>
                      <a:endParaRPr lang="en-AU" sz="900" b="1" i="0" u="none" strike="noStrike" dirty="0">
                        <a:solidFill>
                          <a:srgbClr val="000000"/>
                        </a:solidFill>
                        <a:effectLst/>
                        <a:latin typeface="+mn-lt"/>
                      </a:endParaRPr>
                    </a:p>
                  </a:txBody>
                  <a:tcPr marL="7620" marR="7620" marT="7620" marB="0" anchor="ctr">
                    <a:solidFill>
                      <a:schemeClr val="accent5"/>
                    </a:solidFill>
                  </a:tcPr>
                </a:tc>
                <a:tc>
                  <a:txBody>
                    <a:bodyPr/>
                    <a:lstStyle/>
                    <a:p>
                      <a:pPr algn="ctr" fontAlgn="b"/>
                      <a:r>
                        <a:rPr lang="en-AU" sz="900" u="none" strike="noStrike" dirty="0">
                          <a:effectLst/>
                        </a:rPr>
                        <a:t>92%</a:t>
                      </a:r>
                      <a:endParaRPr lang="en-AU" sz="900" b="1" i="0" u="none" strike="noStrike" dirty="0">
                        <a:solidFill>
                          <a:srgbClr val="000000"/>
                        </a:solidFill>
                        <a:effectLst/>
                        <a:latin typeface="+mn-lt"/>
                      </a:endParaRPr>
                    </a:p>
                  </a:txBody>
                  <a:tcPr marL="7620" marR="7620" marT="7620" marB="0" anchor="ctr">
                    <a:solidFill>
                      <a:schemeClr val="accent5"/>
                    </a:solidFill>
                  </a:tcPr>
                </a:tc>
                <a:extLst>
                  <a:ext uri="{0D108BD9-81ED-4DB2-BD59-A6C34878D82A}">
                    <a16:rowId xmlns:a16="http://schemas.microsoft.com/office/drawing/2014/main" val="10004"/>
                  </a:ext>
                </a:extLst>
              </a:tr>
            </a:tbl>
          </a:graphicData>
        </a:graphic>
      </p:graphicFrame>
      <p:sp>
        <p:nvSpPr>
          <p:cNvPr id="12" name="TextBox 11">
            <a:extLst>
              <a:ext uri="{FF2B5EF4-FFF2-40B4-BE49-F238E27FC236}">
                <a16:creationId xmlns:a16="http://schemas.microsoft.com/office/drawing/2014/main" id="{1282DADC-E296-4690-98CA-E68772FAD663}"/>
              </a:ext>
            </a:extLst>
          </p:cNvPr>
          <p:cNvSpPr txBox="1"/>
          <p:nvPr/>
        </p:nvSpPr>
        <p:spPr>
          <a:xfrm>
            <a:off x="632519" y="4580545"/>
            <a:ext cx="5775080" cy="276999"/>
          </a:xfrm>
          <a:prstGeom prst="rect">
            <a:avLst/>
          </a:prstGeom>
          <a:noFill/>
        </p:spPr>
        <p:txBody>
          <a:bodyPr wrap="square" rtlCol="0">
            <a:spAutoFit/>
          </a:bodyPr>
          <a:lstStyle/>
          <a:p>
            <a:r>
              <a:rPr lang="en-AU" sz="1200" dirty="0"/>
              <a:t>(B) Mineral Work Plan Stages* Assessed Within Statutory Time Frame (STF)</a:t>
            </a:r>
          </a:p>
        </p:txBody>
      </p:sp>
      <p:sp>
        <p:nvSpPr>
          <p:cNvPr id="15" name="TextBox 14">
            <a:extLst>
              <a:ext uri="{FF2B5EF4-FFF2-40B4-BE49-F238E27FC236}">
                <a16:creationId xmlns:a16="http://schemas.microsoft.com/office/drawing/2014/main" id="{FA074F70-0F6B-4577-93A2-E85EAC69DF12}"/>
              </a:ext>
            </a:extLst>
          </p:cNvPr>
          <p:cNvSpPr txBox="1"/>
          <p:nvPr/>
        </p:nvSpPr>
        <p:spPr>
          <a:xfrm>
            <a:off x="6809066" y="4755475"/>
            <a:ext cx="2809293" cy="1415772"/>
          </a:xfrm>
          <a:prstGeom prst="rect">
            <a:avLst/>
          </a:prstGeom>
          <a:noFill/>
        </p:spPr>
        <p:txBody>
          <a:bodyPr wrap="square" rtlCol="0">
            <a:spAutoFit/>
          </a:bodyPr>
          <a:lstStyle/>
          <a:p>
            <a:r>
              <a:rPr lang="en-AU" sz="900" b="1" dirty="0"/>
              <a:t>Explanation for the result: </a:t>
            </a:r>
            <a:endParaRPr lang="en-AU" sz="900" dirty="0"/>
          </a:p>
          <a:p>
            <a:endParaRPr lang="en-AU" sz="900" dirty="0"/>
          </a:p>
          <a:p>
            <a:pPr>
              <a:spcAft>
                <a:spcPts val="600"/>
              </a:spcAft>
            </a:pPr>
            <a:r>
              <a:rPr lang="en-AU" sz="900" dirty="0"/>
              <a:t>This table is an expanded subset of the table (1) above and it details performance of the regulator in assessing mineral work plan application stages.</a:t>
            </a:r>
          </a:p>
          <a:p>
            <a:pPr>
              <a:spcAft>
                <a:spcPts val="600"/>
              </a:spcAft>
            </a:pPr>
            <a:r>
              <a:rPr lang="en-AU" sz="900" dirty="0"/>
              <a:t>In Q2 18 mining and exploration work plan stages were assessed from twelve unique work plans, of which 100% were assessed within the statutory time frame. One work plan was approved in the quarter.</a:t>
            </a:r>
          </a:p>
        </p:txBody>
      </p:sp>
      <p:graphicFrame>
        <p:nvGraphicFramePr>
          <p:cNvPr id="16" name="Table 15">
            <a:extLst>
              <a:ext uri="{FF2B5EF4-FFF2-40B4-BE49-F238E27FC236}">
                <a16:creationId xmlns:a16="http://schemas.microsoft.com/office/drawing/2014/main" id="{218BAD2E-81B5-473D-B401-D71AC22D72EE}"/>
              </a:ext>
            </a:extLst>
          </p:cNvPr>
          <p:cNvGraphicFramePr>
            <a:graphicFrameLocks noGrp="1"/>
          </p:cNvGraphicFramePr>
          <p:nvPr>
            <p:extLst>
              <p:ext uri="{D42A27DB-BD31-4B8C-83A1-F6EECF244321}">
                <p14:modId xmlns:p14="http://schemas.microsoft.com/office/powerpoint/2010/main" val="1639956222"/>
              </p:ext>
            </p:extLst>
          </p:nvPr>
        </p:nvGraphicFramePr>
        <p:xfrm>
          <a:off x="325188" y="822542"/>
          <a:ext cx="6352808" cy="1512466"/>
        </p:xfrm>
        <a:graphic>
          <a:graphicData uri="http://schemas.openxmlformats.org/drawingml/2006/table">
            <a:tbl>
              <a:tblPr firstRow="1" bandRow="1">
                <a:tableStyleId>{7DF18680-E054-41AD-8BC1-D1AEF772440D}</a:tableStyleId>
              </a:tblPr>
              <a:tblGrid>
                <a:gridCol w="770316">
                  <a:extLst>
                    <a:ext uri="{9D8B030D-6E8A-4147-A177-3AD203B41FA5}">
                      <a16:colId xmlns:a16="http://schemas.microsoft.com/office/drawing/2014/main" val="20000"/>
                    </a:ext>
                  </a:extLst>
                </a:gridCol>
                <a:gridCol w="2090932">
                  <a:extLst>
                    <a:ext uri="{9D8B030D-6E8A-4147-A177-3AD203B41FA5}">
                      <a16:colId xmlns:a16="http://schemas.microsoft.com/office/drawing/2014/main" val="20001"/>
                    </a:ext>
                  </a:extLst>
                </a:gridCol>
                <a:gridCol w="752042">
                  <a:extLst>
                    <a:ext uri="{9D8B030D-6E8A-4147-A177-3AD203B41FA5}">
                      <a16:colId xmlns:a16="http://schemas.microsoft.com/office/drawing/2014/main" val="20003"/>
                    </a:ext>
                  </a:extLst>
                </a:gridCol>
                <a:gridCol w="719003">
                  <a:extLst>
                    <a:ext uri="{9D8B030D-6E8A-4147-A177-3AD203B41FA5}">
                      <a16:colId xmlns:a16="http://schemas.microsoft.com/office/drawing/2014/main" val="20004"/>
                    </a:ext>
                  </a:extLst>
                </a:gridCol>
                <a:gridCol w="1027197">
                  <a:extLst>
                    <a:ext uri="{9D8B030D-6E8A-4147-A177-3AD203B41FA5}">
                      <a16:colId xmlns:a16="http://schemas.microsoft.com/office/drawing/2014/main" val="3153229094"/>
                    </a:ext>
                  </a:extLst>
                </a:gridCol>
                <a:gridCol w="993318">
                  <a:extLst>
                    <a:ext uri="{9D8B030D-6E8A-4147-A177-3AD203B41FA5}">
                      <a16:colId xmlns:a16="http://schemas.microsoft.com/office/drawing/2014/main" val="20005"/>
                    </a:ext>
                  </a:extLst>
                </a:gridCol>
              </a:tblGrid>
              <a:tr h="396562">
                <a:tc>
                  <a:txBody>
                    <a:bodyPr/>
                    <a:lstStyle/>
                    <a:p>
                      <a:pPr algn="ctr"/>
                      <a:r>
                        <a:rPr lang="en-AU" sz="900" dirty="0">
                          <a:latin typeface="+mn-lt"/>
                        </a:rPr>
                        <a:t>Quarter</a:t>
                      </a:r>
                    </a:p>
                  </a:txBody>
                  <a:tcPr marL="99060" marR="99060" anchor="ctr">
                    <a:solidFill>
                      <a:srgbClr val="002060"/>
                    </a:solidFill>
                  </a:tcPr>
                </a:tc>
                <a:tc>
                  <a:txBody>
                    <a:bodyPr/>
                    <a:lstStyle/>
                    <a:p>
                      <a:pPr algn="ctr"/>
                      <a:r>
                        <a:rPr lang="en-AU" sz="900" dirty="0">
                          <a:latin typeface="+mn-lt"/>
                        </a:rPr>
                        <a:t>Licence and Work Plan Stages</a:t>
                      </a:r>
                    </a:p>
                  </a:txBody>
                  <a:tcPr marL="99060" marR="99060" anchor="ctr">
                    <a:solidFill>
                      <a:srgbClr val="002060"/>
                    </a:solidFill>
                  </a:tcPr>
                </a:tc>
                <a:tc>
                  <a:txBody>
                    <a:bodyPr/>
                    <a:lstStyle/>
                    <a:p>
                      <a:pPr algn="ctr"/>
                      <a:r>
                        <a:rPr lang="en-AU" sz="900" dirty="0">
                          <a:latin typeface="+mn-lt"/>
                        </a:rPr>
                        <a:t>Over</a:t>
                      </a:r>
                    </a:p>
                    <a:p>
                      <a:pPr algn="ctr"/>
                      <a:r>
                        <a:rPr lang="en-AU" sz="900" dirty="0">
                          <a:latin typeface="+mn-lt"/>
                        </a:rPr>
                        <a:t> STF</a:t>
                      </a:r>
                    </a:p>
                  </a:txBody>
                  <a:tcPr marL="99060" marR="99060" anchor="ctr">
                    <a:solidFill>
                      <a:srgbClr val="002060"/>
                    </a:solidFill>
                  </a:tcPr>
                </a:tc>
                <a:tc>
                  <a:txBody>
                    <a:bodyPr/>
                    <a:lstStyle/>
                    <a:p>
                      <a:pPr algn="ctr"/>
                      <a:r>
                        <a:rPr lang="en-AU" sz="900" dirty="0">
                          <a:latin typeface="+mn-lt"/>
                        </a:rPr>
                        <a:t>Within </a:t>
                      </a:r>
                    </a:p>
                    <a:p>
                      <a:pPr algn="ctr"/>
                      <a:r>
                        <a:rPr lang="en-AU" sz="900" dirty="0">
                          <a:latin typeface="+mn-lt"/>
                        </a:rPr>
                        <a:t>STF</a:t>
                      </a:r>
                    </a:p>
                  </a:txBody>
                  <a:tcPr marL="99060" marR="99060" anchor="ctr">
                    <a:solidFill>
                      <a:srgbClr val="002060"/>
                    </a:solidFill>
                  </a:tcPr>
                </a:tc>
                <a:tc>
                  <a:txBody>
                    <a:bodyPr/>
                    <a:lstStyle/>
                    <a:p>
                      <a:pPr algn="ctr"/>
                      <a:r>
                        <a:rPr lang="en-AU" sz="900" dirty="0">
                          <a:latin typeface="+mn-lt"/>
                        </a:rPr>
                        <a:t>Total</a:t>
                      </a:r>
                    </a:p>
                    <a:p>
                      <a:pPr algn="ctr"/>
                      <a:r>
                        <a:rPr lang="en-AU" sz="800" dirty="0">
                          <a:latin typeface="+mn-lt"/>
                        </a:rPr>
                        <a:t>(Over + Within</a:t>
                      </a:r>
                      <a:r>
                        <a:rPr lang="en-AU" sz="800" baseline="0" dirty="0">
                          <a:latin typeface="+mn-lt"/>
                        </a:rPr>
                        <a:t> </a:t>
                      </a:r>
                      <a:r>
                        <a:rPr lang="en-AU" sz="800" dirty="0">
                          <a:latin typeface="+mn-lt"/>
                        </a:rPr>
                        <a:t>STF)</a:t>
                      </a:r>
                    </a:p>
                  </a:txBody>
                  <a:tcPr marL="99060" marR="99060" anchor="ctr">
                    <a:solidFill>
                      <a:srgbClr val="002060"/>
                    </a:solidFill>
                  </a:tcPr>
                </a:tc>
                <a:tc>
                  <a:txBody>
                    <a:bodyPr/>
                    <a:lstStyle/>
                    <a:p>
                      <a:pPr algn="ctr"/>
                      <a:r>
                        <a:rPr lang="en-AU" sz="900" dirty="0">
                          <a:latin typeface="+mn-lt"/>
                        </a:rPr>
                        <a:t>% </a:t>
                      </a:r>
                      <a:r>
                        <a:rPr lang="en-AU" sz="800" dirty="0">
                          <a:latin typeface="+mn-lt"/>
                        </a:rPr>
                        <a:t>Within</a:t>
                      </a:r>
                    </a:p>
                    <a:p>
                      <a:pPr algn="ctr"/>
                      <a:r>
                        <a:rPr lang="en-AU" sz="800" dirty="0">
                          <a:latin typeface="+mn-lt"/>
                        </a:rPr>
                        <a:t>STF/Total</a:t>
                      </a:r>
                      <a:endParaRPr lang="en-AU" sz="800" dirty="0">
                        <a:solidFill>
                          <a:schemeClr val="bg1"/>
                        </a:solidFill>
                        <a:latin typeface="+mn-lt"/>
                      </a:endParaRPr>
                    </a:p>
                  </a:txBody>
                  <a:tcPr marL="99060" marR="99060" anchor="ctr">
                    <a:solidFill>
                      <a:srgbClr val="002060"/>
                    </a:solidFill>
                  </a:tcPr>
                </a:tc>
                <a:extLst>
                  <a:ext uri="{0D108BD9-81ED-4DB2-BD59-A6C34878D82A}">
                    <a16:rowId xmlns:a16="http://schemas.microsoft.com/office/drawing/2014/main" val="10000"/>
                  </a:ext>
                </a:extLst>
              </a:tr>
              <a:tr h="185984">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1" u="none" strike="noStrike" dirty="0">
                          <a:solidFill>
                            <a:schemeClr val="bg1"/>
                          </a:solidFill>
                          <a:effectLst/>
                          <a:latin typeface="+mn-lt"/>
                        </a:rPr>
                        <a:t>FY 2019-20 Q2</a:t>
                      </a:r>
                      <a:endParaRPr lang="en-AU" sz="900" b="1" i="0" u="none" strike="noStrike" dirty="0">
                        <a:solidFill>
                          <a:schemeClr val="bg1"/>
                        </a:solidFill>
                        <a:effectLst/>
                        <a:latin typeface="+mn-lt"/>
                      </a:endParaRPr>
                    </a:p>
                  </a:txBody>
                  <a:tcPr marL="9525" marR="9525" marT="9525" marB="0" anchor="ctr">
                    <a:solidFill>
                      <a:srgbClr val="0070C0"/>
                    </a:solidFill>
                  </a:tcPr>
                </a:tc>
                <a:tc>
                  <a:txBody>
                    <a:bodyPr/>
                    <a:lstStyle/>
                    <a:p>
                      <a:pPr algn="l" fontAlgn="b"/>
                      <a:r>
                        <a:rPr lang="en-AU" sz="900" b="0" i="0" u="none" strike="noStrike" dirty="0">
                          <a:solidFill>
                            <a:srgbClr val="000000"/>
                          </a:solidFill>
                          <a:effectLst/>
                          <a:latin typeface="+mn-lt"/>
                        </a:rPr>
                        <a:t>Mineral Licence Applications – (A)</a:t>
                      </a:r>
                    </a:p>
                  </a:txBody>
                  <a:tcPr marL="90000"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10</a:t>
                      </a:r>
                    </a:p>
                  </a:txBody>
                  <a:tcPr marL="9525" marR="9525" marT="9525" marB="0" anchor="ctr"/>
                </a:tc>
                <a:tc>
                  <a:txBody>
                    <a:bodyPr/>
                    <a:lstStyle/>
                    <a:p>
                      <a:pPr algn="ctr" rtl="0" fontAlgn="ctr"/>
                      <a:r>
                        <a:rPr lang="en-AU" sz="900" b="0" i="0" u="none" strike="noStrike" dirty="0">
                          <a:solidFill>
                            <a:srgbClr val="000000"/>
                          </a:solidFill>
                          <a:effectLst/>
                          <a:latin typeface="+mn-lt"/>
                        </a:rPr>
                        <a:t>11</a:t>
                      </a:r>
                    </a:p>
                  </a:txBody>
                  <a:tcPr marL="9525" marR="9525" marT="9525" marB="0" anchor="ctr"/>
                </a:tc>
                <a:tc>
                  <a:txBody>
                    <a:bodyPr/>
                    <a:lstStyle/>
                    <a:p>
                      <a:pPr algn="ctr" rtl="0" fontAlgn="ctr"/>
                      <a:r>
                        <a:rPr lang="en-AU" sz="900" b="1" i="0" u="none" strike="noStrike" dirty="0">
                          <a:solidFill>
                            <a:srgbClr val="000000"/>
                          </a:solidFill>
                          <a:effectLst/>
                          <a:latin typeface="+mn-lt"/>
                        </a:rPr>
                        <a:t>91%</a:t>
                      </a:r>
                    </a:p>
                  </a:txBody>
                  <a:tcPr marL="9525" marR="9525" marT="9525" marB="0" anchor="ctr"/>
                </a:tc>
                <a:extLst>
                  <a:ext uri="{0D108BD9-81ED-4DB2-BD59-A6C34878D82A}">
                    <a16:rowId xmlns:a16="http://schemas.microsoft.com/office/drawing/2014/main" val="179474654"/>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l" fontAlgn="b"/>
                      <a:r>
                        <a:rPr lang="en-AU" sz="900" b="0" i="0" u="none" strike="noStrike" dirty="0">
                          <a:solidFill>
                            <a:srgbClr val="000000"/>
                          </a:solidFill>
                          <a:effectLst/>
                          <a:latin typeface="+mn-lt"/>
                        </a:rPr>
                        <a:t>Mineral Work Plan Stages – (B) </a:t>
                      </a:r>
                    </a:p>
                  </a:txBody>
                  <a:tcPr marL="90000"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18</a:t>
                      </a:r>
                    </a:p>
                  </a:txBody>
                  <a:tcPr marL="9525" marR="9525" marT="9525" marB="0" anchor="ctr"/>
                </a:tc>
                <a:tc>
                  <a:txBody>
                    <a:bodyPr/>
                    <a:lstStyle/>
                    <a:p>
                      <a:pPr algn="ctr" rtl="0" fontAlgn="ctr"/>
                      <a:r>
                        <a:rPr lang="en-AU" sz="900" b="0" i="0" u="none" strike="noStrike" dirty="0">
                          <a:solidFill>
                            <a:srgbClr val="000000"/>
                          </a:solidFill>
                          <a:effectLst/>
                          <a:latin typeface="+mn-lt"/>
                        </a:rPr>
                        <a:t>18</a:t>
                      </a:r>
                    </a:p>
                  </a:txBody>
                  <a:tcPr marL="9525" marR="9525" marT="9525" marB="0" anchor="ctr"/>
                </a:tc>
                <a:tc>
                  <a:txBody>
                    <a:bodyPr/>
                    <a:lstStyle/>
                    <a:p>
                      <a:pPr algn="ctr" rtl="0" fontAlgn="ctr"/>
                      <a:r>
                        <a:rPr lang="en-AU" sz="900" b="1" i="0" u="none" strike="noStrike" dirty="0">
                          <a:solidFill>
                            <a:srgbClr val="000000"/>
                          </a:solidFill>
                          <a:effectLst/>
                          <a:latin typeface="+mn-lt"/>
                        </a:rPr>
                        <a:t>100%</a:t>
                      </a:r>
                    </a:p>
                  </a:txBody>
                  <a:tcPr marL="9525" marR="9525" marT="9525" marB="0" anchor="ctr"/>
                </a:tc>
                <a:extLst>
                  <a:ext uri="{0D108BD9-81ED-4DB2-BD59-A6C34878D82A}">
                    <a16:rowId xmlns:a16="http://schemas.microsoft.com/office/drawing/2014/main" val="933885637"/>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prstClr val="white"/>
                          </a:solidFill>
                          <a:effectLst/>
                          <a:uLnTx/>
                          <a:uFillTx/>
                          <a:latin typeface="+mn-lt"/>
                          <a:ea typeface="+mn-ea"/>
                          <a:cs typeface="+mn-cs"/>
                        </a:rPr>
                        <a:t>Total</a:t>
                      </a:r>
                    </a:p>
                  </a:txBody>
                  <a:tcPr marL="90000" marR="9525" marT="9525" marB="0" anchor="ctr">
                    <a:solidFill>
                      <a:srgbClr val="0070C0"/>
                    </a:solidFill>
                  </a:tcPr>
                </a:tc>
                <a:tc>
                  <a:txBody>
                    <a:bodyPr/>
                    <a:lstStyle/>
                    <a:p>
                      <a:pPr algn="ctr" fontAlgn="b"/>
                      <a:r>
                        <a:rPr lang="en-AU" sz="900" b="0" i="0" u="none" strike="noStrike" dirty="0">
                          <a:solidFill>
                            <a:schemeClr val="bg1"/>
                          </a:solidFill>
                          <a:effectLst/>
                          <a:latin typeface="+mn-lt"/>
                        </a:rPr>
                        <a:t>1</a:t>
                      </a:r>
                    </a:p>
                  </a:txBody>
                  <a:tcPr marL="9525" marR="9525" marT="9525" marB="0" anchor="ctr">
                    <a:solidFill>
                      <a:srgbClr val="0070C0"/>
                    </a:solidFill>
                  </a:tcPr>
                </a:tc>
                <a:tc>
                  <a:txBody>
                    <a:bodyPr/>
                    <a:lstStyle/>
                    <a:p>
                      <a:pPr algn="ctr" fontAlgn="b"/>
                      <a:r>
                        <a:rPr lang="en-AU" sz="900" b="0" i="0" u="none" strike="noStrike" dirty="0">
                          <a:solidFill>
                            <a:schemeClr val="bg1"/>
                          </a:solidFill>
                          <a:effectLst/>
                          <a:latin typeface="+mn-lt"/>
                        </a:rPr>
                        <a:t>28</a:t>
                      </a:r>
                    </a:p>
                  </a:txBody>
                  <a:tcPr marL="9525" marR="9525" marT="9525" marB="0" anchor="ctr">
                    <a:solidFill>
                      <a:srgbClr val="0070C0"/>
                    </a:solidFill>
                  </a:tcPr>
                </a:tc>
                <a:tc>
                  <a:txBody>
                    <a:bodyPr/>
                    <a:lstStyle/>
                    <a:p>
                      <a:pPr algn="ctr" rtl="0" fontAlgn="ctr"/>
                      <a:r>
                        <a:rPr lang="en-AU" sz="900" b="0" i="0" u="none" strike="noStrike" dirty="0">
                          <a:solidFill>
                            <a:schemeClr val="bg1"/>
                          </a:solidFill>
                          <a:effectLst/>
                          <a:latin typeface="+mn-lt"/>
                        </a:rPr>
                        <a:t>29</a:t>
                      </a:r>
                    </a:p>
                  </a:txBody>
                  <a:tcPr marL="9525" marR="9525" marT="9525" marB="0" anchor="ctr">
                    <a:solidFill>
                      <a:srgbClr val="0070C0"/>
                    </a:solidFill>
                  </a:tcPr>
                </a:tc>
                <a:tc>
                  <a:txBody>
                    <a:bodyPr/>
                    <a:lstStyle/>
                    <a:p>
                      <a:pPr algn="ctr" rtl="0" fontAlgn="ctr"/>
                      <a:r>
                        <a:rPr lang="en-AU" sz="900" b="1" i="0" u="none" strike="noStrike" dirty="0">
                          <a:solidFill>
                            <a:schemeClr val="bg1"/>
                          </a:solidFill>
                          <a:effectLst/>
                          <a:latin typeface="+mn-lt"/>
                        </a:rPr>
                        <a:t>97%</a:t>
                      </a:r>
                    </a:p>
                  </a:txBody>
                  <a:tcPr marL="9525" marR="9525" marT="9525" marB="0" anchor="ctr">
                    <a:solidFill>
                      <a:srgbClr val="0070C0"/>
                    </a:solidFill>
                  </a:tcPr>
                </a:tc>
                <a:extLst>
                  <a:ext uri="{0D108BD9-81ED-4DB2-BD59-A6C34878D82A}">
                    <a16:rowId xmlns:a16="http://schemas.microsoft.com/office/drawing/2014/main" val="3390685726"/>
                  </a:ext>
                </a:extLst>
              </a:tr>
              <a:tr h="185984">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1" u="none" strike="noStrike" dirty="0">
                          <a:solidFill>
                            <a:schemeClr val="bg1"/>
                          </a:solidFill>
                          <a:effectLst/>
                          <a:latin typeface="+mn-lt"/>
                        </a:rPr>
                        <a:t>FY 2019-20 Q1</a:t>
                      </a:r>
                      <a:endParaRPr lang="en-AU" sz="900" b="1" i="0" u="none" strike="noStrike" dirty="0">
                        <a:solidFill>
                          <a:schemeClr val="bg1"/>
                        </a:solidFill>
                        <a:effectLst/>
                        <a:latin typeface="+mn-lt"/>
                      </a:endParaRPr>
                    </a:p>
                  </a:txBody>
                  <a:tcPr marL="9525" marR="9525" marT="9525" marB="0" anchor="ctr">
                    <a:solidFill>
                      <a:srgbClr val="0070C0"/>
                    </a:solidFill>
                  </a:tcPr>
                </a:tc>
                <a:tc>
                  <a:txBody>
                    <a:bodyPr/>
                    <a:lstStyle/>
                    <a:p>
                      <a:pPr algn="l" fontAlgn="b"/>
                      <a:r>
                        <a:rPr lang="en-AU" sz="900" b="0" i="0" u="none" strike="noStrike" dirty="0">
                          <a:solidFill>
                            <a:srgbClr val="000000"/>
                          </a:solidFill>
                          <a:effectLst/>
                          <a:latin typeface="+mn-lt"/>
                        </a:rPr>
                        <a:t>Mineral Licence Applications – (A)</a:t>
                      </a:r>
                    </a:p>
                  </a:txBody>
                  <a:tcPr marL="90000" marR="9525" marT="9525" marB="0" anchor="ctr"/>
                </a:tc>
                <a:tc>
                  <a:txBody>
                    <a:bodyPr/>
                    <a:lstStyle/>
                    <a:p>
                      <a:pPr algn="ctr" fontAlgn="b"/>
                      <a:r>
                        <a:rPr lang="en-AU" sz="900" b="0" i="0" u="none" strike="noStrike" dirty="0">
                          <a:solidFill>
                            <a:srgbClr val="000000"/>
                          </a:solidFill>
                          <a:effectLst/>
                          <a:latin typeface="+mn-lt"/>
                        </a:rPr>
                        <a:t>2</a:t>
                      </a:r>
                    </a:p>
                  </a:txBody>
                  <a:tcPr marL="9525" marR="9525" marT="9525" marB="0" anchor="ctr"/>
                </a:tc>
                <a:tc>
                  <a:txBody>
                    <a:bodyPr/>
                    <a:lstStyle/>
                    <a:p>
                      <a:pPr algn="ctr" fontAlgn="b"/>
                      <a:r>
                        <a:rPr lang="en-AU" sz="900" b="0" i="0" u="none" strike="noStrike" dirty="0">
                          <a:solidFill>
                            <a:srgbClr val="000000"/>
                          </a:solidFill>
                          <a:effectLst/>
                          <a:latin typeface="+mn-lt"/>
                        </a:rPr>
                        <a:t>14</a:t>
                      </a:r>
                    </a:p>
                  </a:txBody>
                  <a:tcPr marL="9525" marR="9525" marT="9525" marB="0" anchor="ctr"/>
                </a:tc>
                <a:tc>
                  <a:txBody>
                    <a:bodyPr/>
                    <a:lstStyle/>
                    <a:p>
                      <a:pPr algn="ctr" rtl="0" fontAlgn="ctr"/>
                      <a:r>
                        <a:rPr lang="en-AU" sz="900" b="0" i="0" u="none" strike="noStrike" dirty="0">
                          <a:solidFill>
                            <a:srgbClr val="000000"/>
                          </a:solidFill>
                          <a:effectLst/>
                          <a:latin typeface="+mn-lt"/>
                        </a:rPr>
                        <a:t>16</a:t>
                      </a:r>
                    </a:p>
                  </a:txBody>
                  <a:tcPr marL="9525" marR="9525" marT="9525" marB="0" anchor="ctr"/>
                </a:tc>
                <a:tc>
                  <a:txBody>
                    <a:bodyPr/>
                    <a:lstStyle/>
                    <a:p>
                      <a:pPr algn="ctr" rtl="0" fontAlgn="ctr"/>
                      <a:r>
                        <a:rPr lang="en-AU" sz="900" b="1" i="0" u="none" strike="noStrike" dirty="0">
                          <a:solidFill>
                            <a:srgbClr val="000000"/>
                          </a:solidFill>
                          <a:effectLst/>
                          <a:latin typeface="+mn-lt"/>
                        </a:rPr>
                        <a:t>88%</a:t>
                      </a:r>
                    </a:p>
                  </a:txBody>
                  <a:tcPr marL="9525" marR="9525" marT="9525" marB="0" anchor="ctr"/>
                </a:tc>
                <a:extLst>
                  <a:ext uri="{0D108BD9-81ED-4DB2-BD59-A6C34878D82A}">
                    <a16:rowId xmlns:a16="http://schemas.microsoft.com/office/drawing/2014/main" val="4021152763"/>
                  </a:ext>
                </a:extLst>
              </a:tr>
              <a:tr h="185984">
                <a:tc vMerge="1">
                  <a:txBody>
                    <a:bodyPr/>
                    <a:lstStyle/>
                    <a:p>
                      <a:pPr algn="ctr" rtl="0" fontAlgn="ctr"/>
                      <a:endParaRPr lang="en-AU" sz="900" b="1" i="0" u="none" strike="noStrike" dirty="0">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mn-lt"/>
                        </a:rPr>
                        <a:t>Mineral Work Plan Stages – (B) </a:t>
                      </a:r>
                    </a:p>
                  </a:txBody>
                  <a:tcPr marL="90000"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12</a:t>
                      </a:r>
                    </a:p>
                  </a:txBody>
                  <a:tcPr marL="9525" marR="9525" marT="9525" marB="0" anchor="ctr"/>
                </a:tc>
                <a:tc>
                  <a:txBody>
                    <a:bodyPr/>
                    <a:lstStyle/>
                    <a:p>
                      <a:pPr algn="ctr" rtl="0" fontAlgn="ctr"/>
                      <a:r>
                        <a:rPr lang="en-AU" sz="900" b="0" i="0" u="none" strike="noStrike" dirty="0">
                          <a:solidFill>
                            <a:srgbClr val="000000"/>
                          </a:solidFill>
                          <a:effectLst/>
                          <a:latin typeface="+mn-lt"/>
                        </a:rPr>
                        <a:t>13</a:t>
                      </a:r>
                    </a:p>
                  </a:txBody>
                  <a:tcPr marL="9525" marR="9525" marT="9525" marB="0" anchor="ctr"/>
                </a:tc>
                <a:tc>
                  <a:txBody>
                    <a:bodyPr/>
                    <a:lstStyle/>
                    <a:p>
                      <a:pPr algn="ctr" rtl="0" fontAlgn="ctr"/>
                      <a:r>
                        <a:rPr lang="en-AU" sz="900" b="1" i="0" u="none" strike="noStrike" dirty="0">
                          <a:solidFill>
                            <a:srgbClr val="000000"/>
                          </a:solidFill>
                          <a:effectLst/>
                          <a:latin typeface="+mn-lt"/>
                        </a:rPr>
                        <a:t>92%</a:t>
                      </a:r>
                    </a:p>
                  </a:txBody>
                  <a:tcPr marL="9525" marR="9525" marT="9525" marB="0" anchor="ctr"/>
                </a:tc>
                <a:extLst>
                  <a:ext uri="{0D108BD9-81ED-4DB2-BD59-A6C34878D82A}">
                    <a16:rowId xmlns:a16="http://schemas.microsoft.com/office/drawing/2014/main" val="2247423790"/>
                  </a:ext>
                </a:extLst>
              </a:tr>
              <a:tr h="185984">
                <a:tc vMerge="1">
                  <a:txBody>
                    <a:bodyPr/>
                    <a:lstStyle/>
                    <a:p>
                      <a:pPr algn="ctr" rtl="0" fontAlgn="ctr"/>
                      <a:endParaRPr lang="en-AU" sz="900" b="1" i="0" u="none" strike="noStrike" dirty="0">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bg1"/>
                          </a:solidFill>
                          <a:effectLst/>
                          <a:uLnTx/>
                          <a:uFillTx/>
                          <a:latin typeface="+mn-lt"/>
                          <a:ea typeface="+mn-ea"/>
                          <a:cs typeface="+mn-cs"/>
                        </a:rPr>
                        <a:t>Total</a:t>
                      </a:r>
                    </a:p>
                  </a:txBody>
                  <a:tcPr marL="86400" marR="7620" marT="7620" marB="0" anchor="ctr">
                    <a:solidFill>
                      <a:srgbClr val="0070C0"/>
                    </a:solidFill>
                  </a:tcPr>
                </a:tc>
                <a:tc>
                  <a:txBody>
                    <a:bodyPr/>
                    <a:lstStyle/>
                    <a:p>
                      <a:pPr algn="ctr" fontAlgn="b"/>
                      <a:r>
                        <a:rPr lang="en-AU" sz="900" b="1" i="0" u="none" strike="noStrike" dirty="0">
                          <a:solidFill>
                            <a:schemeClr val="bg1"/>
                          </a:solidFill>
                          <a:effectLst/>
                          <a:latin typeface="+mn-lt"/>
                        </a:rPr>
                        <a:t>3</a:t>
                      </a:r>
                    </a:p>
                  </a:txBody>
                  <a:tcPr marL="7620" marR="7620" marT="7620" marB="0" anchor="ctr">
                    <a:solidFill>
                      <a:srgbClr val="0070C0"/>
                    </a:solidFill>
                  </a:tcPr>
                </a:tc>
                <a:tc>
                  <a:txBody>
                    <a:bodyPr/>
                    <a:lstStyle/>
                    <a:p>
                      <a:pPr algn="ctr" fontAlgn="b"/>
                      <a:r>
                        <a:rPr lang="en-AU" sz="900" b="1" i="0" u="none" strike="noStrike" dirty="0">
                          <a:solidFill>
                            <a:schemeClr val="bg1"/>
                          </a:solidFill>
                          <a:effectLst/>
                          <a:latin typeface="+mn-lt"/>
                        </a:rPr>
                        <a:t>26</a:t>
                      </a:r>
                    </a:p>
                  </a:txBody>
                  <a:tcPr marL="7620" marR="7620" marT="7620" marB="0" anchor="ctr">
                    <a:solidFill>
                      <a:srgbClr val="0070C0"/>
                    </a:solidFill>
                  </a:tcPr>
                </a:tc>
                <a:tc>
                  <a:txBody>
                    <a:bodyPr/>
                    <a:lstStyle/>
                    <a:p>
                      <a:pPr algn="ctr" rtl="0" fontAlgn="ctr"/>
                      <a:r>
                        <a:rPr lang="en-AU" sz="900" b="1" i="0" u="none" strike="noStrike" dirty="0">
                          <a:solidFill>
                            <a:schemeClr val="bg1"/>
                          </a:solidFill>
                          <a:effectLst/>
                          <a:latin typeface="+mn-lt"/>
                        </a:rPr>
                        <a:t>29</a:t>
                      </a:r>
                    </a:p>
                  </a:txBody>
                  <a:tcPr marL="9525" marR="9525" marT="9525" marB="0" anchor="ctr">
                    <a:solidFill>
                      <a:srgbClr val="0070C0"/>
                    </a:solidFill>
                  </a:tcPr>
                </a:tc>
                <a:tc>
                  <a:txBody>
                    <a:bodyPr/>
                    <a:lstStyle/>
                    <a:p>
                      <a:pPr algn="ctr" rtl="0" fontAlgn="ctr"/>
                      <a:r>
                        <a:rPr lang="en-AU" sz="900" b="1" i="0" u="none" strike="noStrike" dirty="0">
                          <a:solidFill>
                            <a:schemeClr val="bg1"/>
                          </a:solidFill>
                          <a:effectLst/>
                          <a:latin typeface="+mn-lt"/>
                        </a:rPr>
                        <a:t>90%</a:t>
                      </a:r>
                    </a:p>
                  </a:txBody>
                  <a:tcPr marL="9525" marR="9525" marT="9525" marB="0" anchor="ctr">
                    <a:solidFill>
                      <a:srgbClr val="0070C0"/>
                    </a:solidFill>
                  </a:tcPr>
                </a:tc>
                <a:extLst>
                  <a:ext uri="{0D108BD9-81ED-4DB2-BD59-A6C34878D82A}">
                    <a16:rowId xmlns:a16="http://schemas.microsoft.com/office/drawing/2014/main" val="2192612681"/>
                  </a:ext>
                </a:extLst>
              </a:tr>
            </a:tbl>
          </a:graphicData>
        </a:graphic>
      </p:graphicFrame>
      <p:sp>
        <p:nvSpPr>
          <p:cNvPr id="17" name="TextBox 16">
            <a:extLst>
              <a:ext uri="{FF2B5EF4-FFF2-40B4-BE49-F238E27FC236}">
                <a16:creationId xmlns:a16="http://schemas.microsoft.com/office/drawing/2014/main" id="{F56141A7-7584-4593-9693-15213C366E44}"/>
              </a:ext>
            </a:extLst>
          </p:cNvPr>
          <p:cNvSpPr txBox="1"/>
          <p:nvPr/>
        </p:nvSpPr>
        <p:spPr>
          <a:xfrm>
            <a:off x="313590" y="550305"/>
            <a:ext cx="5579675" cy="276999"/>
          </a:xfrm>
          <a:prstGeom prst="rect">
            <a:avLst/>
          </a:prstGeom>
          <a:noFill/>
        </p:spPr>
        <p:txBody>
          <a:bodyPr wrap="square" rtlCol="0">
            <a:spAutoFit/>
          </a:bodyPr>
          <a:lstStyle/>
          <a:p>
            <a:r>
              <a:rPr lang="en-AU" sz="1200" dirty="0"/>
              <a:t>(1) Mineral Licences and Work Plan Stages Assessed Within Statutory Time Frame (STF)</a:t>
            </a:r>
          </a:p>
        </p:txBody>
      </p:sp>
      <p:sp>
        <p:nvSpPr>
          <p:cNvPr id="18" name="TextBox 17">
            <a:extLst>
              <a:ext uri="{FF2B5EF4-FFF2-40B4-BE49-F238E27FC236}">
                <a16:creationId xmlns:a16="http://schemas.microsoft.com/office/drawing/2014/main" id="{D479F330-45C1-4486-945C-66DD021E7202}"/>
              </a:ext>
            </a:extLst>
          </p:cNvPr>
          <p:cNvSpPr txBox="1"/>
          <p:nvPr/>
        </p:nvSpPr>
        <p:spPr>
          <a:xfrm>
            <a:off x="6809067" y="732389"/>
            <a:ext cx="2707369" cy="1692771"/>
          </a:xfrm>
          <a:prstGeom prst="rect">
            <a:avLst/>
          </a:prstGeom>
          <a:noFill/>
        </p:spPr>
        <p:txBody>
          <a:bodyPr wrap="square" rtlCol="0">
            <a:spAutoFit/>
          </a:bodyPr>
          <a:lstStyle/>
          <a:p>
            <a:r>
              <a:rPr lang="en-AU" sz="900" b="1" dirty="0"/>
              <a:t>Explanation for the result: </a:t>
            </a:r>
            <a:endParaRPr lang="en-AU" sz="900" dirty="0"/>
          </a:p>
          <a:p>
            <a:endParaRPr lang="en-AU" sz="900" dirty="0"/>
          </a:p>
          <a:p>
            <a:pPr>
              <a:spcAft>
                <a:spcPts val="600"/>
              </a:spcAft>
            </a:pPr>
            <a:r>
              <a:rPr lang="en-AU" sz="900" dirty="0"/>
              <a:t>This performance indicator combines mining licence applications, exploration licence applications and mineral industry work plan stages and measures whether they were assessed within the statutory time frames.</a:t>
            </a:r>
          </a:p>
          <a:p>
            <a:pPr>
              <a:spcAft>
                <a:spcPts val="600"/>
              </a:spcAft>
            </a:pPr>
            <a:r>
              <a:rPr lang="en-AU" sz="900" dirty="0"/>
              <a:t>In Q2 there were 29 (18 mineral work plans stages and 11 mineral licence applications) assessed, of which 97% were assessed within the statutory time frames. </a:t>
            </a:r>
          </a:p>
        </p:txBody>
      </p:sp>
      <p:sp>
        <p:nvSpPr>
          <p:cNvPr id="19" name="TextBox 18">
            <a:extLst>
              <a:ext uri="{FF2B5EF4-FFF2-40B4-BE49-F238E27FC236}">
                <a16:creationId xmlns:a16="http://schemas.microsoft.com/office/drawing/2014/main" id="{DCC9032A-CB90-4FC8-A982-B0C19E043723}"/>
              </a:ext>
            </a:extLst>
          </p:cNvPr>
          <p:cNvSpPr txBox="1"/>
          <p:nvPr/>
        </p:nvSpPr>
        <p:spPr>
          <a:xfrm>
            <a:off x="3944888" y="6567383"/>
            <a:ext cx="3672408" cy="230832"/>
          </a:xfrm>
          <a:prstGeom prst="rect">
            <a:avLst/>
          </a:prstGeom>
          <a:noFill/>
        </p:spPr>
        <p:txBody>
          <a:bodyPr wrap="square" rtlCol="0">
            <a:spAutoFit/>
          </a:bodyPr>
          <a:lstStyle/>
          <a:p>
            <a:r>
              <a:rPr lang="en-AU" sz="900" dirty="0">
                <a:solidFill>
                  <a:schemeClr val="bg1">
                    <a:lumMod val="50000"/>
                  </a:schemeClr>
                </a:solidFill>
              </a:rPr>
              <a:t>* A work plan stage represents a statutory decision point</a:t>
            </a:r>
          </a:p>
        </p:txBody>
      </p:sp>
    </p:spTree>
    <p:extLst>
      <p:ext uri="{BB962C8B-B14F-4D97-AF65-F5344CB8AC3E}">
        <p14:creationId xmlns:p14="http://schemas.microsoft.com/office/powerpoint/2010/main" val="981134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42946"/>
            <a:ext cx="8915400" cy="274042"/>
          </a:xfrm>
        </p:spPr>
        <p:txBody>
          <a:bodyPr>
            <a:normAutofit fontScale="90000"/>
          </a:bodyPr>
          <a:lstStyle/>
          <a:p>
            <a:r>
              <a:rPr lang="en-AU" sz="1400" b="1" dirty="0">
                <a:solidFill>
                  <a:schemeClr val="bg1"/>
                </a:solidFill>
              </a:rPr>
              <a:t>KPI 1 Efficient Approvals Process – Tenement Variations</a:t>
            </a:r>
          </a:p>
        </p:txBody>
      </p:sp>
      <p:graphicFrame>
        <p:nvGraphicFramePr>
          <p:cNvPr id="8" name="Table 7">
            <a:extLst>
              <a:ext uri="{FF2B5EF4-FFF2-40B4-BE49-F238E27FC236}">
                <a16:creationId xmlns:a16="http://schemas.microsoft.com/office/drawing/2014/main" id="{80C0D5FD-03A3-4BB0-BDB5-56EBEDEBF398}"/>
              </a:ext>
            </a:extLst>
          </p:cNvPr>
          <p:cNvGraphicFramePr>
            <a:graphicFrameLocks noGrp="1"/>
          </p:cNvGraphicFramePr>
          <p:nvPr>
            <p:extLst>
              <p:ext uri="{D42A27DB-BD31-4B8C-83A1-F6EECF244321}">
                <p14:modId xmlns:p14="http://schemas.microsoft.com/office/powerpoint/2010/main" val="21988622"/>
              </p:ext>
            </p:extLst>
          </p:nvPr>
        </p:nvGraphicFramePr>
        <p:xfrm>
          <a:off x="344488" y="897495"/>
          <a:ext cx="5904657" cy="3139116"/>
        </p:xfrm>
        <a:graphic>
          <a:graphicData uri="http://schemas.openxmlformats.org/drawingml/2006/table">
            <a:tbl>
              <a:tblPr firstRow="1" bandRow="1">
                <a:tableStyleId>{7DF18680-E054-41AD-8BC1-D1AEF772440D}</a:tableStyleId>
              </a:tblPr>
              <a:tblGrid>
                <a:gridCol w="664274">
                  <a:extLst>
                    <a:ext uri="{9D8B030D-6E8A-4147-A177-3AD203B41FA5}">
                      <a16:colId xmlns:a16="http://schemas.microsoft.com/office/drawing/2014/main" val="20000"/>
                    </a:ext>
                  </a:extLst>
                </a:gridCol>
                <a:gridCol w="1645399">
                  <a:extLst>
                    <a:ext uri="{9D8B030D-6E8A-4147-A177-3AD203B41FA5}">
                      <a16:colId xmlns:a16="http://schemas.microsoft.com/office/drawing/2014/main" val="20001"/>
                    </a:ext>
                  </a:extLst>
                </a:gridCol>
                <a:gridCol w="690264">
                  <a:extLst>
                    <a:ext uri="{9D8B030D-6E8A-4147-A177-3AD203B41FA5}">
                      <a16:colId xmlns:a16="http://schemas.microsoft.com/office/drawing/2014/main" val="20002"/>
                    </a:ext>
                  </a:extLst>
                </a:gridCol>
                <a:gridCol w="690264">
                  <a:extLst>
                    <a:ext uri="{9D8B030D-6E8A-4147-A177-3AD203B41FA5}">
                      <a16:colId xmlns:a16="http://schemas.microsoft.com/office/drawing/2014/main" val="20003"/>
                    </a:ext>
                  </a:extLst>
                </a:gridCol>
                <a:gridCol w="690264">
                  <a:extLst>
                    <a:ext uri="{9D8B030D-6E8A-4147-A177-3AD203B41FA5}">
                      <a16:colId xmlns:a16="http://schemas.microsoft.com/office/drawing/2014/main" val="20004"/>
                    </a:ext>
                  </a:extLst>
                </a:gridCol>
                <a:gridCol w="739967">
                  <a:extLst>
                    <a:ext uri="{9D8B030D-6E8A-4147-A177-3AD203B41FA5}">
                      <a16:colId xmlns:a16="http://schemas.microsoft.com/office/drawing/2014/main" val="1226618478"/>
                    </a:ext>
                  </a:extLst>
                </a:gridCol>
                <a:gridCol w="784225">
                  <a:extLst>
                    <a:ext uri="{9D8B030D-6E8A-4147-A177-3AD203B41FA5}">
                      <a16:colId xmlns:a16="http://schemas.microsoft.com/office/drawing/2014/main" val="1921623172"/>
                    </a:ext>
                  </a:extLst>
                </a:gridCol>
              </a:tblGrid>
              <a:tr h="624535">
                <a:tc>
                  <a:txBody>
                    <a:bodyPr/>
                    <a:lstStyle/>
                    <a:p>
                      <a:pPr algn="ctr"/>
                      <a:r>
                        <a:rPr lang="en-AU" sz="900" dirty="0"/>
                        <a:t>Quarter</a:t>
                      </a:r>
                      <a:endParaRPr lang="en-AU" sz="900" dirty="0">
                        <a:latin typeface="+mn-lt"/>
                      </a:endParaRPr>
                    </a:p>
                  </a:txBody>
                  <a:tcPr marL="99060" marR="99060" anchor="ctr">
                    <a:solidFill>
                      <a:srgbClr val="002060"/>
                    </a:solidFill>
                  </a:tcPr>
                </a:tc>
                <a:tc>
                  <a:txBody>
                    <a:bodyPr/>
                    <a:lstStyle/>
                    <a:p>
                      <a:pPr algn="ctr"/>
                      <a:r>
                        <a:rPr lang="en-AU" sz="900" dirty="0"/>
                        <a:t>Licence Type</a:t>
                      </a:r>
                      <a:endParaRPr lang="en-AU" sz="900" dirty="0">
                        <a:latin typeface="+mn-lt"/>
                      </a:endParaRPr>
                    </a:p>
                  </a:txBody>
                  <a:tcPr marL="99060" marR="99060" anchor="ctr">
                    <a:solidFill>
                      <a:srgbClr val="002060"/>
                    </a:solidFill>
                  </a:tcPr>
                </a:tc>
                <a:tc>
                  <a:txBody>
                    <a:bodyPr/>
                    <a:lstStyle/>
                    <a:p>
                      <a:pPr algn="ctr"/>
                      <a:r>
                        <a:rPr lang="en-AU" sz="900" dirty="0"/>
                        <a:t>CSS</a:t>
                      </a:r>
                    </a:p>
                    <a:p>
                      <a:pPr algn="ctr"/>
                      <a:r>
                        <a:rPr lang="en-AU" sz="900" dirty="0"/>
                        <a:t>(Target Days)</a:t>
                      </a:r>
                      <a:endParaRPr lang="en-AU" sz="900" dirty="0">
                        <a:latin typeface="+mn-lt"/>
                      </a:endParaRPr>
                    </a:p>
                  </a:txBody>
                  <a:tcPr marL="99060" marR="99060" anchor="ctr">
                    <a:solidFill>
                      <a:srgbClr val="002060"/>
                    </a:solidFill>
                  </a:tcPr>
                </a:tc>
                <a:tc>
                  <a:txBody>
                    <a:bodyPr/>
                    <a:lstStyle/>
                    <a:p>
                      <a:pPr algn="ctr"/>
                      <a:r>
                        <a:rPr lang="en-AU" sz="900" dirty="0"/>
                        <a:t>Over</a:t>
                      </a:r>
                    </a:p>
                    <a:p>
                      <a:pPr algn="ctr"/>
                      <a:r>
                        <a:rPr lang="en-AU" sz="900" dirty="0"/>
                        <a:t>CSS</a:t>
                      </a:r>
                      <a:endParaRPr lang="en-AU" sz="900" dirty="0">
                        <a:latin typeface="+mn-lt"/>
                      </a:endParaRPr>
                    </a:p>
                  </a:txBody>
                  <a:tcPr marL="99060" marR="99060" anchor="ctr">
                    <a:solidFill>
                      <a:srgbClr val="002060"/>
                    </a:solidFill>
                  </a:tcPr>
                </a:tc>
                <a:tc>
                  <a:txBody>
                    <a:bodyPr/>
                    <a:lstStyle/>
                    <a:p>
                      <a:pPr algn="ctr"/>
                      <a:r>
                        <a:rPr lang="en-AU" sz="900" dirty="0"/>
                        <a:t>Within </a:t>
                      </a:r>
                    </a:p>
                    <a:p>
                      <a:pPr algn="ctr"/>
                      <a:r>
                        <a:rPr lang="en-AU" sz="900" dirty="0"/>
                        <a:t>CSS</a:t>
                      </a:r>
                      <a:endParaRPr lang="en-AU" sz="900" dirty="0">
                        <a:latin typeface="+mn-lt"/>
                      </a:endParaRPr>
                    </a:p>
                  </a:txBody>
                  <a:tcPr marL="99060" marR="99060" anchor="ctr">
                    <a:solidFill>
                      <a:srgbClr val="002060"/>
                    </a:solidFill>
                  </a:tcPr>
                </a:tc>
                <a:tc>
                  <a:txBody>
                    <a:bodyPr/>
                    <a:lstStyle/>
                    <a:p>
                      <a:pPr algn="ctr"/>
                      <a:r>
                        <a:rPr lang="en-AU" sz="900" dirty="0"/>
                        <a:t>Total</a:t>
                      </a:r>
                    </a:p>
                    <a:p>
                      <a:pPr algn="ctr"/>
                      <a:r>
                        <a:rPr lang="en-AU" sz="900" dirty="0"/>
                        <a:t>(Over + Within</a:t>
                      </a:r>
                      <a:r>
                        <a:rPr lang="en-AU" sz="900" baseline="0" dirty="0"/>
                        <a:t> CSS)</a:t>
                      </a:r>
                      <a:endParaRPr lang="en-AU" sz="900" dirty="0">
                        <a:latin typeface="+mn-lt"/>
                      </a:endParaRPr>
                    </a:p>
                  </a:txBody>
                  <a:tcPr marL="99060" marR="99060" anchor="ctr">
                    <a:solidFill>
                      <a:srgbClr val="002060"/>
                    </a:solidFill>
                  </a:tcPr>
                </a:tc>
                <a:tc>
                  <a:txBody>
                    <a:bodyPr/>
                    <a:lstStyle/>
                    <a:p>
                      <a:pPr algn="ctr"/>
                      <a:r>
                        <a:rPr lang="en-AU" sz="900" dirty="0"/>
                        <a:t>%</a:t>
                      </a:r>
                    </a:p>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Within CSS/</a:t>
                      </a:r>
                    </a:p>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 Total</a:t>
                      </a:r>
                      <a:endParaRPr lang="en-AU" sz="900" dirty="0">
                        <a:solidFill>
                          <a:schemeClr val="bg1"/>
                        </a:solidFill>
                      </a:endParaRPr>
                    </a:p>
                  </a:txBody>
                  <a:tcPr marL="99060" marR="99060" anchor="ctr">
                    <a:solidFill>
                      <a:srgbClr val="002060"/>
                    </a:solidFill>
                  </a:tcPr>
                </a:tc>
                <a:extLst>
                  <a:ext uri="{0D108BD9-81ED-4DB2-BD59-A6C34878D82A}">
                    <a16:rowId xmlns:a16="http://schemas.microsoft.com/office/drawing/2014/main" val="10000"/>
                  </a:ext>
                </a:extLst>
              </a:tr>
              <a:tr h="208253">
                <a:tc rowSpan="6">
                  <a:txBody>
                    <a:bodyPr/>
                    <a:lstStyle/>
                    <a:p>
                      <a:pPr algn="ctr" rtl="0" fontAlgn="ctr"/>
                      <a:r>
                        <a:rPr lang="en-AU" sz="900" b="0" u="none" strike="noStrike" dirty="0">
                          <a:effectLst/>
                        </a:rPr>
                        <a:t>FY 2019-20 Q2</a:t>
                      </a:r>
                      <a:endParaRPr lang="en-AU"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dirty="0">
                          <a:effectLst/>
                        </a:rPr>
                        <a:t>Exploration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61</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65</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94%</a:t>
                      </a:r>
                    </a:p>
                  </a:txBody>
                  <a:tcPr marL="9525" marR="9525" marT="9525" marB="0" anchor="ctr"/>
                </a:tc>
                <a:extLst>
                  <a:ext uri="{0D108BD9-81ED-4DB2-BD59-A6C34878D82A}">
                    <a16:rowId xmlns:a16="http://schemas.microsoft.com/office/drawing/2014/main" val="10001"/>
                  </a:ext>
                </a:extLst>
              </a:tr>
              <a:tr h="208253">
                <a:tc vMerge="1">
                  <a:txBody>
                    <a:bodyPr/>
                    <a:lstStyle/>
                    <a:p>
                      <a:endParaRPr lang="en-AU"/>
                    </a:p>
                  </a:txBody>
                  <a:tcPr/>
                </a:tc>
                <a:tc>
                  <a:txBody>
                    <a:bodyPr/>
                    <a:lstStyle/>
                    <a:p>
                      <a:pPr algn="l" fontAlgn="b"/>
                      <a:r>
                        <a:rPr lang="en-AU" sz="900" u="none" strike="noStrike" dirty="0">
                          <a:effectLst/>
                        </a:rPr>
                        <a:t>Mining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2"/>
                  </a:ext>
                </a:extLst>
              </a:tr>
              <a:tr h="208253">
                <a:tc vMerge="1">
                  <a:txBody>
                    <a:bodyPr/>
                    <a:lstStyle/>
                    <a:p>
                      <a:endParaRPr lang="en-AU"/>
                    </a:p>
                  </a:txBody>
                  <a:tcPr/>
                </a:tc>
                <a:tc>
                  <a:txBody>
                    <a:bodyPr/>
                    <a:lstStyle/>
                    <a:p>
                      <a:pPr algn="l" fontAlgn="b"/>
                      <a:r>
                        <a:rPr lang="en-AU" sz="900" u="none" strike="noStrike" dirty="0">
                          <a:effectLst/>
                        </a:rPr>
                        <a:t>Prospecting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3"/>
                  </a:ext>
                </a:extLst>
              </a:tr>
              <a:tr h="208253">
                <a:tc vMerge="1">
                  <a:txBody>
                    <a:bodyPr/>
                    <a:lstStyle/>
                    <a:p>
                      <a:endParaRPr lang="en-AU"/>
                    </a:p>
                  </a:txBody>
                  <a:tcPr/>
                </a:tc>
                <a:tc>
                  <a:txBody>
                    <a:bodyPr/>
                    <a:lstStyle/>
                    <a:p>
                      <a:pPr algn="l" fontAlgn="b"/>
                      <a:r>
                        <a:rPr lang="en-AU" sz="900" u="none" strike="noStrike" dirty="0">
                          <a:effectLst/>
                        </a:rPr>
                        <a:t>Retention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0004"/>
                  </a:ext>
                </a:extLst>
              </a:tr>
              <a:tr h="208253">
                <a:tc vMerge="1">
                  <a:txBody>
                    <a:bodyPr/>
                    <a:lstStyle/>
                    <a:p>
                      <a:endParaRPr lang="en-AU"/>
                    </a:p>
                  </a:txBody>
                  <a:tcPr/>
                </a:tc>
                <a:tc>
                  <a:txBody>
                    <a:bodyPr/>
                    <a:lstStyle/>
                    <a:p>
                      <a:pPr algn="l" fontAlgn="b"/>
                      <a:r>
                        <a:rPr lang="en-AU" sz="900" u="none" strike="noStrike" dirty="0">
                          <a:effectLst/>
                        </a:rPr>
                        <a:t>Work Authority</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30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10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13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77%</a:t>
                      </a:r>
                    </a:p>
                  </a:txBody>
                  <a:tcPr marL="9525" marR="9525" marT="9525" marB="0" anchor="ctr"/>
                </a:tc>
                <a:extLst>
                  <a:ext uri="{0D108BD9-81ED-4DB2-BD59-A6C34878D82A}">
                    <a16:rowId xmlns:a16="http://schemas.microsoft.com/office/drawing/2014/main" val="908936987"/>
                  </a:ext>
                </a:extLst>
              </a:tr>
              <a:tr h="208253">
                <a:tc vMerge="1">
                  <a:txBody>
                    <a:bodyPr/>
                    <a:lstStyle/>
                    <a:p>
                      <a:endParaRPr lang="en-AU"/>
                    </a:p>
                  </a:txBody>
                  <a:tcPr/>
                </a:tc>
                <a:tc gridSpan="2">
                  <a:txBody>
                    <a:bodyPr/>
                    <a:lstStyle/>
                    <a:p>
                      <a:pPr algn="ctr" rtl="0" fontAlgn="ctr"/>
                      <a:r>
                        <a:rPr lang="en-AU" sz="900" b="1" u="none" strike="noStrike" dirty="0">
                          <a:effectLst/>
                        </a:rPr>
                        <a:t>Total</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hMerge="1">
                  <a:txBody>
                    <a:bodyPr/>
                    <a:lstStyle/>
                    <a:p>
                      <a:endParaRPr lang="en-AU"/>
                    </a:p>
                  </a:txBody>
                  <a:tcPr/>
                </a:tc>
                <a:tc>
                  <a:txBody>
                    <a:bodyPr/>
                    <a:lstStyle/>
                    <a:p>
                      <a:pPr algn="ctr" fontAlgn="b"/>
                      <a:r>
                        <a:rPr lang="en-AU" sz="900" b="1" i="0" u="none" strike="noStrike" dirty="0">
                          <a:solidFill>
                            <a:schemeClr val="tx1"/>
                          </a:solidFill>
                          <a:effectLst/>
                          <a:latin typeface="Calibri" panose="020F0502020204030204" pitchFamily="34" charset="0"/>
                        </a:rPr>
                        <a:t>7</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chemeClr val="tx1"/>
                          </a:solidFill>
                          <a:effectLst/>
                          <a:latin typeface="Calibri" panose="020F0502020204030204" pitchFamily="34" charset="0"/>
                        </a:rPr>
                        <a:t>77</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chemeClr val="tx1"/>
                          </a:solidFill>
                          <a:effectLst/>
                          <a:latin typeface="Calibri" panose="020F0502020204030204" pitchFamily="34" charset="0"/>
                        </a:rPr>
                        <a:t>84</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92%</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0009"/>
                  </a:ext>
                </a:extLst>
              </a:tr>
              <a:tr h="208253">
                <a:tc rowSpan="6">
                  <a:txBody>
                    <a:bodyPr/>
                    <a:lstStyle/>
                    <a:p>
                      <a:pPr algn="ctr" rtl="0" fontAlgn="ctr"/>
                      <a:r>
                        <a:rPr lang="en-AU" sz="900" b="0" u="none" strike="noStrike" dirty="0">
                          <a:effectLst/>
                        </a:rPr>
                        <a:t>FY 2019-20 Q1</a:t>
                      </a:r>
                      <a:endParaRPr lang="en-AU"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dirty="0">
                          <a:effectLst/>
                        </a:rPr>
                        <a:t>Exploration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14</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15</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93%</a:t>
                      </a:r>
                    </a:p>
                  </a:txBody>
                  <a:tcPr marL="9525" marR="9525" marT="9525" marB="0" anchor="ctr"/>
                </a:tc>
                <a:extLst>
                  <a:ext uri="{0D108BD9-81ED-4DB2-BD59-A6C34878D82A}">
                    <a16:rowId xmlns:a16="http://schemas.microsoft.com/office/drawing/2014/main" val="10010"/>
                  </a:ext>
                </a:extLst>
              </a:tr>
              <a:tr h="208253">
                <a:tc vMerge="1">
                  <a:txBody>
                    <a:bodyPr/>
                    <a:lstStyle/>
                    <a:p>
                      <a:endParaRPr lang="en-AU"/>
                    </a:p>
                  </a:txBody>
                  <a:tcPr/>
                </a:tc>
                <a:tc>
                  <a:txBody>
                    <a:bodyPr/>
                    <a:lstStyle/>
                    <a:p>
                      <a:pPr algn="l" fontAlgn="b"/>
                      <a:r>
                        <a:rPr lang="en-AU" sz="900" u="none" strike="noStrike" dirty="0">
                          <a:effectLst/>
                        </a:rPr>
                        <a:t>Mining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6</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67%</a:t>
                      </a:r>
                    </a:p>
                  </a:txBody>
                  <a:tcPr marL="9525" marR="9525" marT="9525" marB="0" anchor="ctr"/>
                </a:tc>
                <a:extLst>
                  <a:ext uri="{0D108BD9-81ED-4DB2-BD59-A6C34878D82A}">
                    <a16:rowId xmlns:a16="http://schemas.microsoft.com/office/drawing/2014/main" val="830201349"/>
                  </a:ext>
                </a:extLst>
              </a:tr>
              <a:tr h="208253">
                <a:tc vMerge="1">
                  <a:txBody>
                    <a:bodyPr/>
                    <a:lstStyle/>
                    <a:p>
                      <a:endParaRPr lang="en-AU"/>
                    </a:p>
                  </a:txBody>
                  <a:tcPr/>
                </a:tc>
                <a:tc>
                  <a:txBody>
                    <a:bodyPr/>
                    <a:lstStyle/>
                    <a:p>
                      <a:pPr algn="l" fontAlgn="b"/>
                      <a:r>
                        <a:rPr lang="en-AU" sz="900" u="none" strike="noStrike" dirty="0">
                          <a:effectLst/>
                        </a:rPr>
                        <a:t>Prospecting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11"/>
                  </a:ext>
                </a:extLst>
              </a:tr>
              <a:tr h="208253">
                <a:tc vMerge="1">
                  <a:txBody>
                    <a:bodyPr/>
                    <a:lstStyle/>
                    <a:p>
                      <a:endParaRPr lang="en-AU"/>
                    </a:p>
                  </a:txBody>
                  <a:tcPr/>
                </a:tc>
                <a:tc>
                  <a:txBody>
                    <a:bodyPr/>
                    <a:lstStyle/>
                    <a:p>
                      <a:pPr algn="l" fontAlgn="b"/>
                      <a:r>
                        <a:rPr lang="en-AU" sz="900" u="none" strike="noStrike" dirty="0">
                          <a:effectLst/>
                        </a:rPr>
                        <a:t>Retention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10012"/>
                  </a:ext>
                </a:extLst>
              </a:tr>
              <a:tr h="208253">
                <a:tc vMerge="1">
                  <a:txBody>
                    <a:bodyPr/>
                    <a:lstStyle/>
                    <a:p>
                      <a:endParaRPr lang="en-AU"/>
                    </a:p>
                  </a:txBody>
                  <a:tcPr/>
                </a:tc>
                <a:tc>
                  <a:txBody>
                    <a:bodyPr/>
                    <a:lstStyle/>
                    <a:p>
                      <a:pPr algn="l" fontAlgn="b"/>
                      <a:r>
                        <a:rPr lang="en-AU" sz="900" u="none" strike="noStrike" dirty="0">
                          <a:effectLst/>
                        </a:rPr>
                        <a:t>Work Authority</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30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8</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12</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20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60%</a:t>
                      </a:r>
                    </a:p>
                  </a:txBody>
                  <a:tcPr marL="9525" marR="9525" marT="9525" marB="0" anchor="ctr"/>
                </a:tc>
                <a:extLst>
                  <a:ext uri="{0D108BD9-81ED-4DB2-BD59-A6C34878D82A}">
                    <a16:rowId xmlns:a16="http://schemas.microsoft.com/office/drawing/2014/main" val="10014"/>
                  </a:ext>
                </a:extLst>
              </a:tr>
              <a:tr h="208253">
                <a:tc vMerge="1">
                  <a:txBody>
                    <a:bodyPr/>
                    <a:lstStyle/>
                    <a:p>
                      <a:endParaRPr lang="en-AU"/>
                    </a:p>
                  </a:txBody>
                  <a:tcPr/>
                </a:tc>
                <a:tc gridSpan="2">
                  <a:txBody>
                    <a:bodyPr/>
                    <a:lstStyle/>
                    <a:p>
                      <a:pPr algn="ctr" rtl="0" fontAlgn="ctr"/>
                      <a:r>
                        <a:rPr lang="en-AU" sz="900" b="1" u="none" strike="noStrike" dirty="0">
                          <a:effectLst/>
                        </a:rPr>
                        <a:t>Total</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hMerge="1">
                  <a:txBody>
                    <a:bodyPr/>
                    <a:lstStyle/>
                    <a:p>
                      <a:endParaRPr lang="en-AU"/>
                    </a:p>
                  </a:txBody>
                  <a:tcPr/>
                </a:tc>
                <a:tc>
                  <a:txBody>
                    <a:bodyPr/>
                    <a:lstStyle/>
                    <a:p>
                      <a:pPr algn="ctr" fontAlgn="b"/>
                      <a:r>
                        <a:rPr lang="en-AU" sz="900" b="1" u="none" strike="noStrike" dirty="0">
                          <a:solidFill>
                            <a:schemeClr val="tx1"/>
                          </a:solidFill>
                          <a:effectLst/>
                        </a:rPr>
                        <a:t>12</a:t>
                      </a:r>
                      <a:endParaRPr lang="en-AU" sz="900" b="1" i="0" u="none" strike="noStrike" dirty="0">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fontAlgn="b"/>
                      <a:r>
                        <a:rPr lang="en-AU" sz="900" b="1" u="none" strike="noStrike" dirty="0">
                          <a:solidFill>
                            <a:schemeClr val="tx1"/>
                          </a:solidFill>
                          <a:effectLst/>
                        </a:rPr>
                        <a:t>32</a:t>
                      </a:r>
                      <a:endParaRPr lang="en-AU" sz="900" b="1" i="0" u="none" strike="noStrike" dirty="0">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chemeClr val="tx1"/>
                          </a:solidFill>
                          <a:effectLst/>
                          <a:latin typeface="Calibri" panose="020F0502020204030204" pitchFamily="34" charset="0"/>
                        </a:rPr>
                        <a:t>44</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73%</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0015"/>
                  </a:ext>
                </a:extLst>
              </a:tr>
            </a:tbl>
          </a:graphicData>
        </a:graphic>
      </p:graphicFrame>
      <p:sp>
        <p:nvSpPr>
          <p:cNvPr id="9" name="TextBox 8">
            <a:extLst>
              <a:ext uri="{FF2B5EF4-FFF2-40B4-BE49-F238E27FC236}">
                <a16:creationId xmlns:a16="http://schemas.microsoft.com/office/drawing/2014/main" id="{85D26BA2-E83D-486A-843E-97354980C66D}"/>
              </a:ext>
            </a:extLst>
          </p:cNvPr>
          <p:cNvSpPr txBox="1"/>
          <p:nvPr/>
        </p:nvSpPr>
        <p:spPr>
          <a:xfrm>
            <a:off x="344488" y="562965"/>
            <a:ext cx="4752529" cy="276999"/>
          </a:xfrm>
          <a:prstGeom prst="rect">
            <a:avLst/>
          </a:prstGeom>
          <a:noFill/>
        </p:spPr>
        <p:txBody>
          <a:bodyPr wrap="square" rtlCol="0">
            <a:spAutoFit/>
          </a:bodyPr>
          <a:lstStyle/>
          <a:p>
            <a:r>
              <a:rPr lang="en-AU" sz="1200" dirty="0"/>
              <a:t>Tenement Variations Finalised Within Client Service Standard (CSS)</a:t>
            </a:r>
          </a:p>
        </p:txBody>
      </p:sp>
      <p:sp>
        <p:nvSpPr>
          <p:cNvPr id="10" name="Slide Number Placeholder 9">
            <a:extLst>
              <a:ext uri="{FF2B5EF4-FFF2-40B4-BE49-F238E27FC236}">
                <a16:creationId xmlns:a16="http://schemas.microsoft.com/office/drawing/2014/main" id="{19AC0E1B-AE9D-4A93-8810-CB5DF46EAE36}"/>
              </a:ext>
            </a:extLst>
          </p:cNvPr>
          <p:cNvSpPr>
            <a:spLocks noGrp="1"/>
          </p:cNvSpPr>
          <p:nvPr>
            <p:ph type="sldNum" sz="quarter" idx="12"/>
          </p:nvPr>
        </p:nvSpPr>
        <p:spPr>
          <a:xfrm>
            <a:off x="9008672" y="200719"/>
            <a:ext cx="897328" cy="274042"/>
          </a:xfrm>
        </p:spPr>
        <p:txBody>
          <a:bodyPr/>
          <a:lstStyle/>
          <a:p>
            <a:r>
              <a:rPr lang="en-AU" dirty="0"/>
              <a:t> Page    </a:t>
            </a:r>
            <a:fld id="{BE4ABD5F-D626-4461-ADC9-85806A61CF0E}" type="slidenum">
              <a:rPr lang="en-AU" smtClean="0"/>
              <a:pPr/>
              <a:t>6</a:t>
            </a:fld>
            <a:endParaRPr lang="en-AU" dirty="0"/>
          </a:p>
        </p:txBody>
      </p:sp>
      <p:sp>
        <p:nvSpPr>
          <p:cNvPr id="11" name="TextBox 10">
            <a:extLst>
              <a:ext uri="{FF2B5EF4-FFF2-40B4-BE49-F238E27FC236}">
                <a16:creationId xmlns:a16="http://schemas.microsoft.com/office/drawing/2014/main" id="{10EFA746-6F27-473A-9214-3DDCCEA36DDF}"/>
              </a:ext>
            </a:extLst>
          </p:cNvPr>
          <p:cNvSpPr txBox="1"/>
          <p:nvPr/>
        </p:nvSpPr>
        <p:spPr>
          <a:xfrm>
            <a:off x="6393160" y="980728"/>
            <a:ext cx="3437964" cy="2108269"/>
          </a:xfrm>
          <a:prstGeom prst="rect">
            <a:avLst/>
          </a:prstGeom>
          <a:noFill/>
        </p:spPr>
        <p:txBody>
          <a:bodyPr wrap="square" rtlCol="0">
            <a:spAutoFit/>
          </a:bodyPr>
          <a:lstStyle/>
          <a:p>
            <a:r>
              <a:rPr lang="en-AU" sz="900" b="1" dirty="0"/>
              <a:t>Explanation for the result: </a:t>
            </a:r>
          </a:p>
          <a:p>
            <a:endParaRPr lang="en-AU" sz="900" b="1" dirty="0"/>
          </a:p>
          <a:p>
            <a:r>
              <a:rPr lang="en-AU" sz="900" dirty="0"/>
              <a:t>Client Service Standard (CSS) is the parentage of licence variations assessed within departmental agreed timeframes where a statutory timeframe does not exists.</a:t>
            </a:r>
          </a:p>
          <a:p>
            <a:r>
              <a:rPr lang="en-AU" sz="900" dirty="0"/>
              <a:t> </a:t>
            </a:r>
          </a:p>
          <a:p>
            <a:pPr>
              <a:spcAft>
                <a:spcPts val="600"/>
              </a:spcAft>
            </a:pPr>
            <a:r>
              <a:rPr lang="en-AU" sz="900" dirty="0"/>
              <a:t>In Q2 92% of the licence variations were completed within the client service standard.</a:t>
            </a:r>
          </a:p>
          <a:p>
            <a:endParaRPr lang="en-AU" sz="900" dirty="0">
              <a:solidFill>
                <a:schemeClr val="bg1">
                  <a:lumMod val="50000"/>
                </a:schemeClr>
              </a:solidFill>
            </a:endParaRPr>
          </a:p>
          <a:p>
            <a:r>
              <a:rPr lang="en-AU" sz="900" b="1" dirty="0"/>
              <a:t>Why are these measures important?</a:t>
            </a:r>
            <a:endParaRPr lang="en-AU" sz="900" dirty="0">
              <a:solidFill>
                <a:schemeClr val="bg1">
                  <a:lumMod val="50000"/>
                </a:schemeClr>
              </a:solidFill>
            </a:endParaRPr>
          </a:p>
          <a:p>
            <a:r>
              <a:rPr lang="en-AU" sz="900" dirty="0">
                <a:solidFill>
                  <a:schemeClr val="bg1">
                    <a:lumMod val="50000"/>
                  </a:schemeClr>
                </a:solidFill>
              </a:rPr>
              <a:t>Earth Resources Regulation began reporting on the client service standard in July 2017. This indicator measures how well the department meets its client service standard when processing licence variation approvals. </a:t>
            </a:r>
          </a:p>
        </p:txBody>
      </p:sp>
      <p:sp>
        <p:nvSpPr>
          <p:cNvPr id="7" name="Footer Placeholder 6"/>
          <p:cNvSpPr>
            <a:spLocks noGrp="1"/>
          </p:cNvSpPr>
          <p:nvPr>
            <p:ph type="ftr" sz="quarter" idx="11"/>
          </p:nvPr>
        </p:nvSpPr>
        <p:spPr/>
        <p:txBody>
          <a:bodyPr/>
          <a:lstStyle/>
          <a:p>
            <a:r>
              <a:rPr lang="en-AU"/>
              <a:t>Earth Resources Regulation Quarterly Performance Report 2019-20 Q2</a:t>
            </a:r>
            <a:endParaRPr lang="en-AU" dirty="0"/>
          </a:p>
        </p:txBody>
      </p:sp>
      <p:graphicFrame>
        <p:nvGraphicFramePr>
          <p:cNvPr id="12" name="Chart 11">
            <a:extLst>
              <a:ext uri="{FF2B5EF4-FFF2-40B4-BE49-F238E27FC236}">
                <a16:creationId xmlns:a16="http://schemas.microsoft.com/office/drawing/2014/main" id="{EEB944B9-F5E8-45E3-8379-87A0C0F815E8}"/>
              </a:ext>
            </a:extLst>
          </p:cNvPr>
          <p:cNvGraphicFramePr/>
          <p:nvPr>
            <p:extLst>
              <p:ext uri="{D42A27DB-BD31-4B8C-83A1-F6EECF244321}">
                <p14:modId xmlns:p14="http://schemas.microsoft.com/office/powerpoint/2010/main" val="937898955"/>
              </p:ext>
            </p:extLst>
          </p:nvPr>
        </p:nvGraphicFramePr>
        <p:xfrm>
          <a:off x="344488" y="4221088"/>
          <a:ext cx="9066212" cy="22991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841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2331"/>
            <a:ext cx="8915400" cy="274042"/>
          </a:xfrm>
        </p:spPr>
        <p:txBody>
          <a:bodyPr>
            <a:normAutofit fontScale="90000"/>
          </a:bodyPr>
          <a:lstStyle/>
          <a:p>
            <a:r>
              <a:rPr lang="en-AU" sz="1400" b="1" dirty="0">
                <a:solidFill>
                  <a:schemeClr val="bg1"/>
                </a:solidFill>
              </a:rPr>
              <a:t>KPI 1 Efficient Approvals Process – Non MRSDA Licence Variations</a:t>
            </a:r>
          </a:p>
        </p:txBody>
      </p:sp>
      <p:sp>
        <p:nvSpPr>
          <p:cNvPr id="6" name="TextBox 5"/>
          <p:cNvSpPr txBox="1"/>
          <p:nvPr/>
        </p:nvSpPr>
        <p:spPr>
          <a:xfrm>
            <a:off x="344488" y="573897"/>
            <a:ext cx="4505800" cy="276999"/>
          </a:xfrm>
          <a:prstGeom prst="rect">
            <a:avLst/>
          </a:prstGeom>
          <a:noFill/>
        </p:spPr>
        <p:txBody>
          <a:bodyPr wrap="square" rtlCol="0">
            <a:spAutoFit/>
          </a:bodyPr>
          <a:lstStyle/>
          <a:p>
            <a:r>
              <a:rPr lang="en-AU" sz="1200" dirty="0"/>
              <a:t>Non MRSDA Licence Variations </a:t>
            </a:r>
          </a:p>
        </p:txBody>
      </p:sp>
      <p:sp>
        <p:nvSpPr>
          <p:cNvPr id="8" name="TextBox 7">
            <a:extLst>
              <a:ext uri="{FF2B5EF4-FFF2-40B4-BE49-F238E27FC236}">
                <a16:creationId xmlns:a16="http://schemas.microsoft.com/office/drawing/2014/main" id="{DB8832FC-FFFC-424F-9FC3-27AB79C292BE}"/>
              </a:ext>
            </a:extLst>
          </p:cNvPr>
          <p:cNvSpPr txBox="1"/>
          <p:nvPr/>
        </p:nvSpPr>
        <p:spPr>
          <a:xfrm>
            <a:off x="7401272" y="957117"/>
            <a:ext cx="2009428" cy="1000274"/>
          </a:xfrm>
          <a:prstGeom prst="rect">
            <a:avLst/>
          </a:prstGeom>
          <a:noFill/>
        </p:spPr>
        <p:txBody>
          <a:bodyPr wrap="square" rtlCol="0">
            <a:spAutoFit/>
          </a:bodyPr>
          <a:lstStyle/>
          <a:p>
            <a:r>
              <a:rPr lang="en-AU" sz="900" b="1" dirty="0"/>
              <a:t>Explanation for the result: </a:t>
            </a:r>
            <a:endParaRPr lang="en-AU" sz="900" dirty="0"/>
          </a:p>
          <a:p>
            <a:pPr>
              <a:spcAft>
                <a:spcPts val="600"/>
              </a:spcAft>
            </a:pPr>
            <a:br>
              <a:rPr lang="en-AU" sz="900" dirty="0">
                <a:solidFill>
                  <a:srgbClr val="FF0000"/>
                </a:solidFill>
              </a:rPr>
            </a:br>
            <a:r>
              <a:rPr lang="en-AU" sz="900" dirty="0"/>
              <a:t>In Q2 there were 15 non MRSDA licence variations approved, eight were for transfers. </a:t>
            </a:r>
          </a:p>
          <a:p>
            <a:pPr>
              <a:spcAft>
                <a:spcPts val="600"/>
              </a:spcAft>
            </a:pPr>
            <a:endParaRPr lang="en-AU" sz="900" dirty="0">
              <a:solidFill>
                <a:srgbClr val="C00000"/>
              </a:solidFill>
            </a:endParaRPr>
          </a:p>
        </p:txBody>
      </p:sp>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8962036" y="222331"/>
            <a:ext cx="897328" cy="274042"/>
          </a:xfrm>
        </p:spPr>
        <p:txBody>
          <a:bodyPr/>
          <a:lstStyle/>
          <a:p>
            <a:r>
              <a:rPr lang="en-AU" dirty="0"/>
              <a:t> Page    </a:t>
            </a:r>
            <a:fld id="{BE4ABD5F-D626-4461-ADC9-85806A61CF0E}" type="slidenum">
              <a:rPr lang="en-AU" smtClean="0"/>
              <a:pPr/>
              <a:t>7</a:t>
            </a:fld>
            <a:endParaRPr lang="en-AU" dirty="0"/>
          </a:p>
        </p:txBody>
      </p:sp>
      <p:sp>
        <p:nvSpPr>
          <p:cNvPr id="3" name="Footer Placeholder 2"/>
          <p:cNvSpPr>
            <a:spLocks noGrp="1"/>
          </p:cNvSpPr>
          <p:nvPr>
            <p:ph type="ftr" sz="quarter" idx="11"/>
          </p:nvPr>
        </p:nvSpPr>
        <p:spPr/>
        <p:txBody>
          <a:bodyPr/>
          <a:lstStyle/>
          <a:p>
            <a:r>
              <a:rPr lang="en-AU"/>
              <a:t>Earth Resources Regulation Quarterly Performance Report 2019-20 Q2</a:t>
            </a:r>
            <a:endParaRPr lang="en-AU" dirty="0"/>
          </a:p>
        </p:txBody>
      </p:sp>
      <p:graphicFrame>
        <p:nvGraphicFramePr>
          <p:cNvPr id="7" name="Table 6">
            <a:extLst>
              <a:ext uri="{FF2B5EF4-FFF2-40B4-BE49-F238E27FC236}">
                <a16:creationId xmlns:a16="http://schemas.microsoft.com/office/drawing/2014/main" id="{64E25F87-6A28-450C-8CDE-91B8E86AD864}"/>
              </a:ext>
            </a:extLst>
          </p:cNvPr>
          <p:cNvGraphicFramePr>
            <a:graphicFrameLocks noGrp="1"/>
          </p:cNvGraphicFramePr>
          <p:nvPr>
            <p:extLst>
              <p:ext uri="{D42A27DB-BD31-4B8C-83A1-F6EECF244321}">
                <p14:modId xmlns:p14="http://schemas.microsoft.com/office/powerpoint/2010/main" val="1145180685"/>
              </p:ext>
            </p:extLst>
          </p:nvPr>
        </p:nvGraphicFramePr>
        <p:xfrm>
          <a:off x="344488" y="884319"/>
          <a:ext cx="7056784" cy="2819796"/>
        </p:xfrm>
        <a:graphic>
          <a:graphicData uri="http://schemas.openxmlformats.org/drawingml/2006/table">
            <a:tbl>
              <a:tblPr firstRow="1" bandRow="1">
                <a:tableStyleId>{7DF18680-E054-41AD-8BC1-D1AEF772440D}</a:tableStyleId>
              </a:tblPr>
              <a:tblGrid>
                <a:gridCol w="648072">
                  <a:extLst>
                    <a:ext uri="{9D8B030D-6E8A-4147-A177-3AD203B41FA5}">
                      <a16:colId xmlns:a16="http://schemas.microsoft.com/office/drawing/2014/main" val="2376388484"/>
                    </a:ext>
                  </a:extLst>
                </a:gridCol>
                <a:gridCol w="2136168">
                  <a:extLst>
                    <a:ext uri="{9D8B030D-6E8A-4147-A177-3AD203B41FA5}">
                      <a16:colId xmlns:a16="http://schemas.microsoft.com/office/drawing/2014/main" val="4200533478"/>
                    </a:ext>
                  </a:extLst>
                </a:gridCol>
                <a:gridCol w="781669">
                  <a:extLst>
                    <a:ext uri="{9D8B030D-6E8A-4147-A177-3AD203B41FA5}">
                      <a16:colId xmlns:a16="http://schemas.microsoft.com/office/drawing/2014/main" val="42043633"/>
                    </a:ext>
                  </a:extLst>
                </a:gridCol>
                <a:gridCol w="685711">
                  <a:extLst>
                    <a:ext uri="{9D8B030D-6E8A-4147-A177-3AD203B41FA5}">
                      <a16:colId xmlns:a16="http://schemas.microsoft.com/office/drawing/2014/main" val="2323367504"/>
                    </a:ext>
                  </a:extLst>
                </a:gridCol>
                <a:gridCol w="754560">
                  <a:extLst>
                    <a:ext uri="{9D8B030D-6E8A-4147-A177-3AD203B41FA5}">
                      <a16:colId xmlns:a16="http://schemas.microsoft.com/office/drawing/2014/main" val="1695493834"/>
                    </a:ext>
                  </a:extLst>
                </a:gridCol>
                <a:gridCol w="838404">
                  <a:extLst>
                    <a:ext uri="{9D8B030D-6E8A-4147-A177-3AD203B41FA5}">
                      <a16:colId xmlns:a16="http://schemas.microsoft.com/office/drawing/2014/main" val="3332295679"/>
                    </a:ext>
                  </a:extLst>
                </a:gridCol>
                <a:gridCol w="625318">
                  <a:extLst>
                    <a:ext uri="{9D8B030D-6E8A-4147-A177-3AD203B41FA5}">
                      <a16:colId xmlns:a16="http://schemas.microsoft.com/office/drawing/2014/main" val="4244462468"/>
                    </a:ext>
                  </a:extLst>
                </a:gridCol>
                <a:gridCol w="586882">
                  <a:extLst>
                    <a:ext uri="{9D8B030D-6E8A-4147-A177-3AD203B41FA5}">
                      <a16:colId xmlns:a16="http://schemas.microsoft.com/office/drawing/2014/main" val="652042232"/>
                    </a:ext>
                  </a:extLst>
                </a:gridCol>
              </a:tblGrid>
              <a:tr h="528457">
                <a:tc>
                  <a:txBody>
                    <a:bodyPr/>
                    <a:lstStyle/>
                    <a:p>
                      <a:pPr algn="ctr"/>
                      <a:r>
                        <a:rPr lang="en-AU" sz="900" dirty="0">
                          <a:latin typeface="+mn-lt"/>
                        </a:rPr>
                        <a:t>Quarter</a:t>
                      </a:r>
                    </a:p>
                  </a:txBody>
                  <a:tcPr marL="99060" marR="99060" anchor="ctr">
                    <a:solidFill>
                      <a:srgbClr val="002060"/>
                    </a:solidFill>
                  </a:tcPr>
                </a:tc>
                <a:tc>
                  <a:txBody>
                    <a:bodyPr/>
                    <a:lstStyle/>
                    <a:p>
                      <a:pPr algn="ctr"/>
                      <a:r>
                        <a:rPr lang="en-AU" sz="900" dirty="0">
                          <a:latin typeface="+mn-lt"/>
                        </a:rPr>
                        <a:t>Licence Type</a:t>
                      </a:r>
                    </a:p>
                  </a:txBody>
                  <a:tcPr marL="99060" marR="99060" anchor="ctr">
                    <a:solidFill>
                      <a:srgbClr val="002060"/>
                    </a:solidFill>
                  </a:tcPr>
                </a:tc>
                <a:tc>
                  <a:txBody>
                    <a:bodyPr/>
                    <a:lstStyle/>
                    <a:p>
                      <a:pPr algn="ctr" fontAlgn="b"/>
                      <a:r>
                        <a:rPr lang="en-AU" sz="900" b="1" i="0" u="none" strike="noStrike" dirty="0">
                          <a:solidFill>
                            <a:schemeClr val="bg1"/>
                          </a:solidFill>
                          <a:effectLst/>
                          <a:latin typeface="+mn-lt"/>
                        </a:rPr>
                        <a:t>Consolidation</a:t>
                      </a:r>
                    </a:p>
                  </a:txBody>
                  <a:tcPr marL="9525" marR="9525" marT="9525" marB="0" anchor="ctr">
                    <a:solidFill>
                      <a:srgbClr val="002060"/>
                    </a:solidFill>
                  </a:tcPr>
                </a:tc>
                <a:tc>
                  <a:txBody>
                    <a:bodyPr/>
                    <a:lstStyle/>
                    <a:p>
                      <a:pPr algn="ctr" fontAlgn="b"/>
                      <a:r>
                        <a:rPr lang="en-AU" sz="900" u="none" strike="noStrike" dirty="0">
                          <a:effectLst/>
                          <a:latin typeface="+mn-lt"/>
                        </a:rPr>
                        <a:t>Licence Conditions Change</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Registration of Dealing</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Suspension &amp; Extension</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Transfer</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Total</a:t>
                      </a:r>
                      <a:endParaRPr lang="en-AU" sz="900" b="1" i="0" u="none" strike="noStrike" dirty="0">
                        <a:solidFill>
                          <a:schemeClr val="bg1"/>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3127611711"/>
                  </a:ext>
                </a:extLst>
              </a:tr>
              <a:tr h="293864">
                <a:tc rowSpan="5">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dirty="0">
                          <a:effectLst/>
                          <a:latin typeface="+mn-lt"/>
                        </a:rPr>
                        <a:t>FY 2019-20 Q2</a:t>
                      </a:r>
                      <a:endParaRPr lang="en-AU" sz="900" b="1" i="0" u="none" strike="noStrike" dirty="0">
                        <a:solidFill>
                          <a:srgbClr val="000000"/>
                        </a:solidFill>
                        <a:effectLst/>
                        <a:latin typeface="+mn-lt"/>
                      </a:endParaRPr>
                    </a:p>
                    <a:p>
                      <a:pPr algn="ctr" fontAlgn="b"/>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b="0" i="0" u="none" strike="noStrike" dirty="0">
                          <a:solidFill>
                            <a:srgbClr val="000000"/>
                          </a:solidFill>
                          <a:effectLst/>
                          <a:latin typeface="+mn-lt"/>
                        </a:rPr>
                        <a:t>Offshore Greenhouse Gas Assessment Permit</a:t>
                      </a:r>
                    </a:p>
                  </a:txBody>
                  <a:tcPr marL="86400"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1</a:t>
                      </a:r>
                    </a:p>
                  </a:txBody>
                  <a:tcPr marL="6581" marR="6581" marT="6581" marB="0" anchor="ctr"/>
                </a:tc>
                <a:tc>
                  <a:txBody>
                    <a:bodyPr/>
                    <a:lstStyle/>
                    <a:p>
                      <a:pPr algn="ctr" fontAlgn="b"/>
                      <a:r>
                        <a:rPr lang="en-AU" sz="900" b="0" i="0" u="none" strike="noStrike" dirty="0">
                          <a:solidFill>
                            <a:schemeClr val="tx1"/>
                          </a:solidFill>
                          <a:effectLst/>
                          <a:latin typeface="+mn-lt"/>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1" i="0" u="none" strike="noStrike" dirty="0">
                          <a:solidFill>
                            <a:srgbClr val="000000"/>
                          </a:solidFill>
                          <a:effectLst/>
                          <a:latin typeface="+mn-lt"/>
                        </a:rPr>
                        <a:t>1</a:t>
                      </a:r>
                    </a:p>
                  </a:txBody>
                  <a:tcPr marL="6581" marR="6581" marT="6581" marB="0" anchor="ctr"/>
                </a:tc>
                <a:extLst>
                  <a:ext uri="{0D108BD9-81ED-4DB2-BD59-A6C34878D82A}">
                    <a16:rowId xmlns:a16="http://schemas.microsoft.com/office/drawing/2014/main" val="3756291598"/>
                  </a:ext>
                </a:extLst>
              </a:tr>
              <a:tr h="293864">
                <a:tc vMerge="1">
                  <a:txBody>
                    <a:bodyPr/>
                    <a:lstStyle/>
                    <a:p>
                      <a:pPr algn="ctr" fontAlgn="b"/>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u="none" strike="noStrike" dirty="0">
                          <a:effectLst/>
                          <a:latin typeface="+mn-lt"/>
                        </a:rPr>
                        <a:t>Offshore Pipeline Licence</a:t>
                      </a:r>
                      <a:endParaRPr lang="en-AU" sz="900" b="0" i="0" u="none" strike="noStrike" dirty="0">
                        <a:solidFill>
                          <a:srgbClr val="000000"/>
                        </a:solidFill>
                        <a:effectLst/>
                        <a:latin typeface="+mn-lt"/>
                      </a:endParaRPr>
                    </a:p>
                  </a:txBody>
                  <a:tcPr marL="86400"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chemeClr val="tx1"/>
                          </a:solidFill>
                          <a:effectLst/>
                          <a:latin typeface="+mn-lt"/>
                        </a:rPr>
                        <a:t>2</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1" i="0" u="none" strike="noStrike" dirty="0">
                          <a:solidFill>
                            <a:srgbClr val="000000"/>
                          </a:solidFill>
                          <a:effectLst/>
                          <a:latin typeface="+mn-lt"/>
                        </a:rPr>
                        <a:t>2</a:t>
                      </a:r>
                    </a:p>
                  </a:txBody>
                  <a:tcPr marL="6581" marR="6581" marT="6581" marB="0" anchor="ctr"/>
                </a:tc>
                <a:extLst>
                  <a:ext uri="{0D108BD9-81ED-4DB2-BD59-A6C34878D82A}">
                    <a16:rowId xmlns:a16="http://schemas.microsoft.com/office/drawing/2014/main" val="346048052"/>
                  </a:ext>
                </a:extLst>
              </a:tr>
              <a:tr h="293864">
                <a:tc vMerge="1">
                  <a:txBody>
                    <a:bodyPr/>
                    <a:lstStyle/>
                    <a:p>
                      <a:pPr algn="ctr" fontAlgn="b"/>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Calibri" panose="020F0502020204030204" pitchFamily="34" charset="0"/>
                        </a:rPr>
                        <a:t>Onshore Petroleum Exploration Permit</a:t>
                      </a:r>
                    </a:p>
                  </a:txBody>
                  <a:tcPr marL="857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chemeClr val="tx1"/>
                          </a:solidFill>
                          <a:effectLst/>
                          <a:latin typeface="+mn-lt"/>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3</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1" i="0" u="none" strike="noStrike" dirty="0">
                          <a:solidFill>
                            <a:srgbClr val="000000"/>
                          </a:solidFill>
                          <a:effectLst/>
                          <a:latin typeface="+mn-lt"/>
                        </a:rPr>
                        <a:t>3</a:t>
                      </a:r>
                    </a:p>
                  </a:txBody>
                  <a:tcPr marL="6581" marR="6581" marT="6581" marB="0" anchor="ctr"/>
                </a:tc>
                <a:extLst>
                  <a:ext uri="{0D108BD9-81ED-4DB2-BD59-A6C34878D82A}">
                    <a16:rowId xmlns:a16="http://schemas.microsoft.com/office/drawing/2014/main" val="1752499092"/>
                  </a:ext>
                </a:extLst>
              </a:tr>
              <a:tr h="293864">
                <a:tc vMerge="1">
                  <a:txBody>
                    <a:bodyPr/>
                    <a:lstStyle/>
                    <a:p>
                      <a:pPr algn="ctr" fontAlgn="b"/>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Calibri" panose="020F0502020204030204" pitchFamily="34" charset="0"/>
                        </a:rPr>
                        <a:t>Onshore Petroleum Production Licence</a:t>
                      </a:r>
                    </a:p>
                  </a:txBody>
                  <a:tcPr marL="857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1</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chemeClr val="tx1"/>
                          </a:solidFill>
                          <a:effectLst/>
                          <a:latin typeface="+mn-lt"/>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8</a:t>
                      </a:r>
                    </a:p>
                  </a:txBody>
                  <a:tcPr marL="6581" marR="6581" marT="6581" marB="0" anchor="ctr"/>
                </a:tc>
                <a:tc>
                  <a:txBody>
                    <a:bodyPr/>
                    <a:lstStyle/>
                    <a:p>
                      <a:pPr algn="ctr" fontAlgn="b"/>
                      <a:r>
                        <a:rPr lang="en-AU" sz="900" b="1" i="0" u="none" strike="noStrike" dirty="0">
                          <a:solidFill>
                            <a:srgbClr val="000000"/>
                          </a:solidFill>
                          <a:effectLst/>
                          <a:latin typeface="+mn-lt"/>
                        </a:rPr>
                        <a:t>9</a:t>
                      </a:r>
                    </a:p>
                  </a:txBody>
                  <a:tcPr marL="6581" marR="6581" marT="6581" marB="0" anchor="ctr"/>
                </a:tc>
                <a:extLst>
                  <a:ext uri="{0D108BD9-81ED-4DB2-BD59-A6C34878D82A}">
                    <a16:rowId xmlns:a16="http://schemas.microsoft.com/office/drawing/2014/main" val="1271569510"/>
                  </a:ext>
                </a:extLst>
              </a:tr>
              <a:tr h="293864">
                <a:tc vMerge="1">
                  <a:txBody>
                    <a:bodyPr/>
                    <a:lstStyle/>
                    <a:p>
                      <a:pPr algn="ctr" fontAlgn="b"/>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AU" sz="900" b="0" i="0" u="none" strike="noStrike" dirty="0">
                        <a:solidFill>
                          <a:srgbClr val="000000"/>
                        </a:solidFill>
                        <a:effectLst/>
                        <a:latin typeface="+mn-lt"/>
                      </a:endParaRPr>
                    </a:p>
                  </a:txBody>
                  <a:tcPr marL="86400"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solidFill>
                          <a:effectLst/>
                          <a:uLnTx/>
                          <a:uFillTx/>
                          <a:latin typeface="+mn-lt"/>
                          <a:ea typeface="+mn-ea"/>
                          <a:cs typeface="+mn-cs"/>
                        </a:rPr>
                        <a:t>1</a:t>
                      </a: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solidFill>
                          <a:effectLst/>
                          <a:uLnTx/>
                          <a:uFillTx/>
                          <a:latin typeface="+mn-lt"/>
                          <a:ea typeface="+mn-ea"/>
                          <a:cs typeface="+mn-cs"/>
                        </a:rPr>
                        <a:t>1</a:t>
                      </a:r>
                    </a:p>
                  </a:txBody>
                  <a:tcPr marL="6581" marR="6581" marT="6581" marB="0" anchor="ctr">
                    <a:solidFill>
                      <a:schemeClr val="accent5">
                        <a:lumMod val="60000"/>
                        <a:lumOff val="40000"/>
                      </a:schemeClr>
                    </a:solidFill>
                  </a:tcPr>
                </a:tc>
                <a:tc>
                  <a:txBody>
                    <a:bodyPr/>
                    <a:lstStyle/>
                    <a:p>
                      <a:pPr algn="ctr" fontAlgn="b"/>
                      <a:r>
                        <a:rPr lang="en-AU" sz="900" b="1" i="0" u="none" strike="noStrike" dirty="0">
                          <a:solidFill>
                            <a:schemeClr val="tx1"/>
                          </a:solidFill>
                          <a:effectLst/>
                          <a:latin typeface="+mn-lt"/>
                        </a:rPr>
                        <a:t>2</a:t>
                      </a: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solidFill>
                          <a:effectLst/>
                          <a:uLnTx/>
                          <a:uFillTx/>
                          <a:latin typeface="+mn-lt"/>
                          <a:ea typeface="+mn-ea"/>
                          <a:cs typeface="+mn-cs"/>
                        </a:rPr>
                        <a:t>3</a:t>
                      </a: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solidFill>
                          <a:effectLst/>
                          <a:uLnTx/>
                          <a:uFillTx/>
                          <a:latin typeface="+mn-lt"/>
                          <a:ea typeface="+mn-ea"/>
                          <a:cs typeface="+mn-cs"/>
                        </a:rPr>
                        <a:t>8</a:t>
                      </a:r>
                    </a:p>
                  </a:txBody>
                  <a:tcPr marL="6581" marR="6581" marT="6581"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15</a:t>
                      </a:r>
                    </a:p>
                  </a:txBody>
                  <a:tcPr marL="6581" marR="6581" marT="6581" marB="0" anchor="ctr">
                    <a:solidFill>
                      <a:schemeClr val="accent5">
                        <a:lumMod val="60000"/>
                        <a:lumOff val="40000"/>
                      </a:schemeClr>
                    </a:solidFill>
                  </a:tcPr>
                </a:tc>
                <a:extLst>
                  <a:ext uri="{0D108BD9-81ED-4DB2-BD59-A6C34878D82A}">
                    <a16:rowId xmlns:a16="http://schemas.microsoft.com/office/drawing/2014/main" val="3179417053"/>
                  </a:ext>
                </a:extLst>
              </a:tr>
              <a:tr h="293864">
                <a:tc row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dirty="0">
                          <a:effectLst/>
                          <a:latin typeface="+mn-lt"/>
                        </a:rPr>
                        <a:t>FY 2019-20 Q1</a:t>
                      </a:r>
                      <a:endParaRPr lang="en-AU" sz="900" b="1" i="0" u="none" strike="noStrike" dirty="0">
                        <a:solidFill>
                          <a:srgbClr val="000000"/>
                        </a:solidFill>
                        <a:effectLst/>
                        <a:latin typeface="+mn-lt"/>
                      </a:endParaRPr>
                    </a:p>
                    <a:p>
                      <a:pPr algn="ctr" fontAlgn="b"/>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u="none" strike="noStrike" dirty="0">
                          <a:effectLst/>
                          <a:latin typeface="+mn-lt"/>
                        </a:rPr>
                        <a:t>Onshore Petroleum Production Licence</a:t>
                      </a:r>
                      <a:endParaRPr lang="en-AU" sz="900" b="0" i="0" u="none" strike="noStrike" dirty="0">
                        <a:solidFill>
                          <a:srgbClr val="000000"/>
                        </a:solidFill>
                        <a:effectLst/>
                        <a:latin typeface="+mn-lt"/>
                      </a:endParaRPr>
                    </a:p>
                  </a:txBody>
                  <a:tcPr marL="86400"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chemeClr val="tx1"/>
                          </a:solidFill>
                          <a:effectLst/>
                          <a:latin typeface="+mn-lt"/>
                        </a:rPr>
                        <a:t>9</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1" i="0" u="none" strike="noStrike" dirty="0">
                          <a:solidFill>
                            <a:srgbClr val="000000"/>
                          </a:solidFill>
                          <a:effectLst/>
                          <a:latin typeface="+mn-lt"/>
                        </a:rPr>
                        <a:t>9</a:t>
                      </a:r>
                    </a:p>
                  </a:txBody>
                  <a:tcPr marL="6581" marR="6581" marT="6581" marB="0" anchor="ctr"/>
                </a:tc>
                <a:extLst>
                  <a:ext uri="{0D108BD9-81ED-4DB2-BD59-A6C34878D82A}">
                    <a16:rowId xmlns:a16="http://schemas.microsoft.com/office/drawing/2014/main" val="3565780964"/>
                  </a:ext>
                </a:extLst>
              </a:tr>
              <a:tr h="293864">
                <a:tc vMerge="1">
                  <a:txBody>
                    <a:bodyPr/>
                    <a:lstStyle/>
                    <a:p>
                      <a:pPr algn="ctr" fontAlgn="b"/>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u="none" strike="noStrike" dirty="0">
                          <a:effectLst/>
                          <a:latin typeface="+mn-lt"/>
                        </a:rPr>
                        <a:t>Offshore Petroleum Exploration Permit</a:t>
                      </a:r>
                      <a:endParaRPr lang="en-AU" sz="900" b="0" i="0" u="none" strike="noStrike" dirty="0">
                        <a:solidFill>
                          <a:srgbClr val="000000"/>
                        </a:solidFill>
                        <a:effectLst/>
                        <a:latin typeface="+mn-lt"/>
                      </a:endParaRPr>
                    </a:p>
                  </a:txBody>
                  <a:tcPr marL="86400"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chemeClr val="tx1"/>
                          </a:solidFill>
                          <a:effectLst/>
                          <a:latin typeface="+mn-lt"/>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2</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1" i="0" u="none" strike="noStrike" dirty="0">
                          <a:solidFill>
                            <a:srgbClr val="000000"/>
                          </a:solidFill>
                          <a:effectLst/>
                          <a:latin typeface="+mn-lt"/>
                        </a:rPr>
                        <a:t>2</a:t>
                      </a:r>
                    </a:p>
                  </a:txBody>
                  <a:tcPr marL="6581" marR="6581" marT="6581" marB="0" anchor="ctr"/>
                </a:tc>
                <a:extLst>
                  <a:ext uri="{0D108BD9-81ED-4DB2-BD59-A6C34878D82A}">
                    <a16:rowId xmlns:a16="http://schemas.microsoft.com/office/drawing/2014/main" val="1155258880"/>
                  </a:ext>
                </a:extLst>
              </a:tr>
              <a:tr h="234291">
                <a:tc vMerge="1">
                  <a:txBody>
                    <a:bodyPr/>
                    <a:lstStyle/>
                    <a:p>
                      <a:pPr algn="ctr" fontAlgn="b"/>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endParaRPr lang="en-AU" sz="900" b="0" i="0" u="none" strike="noStrike" dirty="0">
                        <a:solidFill>
                          <a:srgbClr val="000000"/>
                        </a:solidFill>
                        <a:effectLst/>
                        <a:latin typeface="+mn-lt"/>
                      </a:endParaRPr>
                    </a:p>
                  </a:txBody>
                  <a:tcPr marL="86400"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solidFill>
                      <a:schemeClr val="accent5">
                        <a:lumMod val="60000"/>
                        <a:lumOff val="40000"/>
                      </a:schemeClr>
                    </a:solidFill>
                  </a:tcPr>
                </a:tc>
                <a:tc>
                  <a:txBody>
                    <a:bodyPr/>
                    <a:lstStyle/>
                    <a:p>
                      <a:pPr algn="ctr" fontAlgn="b"/>
                      <a:r>
                        <a:rPr lang="en-AU" sz="900" b="0" i="0" u="none" strike="noStrike" dirty="0">
                          <a:solidFill>
                            <a:schemeClr val="tx1"/>
                          </a:solidFill>
                          <a:effectLst/>
                          <a:latin typeface="+mn-lt"/>
                        </a:rPr>
                        <a:t>9</a:t>
                      </a: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2</a:t>
                      </a: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11</a:t>
                      </a:r>
                    </a:p>
                  </a:txBody>
                  <a:tcPr marL="6581" marR="6581" marT="6581" marB="0" anchor="ctr">
                    <a:solidFill>
                      <a:schemeClr val="accent5">
                        <a:lumMod val="60000"/>
                        <a:lumOff val="40000"/>
                      </a:schemeClr>
                    </a:solidFill>
                  </a:tcPr>
                </a:tc>
                <a:extLst>
                  <a:ext uri="{0D108BD9-81ED-4DB2-BD59-A6C34878D82A}">
                    <a16:rowId xmlns:a16="http://schemas.microsoft.com/office/drawing/2014/main" val="2377557656"/>
                  </a:ext>
                </a:extLst>
              </a:tr>
            </a:tbl>
          </a:graphicData>
        </a:graphic>
      </p:graphicFrame>
      <p:graphicFrame>
        <p:nvGraphicFramePr>
          <p:cNvPr id="14" name="Chart 13">
            <a:extLst>
              <a:ext uri="{FF2B5EF4-FFF2-40B4-BE49-F238E27FC236}">
                <a16:creationId xmlns:a16="http://schemas.microsoft.com/office/drawing/2014/main" id="{EE203E80-6FBD-40D5-90F2-E06A5257F8CB}"/>
              </a:ext>
            </a:extLst>
          </p:cNvPr>
          <p:cNvGraphicFramePr/>
          <p:nvPr>
            <p:extLst>
              <p:ext uri="{D42A27DB-BD31-4B8C-83A1-F6EECF244321}">
                <p14:modId xmlns:p14="http://schemas.microsoft.com/office/powerpoint/2010/main" val="3091006501"/>
              </p:ext>
            </p:extLst>
          </p:nvPr>
        </p:nvGraphicFramePr>
        <p:xfrm>
          <a:off x="419894" y="4005065"/>
          <a:ext cx="9066212" cy="25346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6311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2331"/>
            <a:ext cx="8915400" cy="274042"/>
          </a:xfrm>
        </p:spPr>
        <p:txBody>
          <a:bodyPr>
            <a:normAutofit fontScale="90000"/>
          </a:bodyPr>
          <a:lstStyle/>
          <a:p>
            <a:r>
              <a:rPr lang="en-AU" sz="1400" b="1" dirty="0">
                <a:solidFill>
                  <a:schemeClr val="bg1"/>
                </a:solidFill>
              </a:rPr>
              <a:t>KPI 1 Efficient Approvals Process – Petroleum Operation Plans</a:t>
            </a:r>
          </a:p>
        </p:txBody>
      </p:sp>
      <p:graphicFrame>
        <p:nvGraphicFramePr>
          <p:cNvPr id="5" name="Table 4"/>
          <p:cNvGraphicFramePr>
            <a:graphicFrameLocks noGrp="1"/>
          </p:cNvGraphicFramePr>
          <p:nvPr>
            <p:extLst>
              <p:ext uri="{D42A27DB-BD31-4B8C-83A1-F6EECF244321}">
                <p14:modId xmlns:p14="http://schemas.microsoft.com/office/powerpoint/2010/main" val="3335897845"/>
              </p:ext>
            </p:extLst>
          </p:nvPr>
        </p:nvGraphicFramePr>
        <p:xfrm>
          <a:off x="344486" y="849038"/>
          <a:ext cx="6912765" cy="2608092"/>
        </p:xfrm>
        <a:graphic>
          <a:graphicData uri="http://schemas.openxmlformats.org/drawingml/2006/table">
            <a:tbl>
              <a:tblPr firstRow="1" bandRow="1">
                <a:tableStyleId>{7DF18680-E054-41AD-8BC1-D1AEF772440D}</a:tableStyleId>
              </a:tblPr>
              <a:tblGrid>
                <a:gridCol w="703695">
                  <a:extLst>
                    <a:ext uri="{9D8B030D-6E8A-4147-A177-3AD203B41FA5}">
                      <a16:colId xmlns:a16="http://schemas.microsoft.com/office/drawing/2014/main" val="20000"/>
                    </a:ext>
                  </a:extLst>
                </a:gridCol>
                <a:gridCol w="1737677">
                  <a:extLst>
                    <a:ext uri="{9D8B030D-6E8A-4147-A177-3AD203B41FA5}">
                      <a16:colId xmlns:a16="http://schemas.microsoft.com/office/drawing/2014/main" val="20001"/>
                    </a:ext>
                  </a:extLst>
                </a:gridCol>
                <a:gridCol w="756293">
                  <a:extLst>
                    <a:ext uri="{9D8B030D-6E8A-4147-A177-3AD203B41FA5}">
                      <a16:colId xmlns:a16="http://schemas.microsoft.com/office/drawing/2014/main" val="2951049663"/>
                    </a:ext>
                  </a:extLst>
                </a:gridCol>
                <a:gridCol w="818009">
                  <a:extLst>
                    <a:ext uri="{9D8B030D-6E8A-4147-A177-3AD203B41FA5}">
                      <a16:colId xmlns:a16="http://schemas.microsoft.com/office/drawing/2014/main" val="2161276873"/>
                    </a:ext>
                  </a:extLst>
                </a:gridCol>
                <a:gridCol w="736853">
                  <a:extLst>
                    <a:ext uri="{9D8B030D-6E8A-4147-A177-3AD203B41FA5}">
                      <a16:colId xmlns:a16="http://schemas.microsoft.com/office/drawing/2014/main" val="20002"/>
                    </a:ext>
                  </a:extLst>
                </a:gridCol>
                <a:gridCol w="792091">
                  <a:extLst>
                    <a:ext uri="{9D8B030D-6E8A-4147-A177-3AD203B41FA5}">
                      <a16:colId xmlns:a16="http://schemas.microsoft.com/office/drawing/2014/main" val="1198535440"/>
                    </a:ext>
                  </a:extLst>
                </a:gridCol>
                <a:gridCol w="648067">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tblGrid>
              <a:tr h="748895">
                <a:tc>
                  <a:txBody>
                    <a:bodyPr/>
                    <a:lstStyle/>
                    <a:p>
                      <a:pPr algn="ctr"/>
                      <a:r>
                        <a:rPr lang="en-AU" sz="900" dirty="0"/>
                        <a:t>Quarter</a:t>
                      </a:r>
                    </a:p>
                  </a:txBody>
                  <a:tcPr marL="99060" marR="99060" anchor="ctr">
                    <a:solidFill>
                      <a:srgbClr val="002060"/>
                    </a:solidFill>
                  </a:tcPr>
                </a:tc>
                <a:tc>
                  <a:txBody>
                    <a:bodyPr/>
                    <a:lstStyle/>
                    <a:p>
                      <a:pPr algn="ctr"/>
                      <a:r>
                        <a:rPr lang="en-AU" sz="900" dirty="0"/>
                        <a:t>Licence Type</a:t>
                      </a:r>
                    </a:p>
                  </a:txBody>
                  <a:tcPr marL="99060" marR="99060" anchor="ctr">
                    <a:solidFill>
                      <a:srgbClr val="002060"/>
                    </a:solidFill>
                  </a:tcPr>
                </a:tc>
                <a:tc>
                  <a:txBody>
                    <a:bodyPr/>
                    <a:lstStyle/>
                    <a:p>
                      <a:pPr algn="ctr"/>
                      <a:r>
                        <a:rPr lang="en-AU" sz="900" dirty="0"/>
                        <a:t>Plans</a:t>
                      </a:r>
                    </a:p>
                    <a:p>
                      <a:pPr algn="ctr"/>
                      <a:r>
                        <a:rPr lang="en-AU" sz="900" dirty="0"/>
                        <a:t>Accepted</a:t>
                      </a:r>
                    </a:p>
                  </a:txBody>
                  <a:tcPr marL="99060" marR="99060" anchor="ctr">
                    <a:solidFill>
                      <a:srgbClr val="002060"/>
                    </a:solidFill>
                  </a:tcPr>
                </a:tc>
                <a:tc>
                  <a:txBody>
                    <a:bodyPr/>
                    <a:lstStyle/>
                    <a:p>
                      <a:pPr algn="ctr"/>
                      <a:r>
                        <a:rPr lang="en-AU" sz="900" dirty="0"/>
                        <a:t>Unique Plans under assessment</a:t>
                      </a:r>
                    </a:p>
                  </a:txBody>
                  <a:tcPr marL="99060" marR="99060" anchor="ctr">
                    <a:solidFill>
                      <a:srgbClr val="002060"/>
                    </a:solidFill>
                  </a:tcPr>
                </a:tc>
                <a:tc>
                  <a:txBody>
                    <a:bodyPr/>
                    <a:lstStyle/>
                    <a:p>
                      <a:pPr algn="ctr" fontAlgn="b"/>
                      <a:r>
                        <a:rPr lang="en-AU" sz="900" u="none" strike="noStrike" dirty="0">
                          <a:effectLst/>
                        </a:rPr>
                        <a:t>Production Management Plan Stages</a:t>
                      </a:r>
                      <a:endParaRPr lang="en-AU" sz="900" b="1" i="0" u="none" strike="noStrike" dirty="0">
                        <a:solidFill>
                          <a:schemeClr val="bg1"/>
                        </a:solidFill>
                        <a:effectLst/>
                        <a:latin typeface="+mn-lt"/>
                      </a:endParaRPr>
                    </a:p>
                  </a:txBody>
                  <a:tcPr marL="9525" marR="9525" marT="9525" marB="0" anchor="ctr">
                    <a:solidFill>
                      <a:srgbClr val="0070C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dirty="0">
                          <a:effectLst/>
                        </a:rPr>
                        <a:t>Storage Management Plan Stages</a:t>
                      </a:r>
                      <a:endParaRPr lang="en-AU" sz="900" b="1" i="0" u="none" strike="noStrike" dirty="0">
                        <a:solidFill>
                          <a:schemeClr val="bg1"/>
                        </a:solidFill>
                        <a:effectLst/>
                        <a:latin typeface="+mn-lt"/>
                      </a:endParaRPr>
                    </a:p>
                  </a:txBody>
                  <a:tcPr marL="9525" marR="9525" marT="9525" marB="0" anchor="ctr">
                    <a:solidFill>
                      <a:srgbClr val="0070C0"/>
                    </a:solidFill>
                  </a:tcPr>
                </a:tc>
                <a:tc>
                  <a:txBody>
                    <a:bodyPr/>
                    <a:lstStyle/>
                    <a:p>
                      <a:pPr algn="ctr" fontAlgn="b"/>
                      <a:r>
                        <a:rPr lang="en-AU" sz="900" u="none" strike="noStrike" dirty="0">
                          <a:effectLst/>
                        </a:rPr>
                        <a:t>Operation Plan Stages</a:t>
                      </a:r>
                      <a:endParaRPr lang="en-AU" sz="900" b="1" i="0" u="none" strike="noStrike" dirty="0">
                        <a:solidFill>
                          <a:schemeClr val="bg1"/>
                        </a:solidFill>
                        <a:effectLst/>
                        <a:latin typeface="+mn-lt"/>
                      </a:endParaRPr>
                    </a:p>
                  </a:txBody>
                  <a:tcPr marL="9525" marR="9525" marT="9525" marB="0" anchor="ctr">
                    <a:solidFill>
                      <a:srgbClr val="0070C0"/>
                    </a:solidFill>
                  </a:tcPr>
                </a:tc>
                <a:tc>
                  <a:txBody>
                    <a:bodyPr/>
                    <a:lstStyle/>
                    <a:p>
                      <a:pPr algn="ctr" fontAlgn="b"/>
                      <a:r>
                        <a:rPr lang="en-AU" sz="900" u="none" strike="noStrike" dirty="0">
                          <a:effectLst/>
                        </a:rPr>
                        <a:t>Total Stage Assessed</a:t>
                      </a:r>
                      <a:endParaRPr lang="en-AU" sz="900" b="1" i="0" u="none" strike="noStrike" dirty="0">
                        <a:solidFill>
                          <a:schemeClr val="bg1"/>
                        </a:solidFill>
                        <a:effectLst/>
                        <a:latin typeface="+mn-lt"/>
                      </a:endParaRPr>
                    </a:p>
                  </a:txBody>
                  <a:tcPr marL="9525" marR="9525" marT="9525" marB="0" anchor="ctr">
                    <a:solidFill>
                      <a:srgbClr val="0070C0"/>
                    </a:solidFill>
                  </a:tcPr>
                </a:tc>
                <a:extLst>
                  <a:ext uri="{0D108BD9-81ED-4DB2-BD59-A6C34878D82A}">
                    <a16:rowId xmlns:a16="http://schemas.microsoft.com/office/drawing/2014/main" val="10000"/>
                  </a:ext>
                </a:extLst>
              </a:tr>
              <a:tr h="335782">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dirty="0">
                          <a:effectLst/>
                        </a:rPr>
                        <a:t>FY 2019-20 Q2</a:t>
                      </a:r>
                    </a:p>
                  </a:txBody>
                  <a:tcPr marL="10800" marR="10800" marT="10800" marB="0" anchor="ctr">
                    <a:solidFill>
                      <a:schemeClr val="accent5">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u="none" strike="noStrike" dirty="0">
                          <a:effectLst/>
                          <a:latin typeface="+mn-lt"/>
                        </a:rPr>
                        <a:t>Onshore Petroleum Production Licence</a:t>
                      </a:r>
                      <a:endParaRPr lang="en-AU" sz="900" b="0" i="0" u="none" strike="noStrike" dirty="0">
                        <a:solidFill>
                          <a:srgbClr val="000000"/>
                        </a:solidFill>
                        <a:effectLst/>
                        <a:latin typeface="+mn-lt"/>
                      </a:endParaRPr>
                    </a:p>
                  </a:txBody>
                  <a:tcPr marL="85725" marR="9525" marT="9525" marB="0" anchor="b"/>
                </a:tc>
                <a:tc>
                  <a:txBody>
                    <a:bodyPr/>
                    <a:lstStyle/>
                    <a:p>
                      <a:pPr algn="ctr" fontAlgn="b"/>
                      <a:r>
                        <a:rPr lang="en-AU" sz="900" b="0" i="0" u="none" strike="noStrike" dirty="0">
                          <a:solidFill>
                            <a:schemeClr val="tx1"/>
                          </a:solidFill>
                          <a:effectLst/>
                          <a:latin typeface="+mn-lt"/>
                        </a:rPr>
                        <a:t>0</a:t>
                      </a:r>
                    </a:p>
                  </a:txBody>
                  <a:tcPr marL="9525" marR="9525" marT="9525" marB="0" anchor="ctr"/>
                </a:tc>
                <a:tc>
                  <a:txBody>
                    <a:bodyPr/>
                    <a:lstStyle/>
                    <a:p>
                      <a:pPr algn="ctr" fontAlgn="b"/>
                      <a:r>
                        <a:rPr lang="en-AU" sz="900" b="0" i="0" u="none" strike="noStrike" dirty="0">
                          <a:solidFill>
                            <a:schemeClr val="tx1"/>
                          </a:solidFill>
                          <a:effectLst/>
                          <a:latin typeface="+mn-lt"/>
                        </a:rPr>
                        <a:t>15</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16</a:t>
                      </a:r>
                    </a:p>
                  </a:txBody>
                  <a:tcPr marL="9525" marR="9525" marT="9525" marB="0" anchor="ctr"/>
                </a:tc>
                <a:tc>
                  <a:txBody>
                    <a:bodyPr/>
                    <a:lstStyle/>
                    <a:p>
                      <a:pPr algn="ctr" fontAlgn="b"/>
                      <a:r>
                        <a:rPr lang="en-AU" sz="900" b="1" i="0" u="none" strike="noStrike" dirty="0">
                          <a:solidFill>
                            <a:srgbClr val="000000"/>
                          </a:solidFill>
                          <a:effectLst/>
                          <a:latin typeface="+mn-lt"/>
                        </a:rPr>
                        <a:t>18</a:t>
                      </a:r>
                    </a:p>
                  </a:txBody>
                  <a:tcPr marL="9525" marR="9525" marT="9525" marB="0" anchor="ctr"/>
                </a:tc>
                <a:extLst>
                  <a:ext uri="{0D108BD9-81ED-4DB2-BD59-A6C34878D82A}">
                    <a16:rowId xmlns:a16="http://schemas.microsoft.com/office/drawing/2014/main" val="1164846065"/>
                  </a:ext>
                </a:extLst>
              </a:tr>
              <a:tr h="335782">
                <a:tc vMerge="1">
                  <a:txBody>
                    <a:bodyPr/>
                    <a:lstStyle/>
                    <a:p>
                      <a:pPr algn="ctr" rtl="0" fontAlgn="ctr"/>
                      <a:endParaRPr lang="en-AU" sz="1000" b="0" i="0" u="none" strike="noStrike" dirty="0">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u="none" strike="noStrike" dirty="0">
                          <a:effectLst/>
                          <a:latin typeface="+mn-lt"/>
                        </a:rPr>
                        <a:t>Onshore Petroleum Special Drilling Authorisation</a:t>
                      </a:r>
                      <a:endParaRPr lang="en-AU" sz="900" b="0" i="0" u="none" strike="noStrike" dirty="0">
                        <a:solidFill>
                          <a:srgbClr val="000000"/>
                        </a:solidFill>
                        <a:effectLst/>
                        <a:latin typeface="+mn-lt"/>
                      </a:endParaRPr>
                    </a:p>
                  </a:txBody>
                  <a:tcPr marL="85725" marR="9525" marT="9525" marB="0" anchor="b"/>
                </a:tc>
                <a:tc>
                  <a:txBody>
                    <a:bodyPr/>
                    <a:lstStyle/>
                    <a:p>
                      <a:pPr algn="ctr" fontAlgn="b"/>
                      <a:r>
                        <a:rPr lang="en-AU" sz="900" b="0" i="0" u="none" strike="noStrike" dirty="0">
                          <a:solidFill>
                            <a:schemeClr val="tx1"/>
                          </a:solidFill>
                          <a:effectLst/>
                          <a:latin typeface="+mn-lt"/>
                        </a:rPr>
                        <a:t>0</a:t>
                      </a:r>
                    </a:p>
                  </a:txBody>
                  <a:tcPr marL="9525" marR="9525" marT="9525" marB="0" anchor="ctr"/>
                </a:tc>
                <a:tc>
                  <a:txBody>
                    <a:bodyPr/>
                    <a:lstStyle/>
                    <a:p>
                      <a:pPr algn="ctr" fontAlgn="b"/>
                      <a:r>
                        <a:rPr lang="en-AU" sz="900" b="0" i="0" u="none" strike="noStrike" dirty="0">
                          <a:solidFill>
                            <a:schemeClr val="tx1"/>
                          </a:solidFill>
                          <a:effectLst/>
                          <a:latin typeface="+mn-lt"/>
                        </a:rPr>
                        <a:t>3</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4</a:t>
                      </a:r>
                    </a:p>
                  </a:txBody>
                  <a:tcPr marL="9525" marR="9525" marT="9525" marB="0" anchor="ctr"/>
                </a:tc>
                <a:tc>
                  <a:txBody>
                    <a:bodyPr/>
                    <a:lstStyle/>
                    <a:p>
                      <a:pPr algn="ctr" fontAlgn="b"/>
                      <a:r>
                        <a:rPr lang="en-AU" sz="900" b="1" i="0" u="none" strike="noStrike" dirty="0">
                          <a:solidFill>
                            <a:srgbClr val="000000"/>
                          </a:solidFill>
                          <a:effectLst/>
                          <a:latin typeface="+mn-lt"/>
                        </a:rPr>
                        <a:t>4</a:t>
                      </a:r>
                    </a:p>
                  </a:txBody>
                  <a:tcPr marL="9525" marR="9525" marT="9525" marB="0" anchor="ctr"/>
                </a:tc>
                <a:extLst>
                  <a:ext uri="{0D108BD9-81ED-4DB2-BD59-A6C34878D82A}">
                    <a16:rowId xmlns:a16="http://schemas.microsoft.com/office/drawing/2014/main" val="4258630955"/>
                  </a:ext>
                </a:extLst>
              </a:tr>
              <a:tr h="335782">
                <a:tc vMerge="1">
                  <a:txBody>
                    <a:bodyPr/>
                    <a:lstStyle/>
                    <a:p>
                      <a:pPr algn="ctr" rtl="0" fontAlgn="ctr"/>
                      <a:endParaRPr lang="en-AU" sz="1000" b="0" i="0" u="none" strike="noStrike" dirty="0">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u="none" strike="noStrike" kern="1200" dirty="0">
                          <a:effectLst/>
                          <a:latin typeface="+mn-lt"/>
                        </a:rPr>
                        <a:t>Total</a:t>
                      </a:r>
                      <a:endParaRPr lang="en-AU" sz="900" b="1" u="none" strike="noStrike" kern="1200" dirty="0">
                        <a:solidFill>
                          <a:schemeClr val="dk1"/>
                        </a:solidFill>
                        <a:effectLst/>
                        <a:latin typeface="+mn-lt"/>
                        <a:ea typeface="+mn-ea"/>
                        <a:cs typeface="+mn-cs"/>
                      </a:endParaRPr>
                    </a:p>
                  </a:txBody>
                  <a:tcPr marL="857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18</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1</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1</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20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22</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637742250"/>
                  </a:ext>
                </a:extLst>
              </a:tr>
              <a:tr h="335782">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dirty="0">
                          <a:effectLst/>
                        </a:rPr>
                        <a:t>FY 2019-20 Q1</a:t>
                      </a:r>
                    </a:p>
                    <a:p>
                      <a:pPr algn="ctr" rtl="0" fontAlgn="ct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mn-lt"/>
                        </a:rPr>
                        <a:t>Onshore Petroleum Production Licence</a:t>
                      </a:r>
                    </a:p>
                  </a:txBody>
                  <a:tcPr marL="85725" marR="9525" marT="9525" marB="0" anchor="b"/>
                </a:tc>
                <a:tc>
                  <a:txBody>
                    <a:bodyPr/>
                    <a:lstStyle/>
                    <a:p>
                      <a:pPr algn="ctr" fontAlgn="b"/>
                      <a:r>
                        <a:rPr lang="en-AU" sz="900" b="0" i="0" u="none" strike="noStrike" dirty="0">
                          <a:solidFill>
                            <a:schemeClr val="tx1"/>
                          </a:solidFill>
                          <a:effectLst/>
                          <a:latin typeface="+mn-lt"/>
                        </a:rPr>
                        <a:t>9</a:t>
                      </a:r>
                    </a:p>
                  </a:txBody>
                  <a:tcPr marL="9525" marR="9525" marT="9525" marB="0" anchor="ctr"/>
                </a:tc>
                <a:tc>
                  <a:txBody>
                    <a:bodyPr/>
                    <a:lstStyle/>
                    <a:p>
                      <a:pPr algn="ctr" fontAlgn="b"/>
                      <a:r>
                        <a:rPr lang="en-AU" sz="900" b="0" i="0" u="none" strike="noStrike" dirty="0">
                          <a:solidFill>
                            <a:schemeClr val="tx1"/>
                          </a:solidFill>
                          <a:effectLst/>
                          <a:latin typeface="+mn-lt"/>
                        </a:rPr>
                        <a:t>9</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10</a:t>
                      </a:r>
                    </a:p>
                  </a:txBody>
                  <a:tcPr marL="9525" marR="9525" marT="9525" marB="0" anchor="ctr"/>
                </a:tc>
                <a:tc>
                  <a:txBody>
                    <a:bodyPr/>
                    <a:lstStyle/>
                    <a:p>
                      <a:pPr algn="ctr" fontAlgn="b"/>
                      <a:r>
                        <a:rPr lang="en-AU" sz="900" b="1" i="0" u="none" strike="noStrike" dirty="0">
                          <a:solidFill>
                            <a:srgbClr val="000000"/>
                          </a:solidFill>
                          <a:effectLst/>
                          <a:latin typeface="+mn-lt"/>
                        </a:rPr>
                        <a:t>12</a:t>
                      </a:r>
                    </a:p>
                  </a:txBody>
                  <a:tcPr marL="9525" marR="9525" marT="9525" marB="0" anchor="ctr"/>
                </a:tc>
                <a:extLst>
                  <a:ext uri="{0D108BD9-81ED-4DB2-BD59-A6C34878D82A}">
                    <a16:rowId xmlns:a16="http://schemas.microsoft.com/office/drawing/2014/main" val="3160980535"/>
                  </a:ext>
                </a:extLst>
              </a:tr>
              <a:tr h="127899">
                <a:tc vMerge="1">
                  <a:txBody>
                    <a:bodyPr/>
                    <a:lstStyle/>
                    <a:p>
                      <a:pPr algn="ctr" rtl="0" fontAlgn="ct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mn-lt"/>
                        </a:rPr>
                        <a:t>Onshore Petroleum Special Drilling Authorisation</a:t>
                      </a:r>
                    </a:p>
                  </a:txBody>
                  <a:tcPr marL="85725" marR="9525" marT="9525" marB="0" anchor="b"/>
                </a:tc>
                <a:tc>
                  <a:txBody>
                    <a:bodyPr/>
                    <a:lstStyle/>
                    <a:p>
                      <a:pPr algn="ctr" fontAlgn="b"/>
                      <a:r>
                        <a:rPr lang="en-AU" sz="900" b="0" i="0" u="none" strike="noStrike" dirty="0">
                          <a:solidFill>
                            <a:schemeClr val="tx1"/>
                          </a:solidFill>
                          <a:effectLst/>
                          <a:latin typeface="+mn-lt"/>
                        </a:rPr>
                        <a:t>2</a:t>
                      </a:r>
                    </a:p>
                  </a:txBody>
                  <a:tcPr marL="9525" marR="9525" marT="9525" marB="0" anchor="ctr"/>
                </a:tc>
                <a:tc>
                  <a:txBody>
                    <a:bodyPr/>
                    <a:lstStyle/>
                    <a:p>
                      <a:pPr algn="ctr" fontAlgn="b"/>
                      <a:r>
                        <a:rPr lang="en-AU" sz="900" b="0" i="0" u="none" strike="noStrike" dirty="0">
                          <a:solidFill>
                            <a:schemeClr val="tx1"/>
                          </a:solidFill>
                          <a:effectLst/>
                          <a:latin typeface="+mn-lt"/>
                        </a:rPr>
                        <a:t>2</a:t>
                      </a:r>
                    </a:p>
                  </a:txBody>
                  <a:tcPr marL="9525" marR="9525" marT="9525" marB="0" anchor="ctr"/>
                </a:tc>
                <a:tc>
                  <a:txBody>
                    <a:bodyPr/>
                    <a:lstStyle/>
                    <a:p>
                      <a:pPr algn="ctr" fontAlgn="b"/>
                      <a:r>
                        <a:rPr lang="en-AU" sz="900" u="none" strike="noStrike" dirty="0">
                          <a:effectLst/>
                          <a:latin typeface="+mn-lt"/>
                        </a:rPr>
                        <a:t>0</a:t>
                      </a:r>
                      <a:endParaRPr lang="en-AU" sz="900" b="0" i="0" u="none" strike="noStrike" dirty="0">
                        <a:solidFill>
                          <a:srgbClr val="000000"/>
                        </a:solidFill>
                        <a:effectLst/>
                        <a:latin typeface="+mn-lt"/>
                      </a:endParaRP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2</a:t>
                      </a:r>
                    </a:p>
                  </a:txBody>
                  <a:tcPr marL="9525" marR="9525" marT="9525" marB="0" anchor="ctr"/>
                </a:tc>
                <a:tc>
                  <a:txBody>
                    <a:bodyPr/>
                    <a:lstStyle/>
                    <a:p>
                      <a:pPr algn="ctr" fontAlgn="b"/>
                      <a:r>
                        <a:rPr lang="en-AU" sz="900" b="1" i="0" u="none" strike="noStrike" dirty="0">
                          <a:solidFill>
                            <a:srgbClr val="000000"/>
                          </a:solidFill>
                          <a:effectLst/>
                          <a:latin typeface="+mn-lt"/>
                        </a:rPr>
                        <a:t>2</a:t>
                      </a:r>
                    </a:p>
                  </a:txBody>
                  <a:tcPr marL="9525" marR="9525" marT="9525" marB="0" anchor="ctr"/>
                </a:tc>
                <a:extLst>
                  <a:ext uri="{0D108BD9-81ED-4DB2-BD59-A6C34878D82A}">
                    <a16:rowId xmlns:a16="http://schemas.microsoft.com/office/drawing/2014/main" val="2792750016"/>
                  </a:ext>
                </a:extLst>
              </a:tr>
              <a:tr h="232224">
                <a:tc vMerge="1">
                  <a:txBody>
                    <a:bodyPr/>
                    <a:lstStyle/>
                    <a:p>
                      <a:pPr algn="ctr" rtl="0" fontAlgn="ct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effectLst/>
                          <a:latin typeface="+mn-lt"/>
                        </a:rPr>
                        <a:t>Total</a:t>
                      </a:r>
                      <a:endParaRPr lang="en-AU" sz="900" b="1" u="none" strike="noStrike" kern="1200" dirty="0">
                        <a:solidFill>
                          <a:schemeClr val="dk1"/>
                        </a:solidFill>
                        <a:effectLst/>
                        <a:latin typeface="+mn-lt"/>
                        <a:ea typeface="+mn-ea"/>
                        <a:cs typeface="+mn-cs"/>
                      </a:endParaRP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11</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11</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0</a:t>
                      </a:r>
                    </a:p>
                  </a:txBody>
                  <a:tcPr marL="7620" marR="7620" marT="7620"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0</a:t>
                      </a:r>
                    </a:p>
                  </a:txBody>
                  <a:tcPr marL="7620" marR="7620" marT="7620"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effectLst/>
                          <a:latin typeface="+mn-lt"/>
                        </a:rPr>
                        <a:t>12</a:t>
                      </a:r>
                      <a:endParaRPr lang="en-AU" sz="900" b="1" u="none" strike="noStrike" kern="1200" dirty="0">
                        <a:solidFill>
                          <a:schemeClr val="dk1"/>
                        </a:solidFill>
                        <a:effectLst/>
                        <a:latin typeface="+mn-lt"/>
                        <a:ea typeface="+mn-ea"/>
                        <a:cs typeface="+mn-cs"/>
                      </a:endParaRPr>
                    </a:p>
                  </a:txBody>
                  <a:tcPr marL="7620" marR="7620" marT="7620"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effectLst/>
                          <a:latin typeface="+mn-lt"/>
                        </a:rPr>
                        <a:t>12</a:t>
                      </a:r>
                      <a:endParaRPr lang="en-AU" sz="900" b="1" u="none" strike="noStrike" kern="1200" dirty="0">
                        <a:solidFill>
                          <a:schemeClr val="dk1"/>
                        </a:solidFill>
                        <a:effectLst/>
                        <a:latin typeface="+mn-lt"/>
                        <a:ea typeface="+mn-ea"/>
                        <a:cs typeface="+mn-cs"/>
                      </a:endParaRPr>
                    </a:p>
                  </a:txBody>
                  <a:tcPr marL="7620" marR="7620" marT="7620" marB="0" anchor="ctr">
                    <a:solidFill>
                      <a:schemeClr val="accent5">
                        <a:lumMod val="60000"/>
                        <a:lumOff val="40000"/>
                      </a:schemeClr>
                    </a:solidFill>
                  </a:tcPr>
                </a:tc>
                <a:extLst>
                  <a:ext uri="{0D108BD9-81ED-4DB2-BD59-A6C34878D82A}">
                    <a16:rowId xmlns:a16="http://schemas.microsoft.com/office/drawing/2014/main" val="2544453860"/>
                  </a:ext>
                </a:extLst>
              </a:tr>
            </a:tbl>
          </a:graphicData>
        </a:graphic>
      </p:graphicFrame>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8962036" y="222331"/>
            <a:ext cx="897328" cy="274042"/>
          </a:xfrm>
        </p:spPr>
        <p:txBody>
          <a:bodyPr/>
          <a:lstStyle/>
          <a:p>
            <a:r>
              <a:rPr lang="en-AU" dirty="0"/>
              <a:t> Page    </a:t>
            </a:r>
            <a:fld id="{BE4ABD5F-D626-4461-ADC9-85806A61CF0E}" type="slidenum">
              <a:rPr lang="en-AU" smtClean="0"/>
              <a:pPr/>
              <a:t>8</a:t>
            </a:fld>
            <a:endParaRPr lang="en-AU" dirty="0"/>
          </a:p>
        </p:txBody>
      </p:sp>
      <p:sp>
        <p:nvSpPr>
          <p:cNvPr id="3" name="Footer Placeholder 2"/>
          <p:cNvSpPr>
            <a:spLocks noGrp="1"/>
          </p:cNvSpPr>
          <p:nvPr>
            <p:ph type="ftr" sz="quarter" idx="11"/>
          </p:nvPr>
        </p:nvSpPr>
        <p:spPr/>
        <p:txBody>
          <a:bodyPr/>
          <a:lstStyle/>
          <a:p>
            <a:r>
              <a:rPr lang="en-AU"/>
              <a:t>Earth Resources Regulation Quarterly Performance Report 2019-20 Q2</a:t>
            </a:r>
            <a:endParaRPr lang="en-AU" dirty="0"/>
          </a:p>
        </p:txBody>
      </p:sp>
      <p:sp>
        <p:nvSpPr>
          <p:cNvPr id="11" name="TextBox 10">
            <a:extLst>
              <a:ext uri="{FF2B5EF4-FFF2-40B4-BE49-F238E27FC236}">
                <a16:creationId xmlns:a16="http://schemas.microsoft.com/office/drawing/2014/main" id="{B7C3E93D-7348-49A9-A61D-C1D6293B9E1D}"/>
              </a:ext>
            </a:extLst>
          </p:cNvPr>
          <p:cNvSpPr txBox="1"/>
          <p:nvPr/>
        </p:nvSpPr>
        <p:spPr>
          <a:xfrm>
            <a:off x="361565" y="534206"/>
            <a:ext cx="4505800" cy="276999"/>
          </a:xfrm>
          <a:prstGeom prst="rect">
            <a:avLst/>
          </a:prstGeom>
          <a:noFill/>
        </p:spPr>
        <p:txBody>
          <a:bodyPr wrap="square" rtlCol="0">
            <a:spAutoFit/>
          </a:bodyPr>
          <a:lstStyle/>
          <a:p>
            <a:r>
              <a:rPr lang="en-AU" sz="1200" dirty="0"/>
              <a:t>Petroleum – Operation Plans</a:t>
            </a:r>
          </a:p>
        </p:txBody>
      </p:sp>
      <p:sp>
        <p:nvSpPr>
          <p:cNvPr id="12" name="TextBox 11">
            <a:extLst>
              <a:ext uri="{FF2B5EF4-FFF2-40B4-BE49-F238E27FC236}">
                <a16:creationId xmlns:a16="http://schemas.microsoft.com/office/drawing/2014/main" id="{9835EBA3-41C1-44C9-9EB8-AA20F912D5CA}"/>
              </a:ext>
            </a:extLst>
          </p:cNvPr>
          <p:cNvSpPr txBox="1"/>
          <p:nvPr/>
        </p:nvSpPr>
        <p:spPr>
          <a:xfrm>
            <a:off x="7401272" y="908783"/>
            <a:ext cx="2232248" cy="2108269"/>
          </a:xfrm>
          <a:prstGeom prst="rect">
            <a:avLst/>
          </a:prstGeom>
          <a:noFill/>
        </p:spPr>
        <p:txBody>
          <a:bodyPr wrap="square" rtlCol="0">
            <a:spAutoFit/>
          </a:bodyPr>
          <a:lstStyle/>
          <a:p>
            <a:r>
              <a:rPr lang="en-AU" sz="900" b="1" dirty="0"/>
              <a:t>Explanation for the result: </a:t>
            </a:r>
            <a:endParaRPr lang="en-AU" sz="900" dirty="0"/>
          </a:p>
          <a:p>
            <a:pPr>
              <a:spcAft>
                <a:spcPts val="600"/>
              </a:spcAft>
            </a:pPr>
            <a:br>
              <a:rPr lang="en-AU" sz="900" dirty="0"/>
            </a:br>
            <a:r>
              <a:rPr lang="en-AU" sz="900" dirty="0"/>
              <a:t>In Q2 22 petroleum plan stages were assessed from 18 unique plans existing for operations exempt from the moratorium on onshore conventional gas (e.g. underground storage). Assessments related to existing production and storage facilities and proposed exploration drilling operations.</a:t>
            </a:r>
          </a:p>
          <a:p>
            <a:r>
              <a:rPr lang="en-AU" sz="900" dirty="0"/>
              <a:t>Note: </a:t>
            </a:r>
          </a:p>
          <a:p>
            <a:r>
              <a:rPr lang="en-AU" sz="900" dirty="0"/>
              <a:t>Hydraulic fracturing and coal seam gas exploration and extraction are banned in Victoria.</a:t>
            </a:r>
          </a:p>
        </p:txBody>
      </p:sp>
      <p:graphicFrame>
        <p:nvGraphicFramePr>
          <p:cNvPr id="14" name="Chart 13">
            <a:extLst>
              <a:ext uri="{FF2B5EF4-FFF2-40B4-BE49-F238E27FC236}">
                <a16:creationId xmlns:a16="http://schemas.microsoft.com/office/drawing/2014/main" id="{B8B37FB4-FCA2-4FA8-8681-A6836BEDA439}"/>
              </a:ext>
            </a:extLst>
          </p:cNvPr>
          <p:cNvGraphicFramePr/>
          <p:nvPr>
            <p:extLst>
              <p:ext uri="{D42A27DB-BD31-4B8C-83A1-F6EECF244321}">
                <p14:modId xmlns:p14="http://schemas.microsoft.com/office/powerpoint/2010/main" val="3603100813"/>
              </p:ext>
            </p:extLst>
          </p:nvPr>
        </p:nvGraphicFramePr>
        <p:xfrm>
          <a:off x="256863" y="3869541"/>
          <a:ext cx="9052621" cy="24488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3033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CB7160-89C1-499D-AE9D-023FA2EE9CC4}"/>
              </a:ext>
            </a:extLst>
          </p:cNvPr>
          <p:cNvGraphicFramePr>
            <a:graphicFrameLocks noGrp="1"/>
          </p:cNvGraphicFramePr>
          <p:nvPr>
            <p:ph idx="1"/>
            <p:extLst>
              <p:ext uri="{D42A27DB-BD31-4B8C-83A1-F6EECF244321}">
                <p14:modId xmlns:p14="http://schemas.microsoft.com/office/powerpoint/2010/main" val="3092368609"/>
              </p:ext>
            </p:extLst>
          </p:nvPr>
        </p:nvGraphicFramePr>
        <p:xfrm>
          <a:off x="456206" y="638307"/>
          <a:ext cx="8954493" cy="1153094"/>
        </p:xfrm>
        <a:graphic>
          <a:graphicData uri="http://schemas.openxmlformats.org/drawingml/2006/table">
            <a:tbl>
              <a:tblPr firstRow="1" bandRow="1">
                <a:tableStyleId>{5C22544A-7EE6-4342-B048-85BDC9FD1C3A}</a:tableStyleId>
              </a:tblPr>
              <a:tblGrid>
                <a:gridCol w="1818730">
                  <a:extLst>
                    <a:ext uri="{9D8B030D-6E8A-4147-A177-3AD203B41FA5}">
                      <a16:colId xmlns:a16="http://schemas.microsoft.com/office/drawing/2014/main" val="2786803150"/>
                    </a:ext>
                  </a:extLst>
                </a:gridCol>
                <a:gridCol w="1425308">
                  <a:extLst>
                    <a:ext uri="{9D8B030D-6E8A-4147-A177-3AD203B41FA5}">
                      <a16:colId xmlns:a16="http://schemas.microsoft.com/office/drawing/2014/main" val="2389065643"/>
                    </a:ext>
                  </a:extLst>
                </a:gridCol>
                <a:gridCol w="1478907">
                  <a:extLst>
                    <a:ext uri="{9D8B030D-6E8A-4147-A177-3AD203B41FA5}">
                      <a16:colId xmlns:a16="http://schemas.microsoft.com/office/drawing/2014/main" val="1379497888"/>
                    </a:ext>
                  </a:extLst>
                </a:gridCol>
                <a:gridCol w="1478907">
                  <a:extLst>
                    <a:ext uri="{9D8B030D-6E8A-4147-A177-3AD203B41FA5}">
                      <a16:colId xmlns:a16="http://schemas.microsoft.com/office/drawing/2014/main" val="4115191129"/>
                    </a:ext>
                  </a:extLst>
                </a:gridCol>
                <a:gridCol w="1478907">
                  <a:extLst>
                    <a:ext uri="{9D8B030D-6E8A-4147-A177-3AD203B41FA5}">
                      <a16:colId xmlns:a16="http://schemas.microsoft.com/office/drawing/2014/main" val="1480359423"/>
                    </a:ext>
                  </a:extLst>
                </a:gridCol>
                <a:gridCol w="1273734">
                  <a:extLst>
                    <a:ext uri="{9D8B030D-6E8A-4147-A177-3AD203B41FA5}">
                      <a16:colId xmlns:a16="http://schemas.microsoft.com/office/drawing/2014/main" val="2974822121"/>
                    </a:ext>
                  </a:extLst>
                </a:gridCol>
              </a:tblGrid>
              <a:tr h="237866">
                <a:tc>
                  <a:txBody>
                    <a:bodyPr/>
                    <a:lstStyle/>
                    <a:p>
                      <a:pPr algn="ctr"/>
                      <a:r>
                        <a:rPr lang="en-AU" sz="900" dirty="0"/>
                        <a:t>Mining</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2018-19 Q3</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2018-19 Q4</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2019-20 Q1</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2019-20 Q2</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dirty="0"/>
                        <a:t>Total</a:t>
                      </a:r>
                    </a:p>
                  </a:txBody>
                  <a:tcPr anchor="ctr">
                    <a:solidFill>
                      <a:srgbClr val="002060"/>
                    </a:solidFill>
                  </a:tcPr>
                </a:tc>
                <a:extLst>
                  <a:ext uri="{0D108BD9-81ED-4DB2-BD59-A6C34878D82A}">
                    <a16:rowId xmlns:a16="http://schemas.microsoft.com/office/drawing/2014/main" val="1307410339"/>
                  </a:ext>
                </a:extLst>
              </a:tr>
              <a:tr h="305076">
                <a:tc>
                  <a:txBody>
                    <a:bodyPr/>
                    <a:lstStyle/>
                    <a:p>
                      <a:pPr algn="l"/>
                      <a:r>
                        <a:rPr lang="en-AU" sz="900" dirty="0"/>
                        <a:t>Notifications Received </a:t>
                      </a:r>
                    </a:p>
                  </a:txBody>
                  <a:tcPr anchor="ctr">
                    <a:solidFill>
                      <a:srgbClr val="0070C0"/>
                    </a:solidFill>
                  </a:tcPr>
                </a:tc>
                <a:tc>
                  <a:txBody>
                    <a:bodyPr/>
                    <a:lstStyle/>
                    <a:p>
                      <a:pPr algn="ctr"/>
                      <a:r>
                        <a:rPr lang="en-AU" sz="900" dirty="0"/>
                        <a:t>3</a:t>
                      </a:r>
                    </a:p>
                  </a:txBody>
                  <a:tcPr anchor="ctr">
                    <a:solidFill>
                      <a:srgbClr val="0070C0"/>
                    </a:solidFill>
                  </a:tcPr>
                </a:tc>
                <a:tc>
                  <a:txBody>
                    <a:bodyPr/>
                    <a:lstStyle/>
                    <a:p>
                      <a:pPr algn="ctr"/>
                      <a:r>
                        <a:rPr lang="en-AU" sz="900" dirty="0"/>
                        <a:t>5</a:t>
                      </a:r>
                    </a:p>
                  </a:txBody>
                  <a:tcPr anchor="ctr">
                    <a:solidFill>
                      <a:srgbClr val="0070C0"/>
                    </a:solidFill>
                  </a:tcPr>
                </a:tc>
                <a:tc>
                  <a:txBody>
                    <a:bodyPr/>
                    <a:lstStyle/>
                    <a:p>
                      <a:pPr algn="ctr"/>
                      <a:r>
                        <a:rPr lang="en-AU" sz="900" dirty="0"/>
                        <a:t>1</a:t>
                      </a:r>
                    </a:p>
                  </a:txBody>
                  <a:tcPr anchor="ctr">
                    <a:solidFill>
                      <a:srgbClr val="0070C0"/>
                    </a:solidFill>
                  </a:tcPr>
                </a:tc>
                <a:tc>
                  <a:txBody>
                    <a:bodyPr/>
                    <a:lstStyle/>
                    <a:p>
                      <a:pPr algn="ctr"/>
                      <a:r>
                        <a:rPr lang="en-AU" sz="900" dirty="0"/>
                        <a:t>2</a:t>
                      </a:r>
                    </a:p>
                  </a:txBody>
                  <a:tcPr anchor="ctr">
                    <a:solidFill>
                      <a:srgbClr val="0070C0"/>
                    </a:solidFill>
                  </a:tcPr>
                </a:tc>
                <a:tc>
                  <a:txBody>
                    <a:bodyPr/>
                    <a:lstStyle/>
                    <a:p>
                      <a:pPr algn="ctr"/>
                      <a:r>
                        <a:rPr lang="en-AU" sz="900" b="1" dirty="0"/>
                        <a:t>11</a:t>
                      </a:r>
                    </a:p>
                  </a:txBody>
                  <a:tcPr anchor="ctr">
                    <a:solidFill>
                      <a:srgbClr val="0070C0"/>
                    </a:solidFill>
                  </a:tcPr>
                </a:tc>
                <a:extLst>
                  <a:ext uri="{0D108BD9-81ED-4DB2-BD59-A6C34878D82A}">
                    <a16:rowId xmlns:a16="http://schemas.microsoft.com/office/drawing/2014/main" val="2832516542"/>
                  </a:ext>
                </a:extLst>
              </a:tr>
              <a:tr h="305076">
                <a:tc>
                  <a:txBody>
                    <a:bodyPr/>
                    <a:lstStyle/>
                    <a:p>
                      <a:pPr algn="l"/>
                      <a:r>
                        <a:rPr lang="en-AU" sz="900" dirty="0"/>
                        <a:t>Notifications Acknowledged</a:t>
                      </a:r>
                    </a:p>
                  </a:txBody>
                  <a:tcPr anchor="ctr">
                    <a:solidFill>
                      <a:schemeClr val="accent5">
                        <a:lumMod val="40000"/>
                        <a:lumOff val="60000"/>
                      </a:schemeClr>
                    </a:solidFill>
                  </a:tcPr>
                </a:tc>
                <a:tc>
                  <a:txBody>
                    <a:bodyPr/>
                    <a:lstStyle/>
                    <a:p>
                      <a:pPr algn="ctr"/>
                      <a:r>
                        <a:rPr lang="en-AU" sz="900" dirty="0"/>
                        <a:t>3</a:t>
                      </a:r>
                    </a:p>
                  </a:txBody>
                  <a:tcPr anchor="ctr">
                    <a:solidFill>
                      <a:schemeClr val="accent5">
                        <a:lumMod val="40000"/>
                        <a:lumOff val="60000"/>
                      </a:schemeClr>
                    </a:solidFill>
                  </a:tcPr>
                </a:tc>
                <a:tc>
                  <a:txBody>
                    <a:bodyPr/>
                    <a:lstStyle/>
                    <a:p>
                      <a:pPr algn="ctr"/>
                      <a:r>
                        <a:rPr lang="en-AU" sz="900" dirty="0"/>
                        <a:t>4</a:t>
                      </a:r>
                    </a:p>
                  </a:txBody>
                  <a:tcPr anchor="ctr">
                    <a:solidFill>
                      <a:schemeClr val="accent5">
                        <a:lumMod val="40000"/>
                        <a:lumOff val="60000"/>
                      </a:schemeClr>
                    </a:solidFill>
                  </a:tcPr>
                </a:tc>
                <a:tc>
                  <a:txBody>
                    <a:bodyPr/>
                    <a:lstStyle/>
                    <a:p>
                      <a:pPr algn="ctr"/>
                      <a:r>
                        <a:rPr lang="en-AU" sz="900" dirty="0"/>
                        <a:t>1</a:t>
                      </a:r>
                    </a:p>
                  </a:txBody>
                  <a:tcPr anchor="ctr">
                    <a:solidFill>
                      <a:schemeClr val="accent5">
                        <a:lumMod val="40000"/>
                        <a:lumOff val="60000"/>
                      </a:schemeClr>
                    </a:solidFill>
                  </a:tcPr>
                </a:tc>
                <a:tc>
                  <a:txBody>
                    <a:bodyPr/>
                    <a:lstStyle/>
                    <a:p>
                      <a:pPr algn="ctr"/>
                      <a:r>
                        <a:rPr lang="en-AU" sz="900" dirty="0"/>
                        <a:t>2</a:t>
                      </a:r>
                    </a:p>
                  </a:txBody>
                  <a:tcPr anchor="ctr">
                    <a:solidFill>
                      <a:schemeClr val="accent5">
                        <a:lumMod val="40000"/>
                        <a:lumOff val="60000"/>
                      </a:schemeClr>
                    </a:solidFill>
                  </a:tcPr>
                </a:tc>
                <a:tc>
                  <a:txBody>
                    <a:bodyPr/>
                    <a:lstStyle/>
                    <a:p>
                      <a:pPr algn="ctr"/>
                      <a:r>
                        <a:rPr lang="en-AU" sz="900" b="1" dirty="0"/>
                        <a:t>10</a:t>
                      </a:r>
                    </a:p>
                  </a:txBody>
                  <a:tcPr anchor="ctr">
                    <a:solidFill>
                      <a:schemeClr val="accent5">
                        <a:lumMod val="40000"/>
                        <a:lumOff val="60000"/>
                      </a:schemeClr>
                    </a:solidFill>
                  </a:tcPr>
                </a:tc>
                <a:extLst>
                  <a:ext uri="{0D108BD9-81ED-4DB2-BD59-A6C34878D82A}">
                    <a16:rowId xmlns:a16="http://schemas.microsoft.com/office/drawing/2014/main" val="4214412118"/>
                  </a:ext>
                </a:extLst>
              </a:tr>
              <a:tr h="305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t>Notification Refused</a:t>
                      </a:r>
                    </a:p>
                  </a:txBody>
                  <a:tcPr anchor="ctr">
                    <a:solidFill>
                      <a:schemeClr val="bg1">
                        <a:lumMod val="85000"/>
                      </a:schemeClr>
                    </a:solidFill>
                  </a:tcPr>
                </a:tc>
                <a:tc>
                  <a:txBody>
                    <a:bodyPr/>
                    <a:lstStyle/>
                    <a:p>
                      <a:pPr algn="ctr"/>
                      <a:r>
                        <a:rPr lang="en-AU" sz="900" dirty="0"/>
                        <a:t>0</a:t>
                      </a:r>
                    </a:p>
                  </a:txBody>
                  <a:tcPr anchor="ctr">
                    <a:solidFill>
                      <a:schemeClr val="bg1">
                        <a:lumMod val="85000"/>
                      </a:schemeClr>
                    </a:solidFill>
                  </a:tcPr>
                </a:tc>
                <a:tc>
                  <a:txBody>
                    <a:bodyPr/>
                    <a:lstStyle/>
                    <a:p>
                      <a:pPr algn="ctr"/>
                      <a:r>
                        <a:rPr lang="en-AU" sz="900" dirty="0"/>
                        <a:t>1</a:t>
                      </a:r>
                    </a:p>
                  </a:txBody>
                  <a:tcPr anchor="ctr">
                    <a:solidFill>
                      <a:schemeClr val="bg1">
                        <a:lumMod val="85000"/>
                      </a:schemeClr>
                    </a:solidFill>
                  </a:tcPr>
                </a:tc>
                <a:tc>
                  <a:txBody>
                    <a:bodyPr/>
                    <a:lstStyle/>
                    <a:p>
                      <a:pPr algn="ctr"/>
                      <a:r>
                        <a:rPr lang="en-AU" sz="900" dirty="0"/>
                        <a:t>2</a:t>
                      </a:r>
                    </a:p>
                  </a:txBody>
                  <a:tcPr anchor="ctr">
                    <a:solidFill>
                      <a:schemeClr val="bg1">
                        <a:lumMod val="85000"/>
                      </a:schemeClr>
                    </a:solidFill>
                  </a:tcPr>
                </a:tc>
                <a:tc>
                  <a:txBody>
                    <a:bodyPr/>
                    <a:lstStyle/>
                    <a:p>
                      <a:pPr algn="ctr"/>
                      <a:r>
                        <a:rPr lang="en-AU" sz="900" dirty="0"/>
                        <a:t>0</a:t>
                      </a:r>
                    </a:p>
                  </a:txBody>
                  <a:tcPr anchor="ctr">
                    <a:solidFill>
                      <a:schemeClr val="bg1">
                        <a:lumMod val="85000"/>
                      </a:schemeClr>
                    </a:solidFill>
                  </a:tcPr>
                </a:tc>
                <a:tc>
                  <a:txBody>
                    <a:bodyPr/>
                    <a:lstStyle/>
                    <a:p>
                      <a:pPr algn="ctr"/>
                      <a:r>
                        <a:rPr lang="en-AU" sz="900" b="1" dirty="0"/>
                        <a:t>3</a:t>
                      </a:r>
                    </a:p>
                  </a:txBody>
                  <a:tcPr anchor="ctr">
                    <a:solidFill>
                      <a:schemeClr val="bg1">
                        <a:lumMod val="85000"/>
                      </a:schemeClr>
                    </a:solidFill>
                  </a:tcPr>
                </a:tc>
                <a:extLst>
                  <a:ext uri="{0D108BD9-81ED-4DB2-BD59-A6C34878D82A}">
                    <a16:rowId xmlns:a16="http://schemas.microsoft.com/office/drawing/2014/main" val="1313062300"/>
                  </a:ext>
                </a:extLst>
              </a:tr>
            </a:tbl>
          </a:graphicData>
        </a:graphic>
      </p:graphicFrame>
      <p:sp>
        <p:nvSpPr>
          <p:cNvPr id="4" name="Footer Placeholder 3">
            <a:extLst>
              <a:ext uri="{FF2B5EF4-FFF2-40B4-BE49-F238E27FC236}">
                <a16:creationId xmlns:a16="http://schemas.microsoft.com/office/drawing/2014/main" id="{15B53A04-AAEA-4D11-85DC-FBB07F729FA6}"/>
              </a:ext>
            </a:extLst>
          </p:cNvPr>
          <p:cNvSpPr>
            <a:spLocks noGrp="1"/>
          </p:cNvSpPr>
          <p:nvPr>
            <p:ph type="ftr" sz="quarter" idx="11"/>
          </p:nvPr>
        </p:nvSpPr>
        <p:spPr/>
        <p:txBody>
          <a:bodyPr/>
          <a:lstStyle/>
          <a:p>
            <a:r>
              <a:rPr lang="en-AU"/>
              <a:t>Earth Resources Regulation Quarterly Performance Report 2019-20 Q2</a:t>
            </a:r>
            <a:endParaRPr lang="en-AU" dirty="0"/>
          </a:p>
        </p:txBody>
      </p:sp>
      <p:sp>
        <p:nvSpPr>
          <p:cNvPr id="5" name="Slide Number Placeholder 4">
            <a:extLst>
              <a:ext uri="{FF2B5EF4-FFF2-40B4-BE49-F238E27FC236}">
                <a16:creationId xmlns:a16="http://schemas.microsoft.com/office/drawing/2014/main" id="{F236AB54-0B2E-4525-8367-F1646F1471A5}"/>
              </a:ext>
            </a:extLst>
          </p:cNvPr>
          <p:cNvSpPr>
            <a:spLocks noGrp="1"/>
          </p:cNvSpPr>
          <p:nvPr>
            <p:ph type="sldNum" sz="quarter" idx="12"/>
          </p:nvPr>
        </p:nvSpPr>
        <p:spPr>
          <a:xfrm>
            <a:off x="8926031" y="212412"/>
            <a:ext cx="969336" cy="274043"/>
          </a:xfrm>
        </p:spPr>
        <p:txBody>
          <a:bodyPr/>
          <a:lstStyle/>
          <a:p>
            <a:r>
              <a:rPr lang="en-AU" dirty="0"/>
              <a:t> Page    </a:t>
            </a:r>
            <a:fld id="{BE4ABD5F-D626-4461-ADC9-85806A61CF0E}" type="slidenum">
              <a:rPr lang="en-AU" smtClean="0"/>
              <a:pPr/>
              <a:t>9</a:t>
            </a:fld>
            <a:endParaRPr lang="en-AU" dirty="0"/>
          </a:p>
        </p:txBody>
      </p:sp>
      <p:graphicFrame>
        <p:nvGraphicFramePr>
          <p:cNvPr id="7" name="Content Placeholder 5">
            <a:extLst>
              <a:ext uri="{FF2B5EF4-FFF2-40B4-BE49-F238E27FC236}">
                <a16:creationId xmlns:a16="http://schemas.microsoft.com/office/drawing/2014/main" id="{0C817DE1-12B3-45F1-9A18-868B11EF611A}"/>
              </a:ext>
            </a:extLst>
          </p:cNvPr>
          <p:cNvGraphicFramePr>
            <a:graphicFrameLocks/>
          </p:cNvGraphicFramePr>
          <p:nvPr>
            <p:extLst>
              <p:ext uri="{D42A27DB-BD31-4B8C-83A1-F6EECF244321}">
                <p14:modId xmlns:p14="http://schemas.microsoft.com/office/powerpoint/2010/main" val="3865578516"/>
              </p:ext>
            </p:extLst>
          </p:nvPr>
        </p:nvGraphicFramePr>
        <p:xfrm>
          <a:off x="456206" y="1973963"/>
          <a:ext cx="8954494" cy="1174310"/>
        </p:xfrm>
        <a:graphic>
          <a:graphicData uri="http://schemas.openxmlformats.org/drawingml/2006/table">
            <a:tbl>
              <a:tblPr firstRow="1" bandRow="1">
                <a:tableStyleId>{5C22544A-7EE6-4342-B048-85BDC9FD1C3A}</a:tableStyleId>
              </a:tblPr>
              <a:tblGrid>
                <a:gridCol w="1818730">
                  <a:extLst>
                    <a:ext uri="{9D8B030D-6E8A-4147-A177-3AD203B41FA5}">
                      <a16:colId xmlns:a16="http://schemas.microsoft.com/office/drawing/2014/main" val="2786803150"/>
                    </a:ext>
                  </a:extLst>
                </a:gridCol>
                <a:gridCol w="1432116">
                  <a:extLst>
                    <a:ext uri="{9D8B030D-6E8A-4147-A177-3AD203B41FA5}">
                      <a16:colId xmlns:a16="http://schemas.microsoft.com/office/drawing/2014/main" val="2389065643"/>
                    </a:ext>
                  </a:extLst>
                </a:gridCol>
                <a:gridCol w="1482637">
                  <a:extLst>
                    <a:ext uri="{9D8B030D-6E8A-4147-A177-3AD203B41FA5}">
                      <a16:colId xmlns:a16="http://schemas.microsoft.com/office/drawing/2014/main" val="1379497888"/>
                    </a:ext>
                  </a:extLst>
                </a:gridCol>
                <a:gridCol w="1482637">
                  <a:extLst>
                    <a:ext uri="{9D8B030D-6E8A-4147-A177-3AD203B41FA5}">
                      <a16:colId xmlns:a16="http://schemas.microsoft.com/office/drawing/2014/main" val="4115191129"/>
                    </a:ext>
                  </a:extLst>
                </a:gridCol>
                <a:gridCol w="1482637">
                  <a:extLst>
                    <a:ext uri="{9D8B030D-6E8A-4147-A177-3AD203B41FA5}">
                      <a16:colId xmlns:a16="http://schemas.microsoft.com/office/drawing/2014/main" val="1480359423"/>
                    </a:ext>
                  </a:extLst>
                </a:gridCol>
                <a:gridCol w="1255737">
                  <a:extLst>
                    <a:ext uri="{9D8B030D-6E8A-4147-A177-3AD203B41FA5}">
                      <a16:colId xmlns:a16="http://schemas.microsoft.com/office/drawing/2014/main" val="2754888554"/>
                    </a:ext>
                  </a:extLst>
                </a:gridCol>
              </a:tblGrid>
              <a:tr h="242243">
                <a:tc>
                  <a:txBody>
                    <a:bodyPr/>
                    <a:lstStyle/>
                    <a:p>
                      <a:pPr algn="ctr"/>
                      <a:r>
                        <a:rPr lang="en-AU" sz="900" dirty="0"/>
                        <a:t>Extractives</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2018-19 Q3</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2018-19 Q4</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2019-20 Q1</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2019-20 Q2</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dirty="0"/>
                        <a:t>Total</a:t>
                      </a:r>
                    </a:p>
                  </a:txBody>
                  <a:tcPr anchor="ctr">
                    <a:solidFill>
                      <a:srgbClr val="002060"/>
                    </a:solidFill>
                  </a:tcPr>
                </a:tc>
                <a:extLst>
                  <a:ext uri="{0D108BD9-81ED-4DB2-BD59-A6C34878D82A}">
                    <a16:rowId xmlns:a16="http://schemas.microsoft.com/office/drawing/2014/main" val="1307410339"/>
                  </a:ext>
                </a:extLst>
              </a:tr>
              <a:tr h="310689">
                <a:tc>
                  <a:txBody>
                    <a:bodyPr/>
                    <a:lstStyle/>
                    <a:p>
                      <a:pPr algn="l"/>
                      <a:r>
                        <a:rPr lang="en-AU" sz="900" dirty="0"/>
                        <a:t>Notifications Received </a:t>
                      </a:r>
                    </a:p>
                  </a:txBody>
                  <a:tcPr anchor="ctr">
                    <a:solidFill>
                      <a:srgbClr val="0070C0"/>
                    </a:solidFill>
                  </a:tcPr>
                </a:tc>
                <a:tc>
                  <a:txBody>
                    <a:bodyPr/>
                    <a:lstStyle/>
                    <a:p>
                      <a:pPr algn="ctr"/>
                      <a:r>
                        <a:rPr lang="en-AU" sz="900" dirty="0"/>
                        <a:t>4</a:t>
                      </a:r>
                    </a:p>
                  </a:txBody>
                  <a:tcPr anchor="ctr">
                    <a:solidFill>
                      <a:srgbClr val="0070C0"/>
                    </a:solidFill>
                  </a:tcPr>
                </a:tc>
                <a:tc>
                  <a:txBody>
                    <a:bodyPr/>
                    <a:lstStyle/>
                    <a:p>
                      <a:pPr algn="ctr"/>
                      <a:r>
                        <a:rPr lang="en-AU" sz="900" dirty="0"/>
                        <a:t>4</a:t>
                      </a:r>
                    </a:p>
                  </a:txBody>
                  <a:tcPr anchor="ctr">
                    <a:solidFill>
                      <a:srgbClr val="0070C0"/>
                    </a:solidFill>
                  </a:tcPr>
                </a:tc>
                <a:tc>
                  <a:txBody>
                    <a:bodyPr/>
                    <a:lstStyle/>
                    <a:p>
                      <a:pPr algn="ctr"/>
                      <a:r>
                        <a:rPr lang="en-AU" sz="900" dirty="0"/>
                        <a:t>7</a:t>
                      </a:r>
                    </a:p>
                  </a:txBody>
                  <a:tcPr anchor="ctr">
                    <a:solidFill>
                      <a:srgbClr val="0070C0"/>
                    </a:solidFill>
                  </a:tcPr>
                </a:tc>
                <a:tc>
                  <a:txBody>
                    <a:bodyPr/>
                    <a:lstStyle/>
                    <a:p>
                      <a:pPr algn="ctr"/>
                      <a:r>
                        <a:rPr lang="en-AU" sz="900" dirty="0"/>
                        <a:t>4</a:t>
                      </a:r>
                    </a:p>
                  </a:txBody>
                  <a:tcPr anchor="ctr">
                    <a:solidFill>
                      <a:srgbClr val="0070C0"/>
                    </a:solidFill>
                  </a:tcPr>
                </a:tc>
                <a:tc>
                  <a:txBody>
                    <a:bodyPr/>
                    <a:lstStyle/>
                    <a:p>
                      <a:pPr algn="ctr"/>
                      <a:r>
                        <a:rPr lang="en-AU" sz="900" b="1" dirty="0"/>
                        <a:t>19</a:t>
                      </a:r>
                    </a:p>
                  </a:txBody>
                  <a:tcPr anchor="ctr">
                    <a:solidFill>
                      <a:srgbClr val="0070C0"/>
                    </a:solidFill>
                  </a:tcPr>
                </a:tc>
                <a:extLst>
                  <a:ext uri="{0D108BD9-81ED-4DB2-BD59-A6C34878D82A}">
                    <a16:rowId xmlns:a16="http://schemas.microsoft.com/office/drawing/2014/main" val="573602674"/>
                  </a:ext>
                </a:extLst>
              </a:tr>
              <a:tr h="310689">
                <a:tc>
                  <a:txBody>
                    <a:bodyPr/>
                    <a:lstStyle/>
                    <a:p>
                      <a:pPr algn="l"/>
                      <a:r>
                        <a:rPr lang="en-AU" sz="900" dirty="0"/>
                        <a:t>Notifications Acknowledged</a:t>
                      </a:r>
                    </a:p>
                  </a:txBody>
                  <a:tcPr anchor="ctr">
                    <a:solidFill>
                      <a:schemeClr val="accent5">
                        <a:lumMod val="40000"/>
                        <a:lumOff val="60000"/>
                      </a:schemeClr>
                    </a:solidFill>
                  </a:tcPr>
                </a:tc>
                <a:tc>
                  <a:txBody>
                    <a:bodyPr/>
                    <a:lstStyle/>
                    <a:p>
                      <a:pPr algn="ctr"/>
                      <a:r>
                        <a:rPr lang="en-AU" sz="900" dirty="0"/>
                        <a:t>0</a:t>
                      </a:r>
                    </a:p>
                  </a:txBody>
                  <a:tcPr anchor="ctr">
                    <a:solidFill>
                      <a:schemeClr val="accent5">
                        <a:lumMod val="40000"/>
                        <a:lumOff val="60000"/>
                      </a:schemeClr>
                    </a:solidFill>
                  </a:tcPr>
                </a:tc>
                <a:tc>
                  <a:txBody>
                    <a:bodyPr/>
                    <a:lstStyle/>
                    <a:p>
                      <a:pPr algn="ctr"/>
                      <a:r>
                        <a:rPr lang="en-AU" sz="900" dirty="0"/>
                        <a:t>6</a:t>
                      </a:r>
                    </a:p>
                  </a:txBody>
                  <a:tcPr anchor="ctr">
                    <a:solidFill>
                      <a:schemeClr val="accent5">
                        <a:lumMod val="40000"/>
                        <a:lumOff val="60000"/>
                      </a:schemeClr>
                    </a:solidFill>
                  </a:tcPr>
                </a:tc>
                <a:tc>
                  <a:txBody>
                    <a:bodyPr/>
                    <a:lstStyle/>
                    <a:p>
                      <a:pPr algn="ctr"/>
                      <a:r>
                        <a:rPr lang="en-AU" sz="900" dirty="0"/>
                        <a:t>3</a:t>
                      </a:r>
                    </a:p>
                  </a:txBody>
                  <a:tcPr anchor="ctr">
                    <a:solidFill>
                      <a:schemeClr val="accent5">
                        <a:lumMod val="40000"/>
                        <a:lumOff val="60000"/>
                      </a:schemeClr>
                    </a:solidFill>
                  </a:tcPr>
                </a:tc>
                <a:tc>
                  <a:txBody>
                    <a:bodyPr/>
                    <a:lstStyle/>
                    <a:p>
                      <a:pPr algn="ctr"/>
                      <a:r>
                        <a:rPr lang="en-AU" sz="900" dirty="0"/>
                        <a:t>7</a:t>
                      </a:r>
                    </a:p>
                  </a:txBody>
                  <a:tcPr anchor="ctr">
                    <a:solidFill>
                      <a:schemeClr val="accent5">
                        <a:lumMod val="40000"/>
                        <a:lumOff val="60000"/>
                      </a:schemeClr>
                    </a:solidFill>
                  </a:tcPr>
                </a:tc>
                <a:tc>
                  <a:txBody>
                    <a:bodyPr/>
                    <a:lstStyle/>
                    <a:p>
                      <a:pPr algn="ctr"/>
                      <a:r>
                        <a:rPr lang="en-AU" sz="900" b="1" dirty="0"/>
                        <a:t>16</a:t>
                      </a:r>
                    </a:p>
                  </a:txBody>
                  <a:tcPr anchor="ctr">
                    <a:solidFill>
                      <a:schemeClr val="accent5">
                        <a:lumMod val="40000"/>
                        <a:lumOff val="60000"/>
                      </a:schemeClr>
                    </a:solidFill>
                  </a:tcPr>
                </a:tc>
                <a:extLst>
                  <a:ext uri="{0D108BD9-81ED-4DB2-BD59-A6C34878D82A}">
                    <a16:rowId xmlns:a16="http://schemas.microsoft.com/office/drawing/2014/main" val="2976216672"/>
                  </a:ext>
                </a:extLst>
              </a:tr>
              <a:tr h="310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t>Notifications Refused</a:t>
                      </a:r>
                    </a:p>
                  </a:txBody>
                  <a:tcPr anchor="ctr">
                    <a:solidFill>
                      <a:schemeClr val="bg1">
                        <a:lumMod val="85000"/>
                      </a:schemeClr>
                    </a:solidFill>
                  </a:tcPr>
                </a:tc>
                <a:tc>
                  <a:txBody>
                    <a:bodyPr/>
                    <a:lstStyle/>
                    <a:p>
                      <a:pPr algn="ctr"/>
                      <a:r>
                        <a:rPr lang="en-AU" sz="900" dirty="0"/>
                        <a:t>0</a:t>
                      </a:r>
                    </a:p>
                  </a:txBody>
                  <a:tcPr anchor="ctr">
                    <a:solidFill>
                      <a:schemeClr val="bg1">
                        <a:lumMod val="85000"/>
                      </a:schemeClr>
                    </a:solidFill>
                  </a:tcPr>
                </a:tc>
                <a:tc>
                  <a:txBody>
                    <a:bodyPr/>
                    <a:lstStyle/>
                    <a:p>
                      <a:pPr algn="ctr"/>
                      <a:r>
                        <a:rPr lang="en-AU" sz="900" dirty="0"/>
                        <a:t>0</a:t>
                      </a:r>
                    </a:p>
                  </a:txBody>
                  <a:tcPr anchor="ctr">
                    <a:solidFill>
                      <a:schemeClr val="bg1">
                        <a:lumMod val="85000"/>
                      </a:schemeClr>
                    </a:solidFill>
                  </a:tcPr>
                </a:tc>
                <a:tc>
                  <a:txBody>
                    <a:bodyPr/>
                    <a:lstStyle/>
                    <a:p>
                      <a:pPr algn="ctr"/>
                      <a:r>
                        <a:rPr lang="en-AU" sz="900" dirty="0"/>
                        <a:t>0</a:t>
                      </a:r>
                    </a:p>
                  </a:txBody>
                  <a:tcPr anchor="ctr">
                    <a:solidFill>
                      <a:schemeClr val="bg1">
                        <a:lumMod val="85000"/>
                      </a:schemeClr>
                    </a:solidFill>
                  </a:tcPr>
                </a:tc>
                <a:tc>
                  <a:txBody>
                    <a:bodyPr/>
                    <a:lstStyle/>
                    <a:p>
                      <a:pPr algn="ctr"/>
                      <a:r>
                        <a:rPr lang="en-AU" sz="900" dirty="0"/>
                        <a:t>1</a:t>
                      </a:r>
                    </a:p>
                  </a:txBody>
                  <a:tcPr anchor="ctr">
                    <a:solidFill>
                      <a:schemeClr val="bg1">
                        <a:lumMod val="85000"/>
                      </a:schemeClr>
                    </a:solidFill>
                  </a:tcPr>
                </a:tc>
                <a:tc>
                  <a:txBody>
                    <a:bodyPr/>
                    <a:lstStyle/>
                    <a:p>
                      <a:pPr algn="ctr"/>
                      <a:r>
                        <a:rPr lang="en-AU" sz="900" b="1" dirty="0"/>
                        <a:t>1</a:t>
                      </a:r>
                    </a:p>
                  </a:txBody>
                  <a:tcPr anchor="ctr">
                    <a:solidFill>
                      <a:schemeClr val="bg1">
                        <a:lumMod val="85000"/>
                      </a:schemeClr>
                    </a:solidFill>
                  </a:tcPr>
                </a:tc>
                <a:extLst>
                  <a:ext uri="{0D108BD9-81ED-4DB2-BD59-A6C34878D82A}">
                    <a16:rowId xmlns:a16="http://schemas.microsoft.com/office/drawing/2014/main" val="1487140011"/>
                  </a:ext>
                </a:extLst>
              </a:tr>
            </a:tbl>
          </a:graphicData>
        </a:graphic>
      </p:graphicFrame>
      <p:graphicFrame>
        <p:nvGraphicFramePr>
          <p:cNvPr id="13" name="Chart 12">
            <a:extLst>
              <a:ext uri="{FF2B5EF4-FFF2-40B4-BE49-F238E27FC236}">
                <a16:creationId xmlns:a16="http://schemas.microsoft.com/office/drawing/2014/main" id="{99B84E08-D31E-4443-9A4F-11144C6C1448}"/>
              </a:ext>
            </a:extLst>
          </p:cNvPr>
          <p:cNvGraphicFramePr/>
          <p:nvPr>
            <p:extLst>
              <p:ext uri="{D42A27DB-BD31-4B8C-83A1-F6EECF244321}">
                <p14:modId xmlns:p14="http://schemas.microsoft.com/office/powerpoint/2010/main" val="3952907381"/>
              </p:ext>
            </p:extLst>
          </p:nvPr>
        </p:nvGraphicFramePr>
        <p:xfrm>
          <a:off x="2072680" y="3317692"/>
          <a:ext cx="6192688" cy="3202567"/>
        </p:xfrm>
        <a:graphic>
          <a:graphicData uri="http://schemas.openxmlformats.org/drawingml/2006/chart">
            <c:chart xmlns:c="http://schemas.openxmlformats.org/drawingml/2006/chart" xmlns:r="http://schemas.openxmlformats.org/officeDocument/2006/relationships" r:id="rId2"/>
          </a:graphicData>
        </a:graphic>
      </p:graphicFrame>
      <p:sp>
        <p:nvSpPr>
          <p:cNvPr id="14" name="Title 1">
            <a:extLst>
              <a:ext uri="{FF2B5EF4-FFF2-40B4-BE49-F238E27FC236}">
                <a16:creationId xmlns:a16="http://schemas.microsoft.com/office/drawing/2014/main" id="{F665144C-C6D0-43C1-A84C-D2EA352DA9F0}"/>
              </a:ext>
            </a:extLst>
          </p:cNvPr>
          <p:cNvSpPr>
            <a:spLocks noGrp="1"/>
          </p:cNvSpPr>
          <p:nvPr>
            <p:ph type="title"/>
          </p:nvPr>
        </p:nvSpPr>
        <p:spPr>
          <a:xfrm>
            <a:off x="495300" y="212412"/>
            <a:ext cx="8915400" cy="274042"/>
          </a:xfrm>
        </p:spPr>
        <p:txBody>
          <a:bodyPr>
            <a:normAutofit fontScale="90000"/>
          </a:bodyPr>
          <a:lstStyle/>
          <a:p>
            <a:r>
              <a:rPr lang="en-AU" sz="1400" b="1" dirty="0">
                <a:solidFill>
                  <a:schemeClr val="bg1"/>
                </a:solidFill>
              </a:rPr>
              <a:t>KPI 1 Work Plan  - Administrative Updates by Notifications</a:t>
            </a:r>
          </a:p>
        </p:txBody>
      </p:sp>
      <p:sp>
        <p:nvSpPr>
          <p:cNvPr id="8" name="TextBox 7">
            <a:extLst>
              <a:ext uri="{FF2B5EF4-FFF2-40B4-BE49-F238E27FC236}">
                <a16:creationId xmlns:a16="http://schemas.microsoft.com/office/drawing/2014/main" id="{BBE0F69E-E2C5-4844-A920-CDC3E6AB89A7}"/>
              </a:ext>
            </a:extLst>
          </p:cNvPr>
          <p:cNvSpPr txBox="1"/>
          <p:nvPr/>
        </p:nvSpPr>
        <p:spPr>
          <a:xfrm>
            <a:off x="456206" y="3708131"/>
            <a:ext cx="1760490" cy="2416046"/>
          </a:xfrm>
          <a:prstGeom prst="rect">
            <a:avLst/>
          </a:prstGeom>
          <a:noFill/>
        </p:spPr>
        <p:txBody>
          <a:bodyPr wrap="square" rtlCol="0">
            <a:spAutoFit/>
          </a:bodyPr>
          <a:lstStyle/>
          <a:p>
            <a:r>
              <a:rPr lang="en-AU" sz="900" b="1" dirty="0"/>
              <a:t>Explanation for the result: </a:t>
            </a:r>
            <a:endParaRPr lang="en-AU" sz="900" dirty="0"/>
          </a:p>
          <a:p>
            <a:pPr>
              <a:spcAft>
                <a:spcPts val="600"/>
              </a:spcAft>
            </a:pPr>
            <a:r>
              <a:rPr lang="en-AU" sz="900" dirty="0"/>
              <a:t>In Q2 there were seven extractive and two mining industry administrative changes acknowledged. </a:t>
            </a:r>
          </a:p>
          <a:p>
            <a:pPr>
              <a:spcAft>
                <a:spcPts val="600"/>
              </a:spcAft>
            </a:pPr>
            <a:r>
              <a:rPr lang="en-AU" sz="900" dirty="0"/>
              <a:t>One extractive industry  administrative change was refused due to risks to sensitive receptors not being adequately controlled. </a:t>
            </a:r>
          </a:p>
          <a:p>
            <a:pPr>
              <a:spcAft>
                <a:spcPts val="600"/>
              </a:spcAft>
            </a:pPr>
            <a:r>
              <a:rPr lang="en-AU" sz="900" dirty="0"/>
              <a:t>Overall interest in administrative changes remains strong, a reflection of buoyant extractive and gold mining sectors.</a:t>
            </a:r>
          </a:p>
          <a:p>
            <a:pPr>
              <a:spcAft>
                <a:spcPts val="600"/>
              </a:spcAft>
            </a:pPr>
            <a:endParaRPr lang="en-AU" sz="1000" dirty="0"/>
          </a:p>
        </p:txBody>
      </p:sp>
    </p:spTree>
    <p:extLst>
      <p:ext uri="{BB962C8B-B14F-4D97-AF65-F5344CB8AC3E}">
        <p14:creationId xmlns:p14="http://schemas.microsoft.com/office/powerpoint/2010/main" val="760562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DJTR">
  <a:themeElements>
    <a:clrScheme name="Custom 11">
      <a:dk1>
        <a:srgbClr val="201547"/>
      </a:dk1>
      <a:lt1>
        <a:srgbClr val="FFFFFF"/>
      </a:lt1>
      <a:dk2>
        <a:srgbClr val="201547"/>
      </a:dk2>
      <a:lt2>
        <a:srgbClr val="D9D9D6"/>
      </a:lt2>
      <a:accent1>
        <a:srgbClr val="0072CE"/>
      </a:accent1>
      <a:accent2>
        <a:srgbClr val="0090DA"/>
      </a:accent2>
      <a:accent3>
        <a:srgbClr val="00A9E0"/>
      </a:accent3>
      <a:accent4>
        <a:srgbClr val="71C5E8"/>
      </a:accent4>
      <a:accent5>
        <a:srgbClr val="009CA6"/>
      </a:accent5>
      <a:accent6>
        <a:srgbClr val="201547"/>
      </a:accent6>
      <a:hlink>
        <a:srgbClr val="00B7BD"/>
      </a:hlink>
      <a:folHlink>
        <a:srgbClr val="88DB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JTR" id="{F744B7B5-D993-2648-91B0-8DC16C5D2F35}" vid="{9130C73F-B62B-FF43-A705-E93D102975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cae176ec3a54dbeadeeec1b38baec58 xmlns="1970f3ff-c7c3-4b73-8f0c-0bc260d159f3">
      <Terms xmlns="http://schemas.microsoft.com/office/infopath/2007/PartnerControls"/>
    </hcae176ec3a54dbeadeeec1b38baec58>
    <p31afe295eb448f092f13ab8c2af2c33 xmlns="1970f3ff-c7c3-4b73-8f0c-0bc260d159f3">
      <Terms xmlns="http://schemas.microsoft.com/office/infopath/2007/PartnerControls"/>
    </p31afe295eb448f092f13ab8c2af2c33>
    <lf5681727d5b4cc1a5c417fcf66e2a7b xmlns="1970f3ff-c7c3-4b73-8f0c-0bc260d159f3">
      <Terms xmlns="http://schemas.microsoft.com/office/infopath/2007/PartnerControls"/>
    </lf5681727d5b4cc1a5c417fcf66e2a7b>
    <TaxCatchAll xmlns="d95fa365-6051-4755-a57a-b1b515a65ccf"/>
    <b4605c5f9d584382a57fb8476d85f713 xmlns="1970f3ff-c7c3-4b73-8f0c-0bc260d159f3">
      <Terms xmlns="http://schemas.microsoft.com/office/infopath/2007/PartnerControls"/>
    </b4605c5f9d584382a57fb8476d85f713>
    <g46a9f61d38540a784cfecbd3da27bca xmlns="1970f3ff-c7c3-4b73-8f0c-0bc260d159f3">
      <Terms xmlns="http://schemas.microsoft.com/office/infopath/2007/PartnerControls"/>
    </g46a9f61d38540a784cfecbd3da27bca>
    <SharedWithUsers xmlns="d95fa365-6051-4755-a57a-b1b515a65ccf">
      <UserInfo>
        <DisplayName>Praveen M Mathew (DEDJTR)</DisplayName>
        <AccountId>23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EDJTR Document" ma:contentTypeID="0x010100611F6414DFB111E7BA88F9DF1743E31700D648DBF4B231EC48B14A8BD0F4974AA7" ma:contentTypeVersion="25" ma:contentTypeDescription="DEDJTR Document" ma:contentTypeScope="" ma:versionID="08e6c40068394cd337517edc71a8787c">
  <xsd:schema xmlns:xsd="http://www.w3.org/2001/XMLSchema" xmlns:xs="http://www.w3.org/2001/XMLSchema" xmlns:p="http://schemas.microsoft.com/office/2006/metadata/properties" xmlns:ns2="1970f3ff-c7c3-4b73-8f0c-0bc260d159f3" xmlns:ns3="d95fa365-6051-4755-a57a-b1b515a65ccf" xmlns:ns4="d8656102-7c7b-4021-94e7-299bfa2f7616" targetNamespace="http://schemas.microsoft.com/office/2006/metadata/properties" ma:root="true" ma:fieldsID="60e7bcc9a756fa5496efd90ab6504c69" ns2:_="" ns3:_="" ns4:_="">
    <xsd:import namespace="1970f3ff-c7c3-4b73-8f0c-0bc260d159f3"/>
    <xsd:import namespace="d95fa365-6051-4755-a57a-b1b515a65ccf"/>
    <xsd:import namespace="d8656102-7c7b-4021-94e7-299bfa2f7616"/>
    <xsd:element name="properties">
      <xsd:complexType>
        <xsd:sequence>
          <xsd:element name="documentManagement">
            <xsd:complexType>
              <xsd:all>
                <xsd:element ref="ns2:g46a9f61d38540a784cfecbd3da27bca" minOccurs="0"/>
                <xsd:element ref="ns3:TaxCatchAll" minOccurs="0"/>
                <xsd:element ref="ns3:TaxCatchAllLabel" minOccurs="0"/>
                <xsd:element ref="ns2:b4605c5f9d584382a57fb8476d85f713" minOccurs="0"/>
                <xsd:element ref="ns2:p31afe295eb448f092f13ab8c2af2c33" minOccurs="0"/>
                <xsd:element ref="ns2:hcae176ec3a54dbeadeeec1b38baec58" minOccurs="0"/>
                <xsd:element ref="ns2:lf5681727d5b4cc1a5c417fcf66e2a7b"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3:SharedWithUsers" minOccurs="0"/>
                <xsd:element ref="ns3:SharedWithDetails"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70f3ff-c7c3-4b73-8f0c-0bc260d159f3" elementFormDefault="qualified">
    <xsd:import namespace="http://schemas.microsoft.com/office/2006/documentManagement/types"/>
    <xsd:import namespace="http://schemas.microsoft.com/office/infopath/2007/PartnerControls"/>
    <xsd:element name="g46a9f61d38540a784cfecbd3da27bca" ma:index="8" nillable="true" ma:taxonomy="true" ma:internalName="g46a9f61d38540a784cfecbd3da27bca" ma:taxonomyFieldName="DEDJTRGroup" ma:displayName="Group" ma:fieldId="{046a9f61-d385-40a7-84cf-ecbd3da27bca}"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b4605c5f9d584382a57fb8476d85f713" ma:index="12" nillable="true" ma:taxonomy="true" ma:internalName="b4605c5f9d584382a57fb8476d85f713" ma:taxonomyFieldName="DEDJTRDivision" ma:displayName="Division" ma:fieldId="{b4605c5f-9d58-4382-a57f-b8476d85f713}"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p31afe295eb448f092f13ab8c2af2c33" ma:index="14" nillable="true" ma:taxonomy="true" ma:internalName="p31afe295eb448f092f13ab8c2af2c33" ma:taxonomyFieldName="DEDJTRBranch" ma:displayName="Branch" ma:fieldId="{931afe29-5eb4-48f0-92f1-3ab8c2af2c33}"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hcae176ec3a54dbeadeeec1b38baec58" ma:index="16" nillable="true" ma:taxonomy="true" ma:internalName="hcae176ec3a54dbeadeeec1b38baec58" ma:taxonomyFieldName="DEDJTRSection" ma:displayName="Section" ma:fieldId="{1cae176e-c3a5-4dbe-adee-ec1b38baec58}"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lf5681727d5b4cc1a5c417fcf66e2a7b" ma:index="18" nillable="true" ma:taxonomy="true" ma:internalName="lf5681727d5b4cc1a5c417fcf66e2a7b" ma:taxonomyFieldName="DEDJTRSecurityClassification" ma:displayName="Security Classification" ma:fieldId="{5f568172-7d5b-4cc1-a5c4-17fcf66e2a7b}" ma:sspId="9292314e-c97d-49c1-8ae7-4cb6e1c4f97c" ma:termSetId="e639de15-6b57-4d67-aed9-4113af6bf4b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95fa365-6051-4755-a57a-b1b515a65ccf"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34efb335-bfc8-46fc-b6db-d0eed2a1e544}" ma:internalName="TaxCatchAll" ma:showField="CatchAllData" ma:web="d95fa365-6051-4755-a57a-b1b515a65cc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4efb335-bfc8-46fc-b6db-d0eed2a1e544}" ma:internalName="TaxCatchAllLabel" ma:readOnly="true" ma:showField="CatchAllDataLabel" ma:web="d95fa365-6051-4755-a57a-b1b515a65ccf">
      <xsd:complexType>
        <xsd:complexContent>
          <xsd:extension base="dms:MultiChoiceLookup">
            <xsd:sequence>
              <xsd:element name="Value" type="dms:Lookup" maxOccurs="unbounded" minOccurs="0" nillable="true"/>
            </xsd:sequence>
          </xsd:extension>
        </xsd:complexContent>
      </xsd:complex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656102-7c7b-4021-94e7-299bfa2f7616"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Tags" ma:index="22" nillable="true" ma:displayName="Tags" ma:internalName="MediaServiceAutoTag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DateTaken" ma:index="26" nillable="true" ma:displayName="MediaServiceDateTaken" ma:hidden="true" ma:internalName="MediaServiceDateTaken" ma:readOnly="true">
      <xsd:simpleType>
        <xsd:restriction base="dms:Text"/>
      </xsd:simpleType>
    </xsd:element>
    <xsd:element name="MediaServiceLocation" ma:index="29" nillable="true" ma:displayName="Location" ma:internalName="MediaServiceLocation" ma:readOnly="true">
      <xsd:simpleType>
        <xsd:restriction base="dms:Text"/>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65805D-7D35-4036-8EC7-50E692B418BA}">
  <ds:schemaRefs>
    <ds:schemaRef ds:uri="http://schemas.microsoft.com/office/2006/documentManagement/types"/>
    <ds:schemaRef ds:uri="http://schemas.microsoft.com/office/infopath/2007/PartnerControls"/>
    <ds:schemaRef ds:uri="d8656102-7c7b-4021-94e7-299bfa2f7616"/>
    <ds:schemaRef ds:uri="http://purl.org/dc/elements/1.1/"/>
    <ds:schemaRef ds:uri="http://schemas.microsoft.com/office/2006/metadata/properties"/>
    <ds:schemaRef ds:uri="1970f3ff-c7c3-4b73-8f0c-0bc260d159f3"/>
    <ds:schemaRef ds:uri="http://purl.org/dc/terms/"/>
    <ds:schemaRef ds:uri="http://schemas.openxmlformats.org/package/2006/metadata/core-properties"/>
    <ds:schemaRef ds:uri="d95fa365-6051-4755-a57a-b1b515a65ccf"/>
    <ds:schemaRef ds:uri="http://www.w3.org/XML/1998/namespace"/>
    <ds:schemaRef ds:uri="http://purl.org/dc/dcmitype/"/>
  </ds:schemaRefs>
</ds:datastoreItem>
</file>

<file path=customXml/itemProps2.xml><?xml version="1.0" encoding="utf-8"?>
<ds:datastoreItem xmlns:ds="http://schemas.openxmlformats.org/officeDocument/2006/customXml" ds:itemID="{03BC322F-0929-4139-8753-0A692AC819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70f3ff-c7c3-4b73-8f0c-0bc260d159f3"/>
    <ds:schemaRef ds:uri="d95fa365-6051-4755-a57a-b1b515a65ccf"/>
    <ds:schemaRef ds:uri="d8656102-7c7b-4021-94e7-299bfa2f76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E38F58-FB45-4744-943C-C226E607AD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33542</TotalTime>
  <Words>4209</Words>
  <Application>Microsoft Office PowerPoint</Application>
  <PresentationFormat>A4 Paper (210x297 mm)</PresentationFormat>
  <Paragraphs>1205</Paragraphs>
  <Slides>16</Slides>
  <Notes>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Office Theme</vt:lpstr>
      <vt:lpstr>DEDJTR</vt:lpstr>
      <vt:lpstr>Earth Resources Regulation</vt:lpstr>
      <vt:lpstr>Earth Resources Regulation KPI Summary 2019-20 Quarter 2</vt:lpstr>
      <vt:lpstr>Key Performance Indicators 2019-20 Quarter 2</vt:lpstr>
      <vt:lpstr>KPI 1 Efficient Approvals Process – Extractive Work Plans</vt:lpstr>
      <vt:lpstr>KPI 1 Efficient Approvals Process – Mineral Licences and Work Plans</vt:lpstr>
      <vt:lpstr>KPI 1 Efficient Approvals Process – Tenement Variations</vt:lpstr>
      <vt:lpstr>KPI 1 Efficient Approvals Process – Non MRSDA Licence Variations</vt:lpstr>
      <vt:lpstr>KPI 1 Efficient Approvals Process – Petroleum Operation Plans</vt:lpstr>
      <vt:lpstr>KPI 1 Work Plan  - Administrative Updates by Notifications</vt:lpstr>
      <vt:lpstr>KPI 2 Ensuring Compliance – Compliance Activities Undertaken</vt:lpstr>
      <vt:lpstr>KPI 2 Ensuring Compliance – Compliance Audits</vt:lpstr>
      <vt:lpstr>KPI 2 Ensuring Compliance – Enforcement Activities</vt:lpstr>
      <vt:lpstr>KPI 3 Reportable Incidents</vt:lpstr>
      <vt:lpstr>KPI 4 Facilitation of Stakeholder Engagement</vt:lpstr>
      <vt:lpstr>KPI 5 Complaint Management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Performance Report</dc:title>
  <dc:creator>David</dc:creator>
  <cp:lastModifiedBy>David Ly (DEDJTR)</cp:lastModifiedBy>
  <cp:revision>755</cp:revision>
  <cp:lastPrinted>2020-02-11T05:43:23Z</cp:lastPrinted>
  <dcterms:created xsi:type="dcterms:W3CDTF">2018-07-30T09:48:23Z</dcterms:created>
  <dcterms:modified xsi:type="dcterms:W3CDTF">2020-02-12T05:53:12Z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0x010100611F6414DFB111E7BA88F9DF1743E31700D648DBF4B231EC48B14A8BD0F4974AA7</vt:lpwstr>
  </property>
  <property fmtid="{D5CDD505-2E9C-101B-9397-08002B2CF9AE}" pid="3" name="DEDJTRBranch">
    <vt:lpwstr/>
  </property>
  <property fmtid="{D5CDD505-2E9C-101B-9397-08002B2CF9AE}" pid="4" name="DEDJTRSection">
    <vt:lpwstr/>
  </property>
  <property fmtid="{D5CDD505-2E9C-101B-9397-08002B2CF9AE}" pid="5" name="DEDJTRGroup">
    <vt:lpwstr/>
  </property>
  <property fmtid="{D5CDD505-2E9C-101B-9397-08002B2CF9AE}" pid="6" name="DEDJTRSecurityClassification">
    <vt:lpwstr/>
  </property>
  <property fmtid="{D5CDD505-2E9C-101B-9397-08002B2CF9AE}" pid="7" name="DEDJTRDivision">
    <vt:lpwstr/>
  </property>
</Properties>
</file>