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6"/>
  </p:notesMasterIdLst>
  <p:sldIdLst>
    <p:sldId id="346" r:id="rId2"/>
    <p:sldId id="343" r:id="rId3"/>
    <p:sldId id="344" r:id="rId4"/>
    <p:sldId id="345" r:id="rId5"/>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11" d="100"/>
          <a:sy n="111" d="100"/>
        </p:scale>
        <p:origin x="1128" y="11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4/10/2019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4250077604"/>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Sept 2018 </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30 Sept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96</a:t>
                      </a:r>
                    </a:p>
                  </a:txBody>
                  <a:tcPr marL="76340" marR="76340" marT="46979" marB="46979" anchor="ctr">
                    <a:solidFill>
                      <a:schemeClr val="accent5"/>
                    </a:solidFill>
                  </a:tcPr>
                </a:tc>
                <a:tc>
                  <a:txBody>
                    <a:bodyPr/>
                    <a:lstStyle/>
                    <a:p>
                      <a:pPr algn="ctr"/>
                      <a:r>
                        <a:rPr lang="en-AU" sz="1200" b="1" dirty="0">
                          <a:solidFill>
                            <a:schemeClr val="tx1"/>
                          </a:solidFill>
                        </a:rPr>
                        <a:t>134</a:t>
                      </a:r>
                    </a:p>
                  </a:txBody>
                  <a:tcPr marL="76340" marR="76340" marT="46979" marB="46979" anchor="ctr">
                    <a:solidFill>
                      <a:schemeClr val="accent5"/>
                    </a:solidFill>
                  </a:tcPr>
                </a:tc>
                <a:tc>
                  <a:txBody>
                    <a:bodyPr/>
                    <a:lstStyle/>
                    <a:p>
                      <a:pPr algn="ctr"/>
                      <a:r>
                        <a:rPr lang="en-AU" sz="1200" b="1" dirty="0">
                          <a:solidFill>
                            <a:schemeClr val="tx1"/>
                          </a:solidFill>
                        </a:rPr>
                        <a:t>86</a:t>
                      </a:r>
                    </a:p>
                  </a:txBody>
                  <a:tcPr marL="76340" marR="76340" marT="46979" marB="46979" anchor="ctr">
                    <a:solidFill>
                      <a:schemeClr val="accent5"/>
                    </a:solidFill>
                  </a:tcPr>
                </a:tc>
                <a:tc>
                  <a:txBody>
                    <a:bodyPr/>
                    <a:lstStyle/>
                    <a:p>
                      <a:pPr algn="ctr"/>
                      <a:r>
                        <a:rPr lang="en-AU" sz="1200" b="1" dirty="0">
                          <a:solidFill>
                            <a:schemeClr val="bg1"/>
                          </a:solidFill>
                        </a:rPr>
                        <a:t>316</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141</a:t>
                      </a:r>
                    </a:p>
                  </a:txBody>
                  <a:tcPr marL="76340" marR="76340" marT="46979" marB="46979" anchor="ctr">
                    <a:solidFill>
                      <a:schemeClr val="accent5"/>
                    </a:solidFill>
                  </a:tcPr>
                </a:tc>
                <a:tc>
                  <a:txBody>
                    <a:bodyPr/>
                    <a:lstStyle/>
                    <a:p>
                      <a:pPr algn="ctr"/>
                      <a:r>
                        <a:rPr lang="en-AU" sz="1200" b="1" dirty="0">
                          <a:solidFill>
                            <a:schemeClr val="tx1"/>
                          </a:solidFill>
                        </a:rPr>
                        <a:t>125</a:t>
                      </a:r>
                    </a:p>
                  </a:txBody>
                  <a:tcPr marL="76340" marR="76340" marT="46979" marB="46979" anchor="ctr">
                    <a:solidFill>
                      <a:schemeClr val="accent5"/>
                    </a:solidFill>
                  </a:tcPr>
                </a:tc>
                <a:tc>
                  <a:txBody>
                    <a:bodyPr/>
                    <a:lstStyle/>
                    <a:p>
                      <a:pPr algn="ctr"/>
                      <a:r>
                        <a:rPr lang="en-AU" sz="1200" b="1" dirty="0">
                          <a:solidFill>
                            <a:schemeClr val="tx1"/>
                          </a:solidFill>
                        </a:rPr>
                        <a:t>84</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350</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69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211</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248</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27</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69</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9</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105</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52</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47</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102</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8</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8</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Sept 2018 vs Sept 2019:</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221088" y="5213086"/>
            <a:ext cx="6868552" cy="1086582"/>
            <a:chOff x="7347692" y="2036671"/>
            <a:chExt cx="2325731" cy="3059785"/>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1"/>
              <a:ext cx="2325731" cy="2611005"/>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30 Sept 2018 and compares it with 30 Sept 2019. </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425109517"/>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Sept</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24</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6</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17</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16786698"/>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Oct 2018 to Sept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425</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54</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352</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19</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43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292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56</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3638924568"/>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in Sept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31</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9</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21</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2401124198"/>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 Oct 2018 to Sept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334</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95</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220</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19</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59196220"/>
              </p:ext>
            </p:extLst>
          </p:nvPr>
        </p:nvGraphicFramePr>
        <p:xfrm>
          <a:off x="314065" y="5150567"/>
          <a:ext cx="8973058" cy="1280160"/>
        </p:xfrm>
        <a:graphic>
          <a:graphicData uri="http://schemas.openxmlformats.org/drawingml/2006/table">
            <a:tbl>
              <a:tblPr firstRow="1" firstCol="1" bandRow="1">
                <a:tableStyleId>{7DF18680-E054-41AD-8BC1-D1AEF772440D}</a:tableStyleId>
              </a:tblPr>
              <a:tblGrid>
                <a:gridCol w="942644">
                  <a:extLst>
                    <a:ext uri="{9D8B030D-6E8A-4147-A177-3AD203B41FA5}">
                      <a16:colId xmlns:a16="http://schemas.microsoft.com/office/drawing/2014/main" val="3295249521"/>
                    </a:ext>
                  </a:extLst>
                </a:gridCol>
                <a:gridCol w="540286">
                  <a:extLst>
                    <a:ext uri="{9D8B030D-6E8A-4147-A177-3AD203B41FA5}">
                      <a16:colId xmlns:a16="http://schemas.microsoft.com/office/drawing/2014/main" val="1025019330"/>
                    </a:ext>
                  </a:extLst>
                </a:gridCol>
                <a:gridCol w="743992">
                  <a:extLst>
                    <a:ext uri="{9D8B030D-6E8A-4147-A177-3AD203B41FA5}">
                      <a16:colId xmlns:a16="http://schemas.microsoft.com/office/drawing/2014/main" val="253886672"/>
                    </a:ext>
                  </a:extLst>
                </a:gridCol>
                <a:gridCol w="711321">
                  <a:extLst>
                    <a:ext uri="{9D8B030D-6E8A-4147-A177-3AD203B41FA5}">
                      <a16:colId xmlns:a16="http://schemas.microsoft.com/office/drawing/2014/main" val="4262654814"/>
                    </a:ext>
                  </a:extLst>
                </a:gridCol>
                <a:gridCol w="949809">
                  <a:extLst>
                    <a:ext uri="{9D8B030D-6E8A-4147-A177-3AD203B41FA5}">
                      <a16:colId xmlns:a16="http://schemas.microsoft.com/office/drawing/2014/main" val="2811748536"/>
                    </a:ext>
                  </a:extLst>
                </a:gridCol>
                <a:gridCol w="747453">
                  <a:extLst>
                    <a:ext uri="{9D8B030D-6E8A-4147-A177-3AD203B41FA5}">
                      <a16:colId xmlns:a16="http://schemas.microsoft.com/office/drawing/2014/main" val="718419010"/>
                    </a:ext>
                  </a:extLst>
                </a:gridCol>
                <a:gridCol w="747453">
                  <a:extLst>
                    <a:ext uri="{9D8B030D-6E8A-4147-A177-3AD203B41FA5}">
                      <a16:colId xmlns:a16="http://schemas.microsoft.com/office/drawing/2014/main" val="1844338853"/>
                    </a:ext>
                  </a:extLst>
                </a:gridCol>
                <a:gridCol w="837030">
                  <a:extLst>
                    <a:ext uri="{9D8B030D-6E8A-4147-A177-3AD203B41FA5}">
                      <a16:colId xmlns:a16="http://schemas.microsoft.com/office/drawing/2014/main" val="1078895545"/>
                    </a:ext>
                  </a:extLst>
                </a:gridCol>
                <a:gridCol w="558009">
                  <a:extLst>
                    <a:ext uri="{9D8B030D-6E8A-4147-A177-3AD203B41FA5}">
                      <a16:colId xmlns:a16="http://schemas.microsoft.com/office/drawing/2014/main" val="198735558"/>
                    </a:ext>
                  </a:extLst>
                </a:gridCol>
                <a:gridCol w="500112">
                  <a:extLst>
                    <a:ext uri="{9D8B030D-6E8A-4147-A177-3AD203B41FA5}">
                      <a16:colId xmlns:a16="http://schemas.microsoft.com/office/drawing/2014/main" val="1203294266"/>
                    </a:ext>
                  </a:extLst>
                </a:gridCol>
                <a:gridCol w="648210">
                  <a:extLst>
                    <a:ext uri="{9D8B030D-6E8A-4147-A177-3AD203B41FA5}">
                      <a16:colId xmlns:a16="http://schemas.microsoft.com/office/drawing/2014/main" val="3360094660"/>
                    </a:ext>
                  </a:extLst>
                </a:gridCol>
                <a:gridCol w="529130">
                  <a:extLst>
                    <a:ext uri="{9D8B030D-6E8A-4147-A177-3AD203B41FA5}">
                      <a16:colId xmlns:a16="http://schemas.microsoft.com/office/drawing/2014/main" val="3109064436"/>
                    </a:ext>
                  </a:extLst>
                </a:gridCol>
                <a:gridCol w="517609">
                  <a:extLst>
                    <a:ext uri="{9D8B030D-6E8A-4147-A177-3AD203B41FA5}">
                      <a16:colId xmlns:a16="http://schemas.microsoft.com/office/drawing/2014/main" val="2599793478"/>
                    </a:ext>
                  </a:extLst>
                </a:gridCol>
              </a:tblGrid>
              <a:tr h="473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algn="ctr"/>
                      <a:r>
                        <a:rPr lang="en-AU" sz="1000" dirty="0"/>
                        <a:t>Rare Earth</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err="1"/>
                        <a:t>Andalusite</a:t>
                      </a:r>
                      <a:endParaRPr lang="en-AU" sz="1000" dirty="0"/>
                    </a:p>
                  </a:txBody>
                  <a:tcPr marL="74295" marR="74295" anchor="ctr">
                    <a:solidFill>
                      <a:schemeClr val="accent6">
                        <a:lumMod val="50000"/>
                      </a:schemeClr>
                    </a:solidFill>
                  </a:tcPr>
                </a:tc>
                <a:tc>
                  <a:txBody>
                    <a:bodyPr/>
                    <a:lstStyle/>
                    <a:p>
                      <a:pPr algn="ctr"/>
                      <a:r>
                        <a:rPr lang="en-AU" sz="1000" dirty="0"/>
                        <a:t>Copper</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384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26</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43</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384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9</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4</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1" dirty="0">
                          <a:solidFill>
                            <a:schemeClr val="bg1"/>
                          </a:solidFill>
                        </a:rPr>
                        <a:t>18</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50932"/>
            <a:ext cx="9497094" cy="1635199"/>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Oct 2018 to Sept 2019</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Oct 2018 and the number lodged in Sept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Oct 2018 and those that were finalised in Sept 2019.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3125755" cy="230832"/>
          </a:xfrm>
          <a:prstGeom prst="rect">
            <a:avLst/>
          </a:prstGeom>
          <a:noFill/>
        </p:spPr>
        <p:txBody>
          <a:bodyPr wrap="square" rtlCol="0">
            <a:spAutoFit/>
          </a:bodyPr>
          <a:lstStyle/>
          <a:p>
            <a:r>
              <a:rPr lang="en-AU" sz="900" dirty="0">
                <a:solidFill>
                  <a:sysClr val="windowText" lastClr="000000"/>
                </a:solidFill>
              </a:rPr>
              <a:t>* Licence Applications, Variations &amp; Work Plans(minerals) </a:t>
            </a:r>
            <a:endParaRPr lang="en-AU" sz="900" dirty="0"/>
          </a:p>
        </p:txBody>
      </p:sp>
      <p:pic>
        <p:nvPicPr>
          <p:cNvPr id="2" name="Picture 1">
            <a:extLst>
              <a:ext uri="{FF2B5EF4-FFF2-40B4-BE49-F238E27FC236}">
                <a16:creationId xmlns:a16="http://schemas.microsoft.com/office/drawing/2014/main" id="{7E3DACC4-5BCD-4E63-B779-52ACC183D0BF}"/>
              </a:ext>
            </a:extLst>
          </p:cNvPr>
          <p:cNvPicPr>
            <a:picLocks noChangeAspect="1"/>
          </p:cNvPicPr>
          <p:nvPr/>
        </p:nvPicPr>
        <p:blipFill>
          <a:blip r:embed="rId2"/>
          <a:stretch>
            <a:fillRect/>
          </a:stretch>
        </p:blipFill>
        <p:spPr>
          <a:xfrm>
            <a:off x="133694" y="1454200"/>
            <a:ext cx="9638611"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a:t>
            </a:r>
            <a:r>
              <a:rPr lang="en-AU" sz="1050"/>
              <a:t>: 9</a:t>
            </a:r>
            <a:endParaRPr lang="en-AU" sz="105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24</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1993881050"/>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48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19</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738961031"/>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40</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Oct 2018 to Sept 2019</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Oct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Sept 2018 </a:t>
              </a:r>
              <a:r>
                <a:rPr lang="en-AU" sz="1000" dirty="0">
                  <a:solidFill>
                    <a:schemeClr val="tx1"/>
                  </a:solidFill>
                </a:rPr>
                <a:t>to Sept 2019</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19994</TotalTime>
  <Words>834</Words>
  <Application>Microsoft Office PowerPoint</Application>
  <PresentationFormat>A4 Paper (210x297 mm)</PresentationFormat>
  <Paragraphs>289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518</cp:revision>
  <cp:lastPrinted>2018-08-14T03:53:50Z</cp:lastPrinted>
  <dcterms:created xsi:type="dcterms:W3CDTF">2018-03-26T01:27:34Z</dcterms:created>
  <dcterms:modified xsi:type="dcterms:W3CDTF">2019-10-04T06:30:51Z</dcterms:modified>
</cp:coreProperties>
</file>