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07" d="100"/>
          <a:sy n="107" d="100"/>
        </p:scale>
        <p:origin x="336"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6/06/2019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6/6/2019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6/6/2019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6/6/2019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6/6/2019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6/6/2019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6/6/2019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6/6/2019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May 2018 vs May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2749789705"/>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May 2018</a:t>
                      </a:r>
                    </a:p>
                  </a:txBody>
                  <a:tcPr marL="76340" marR="76340" marT="38170" marB="38170" anchor="ctr">
                    <a:solidFill>
                      <a:srgbClr val="002060"/>
                    </a:solidFill>
                  </a:tcPr>
                </a:tc>
                <a:tc>
                  <a:txBody>
                    <a:bodyPr/>
                    <a:lstStyle/>
                    <a:p>
                      <a:pPr algn="ctr"/>
                      <a:r>
                        <a:rPr lang="en-AU" sz="1200" dirty="0"/>
                        <a:t>At 31 May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134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May 2019 and compares it with 31 May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New 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359810186"/>
              </p:ext>
            </p:extLst>
          </p:nvPr>
        </p:nvGraphicFramePr>
        <p:xfrm>
          <a:off x="355225" y="5317084"/>
          <a:ext cx="8394329" cy="1088292"/>
        </p:xfrm>
        <a:graphic>
          <a:graphicData uri="http://schemas.openxmlformats.org/drawingml/2006/table">
            <a:tbl>
              <a:tblPr firstRow="1" firstCol="1" lastCol="1" bandRow="1">
                <a:tableStyleId>{5C22544A-7EE6-4342-B048-85BDC9FD1C3A}</a:tableStyleId>
              </a:tblPr>
              <a:tblGrid>
                <a:gridCol w="1123399">
                  <a:extLst>
                    <a:ext uri="{9D8B030D-6E8A-4147-A177-3AD203B41FA5}">
                      <a16:colId xmlns:a16="http://schemas.microsoft.com/office/drawing/2014/main" val="3295249521"/>
                    </a:ext>
                  </a:extLst>
                </a:gridCol>
                <a:gridCol w="805369">
                  <a:extLst>
                    <a:ext uri="{9D8B030D-6E8A-4147-A177-3AD203B41FA5}">
                      <a16:colId xmlns:a16="http://schemas.microsoft.com/office/drawing/2014/main" val="1016987120"/>
                    </a:ext>
                  </a:extLst>
                </a:gridCol>
                <a:gridCol w="970195">
                  <a:extLst>
                    <a:ext uri="{9D8B030D-6E8A-4147-A177-3AD203B41FA5}">
                      <a16:colId xmlns:a16="http://schemas.microsoft.com/office/drawing/2014/main" val="1025019330"/>
                    </a:ext>
                  </a:extLst>
                </a:gridCol>
                <a:gridCol w="677437">
                  <a:extLst>
                    <a:ext uri="{9D8B030D-6E8A-4147-A177-3AD203B41FA5}">
                      <a16:colId xmlns:a16="http://schemas.microsoft.com/office/drawing/2014/main" val="1024136933"/>
                    </a:ext>
                  </a:extLst>
                </a:gridCol>
                <a:gridCol w="972069">
                  <a:extLst>
                    <a:ext uri="{9D8B030D-6E8A-4147-A177-3AD203B41FA5}">
                      <a16:colId xmlns:a16="http://schemas.microsoft.com/office/drawing/2014/main" val="2946262667"/>
                    </a:ext>
                  </a:extLst>
                </a:gridCol>
                <a:gridCol w="1133150">
                  <a:extLst>
                    <a:ext uri="{9D8B030D-6E8A-4147-A177-3AD203B41FA5}">
                      <a16:colId xmlns:a16="http://schemas.microsoft.com/office/drawing/2014/main" val="4262654814"/>
                    </a:ext>
                  </a:extLst>
                </a:gridCol>
                <a:gridCol w="892874">
                  <a:extLst>
                    <a:ext uri="{9D8B030D-6E8A-4147-A177-3AD203B41FA5}">
                      <a16:colId xmlns:a16="http://schemas.microsoft.com/office/drawing/2014/main" val="618561391"/>
                    </a:ext>
                  </a:extLst>
                </a:gridCol>
                <a:gridCol w="1125687">
                  <a:extLst>
                    <a:ext uri="{9D8B030D-6E8A-4147-A177-3AD203B41FA5}">
                      <a16:colId xmlns:a16="http://schemas.microsoft.com/office/drawing/2014/main" val="1078895545"/>
                    </a:ext>
                  </a:extLst>
                </a:gridCol>
                <a:gridCol w="694149">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Basalt New</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15</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9</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June</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May</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New Work Authorities lodged:</a:t>
              </a:r>
            </a:p>
            <a:p>
              <a:pPr marL="92075">
                <a:defRPr/>
              </a:pPr>
              <a:r>
                <a:rPr lang="en-AU" sz="1000" dirty="0">
                  <a:solidFill>
                    <a:schemeClr val="tx1">
                      <a:lumMod val="85000"/>
                      <a:lumOff val="15000"/>
                    </a:schemeClr>
                  </a:solidFill>
                </a:rPr>
                <a:t>Shows the total number of Work Authority and Work Plans (WA) lodged over a 12 month period since June 2018 and the number of applications lodged in May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and Work Plans (WA) finalised over a 12 month period since June 2018 and those that were finalised in May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3392542659"/>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NEW AUTHORITIES LODGED IN MAY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2438230549"/>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NEW AUTHORITIES LODGED </a:t>
                      </a:r>
                    </a:p>
                    <a:p>
                      <a:pPr algn="ctr"/>
                      <a:r>
                        <a:rPr lang="en-AU" sz="1000" dirty="0"/>
                        <a:t>June 2018 TO MAY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42</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16</a:t>
                      </a:r>
                    </a:p>
                    <a:p>
                      <a:pPr algn="ctr"/>
                      <a:r>
                        <a:rPr lang="en-AU" sz="1000" b="1" dirty="0"/>
                        <a:t>Work Authority</a:t>
                      </a:r>
                    </a:p>
                  </a:txBody>
                  <a:tcPr marL="74295" marR="74295" marT="37148" marB="37148" anchor="ctr"/>
                </a:tc>
                <a:tc gridSpan="2">
                  <a:txBody>
                    <a:bodyPr/>
                    <a:lstStyle/>
                    <a:p>
                      <a:pPr algn="ctr"/>
                      <a:r>
                        <a:rPr lang="en-AU" sz="1000" b="1" dirty="0"/>
                        <a:t>26</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659278834"/>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MAY</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0</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0</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0</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4072423039"/>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June 2018 TO May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47</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24</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23</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9</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15</a:t>
                      </a:r>
                    </a:p>
                    <a:p>
                      <a:pPr algn="ctr"/>
                      <a:r>
                        <a:rPr lang="en-AU" sz="900" b="1" dirty="0">
                          <a:solidFill>
                            <a:schemeClr val="tx1"/>
                          </a:solidFill>
                        </a:rPr>
                        <a:t>W</a:t>
                      </a:r>
                    </a:p>
                  </a:txBody>
                  <a:tcPr marL="74295" marR="74295" anchor="ctr"/>
                </a:tc>
                <a:tc>
                  <a:txBody>
                    <a:bodyPr/>
                    <a:lstStyle/>
                    <a:p>
                      <a:pPr algn="ctr"/>
                      <a:r>
                        <a:rPr lang="en-AU" sz="900" b="1" dirty="0"/>
                        <a:t>15</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EB27AB84-B48D-4C26-B190-18717CF92691}"/>
              </a:ext>
            </a:extLst>
          </p:cNvPr>
          <p:cNvPicPr>
            <a:picLocks noChangeAspect="1"/>
          </p:cNvPicPr>
          <p:nvPr/>
        </p:nvPicPr>
        <p:blipFill>
          <a:blip r:embed="rId2"/>
          <a:stretch>
            <a:fillRect/>
          </a:stretch>
        </p:blipFill>
        <p:spPr>
          <a:xfrm>
            <a:off x="283059" y="1615283"/>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32</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22</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June 2018 to May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871254"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June have had a stage assessed multiple times.</a:t>
            </a:r>
          </a:p>
          <a:p>
            <a:endParaRPr lang="en-AU" sz="975"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June 2018 </a:t>
              </a:r>
              <a:r>
                <a:rPr lang="en-AU" sz="1000" dirty="0">
                  <a:solidFill>
                    <a:schemeClr val="tx1"/>
                  </a:solidFill>
                </a:rPr>
                <a:t>to </a:t>
              </a:r>
              <a:r>
                <a:rPr lang="en-AU" sz="1000" dirty="0">
                  <a:solidFill>
                    <a:schemeClr val="tx1">
                      <a:lumMod val="85000"/>
                      <a:lumOff val="15000"/>
                    </a:schemeClr>
                  </a:solidFill>
                </a:rPr>
                <a:t>May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2740737440"/>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140</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113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200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24</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183653994"/>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254</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123</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31</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18393</TotalTime>
  <Words>735</Words>
  <Application>Microsoft Office PowerPoint</Application>
  <PresentationFormat>A4 Paper (210x297 mm)</PresentationFormat>
  <Paragraphs>228</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472</cp:revision>
  <cp:lastPrinted>2018-08-15T22:59:59Z</cp:lastPrinted>
  <dcterms:created xsi:type="dcterms:W3CDTF">2018-03-26T01:27:34Z</dcterms:created>
  <dcterms:modified xsi:type="dcterms:W3CDTF">2019-06-06T05:56:49Z</dcterms:modified>
</cp:coreProperties>
</file>