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 id="2147483690" r:id="rId2"/>
  </p:sldMasterIdLst>
  <p:notesMasterIdLst>
    <p:notesMasterId r:id="rId7"/>
  </p:notesMasterIdLst>
  <p:sldIdLst>
    <p:sldId id="346" r:id="rId3"/>
    <p:sldId id="343" r:id="rId4"/>
    <p:sldId id="344" r:id="rId5"/>
    <p:sldId id="345" r:id="rId6"/>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08" d="100"/>
          <a:sy n="108" d="100"/>
        </p:scale>
        <p:origin x="486" y="96"/>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4/02/2019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2/4/2019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January 2018 vs January 2019:</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879659793"/>
              </p:ext>
            </p:extLst>
          </p:nvPr>
        </p:nvGraphicFramePr>
        <p:xfrm>
          <a:off x="962025" y="1868822"/>
          <a:ext cx="7884433" cy="3022595"/>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January 2018</a:t>
                      </a:r>
                    </a:p>
                  </a:txBody>
                  <a:tcPr marL="76340" marR="76340" marT="38170" marB="38170" anchor="ctr">
                    <a:solidFill>
                      <a:srgbClr val="002060"/>
                    </a:solidFill>
                  </a:tcPr>
                </a:tc>
                <a:tc>
                  <a:txBody>
                    <a:bodyPr/>
                    <a:lstStyle/>
                    <a:p>
                      <a:pPr algn="ctr"/>
                      <a:r>
                        <a:rPr lang="en-AU" sz="1200" dirty="0"/>
                        <a:t>At 31 January 2019</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255</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235</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138</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117</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3</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January 2019 and compares it with 31 January 2018.</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Work Authorities and Work Plans Lodged 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New 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728920649"/>
              </p:ext>
            </p:extLst>
          </p:nvPr>
        </p:nvGraphicFramePr>
        <p:xfrm>
          <a:off x="355225" y="5309974"/>
          <a:ext cx="8813903" cy="1088292"/>
        </p:xfrm>
        <a:graphic>
          <a:graphicData uri="http://schemas.openxmlformats.org/drawingml/2006/table">
            <a:tbl>
              <a:tblPr firstRow="1" firstCol="1" lastCol="1" bandRow="1">
                <a:tableStyleId>{5C22544A-7EE6-4342-B048-85BDC9FD1C3A}</a:tableStyleId>
              </a:tblPr>
              <a:tblGrid>
                <a:gridCol w="997887">
                  <a:extLst>
                    <a:ext uri="{9D8B030D-6E8A-4147-A177-3AD203B41FA5}">
                      <a16:colId xmlns:a16="http://schemas.microsoft.com/office/drawing/2014/main" val="3295249521"/>
                    </a:ext>
                  </a:extLst>
                </a:gridCol>
                <a:gridCol w="763316">
                  <a:extLst>
                    <a:ext uri="{9D8B030D-6E8A-4147-A177-3AD203B41FA5}">
                      <a16:colId xmlns:a16="http://schemas.microsoft.com/office/drawing/2014/main" val="1025019330"/>
                    </a:ext>
                  </a:extLst>
                </a:gridCol>
                <a:gridCol w="720153">
                  <a:extLst>
                    <a:ext uri="{9D8B030D-6E8A-4147-A177-3AD203B41FA5}">
                      <a16:colId xmlns:a16="http://schemas.microsoft.com/office/drawing/2014/main" val="2219333238"/>
                    </a:ext>
                  </a:extLst>
                </a:gridCol>
                <a:gridCol w="797506">
                  <a:extLst>
                    <a:ext uri="{9D8B030D-6E8A-4147-A177-3AD203B41FA5}">
                      <a16:colId xmlns:a16="http://schemas.microsoft.com/office/drawing/2014/main" val="1024136933"/>
                    </a:ext>
                  </a:extLst>
                </a:gridCol>
                <a:gridCol w="680936">
                  <a:extLst>
                    <a:ext uri="{9D8B030D-6E8A-4147-A177-3AD203B41FA5}">
                      <a16:colId xmlns:a16="http://schemas.microsoft.com/office/drawing/2014/main" val="253886672"/>
                    </a:ext>
                  </a:extLst>
                </a:gridCol>
                <a:gridCol w="1001949">
                  <a:extLst>
                    <a:ext uri="{9D8B030D-6E8A-4147-A177-3AD203B41FA5}">
                      <a16:colId xmlns:a16="http://schemas.microsoft.com/office/drawing/2014/main" val="4262654814"/>
                    </a:ext>
                  </a:extLst>
                </a:gridCol>
                <a:gridCol w="978950">
                  <a:extLst>
                    <a:ext uri="{9D8B030D-6E8A-4147-A177-3AD203B41FA5}">
                      <a16:colId xmlns:a16="http://schemas.microsoft.com/office/drawing/2014/main" val="1078895545"/>
                    </a:ext>
                  </a:extLst>
                </a:gridCol>
                <a:gridCol w="869487">
                  <a:extLst>
                    <a:ext uri="{9D8B030D-6E8A-4147-A177-3AD203B41FA5}">
                      <a16:colId xmlns:a16="http://schemas.microsoft.com/office/drawing/2014/main" val="1191251199"/>
                    </a:ext>
                  </a:extLst>
                </a:gridCol>
                <a:gridCol w="673227">
                  <a:extLst>
                    <a:ext uri="{9D8B030D-6E8A-4147-A177-3AD203B41FA5}">
                      <a16:colId xmlns:a16="http://schemas.microsoft.com/office/drawing/2014/main" val="2945576055"/>
                    </a:ext>
                  </a:extLst>
                </a:gridCol>
                <a:gridCol w="673227">
                  <a:extLst>
                    <a:ext uri="{9D8B030D-6E8A-4147-A177-3AD203B41FA5}">
                      <a16:colId xmlns:a16="http://schemas.microsoft.com/office/drawing/2014/main" val="3308284219"/>
                    </a:ext>
                  </a:extLst>
                </a:gridCol>
                <a:gridCol w="657265">
                  <a:extLst>
                    <a:ext uri="{9D8B030D-6E8A-4147-A177-3AD203B41FA5}">
                      <a16:colId xmlns:a16="http://schemas.microsoft.com/office/drawing/2014/main" val="172196264"/>
                    </a:ext>
                  </a:extLst>
                </a:gridCol>
              </a:tblGrid>
              <a:tr h="299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u="none" strike="noStrike" dirty="0">
                          <a:effectLst/>
                        </a:rPr>
                        <a:t>Basalt New</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Lime Stone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Hornfels</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Sand &amp; 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Sedimentary</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Granite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b="0" i="0" u="none" strike="noStrike" dirty="0">
                          <a:solidFill>
                            <a:schemeClr val="bg1"/>
                          </a:solidFill>
                          <a:effectLst/>
                          <a:latin typeface="ARIAL" panose="020B0604020202020204" pitchFamily="34" charset="0"/>
                        </a:rPr>
                        <a:t>Clay</a:t>
                      </a:r>
                    </a:p>
                  </a:txBody>
                  <a:tcPr marL="9525" marR="9525" marT="9525" marB="0" anchor="ctr">
                    <a:solidFill>
                      <a:schemeClr val="accent6">
                        <a:lumMod val="50000"/>
                      </a:schemeClr>
                    </a:solidFill>
                  </a:tcPr>
                </a:tc>
                <a:tc>
                  <a:txBody>
                    <a:bodyPr/>
                    <a:lstStyle/>
                    <a:p>
                      <a:pPr algn="ctr"/>
                      <a:r>
                        <a:rPr lang="en-AU" sz="1000" dirty="0"/>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u="none" strike="noStrike" dirty="0">
                          <a:effectLst/>
                        </a:rPr>
                        <a:t>1</a:t>
                      </a:r>
                      <a:endParaRPr lang="en-AU" sz="1000" b="0" i="0" u="none" strike="noStrike" dirty="0">
                        <a:solidFill>
                          <a:srgbClr val="000000"/>
                        </a:solidFill>
                        <a:effectLst/>
                        <a:latin typeface="ARIAL" panose="020B0604020202020204" pitchFamily="34" charset="0"/>
                      </a:endParaRPr>
                    </a:p>
                  </a:txBody>
                  <a:tcPr marL="9525" marR="9525" marT="9525" marB="0" anchor="ctr">
                    <a:solidFill>
                      <a:schemeClr val="accent6">
                        <a:lumMod val="20000"/>
                        <a:lumOff val="80000"/>
                      </a:schemeClr>
                    </a:solidFill>
                  </a:tcPr>
                </a:tc>
                <a:tc>
                  <a:txBody>
                    <a:bodyPr/>
                    <a:lstStyle/>
                    <a:p>
                      <a:pPr algn="ctr" fontAlgn="t"/>
                      <a:r>
                        <a:rPr lang="en-AU" sz="1000" u="none" strike="noStrike" dirty="0">
                          <a:effectLst/>
                        </a:rPr>
                        <a:t>1</a:t>
                      </a:r>
                      <a:endParaRPr lang="en-AU" sz="1000" b="0" i="0" u="none" strike="noStrike" dirty="0">
                        <a:solidFill>
                          <a:srgbClr val="000000"/>
                        </a:solidFill>
                        <a:effectLst/>
                        <a:latin typeface="ARIAL" panose="020B0604020202020204" pitchFamily="34" charset="0"/>
                      </a:endParaRP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16</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6</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a:r>
                        <a:rPr lang="en-AU" sz="1000" dirty="0">
                          <a:solidFill>
                            <a:schemeClr val="bg1"/>
                          </a:solidFill>
                        </a:rPr>
                        <a:t>19</a:t>
                      </a:r>
                      <a:endParaRPr lang="en-AU" sz="1000" b="1" i="0" dirty="0">
                        <a:solidFill>
                          <a:schemeClr val="bg1"/>
                        </a:solidFill>
                      </a:endParaRP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Feb</a:t>
            </a:r>
            <a:r>
              <a:rPr lang="en-AU" sz="1200" b="1" dirty="0">
                <a:solidFill>
                  <a:schemeClr val="accent6">
                    <a:lumMod val="50000"/>
                  </a:schemeClr>
                </a:solidFill>
              </a:rPr>
              <a:t> 2018 </a:t>
            </a:r>
            <a:r>
              <a:rPr lang="en-AU" sz="1200" b="1" dirty="0">
                <a:solidFill>
                  <a:schemeClr val="accent6">
                    <a:lumMod val="50000"/>
                  </a:schemeClr>
                </a:solidFill>
                <a:latin typeface="Calibri" panose="020F0502020204030204"/>
              </a:rPr>
              <a:t>to Jan</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2019</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New Work Authorities lodged:</a:t>
              </a:r>
            </a:p>
            <a:p>
              <a:pPr marL="92075">
                <a:defRPr/>
              </a:pPr>
              <a:r>
                <a:rPr lang="en-AU" sz="1000" dirty="0">
                  <a:solidFill>
                    <a:schemeClr val="tx1">
                      <a:lumMod val="85000"/>
                      <a:lumOff val="15000"/>
                    </a:schemeClr>
                  </a:solidFill>
                </a:rPr>
                <a:t>Shows the total number of Work Authority and Work Plans (WA) lodged over a 12 month period since February 2018 and the number of applications lodged in January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and Work Plans (WA) finalised over a 12 month period since February 2018 and those that were finalised in January 2019.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266241979"/>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NEW AUTHORITIES LODGED IN JANUARY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3</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533834106"/>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NEW AUTHORITIES LODGED </a:t>
                      </a:r>
                    </a:p>
                    <a:p>
                      <a:pPr algn="ctr"/>
                      <a:r>
                        <a:rPr lang="en-AU" sz="1000" dirty="0"/>
                        <a:t>FEB 2018 TO JAN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32</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14</a:t>
                      </a:r>
                    </a:p>
                    <a:p>
                      <a:pPr algn="ctr"/>
                      <a:r>
                        <a:rPr lang="en-AU" sz="1000" b="1" dirty="0"/>
                        <a:t>Work Authority</a:t>
                      </a:r>
                    </a:p>
                  </a:txBody>
                  <a:tcPr marL="74295" marR="74295" marT="37148" marB="37148" anchor="ctr"/>
                </a:tc>
                <a:tc gridSpan="2">
                  <a:txBody>
                    <a:bodyPr/>
                    <a:lstStyle/>
                    <a:p>
                      <a:pPr algn="ctr"/>
                      <a:r>
                        <a:rPr lang="en-AU" sz="1000" b="1" dirty="0"/>
                        <a:t>18</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044200878"/>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JANUARY</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944866686"/>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FEB 2018 TO JAN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58</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33</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25</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19</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14</a:t>
                      </a:r>
                    </a:p>
                    <a:p>
                      <a:pPr algn="ctr"/>
                      <a:r>
                        <a:rPr lang="en-AU" sz="900" b="1" dirty="0">
                          <a:solidFill>
                            <a:schemeClr val="tx1"/>
                          </a:solidFill>
                        </a:rPr>
                        <a:t>W</a:t>
                      </a:r>
                    </a:p>
                  </a:txBody>
                  <a:tcPr marL="74295" marR="74295" anchor="ctr"/>
                </a:tc>
                <a:tc>
                  <a:txBody>
                    <a:bodyPr/>
                    <a:lstStyle/>
                    <a:p>
                      <a:pPr algn="ctr"/>
                      <a:r>
                        <a:rPr lang="en-AU" sz="900" b="1" dirty="0"/>
                        <a:t>16</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4B997BF6-9EBC-4F3C-B5BE-FBA5F357AECE}"/>
              </a:ext>
            </a:extLst>
          </p:cNvPr>
          <p:cNvPicPr>
            <a:picLocks noChangeAspect="1"/>
          </p:cNvPicPr>
          <p:nvPr/>
        </p:nvPicPr>
        <p:blipFill>
          <a:blip r:embed="rId2"/>
          <a:stretch>
            <a:fillRect/>
          </a:stretch>
        </p:blipFill>
        <p:spPr>
          <a:xfrm>
            <a:off x="283059" y="1419974"/>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32</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20</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February 2018 to January 2019</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871254"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may have had a stage assessed multiple times.</a:t>
            </a:r>
          </a:p>
          <a:p>
            <a:endParaRPr lang="en-AU" sz="975"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February 2018 </a:t>
              </a:r>
              <a:r>
                <a:rPr lang="en-AU" sz="1000">
                  <a:solidFill>
                    <a:schemeClr val="tx1"/>
                  </a:solidFill>
                </a:rPr>
                <a:t>to </a:t>
              </a:r>
              <a:r>
                <a:rPr lang="en-AU" sz="1000">
                  <a:solidFill>
                    <a:schemeClr val="tx1">
                      <a:lumMod val="85000"/>
                      <a:lumOff val="15000"/>
                    </a:schemeClr>
                  </a:solidFill>
                </a:rPr>
                <a:t>January 2019.</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4232536433"/>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237</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60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291</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rPr>
                        <a:t>15</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rPr>
                        <a:t>15</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222997081"/>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254</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99</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33</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17127</TotalTime>
  <Words>741</Words>
  <Application>Microsoft Office PowerPoint</Application>
  <PresentationFormat>A4 Paper (210x297 mm)</PresentationFormat>
  <Paragraphs>234</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431</cp:revision>
  <cp:lastPrinted>2018-08-15T22:59:59Z</cp:lastPrinted>
  <dcterms:created xsi:type="dcterms:W3CDTF">2018-03-26T01:27:34Z</dcterms:created>
  <dcterms:modified xsi:type="dcterms:W3CDTF">2019-02-04T00:33:04Z</dcterms:modified>
</cp:coreProperties>
</file>