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6" r:id="rId1"/>
  </p:sldMasterIdLst>
  <p:notesMasterIdLst>
    <p:notesMasterId r:id="rId6"/>
  </p:notesMasterIdLst>
  <p:sldIdLst>
    <p:sldId id="346" r:id="rId2"/>
    <p:sldId id="343" r:id="rId3"/>
    <p:sldId id="344" r:id="rId4"/>
    <p:sldId id="345" r:id="rId5"/>
  </p:sldIdLst>
  <p:sldSz cx="9906000" cy="6858000" type="A4"/>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an Millar (DEDJTR)" initials="IM(" lastIdx="38"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28F"/>
    <a:srgbClr val="EAEFF7"/>
    <a:srgbClr val="44546A"/>
    <a:srgbClr val="990000"/>
    <a:srgbClr val="FF33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29" autoAdjust="0"/>
    <p:restoredTop sz="94660"/>
  </p:normalViewPr>
  <p:slideViewPr>
    <p:cSldViewPr snapToGrid="0">
      <p:cViewPr varScale="1">
        <p:scale>
          <a:sx n="107" d="100"/>
          <a:sy n="107" d="100"/>
        </p:scale>
        <p:origin x="336" y="114"/>
      </p:cViewPr>
      <p:guideLst>
        <p:guide orient="horz" pos="2160"/>
        <p:guide pos="312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1543" cy="341064"/>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5622799" y="0"/>
            <a:ext cx="4301543" cy="341064"/>
          </a:xfrm>
          <a:prstGeom prst="rect">
            <a:avLst/>
          </a:prstGeom>
        </p:spPr>
        <p:txBody>
          <a:bodyPr vert="horz" lIns="91440" tIns="45720" rIns="91440" bIns="45720" rtlCol="0"/>
          <a:lstStyle>
            <a:lvl1pPr algn="r">
              <a:defRPr sz="1200"/>
            </a:lvl1pPr>
          </a:lstStyle>
          <a:p>
            <a:fld id="{EBAB3EB9-4BA2-493B-9FCC-4DD77985A0B9}" type="datetimeFigureOut">
              <a:rPr lang="en-AU" smtClean="0"/>
              <a:t>6/06/2019</a:t>
            </a:fld>
            <a:endParaRPr lang="en-AU" dirty="0"/>
          </a:p>
        </p:txBody>
      </p:sp>
      <p:sp>
        <p:nvSpPr>
          <p:cNvPr id="4" name="Slide Image Placeholder 3"/>
          <p:cNvSpPr>
            <a:spLocks noGrp="1" noRot="1" noChangeAspect="1"/>
          </p:cNvSpPr>
          <p:nvPr>
            <p:ph type="sldImg" idx="2"/>
          </p:nvPr>
        </p:nvSpPr>
        <p:spPr>
          <a:xfrm>
            <a:off x="3308350" y="850900"/>
            <a:ext cx="3309938" cy="229235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992665" y="3271381"/>
            <a:ext cx="7941310" cy="267658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1" y="6456612"/>
            <a:ext cx="4301543" cy="341064"/>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5622799" y="6456612"/>
            <a:ext cx="4301543" cy="341064"/>
          </a:xfrm>
          <a:prstGeom prst="rect">
            <a:avLst/>
          </a:prstGeom>
        </p:spPr>
        <p:txBody>
          <a:bodyPr vert="horz" lIns="91440" tIns="45720" rIns="91440" bIns="45720" rtlCol="0" anchor="b"/>
          <a:lstStyle>
            <a:lvl1pPr algn="r">
              <a:defRPr sz="1200"/>
            </a:lvl1pPr>
          </a:lstStyle>
          <a:p>
            <a:fld id="{DB83AF54-B24C-40AF-94A6-DF48F7B34DCE}" type="slidenum">
              <a:rPr lang="en-AU" smtClean="0"/>
              <a:t>‹#›</a:t>
            </a:fld>
            <a:endParaRPr lang="en-AU" dirty="0"/>
          </a:p>
        </p:txBody>
      </p:sp>
    </p:spTree>
    <p:extLst>
      <p:ext uri="{BB962C8B-B14F-4D97-AF65-F5344CB8AC3E}">
        <p14:creationId xmlns:p14="http://schemas.microsoft.com/office/powerpoint/2010/main" val="4023836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white: small header">
    <p:spTree>
      <p:nvGrpSpPr>
        <p:cNvPr id="1" name=""/>
        <p:cNvGrpSpPr/>
        <p:nvPr/>
      </p:nvGrpSpPr>
      <p:grpSpPr>
        <a:xfrm>
          <a:off x="0" y="0"/>
          <a:ext cx="0" cy="0"/>
          <a:chOff x="0" y="0"/>
          <a:chExt cx="0" cy="0"/>
        </a:xfrm>
      </p:grpSpPr>
      <p:pic>
        <p:nvPicPr>
          <p:cNvPr id="5" name="Picture 4" descr="decorative"/>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1"/>
            <a:ext cx="9906001" cy="6860033"/>
          </a:xfrm>
          <a:prstGeom prst="rect">
            <a:avLst/>
          </a:prstGeom>
        </p:spPr>
      </p:pic>
      <p:sp>
        <p:nvSpPr>
          <p:cNvPr id="2" name="Title 1"/>
          <p:cNvSpPr>
            <a:spLocks noGrp="1"/>
          </p:cNvSpPr>
          <p:nvPr>
            <p:ph type="title" hasCustomPrompt="1"/>
          </p:nvPr>
        </p:nvSpPr>
        <p:spPr/>
        <p:txBody>
          <a:bodyPr/>
          <a:lstStyle>
            <a:lvl1pPr>
              <a:defRPr cap="none">
                <a:solidFill>
                  <a:srgbClr val="004EA8"/>
                </a:solidFill>
              </a:defRPr>
            </a:lvl1pPr>
          </a:lstStyle>
          <a:p>
            <a:r>
              <a:rPr lang="en-US" dirty="0"/>
              <a:t>Click To Edit </a:t>
            </a:r>
            <a:br>
              <a:rPr lang="en-US" dirty="0"/>
            </a:br>
            <a:r>
              <a:rPr lang="en-US" dirty="0"/>
              <a:t>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t>‹#›</a:t>
            </a:fld>
            <a:endParaRPr lang="en-US" dirty="0"/>
          </a:p>
        </p:txBody>
      </p:sp>
    </p:spTree>
    <p:extLst>
      <p:ext uri="{BB962C8B-B14F-4D97-AF65-F5344CB8AC3E}">
        <p14:creationId xmlns:p14="http://schemas.microsoft.com/office/powerpoint/2010/main" val="1854282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whit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9420044" y="6478438"/>
            <a:ext cx="408767" cy="303423"/>
          </a:xfrm>
        </p:spPr>
        <p:txBody>
          <a:bodyPr/>
          <a:lstStyle>
            <a:lvl1pPr algn="ctr">
              <a:defRPr sz="1000"/>
            </a:lvl1pPr>
          </a:lstStyle>
          <a:p>
            <a:fld id="{10F38EA1-A2B3-734E-8FE4-2A14DB32A8FE}" type="slidenum">
              <a:rPr lang="en-US" smtClean="0"/>
              <a:pPr/>
              <a:t>‹#›</a:t>
            </a:fld>
            <a:endParaRPr lang="en-US" dirty="0"/>
          </a:p>
        </p:txBody>
      </p:sp>
      <p:grpSp>
        <p:nvGrpSpPr>
          <p:cNvPr id="4" name="Group 3">
            <a:extLst>
              <a:ext uri="{FF2B5EF4-FFF2-40B4-BE49-F238E27FC236}">
                <a16:creationId xmlns:a16="http://schemas.microsoft.com/office/drawing/2014/main" id="{92DEEF05-9530-4EA2-B42B-2CF8DE86BC43}"/>
              </a:ext>
            </a:extLst>
          </p:cNvPr>
          <p:cNvGrpSpPr/>
          <p:nvPr userDrawn="1"/>
        </p:nvGrpSpPr>
        <p:grpSpPr>
          <a:xfrm>
            <a:off x="274684" y="78168"/>
            <a:ext cx="7444978" cy="992130"/>
            <a:chOff x="0" y="164995"/>
            <a:chExt cx="9163050" cy="992130"/>
          </a:xfrm>
        </p:grpSpPr>
        <p:sp>
          <p:nvSpPr>
            <p:cNvPr id="9" name="Title 1">
              <a:extLst>
                <a:ext uri="{FF2B5EF4-FFF2-40B4-BE49-F238E27FC236}">
                  <a16:creationId xmlns:a16="http://schemas.microsoft.com/office/drawing/2014/main" id="{55C298B5-CB55-407A-BA70-43B69FB3D4DE}"/>
                </a:ext>
              </a:extLst>
            </p:cNvPr>
            <p:cNvSpPr txBox="1">
              <a:spLocks/>
            </p:cNvSpPr>
            <p:nvPr userDrawn="1"/>
          </p:nvSpPr>
          <p:spPr>
            <a:xfrm>
              <a:off x="0" y="881785"/>
              <a:ext cx="7298266" cy="275340"/>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pPr algn="l"/>
              <a:r>
                <a:rPr lang="en-AU" sz="1200" dirty="0">
                  <a:solidFill>
                    <a:schemeClr val="bg1"/>
                  </a:solidFill>
                </a:rPr>
                <a:t> (Mining, Exploration, prospecting &amp; retention Tenement Types)</a:t>
              </a:r>
            </a:p>
          </p:txBody>
        </p:sp>
        <p:sp>
          <p:nvSpPr>
            <p:cNvPr id="10" name="Title 1">
              <a:extLst>
                <a:ext uri="{FF2B5EF4-FFF2-40B4-BE49-F238E27FC236}">
                  <a16:creationId xmlns:a16="http://schemas.microsoft.com/office/drawing/2014/main" id="{3BAAF2EF-3583-415F-91C0-22C447CF23DD}"/>
                </a:ext>
              </a:extLst>
            </p:cNvPr>
            <p:cNvSpPr txBox="1">
              <a:spLocks/>
            </p:cNvSpPr>
            <p:nvPr userDrawn="1"/>
          </p:nvSpPr>
          <p:spPr>
            <a:xfrm>
              <a:off x="0" y="164995"/>
              <a:ext cx="9163050" cy="764766"/>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r>
                <a:rPr lang="en-AU" sz="2000" dirty="0">
                  <a:solidFill>
                    <a:schemeClr val="bg1"/>
                  </a:solidFill>
                </a:rPr>
                <a:t>Earth resources regulation Minerals Dashboard</a:t>
              </a:r>
              <a:endParaRPr lang="en-AU" sz="2800" dirty="0">
                <a:solidFill>
                  <a:schemeClr val="bg1"/>
                </a:solidFill>
              </a:endParaRPr>
            </a:p>
          </p:txBody>
        </p:sp>
      </p:grpSp>
      <p:sp>
        <p:nvSpPr>
          <p:cNvPr id="2" name="TextBox 1"/>
          <p:cNvSpPr txBox="1"/>
          <p:nvPr userDrawn="1"/>
        </p:nvSpPr>
        <p:spPr>
          <a:xfrm>
            <a:off x="9108370" y="6507038"/>
            <a:ext cx="468970" cy="246221"/>
          </a:xfrm>
          <a:prstGeom prst="rect">
            <a:avLst/>
          </a:prstGeom>
          <a:noFill/>
        </p:spPr>
        <p:txBody>
          <a:bodyPr wrap="square" rtlCol="0">
            <a:spAutoFit/>
          </a:bodyPr>
          <a:lstStyle/>
          <a:p>
            <a:r>
              <a:rPr lang="en-AU" sz="1000" dirty="0">
                <a:solidFill>
                  <a:schemeClr val="bg1">
                    <a:lumMod val="50000"/>
                  </a:schemeClr>
                </a:solidFill>
              </a:rPr>
              <a:t>Page</a:t>
            </a:r>
          </a:p>
        </p:txBody>
      </p:sp>
    </p:spTree>
    <p:extLst>
      <p:ext uri="{BB962C8B-B14F-4D97-AF65-F5344CB8AC3E}">
        <p14:creationId xmlns:p14="http://schemas.microsoft.com/office/powerpoint/2010/main" val="1301437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1">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30D5755-161F-4F38-B0E4-5F9FAB8D264C}"/>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 r="40237"/>
          <a:stretch/>
        </p:blipFill>
        <p:spPr>
          <a:xfrm>
            <a:off x="4926000" y="0"/>
            <a:ext cx="4974535" cy="6858000"/>
          </a:xfrm>
          <a:prstGeom prst="rect">
            <a:avLst/>
          </a:prstGeom>
        </p:spPr>
      </p:pic>
      <p:pic>
        <p:nvPicPr>
          <p:cNvPr id="7" name="Picture 6" descr="DEDJTR cover page"/>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83" y="0"/>
            <a:ext cx="9903066" cy="6858000"/>
          </a:xfrm>
          <a:prstGeom prst="rect">
            <a:avLst/>
          </a:prstGeom>
        </p:spPr>
      </p:pic>
      <p:sp>
        <p:nvSpPr>
          <p:cNvPr id="2" name="Title 1"/>
          <p:cNvSpPr>
            <a:spLocks noGrp="1"/>
          </p:cNvSpPr>
          <p:nvPr>
            <p:ph type="ctrTitle" hasCustomPrompt="1"/>
          </p:nvPr>
        </p:nvSpPr>
        <p:spPr>
          <a:xfrm>
            <a:off x="794634" y="612250"/>
            <a:ext cx="4974535" cy="1248355"/>
          </a:xfrm>
        </p:spPr>
        <p:txBody>
          <a:bodyPr anchor="b">
            <a:normAutofit/>
          </a:bodyPr>
          <a:lstStyle>
            <a:lvl1pPr algn="l">
              <a:defRPr sz="2400" cap="none"/>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794633" y="2011680"/>
            <a:ext cx="4974535" cy="2337683"/>
          </a:xfrm>
        </p:spPr>
        <p:txBody>
          <a:bodyPr>
            <a:normAutofit/>
          </a:bodyPr>
          <a:lstStyle>
            <a:lvl1pPr marL="0" indent="0" algn="l">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4592679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6"/>
            <a:ext cx="8543925" cy="1010451"/>
          </a:xfrm>
          <a:prstGeom prst="rect">
            <a:avLst/>
          </a:prstGeom>
        </p:spPr>
        <p:txBody>
          <a:bodyPr vert="horz" lIns="91440" tIns="45720" rIns="91440" bIns="45720" rtlCol="0" anchor="b">
            <a:normAutofit/>
          </a:bodyPr>
          <a:lstStyle/>
          <a:p>
            <a:br>
              <a:rPr lang="en-US" dirty="0"/>
            </a:br>
            <a:r>
              <a:rPr lang="en-US" dirty="0"/>
              <a:t>Click to edit </a:t>
            </a:r>
            <a:br>
              <a:rPr lang="en-US" dirty="0"/>
            </a:br>
            <a:r>
              <a:rPr lang="en-US" dirty="0"/>
              <a:t>Master title style</a:t>
            </a:r>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1200">
                <a:solidFill>
                  <a:schemeClr val="tx1">
                    <a:tint val="75000"/>
                  </a:schemeClr>
                </a:solidFill>
                <a:latin typeface="Arial" charset="0"/>
                <a:ea typeface="Arial" charset="0"/>
                <a:cs typeface="Arial" charset="0"/>
              </a:defRPr>
            </a:lvl1pPr>
          </a:lstStyle>
          <a:p>
            <a:fld id="{10F38EA1-A2B3-734E-8FE4-2A14DB32A8FE}" type="slidenum">
              <a:rPr lang="en-US" smtClean="0"/>
              <a:pPr/>
              <a:t>‹#›</a:t>
            </a:fld>
            <a:endParaRPr lang="en-US" dirty="0"/>
          </a:p>
        </p:txBody>
      </p:sp>
      <p:sp>
        <p:nvSpPr>
          <p:cNvPr id="4" name="hc" descr="UNCLASSIFIED"/>
          <p:cNvSpPr txBox="1"/>
          <p:nvPr/>
        </p:nvSpPr>
        <p:spPr>
          <a:xfrm>
            <a:off x="0" y="0"/>
            <a:ext cx="9906000" cy="230832"/>
          </a:xfrm>
          <a:prstGeom prst="rect">
            <a:avLst/>
          </a:prstGeom>
          <a:noFill/>
        </p:spPr>
        <p:txBody>
          <a:bodyPr vert="horz" rtlCol="0">
            <a:spAutoFit/>
          </a:bodyPr>
          <a:lstStyle/>
          <a:p>
            <a:pPr algn="ctr"/>
            <a:r>
              <a:rPr lang="en-AU" sz="900" b="0" i="0" u="none" baseline="0" dirty="0">
                <a:solidFill>
                  <a:srgbClr val="000000"/>
                </a:solidFill>
                <a:latin typeface="arial"/>
              </a:rPr>
              <a:t>UNCLASSIFIED</a:t>
            </a:r>
          </a:p>
        </p:txBody>
      </p:sp>
      <p:pic>
        <p:nvPicPr>
          <p:cNvPr id="8" name="Picture 7">
            <a:extLst>
              <a:ext uri="{FF2B5EF4-FFF2-40B4-BE49-F238E27FC236}">
                <a16:creationId xmlns:a16="http://schemas.microsoft.com/office/drawing/2014/main" id="{452F10BE-BEE2-4932-90E3-235A574366E7}"/>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30886"/>
            <a:ext cx="9906000" cy="1320671"/>
          </a:xfrm>
          <a:prstGeom prst="rect">
            <a:avLst/>
          </a:prstGeom>
        </p:spPr>
      </p:pic>
    </p:spTree>
    <p:extLst>
      <p:ext uri="{BB962C8B-B14F-4D97-AF65-F5344CB8AC3E}">
        <p14:creationId xmlns:p14="http://schemas.microsoft.com/office/powerpoint/2010/main" val="864843041"/>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Lst>
  <p:hf hdr="0" ftr="0" dt="0"/>
  <p:txStyles>
    <p:titleStyle>
      <a:lvl1pPr algn="l" defTabSz="914400" rtl="0" eaLnBrk="1" latinLnBrk="0" hangingPunct="1">
        <a:lnSpc>
          <a:spcPct val="90000"/>
        </a:lnSpc>
        <a:spcBef>
          <a:spcPct val="0"/>
        </a:spcBef>
        <a:buNone/>
        <a:defRPr sz="2400" b="1" kern="1200" cap="all" baseline="0">
          <a:solidFill>
            <a:schemeClr val="bg1"/>
          </a:solidFill>
          <a:latin typeface="Arial" charset="0"/>
          <a:ea typeface="Arial" charset="0"/>
          <a:cs typeface="Arial" charset="0"/>
        </a:defRPr>
      </a:lvl1pPr>
    </p:titleStyle>
    <p:bodyStyle>
      <a:lvl1pPr marL="228600" indent="-228600" algn="l" defTabSz="914400" rtl="0" eaLnBrk="1" latinLnBrk="0" hangingPunct="1">
        <a:lnSpc>
          <a:spcPct val="90000"/>
        </a:lnSpc>
        <a:spcBef>
          <a:spcPts val="1000"/>
        </a:spcBef>
        <a:buFont typeface="Arial"/>
        <a:buChar char="•"/>
        <a:defRPr sz="240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00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a:buChar char="•"/>
        <a:defRPr sz="180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a:buChar char="•"/>
        <a:defRPr sz="160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a:buChar char="•"/>
        <a:defRPr sz="140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ED572ADA-5DB2-4B2A-A422-0624477F2EC2}"/>
              </a:ext>
            </a:extLst>
          </p:cNvPr>
          <p:cNvGraphicFramePr>
            <a:graphicFrameLocks noGrp="1"/>
          </p:cNvGraphicFramePr>
          <p:nvPr>
            <p:extLst>
              <p:ext uri="{D42A27DB-BD31-4B8C-83A1-F6EECF244321}">
                <p14:modId xmlns:p14="http://schemas.microsoft.com/office/powerpoint/2010/main" val="2372388999"/>
              </p:ext>
            </p:extLst>
          </p:nvPr>
        </p:nvGraphicFramePr>
        <p:xfrm>
          <a:off x="428622" y="1929263"/>
          <a:ext cx="9122151" cy="2805110"/>
        </p:xfrm>
        <a:graphic>
          <a:graphicData uri="http://schemas.openxmlformats.org/drawingml/2006/table">
            <a:tbl>
              <a:tblPr firstRow="1" firstCol="1" bandRow="1">
                <a:tableStyleId>{7DF18680-E054-41AD-8BC1-D1AEF772440D}</a:tableStyleId>
              </a:tblPr>
              <a:tblGrid>
                <a:gridCol w="206838">
                  <a:extLst>
                    <a:ext uri="{9D8B030D-6E8A-4147-A177-3AD203B41FA5}">
                      <a16:colId xmlns:a16="http://schemas.microsoft.com/office/drawing/2014/main" val="118827701"/>
                    </a:ext>
                  </a:extLst>
                </a:gridCol>
                <a:gridCol w="232409">
                  <a:extLst>
                    <a:ext uri="{9D8B030D-6E8A-4147-A177-3AD203B41FA5}">
                      <a16:colId xmlns:a16="http://schemas.microsoft.com/office/drawing/2014/main" val="2154301667"/>
                    </a:ext>
                  </a:extLst>
                </a:gridCol>
                <a:gridCol w="2704728">
                  <a:extLst>
                    <a:ext uri="{9D8B030D-6E8A-4147-A177-3AD203B41FA5}">
                      <a16:colId xmlns:a16="http://schemas.microsoft.com/office/drawing/2014/main" val="1037077575"/>
                    </a:ext>
                  </a:extLst>
                </a:gridCol>
                <a:gridCol w="747272">
                  <a:extLst>
                    <a:ext uri="{9D8B030D-6E8A-4147-A177-3AD203B41FA5}">
                      <a16:colId xmlns:a16="http://schemas.microsoft.com/office/drawing/2014/main" val="2500618158"/>
                    </a:ext>
                  </a:extLst>
                </a:gridCol>
                <a:gridCol w="747272">
                  <a:extLst>
                    <a:ext uri="{9D8B030D-6E8A-4147-A177-3AD203B41FA5}">
                      <a16:colId xmlns:a16="http://schemas.microsoft.com/office/drawing/2014/main" val="174136304"/>
                    </a:ext>
                  </a:extLst>
                </a:gridCol>
                <a:gridCol w="747272">
                  <a:extLst>
                    <a:ext uri="{9D8B030D-6E8A-4147-A177-3AD203B41FA5}">
                      <a16:colId xmlns:a16="http://schemas.microsoft.com/office/drawing/2014/main" val="3239156382"/>
                    </a:ext>
                  </a:extLst>
                </a:gridCol>
                <a:gridCol w="747272">
                  <a:extLst>
                    <a:ext uri="{9D8B030D-6E8A-4147-A177-3AD203B41FA5}">
                      <a16:colId xmlns:a16="http://schemas.microsoft.com/office/drawing/2014/main" val="1948303337"/>
                    </a:ext>
                  </a:extLst>
                </a:gridCol>
                <a:gridCol w="747272">
                  <a:extLst>
                    <a:ext uri="{9D8B030D-6E8A-4147-A177-3AD203B41FA5}">
                      <a16:colId xmlns:a16="http://schemas.microsoft.com/office/drawing/2014/main" val="2096906057"/>
                    </a:ext>
                  </a:extLst>
                </a:gridCol>
                <a:gridCol w="747272">
                  <a:extLst>
                    <a:ext uri="{9D8B030D-6E8A-4147-A177-3AD203B41FA5}">
                      <a16:colId xmlns:a16="http://schemas.microsoft.com/office/drawing/2014/main" val="2036010331"/>
                    </a:ext>
                  </a:extLst>
                </a:gridCol>
                <a:gridCol w="747272">
                  <a:extLst>
                    <a:ext uri="{9D8B030D-6E8A-4147-A177-3AD203B41FA5}">
                      <a16:colId xmlns:a16="http://schemas.microsoft.com/office/drawing/2014/main" val="1971612285"/>
                    </a:ext>
                  </a:extLst>
                </a:gridCol>
                <a:gridCol w="747272">
                  <a:extLst>
                    <a:ext uri="{9D8B030D-6E8A-4147-A177-3AD203B41FA5}">
                      <a16:colId xmlns:a16="http://schemas.microsoft.com/office/drawing/2014/main" val="931480019"/>
                    </a:ext>
                  </a:extLst>
                </a:gridCol>
              </a:tblGrid>
              <a:tr h="270505">
                <a:tc>
                  <a:txBody>
                    <a:bodyPr/>
                    <a:lstStyle/>
                    <a:p>
                      <a:pPr algn="ctr"/>
                      <a:endParaRPr lang="en-AU" sz="1200" dirty="0"/>
                    </a:p>
                  </a:txBody>
                  <a:tcPr marL="76340" marR="76340" marT="46979" marB="46979" anchor="ctr">
                    <a:solidFill>
                      <a:schemeClr val="bg1"/>
                    </a:solidFill>
                  </a:tcPr>
                </a:tc>
                <a:tc gridSpan="2">
                  <a:txBody>
                    <a:bodyPr/>
                    <a:lstStyle/>
                    <a:p>
                      <a:pPr algn="ctr"/>
                      <a:endParaRPr lang="en-AU" sz="1200" dirty="0"/>
                    </a:p>
                  </a:txBody>
                  <a:tcPr marL="76340" marR="76340" marT="46979" marB="46979" anchor="ctr">
                    <a:solidFill>
                      <a:schemeClr val="bg1"/>
                    </a:solidFill>
                  </a:tcPr>
                </a:tc>
                <a:tc hMerge="1">
                  <a:txBody>
                    <a:bodyPr/>
                    <a:lstStyle/>
                    <a:p>
                      <a:endParaRPr lang="en-AU"/>
                    </a:p>
                  </a:txBody>
                  <a:tcPr/>
                </a:tc>
                <a:tc gridSpan="4">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200" dirty="0"/>
                        <a:t>At 31 May 2018 </a:t>
                      </a:r>
                    </a:p>
                  </a:txBody>
                  <a:tcPr marL="76340" marR="76340" marT="46979" marB="46979" anchor="ctr">
                    <a:solidFill>
                      <a:srgbClr val="002060"/>
                    </a:solidFill>
                  </a:tcPr>
                </a:tc>
                <a:tc hMerge="1">
                  <a:txBody>
                    <a:bodyPr/>
                    <a:lstStyle/>
                    <a:p>
                      <a:endParaRPr lang="en-AU"/>
                    </a:p>
                  </a:txBody>
                  <a:tcPr/>
                </a:tc>
                <a:tc hMerge="1">
                  <a:txBody>
                    <a:bodyPr/>
                    <a:lstStyle/>
                    <a:p>
                      <a:pPr algn="ctr"/>
                      <a:endParaRPr lang="en-AU" sz="1400" dirty="0"/>
                    </a:p>
                  </a:txBody>
                  <a:tcPr marL="93957" marR="93957" marT="46979" marB="46979" anchor="ctr"/>
                </a:tc>
                <a:tc hMerge="1">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endParaRPr lang="en-AU" sz="1400" dirty="0"/>
                    </a:p>
                  </a:txBody>
                  <a:tcPr marL="93957" marR="93957" marT="46979" marB="46979" anchor="ctr"/>
                </a:tc>
                <a:tc gridSpan="4">
                  <a:txBody>
                    <a:bodyPr/>
                    <a:lstStyle/>
                    <a:p>
                      <a:pPr algn="ctr"/>
                      <a:r>
                        <a:rPr lang="en-AU" sz="1200" dirty="0"/>
                        <a:t>At 31 May 2019</a:t>
                      </a:r>
                    </a:p>
                  </a:txBody>
                  <a:tcPr marL="76340" marR="76340" marT="46979" marB="46979" anchor="ctr">
                    <a:solidFill>
                      <a:srgbClr val="002060"/>
                    </a:solidFill>
                  </a:tcPr>
                </a:tc>
                <a:tc hMerge="1">
                  <a:txBody>
                    <a:bodyPr/>
                    <a:lstStyle/>
                    <a:p>
                      <a:endParaRPr lang="en-AU"/>
                    </a:p>
                  </a:txBody>
                  <a:tcPr/>
                </a:tc>
                <a:tc hMerge="1">
                  <a:txBody>
                    <a:bodyPr/>
                    <a:lstStyle/>
                    <a:p>
                      <a:pPr algn="ctr"/>
                      <a:endParaRPr lang="en-AU" sz="1400" dirty="0"/>
                    </a:p>
                  </a:txBody>
                  <a:tcPr marL="93957" marR="93957" marT="46979" marB="46979" anchor="ctr"/>
                </a:tc>
                <a:tc hMerge="1">
                  <a:txBody>
                    <a:bodyPr/>
                    <a:lstStyle/>
                    <a:p>
                      <a:pPr algn="ctr"/>
                      <a:endParaRPr lang="en-AU" sz="1400" dirty="0"/>
                    </a:p>
                  </a:txBody>
                  <a:tcPr marL="93957" marR="93957" marT="46979" marB="46979" anchor="ctr"/>
                </a:tc>
                <a:extLst>
                  <a:ext uri="{0D108BD9-81ED-4DB2-BD59-A6C34878D82A}">
                    <a16:rowId xmlns:a16="http://schemas.microsoft.com/office/drawing/2014/main" val="3108810027"/>
                  </a:ext>
                </a:extLst>
              </a:tr>
              <a:tr h="538406">
                <a:tc gridSpan="3">
                  <a:txBody>
                    <a:bodyPr/>
                    <a:lstStyle/>
                    <a:p>
                      <a:pPr algn="ctr"/>
                      <a:r>
                        <a:rPr lang="en-AU" sz="1200" b="1" dirty="0"/>
                        <a:t>Application Type</a:t>
                      </a:r>
                    </a:p>
                  </a:txBody>
                  <a:tcPr marL="76340" marR="76340" marT="46979" marB="46979" anchor="ctr">
                    <a:solidFill>
                      <a:schemeClr val="accent5">
                        <a:lumMod val="75000"/>
                      </a:schemeClr>
                    </a:solidFill>
                  </a:tcPr>
                </a:tc>
                <a:tc hMerge="1">
                  <a:txBody>
                    <a:bodyPr/>
                    <a:lstStyle/>
                    <a:p>
                      <a:pPr algn="ctr"/>
                      <a:endParaRPr lang="en-AU" sz="1000" b="1" dirty="0"/>
                    </a:p>
                  </a:txBody>
                  <a:tcPr marL="76340" marR="76340" marT="46979" marB="46979" anchor="ctr"/>
                </a:tc>
                <a:tc hMerge="1">
                  <a:txBody>
                    <a:bodyPr/>
                    <a:lstStyle/>
                    <a:p>
                      <a:endParaRPr lang="en-AU"/>
                    </a:p>
                  </a:txBody>
                  <a:tcPr/>
                </a:tc>
                <a:tc>
                  <a:txBody>
                    <a:bodyPr/>
                    <a:lstStyle/>
                    <a:p>
                      <a:pPr algn="ctr"/>
                      <a:r>
                        <a:rPr lang="en-AU" sz="1000" b="1" dirty="0">
                          <a:solidFill>
                            <a:schemeClr val="bg1"/>
                          </a:solidFill>
                        </a:rPr>
                        <a:t>Licences </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Variations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Work Plans</a:t>
                      </a:r>
                    </a:p>
                    <a:p>
                      <a:pPr algn="ctr"/>
                      <a:r>
                        <a:rPr lang="en-AU" sz="1000" b="1" dirty="0">
                          <a:solidFill>
                            <a:schemeClr val="bg1"/>
                          </a:solidFill>
                        </a:rPr>
                        <a:t> (Minerals)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Total</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Licences </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Variations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Work Plans</a:t>
                      </a:r>
                    </a:p>
                    <a:p>
                      <a:pPr algn="ctr"/>
                      <a:r>
                        <a:rPr lang="en-AU" sz="1000" b="1" dirty="0">
                          <a:solidFill>
                            <a:schemeClr val="bg1"/>
                          </a:solidFill>
                        </a:rPr>
                        <a:t>(Minerals)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Total</a:t>
                      </a:r>
                    </a:p>
                  </a:txBody>
                  <a:tcPr marL="76340" marR="76340" marT="46979" marB="46979" anchor="ctr">
                    <a:solidFill>
                      <a:schemeClr val="accent5">
                        <a:lumMod val="75000"/>
                      </a:schemeClr>
                    </a:solidFill>
                  </a:tcPr>
                </a:tc>
                <a:extLst>
                  <a:ext uri="{0D108BD9-81ED-4DB2-BD59-A6C34878D82A}">
                    <a16:rowId xmlns:a16="http://schemas.microsoft.com/office/drawing/2014/main" val="1256897723"/>
                  </a:ext>
                </a:extLst>
              </a:tr>
              <a:tr h="428094">
                <a:tc gridSpan="3">
                  <a:txBody>
                    <a:bodyPr/>
                    <a:lstStyle/>
                    <a:p>
                      <a:pPr algn="l"/>
                      <a:r>
                        <a:rPr lang="en-AU" sz="1200" b="1" dirty="0">
                          <a:solidFill>
                            <a:schemeClr val="tx1"/>
                          </a:solidFill>
                        </a:rPr>
                        <a:t>Total applications in the regulatory system</a:t>
                      </a:r>
                    </a:p>
                  </a:txBody>
                  <a:tcPr marL="76340" marR="76340" marT="46979" marB="46979" anchor="ctr">
                    <a:solidFill>
                      <a:schemeClr val="accent5"/>
                    </a:solidFill>
                  </a:tcPr>
                </a:tc>
                <a:tc hMerge="1">
                  <a:txBody>
                    <a:bodyPr/>
                    <a:lstStyle/>
                    <a:p>
                      <a:pPr algn="ctr"/>
                      <a:endParaRPr lang="en-AU" sz="1000" b="1" dirty="0"/>
                    </a:p>
                  </a:txBody>
                  <a:tcPr marL="76340" marR="76340" marT="46979" marB="46979" anchor="ctr"/>
                </a:tc>
                <a:tc hMerge="1">
                  <a:txBody>
                    <a:bodyPr/>
                    <a:lstStyle/>
                    <a:p>
                      <a:endParaRPr lang="en-AU"/>
                    </a:p>
                  </a:txBody>
                  <a:tcPr/>
                </a:tc>
                <a:tc>
                  <a:txBody>
                    <a:bodyPr/>
                    <a:lstStyle/>
                    <a:p>
                      <a:pPr algn="ctr"/>
                      <a:r>
                        <a:rPr lang="en-AU" sz="1200" b="1" dirty="0">
                          <a:solidFill>
                            <a:schemeClr val="tx1"/>
                          </a:solidFill>
                        </a:rPr>
                        <a:t>115</a:t>
                      </a:r>
                    </a:p>
                  </a:txBody>
                  <a:tcPr marL="76340" marR="76340" marT="46979" marB="46979" anchor="ctr">
                    <a:solidFill>
                      <a:schemeClr val="accent5"/>
                    </a:solidFill>
                  </a:tcPr>
                </a:tc>
                <a:tc>
                  <a:txBody>
                    <a:bodyPr/>
                    <a:lstStyle/>
                    <a:p>
                      <a:pPr algn="ctr"/>
                      <a:r>
                        <a:rPr lang="en-AU" sz="1200" b="1" dirty="0">
                          <a:solidFill>
                            <a:schemeClr val="tx1"/>
                          </a:solidFill>
                        </a:rPr>
                        <a:t>109</a:t>
                      </a:r>
                    </a:p>
                  </a:txBody>
                  <a:tcPr marL="76340" marR="76340" marT="46979" marB="46979" anchor="ctr">
                    <a:solidFill>
                      <a:schemeClr val="accent5"/>
                    </a:solidFill>
                  </a:tcPr>
                </a:tc>
                <a:tc>
                  <a:txBody>
                    <a:bodyPr/>
                    <a:lstStyle/>
                    <a:p>
                      <a:pPr algn="ctr"/>
                      <a:r>
                        <a:rPr lang="en-AU" sz="1200" b="1" dirty="0">
                          <a:solidFill>
                            <a:schemeClr val="tx1"/>
                          </a:solidFill>
                        </a:rPr>
                        <a:t>87</a:t>
                      </a:r>
                    </a:p>
                  </a:txBody>
                  <a:tcPr marL="76340" marR="76340" marT="46979" marB="46979" anchor="ctr">
                    <a:solidFill>
                      <a:schemeClr val="accent5"/>
                    </a:solidFill>
                  </a:tcPr>
                </a:tc>
                <a:tc>
                  <a:txBody>
                    <a:bodyPr/>
                    <a:lstStyle/>
                    <a:p>
                      <a:pPr algn="ctr"/>
                      <a:r>
                        <a:rPr lang="en-AU" sz="1200" b="1" dirty="0">
                          <a:solidFill>
                            <a:schemeClr val="bg1"/>
                          </a:solidFill>
                        </a:rPr>
                        <a:t>311</a:t>
                      </a:r>
                    </a:p>
                  </a:txBody>
                  <a:tcPr marL="76340" marR="76340" marT="46979" marB="46979" anchor="ctr">
                    <a:solidFill>
                      <a:schemeClr val="accent5">
                        <a:lumMod val="75000"/>
                      </a:schemeClr>
                    </a:solidFill>
                  </a:tcPr>
                </a:tc>
                <a:tc>
                  <a:txBody>
                    <a:bodyPr/>
                    <a:lstStyle/>
                    <a:p>
                      <a:pPr algn="ctr"/>
                      <a:r>
                        <a:rPr lang="en-AU" sz="1200" b="1" dirty="0">
                          <a:solidFill>
                            <a:schemeClr val="tx1"/>
                          </a:solidFill>
                        </a:rPr>
                        <a:t>146</a:t>
                      </a:r>
                    </a:p>
                  </a:txBody>
                  <a:tcPr marL="76340" marR="76340" marT="46979" marB="46979" anchor="ctr">
                    <a:solidFill>
                      <a:schemeClr val="accent5"/>
                    </a:solidFill>
                  </a:tcPr>
                </a:tc>
                <a:tc>
                  <a:txBody>
                    <a:bodyPr/>
                    <a:lstStyle/>
                    <a:p>
                      <a:pPr algn="ctr"/>
                      <a:r>
                        <a:rPr lang="en-AU" sz="1200" b="1" dirty="0">
                          <a:solidFill>
                            <a:schemeClr val="tx1"/>
                          </a:solidFill>
                        </a:rPr>
                        <a:t>100</a:t>
                      </a:r>
                    </a:p>
                  </a:txBody>
                  <a:tcPr marL="76340" marR="76340" marT="46979" marB="46979" anchor="ctr">
                    <a:solidFill>
                      <a:schemeClr val="accent5"/>
                    </a:solidFill>
                  </a:tcPr>
                </a:tc>
                <a:tc>
                  <a:txBody>
                    <a:bodyPr/>
                    <a:lstStyle/>
                    <a:p>
                      <a:pPr algn="ctr"/>
                      <a:r>
                        <a:rPr lang="en-AU" sz="1200" b="1" dirty="0">
                          <a:solidFill>
                            <a:schemeClr val="tx1"/>
                          </a:solidFill>
                        </a:rPr>
                        <a:t>80</a:t>
                      </a:r>
                    </a:p>
                  </a:txBody>
                  <a:tcPr marL="76340" marR="76340" marT="46979" marB="46979" anchor="ctr">
                    <a:solidFill>
                      <a:schemeClr val="accent5"/>
                    </a:solidFill>
                  </a:tcPr>
                </a:tc>
                <a:tc>
                  <a:txBody>
                    <a:bodyPr/>
                    <a:lstStyle/>
                    <a:p>
                      <a:pPr marL="0" algn="ctr" defTabSz="960120" rtl="0" eaLnBrk="1" latinLnBrk="0" hangingPunct="1"/>
                      <a:r>
                        <a:rPr lang="en-AU" sz="1200" b="1" kern="1200" dirty="0">
                          <a:solidFill>
                            <a:schemeClr val="bg1"/>
                          </a:solidFill>
                          <a:latin typeface="+mn-lt"/>
                          <a:ea typeface="+mn-ea"/>
                          <a:cs typeface="+mn-cs"/>
                        </a:rPr>
                        <a:t>326</a:t>
                      </a:r>
                    </a:p>
                  </a:txBody>
                  <a:tcPr marL="76340" marR="76340" marT="46979" marB="46979" anchor="ctr">
                    <a:solidFill>
                      <a:schemeClr val="accent5">
                        <a:lumMod val="75000"/>
                      </a:schemeClr>
                    </a:solidFill>
                  </a:tcPr>
                </a:tc>
                <a:extLst>
                  <a:ext uri="{0D108BD9-81ED-4DB2-BD59-A6C34878D82A}">
                    <a16:rowId xmlns:a16="http://schemas.microsoft.com/office/drawing/2014/main" val="855826041"/>
                  </a:ext>
                </a:extLst>
              </a:tr>
              <a:tr h="428094">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endParaRPr lang="en-AU" sz="1000" b="1" dirty="0"/>
                    </a:p>
                  </a:txBody>
                  <a:tcPr marL="76340" marR="76340" marT="46979" marB="46979" anchor="ctr">
                    <a:noFill/>
                  </a:tcPr>
                </a:tc>
                <a:tc gridSpan="2">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r>
                        <a:rPr lang="en-AU" sz="1200" b="1" dirty="0"/>
                        <a:t>Total applications with Applicant</a:t>
                      </a:r>
                    </a:p>
                  </a:txBody>
                  <a:tcPr marL="76340" marR="76340" marT="46979" marB="46979" anchor="ctr">
                    <a:solidFill>
                      <a:schemeClr val="accent5">
                        <a:lumMod val="60000"/>
                        <a:lumOff val="40000"/>
                      </a:schemeClr>
                    </a:solidFill>
                  </a:tcPr>
                </a:tc>
                <a:tc hMerge="1">
                  <a:txBody>
                    <a:bodyPr/>
                    <a:lstStyle/>
                    <a:p>
                      <a:endParaRPr lang="en-AU"/>
                    </a:p>
                  </a:txBody>
                  <a:tcPr/>
                </a:tc>
                <a:tc>
                  <a:txBody>
                    <a:bodyPr/>
                    <a:lstStyle/>
                    <a:p>
                      <a:pPr marL="0" algn="ctr" defTabSz="960120" rtl="0" eaLnBrk="1" latinLnBrk="0" hangingPunct="1"/>
                      <a:r>
                        <a:rPr lang="en-AU" sz="1200" b="0" kern="1200" dirty="0">
                          <a:solidFill>
                            <a:schemeClr val="tx1"/>
                          </a:solidFill>
                          <a:latin typeface="+mn-lt"/>
                          <a:ea typeface="+mn-ea"/>
                          <a:cs typeface="+mn-cs"/>
                        </a:rPr>
                        <a:t>84</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69</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84</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1" kern="1200" dirty="0">
                          <a:solidFill>
                            <a:schemeClr val="bg1"/>
                          </a:solidFill>
                          <a:latin typeface="+mn-lt"/>
                          <a:ea typeface="+mn-ea"/>
                          <a:cs typeface="+mn-cs"/>
                        </a:rPr>
                        <a:t>237</a:t>
                      </a:r>
                    </a:p>
                  </a:txBody>
                  <a:tcPr marL="76340" marR="76340" marT="46979" marB="46979" anchor="ctr">
                    <a:solidFill>
                      <a:schemeClr val="accent5">
                        <a:lumMod val="75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87</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65</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78</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1" kern="1200" dirty="0">
                          <a:solidFill>
                            <a:schemeClr val="bg1"/>
                          </a:solidFill>
                        </a:rPr>
                        <a:t>230</a:t>
                      </a:r>
                      <a:endParaRPr lang="en-AU" sz="1200" b="1" kern="1200" dirty="0">
                        <a:solidFill>
                          <a:schemeClr val="bg1"/>
                        </a:solidFill>
                        <a:latin typeface="+mn-lt"/>
                        <a:ea typeface="+mn-ea"/>
                        <a:cs typeface="+mn-cs"/>
                      </a:endParaRPr>
                    </a:p>
                  </a:txBody>
                  <a:tcPr marL="76340" marR="76340" marT="46979" marB="46979" anchor="ctr">
                    <a:solidFill>
                      <a:schemeClr val="accent5">
                        <a:lumMod val="75000"/>
                      </a:schemeClr>
                    </a:solidFill>
                  </a:tcPr>
                </a:tc>
                <a:extLst>
                  <a:ext uri="{0D108BD9-81ED-4DB2-BD59-A6C34878D82A}">
                    <a16:rowId xmlns:a16="http://schemas.microsoft.com/office/drawing/2014/main" val="3201951553"/>
                  </a:ext>
                </a:extLst>
              </a:tr>
              <a:tr h="478328">
                <a:tc>
                  <a:txBody>
                    <a:bodyPr/>
                    <a:lstStyle/>
                    <a:p>
                      <a:pPr algn="ctr"/>
                      <a:endParaRPr lang="en-AU" sz="1000" b="1" dirty="0"/>
                    </a:p>
                  </a:txBody>
                  <a:tcPr marL="76340" marR="76340" marT="46979" marB="46979" anchor="ctr">
                    <a:noFill/>
                  </a:tcPr>
                </a:tc>
                <a:tc gridSpan="2">
                  <a:txBody>
                    <a:bodyPr/>
                    <a:lstStyle/>
                    <a:p>
                      <a:pPr algn="l"/>
                      <a:r>
                        <a:rPr lang="en-AU" sz="1200" b="1" dirty="0"/>
                        <a:t>Total applications with Earth Resources Regulation</a:t>
                      </a:r>
                    </a:p>
                  </a:txBody>
                  <a:tcPr marL="76340" marR="76340" marT="46979" marB="46979" anchor="ctr">
                    <a:solidFill>
                      <a:schemeClr val="accent5">
                        <a:lumMod val="60000"/>
                        <a:lumOff val="40000"/>
                      </a:schemeClr>
                    </a:solidFill>
                  </a:tcPr>
                </a:tc>
                <a:tc hMerge="1">
                  <a:txBody>
                    <a:bodyPr/>
                    <a:lstStyle/>
                    <a:p>
                      <a:endParaRPr lang="en-AU"/>
                    </a:p>
                  </a:txBody>
                  <a:tcPr/>
                </a:tc>
                <a:tc>
                  <a:txBody>
                    <a:bodyPr/>
                    <a:lstStyle/>
                    <a:p>
                      <a:pPr algn="ctr"/>
                      <a:r>
                        <a:rPr lang="en-AU" sz="1200" b="0" dirty="0">
                          <a:solidFill>
                            <a:schemeClr val="tx1"/>
                          </a:solidFill>
                        </a:rPr>
                        <a:t>31</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40</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3</a:t>
                      </a:r>
                    </a:p>
                  </a:txBody>
                  <a:tcPr marL="76340" marR="76340" marT="46979" marB="46979" anchor="ctr">
                    <a:solidFill>
                      <a:schemeClr val="accent5">
                        <a:lumMod val="60000"/>
                        <a:lumOff val="40000"/>
                      </a:schemeClr>
                    </a:solidFill>
                  </a:tcPr>
                </a:tc>
                <a:tc>
                  <a:txBody>
                    <a:bodyPr/>
                    <a:lstStyle/>
                    <a:p>
                      <a:pPr algn="ctr"/>
                      <a:r>
                        <a:rPr lang="en-AU" sz="1200" b="1" dirty="0">
                          <a:solidFill>
                            <a:schemeClr val="bg1"/>
                          </a:solidFill>
                        </a:rPr>
                        <a:t>74</a:t>
                      </a:r>
                    </a:p>
                  </a:txBody>
                  <a:tcPr marL="76340" marR="76340" marT="46979" marB="46979" anchor="ctr">
                    <a:solidFill>
                      <a:schemeClr val="accent5">
                        <a:lumMod val="75000"/>
                      </a:schemeClr>
                    </a:solidFill>
                  </a:tcPr>
                </a:tc>
                <a:tc>
                  <a:txBody>
                    <a:bodyPr/>
                    <a:lstStyle/>
                    <a:p>
                      <a:pPr algn="ctr"/>
                      <a:r>
                        <a:rPr lang="en-AU" sz="1200" b="0" dirty="0">
                          <a:solidFill>
                            <a:schemeClr val="tx1"/>
                          </a:solidFill>
                        </a:rPr>
                        <a:t>59</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35</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2</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1" kern="1200" dirty="0">
                          <a:solidFill>
                            <a:schemeClr val="bg1"/>
                          </a:solidFill>
                          <a:latin typeface="+mn-lt"/>
                          <a:ea typeface="+mn-ea"/>
                          <a:cs typeface="+mn-cs"/>
                        </a:rPr>
                        <a:t>96</a:t>
                      </a:r>
                    </a:p>
                  </a:txBody>
                  <a:tcPr marL="76340" marR="76340" marT="46979" marB="46979" anchor="ctr">
                    <a:solidFill>
                      <a:schemeClr val="accent5">
                        <a:lumMod val="75000"/>
                      </a:schemeClr>
                    </a:solidFill>
                  </a:tcPr>
                </a:tc>
                <a:extLst>
                  <a:ext uri="{0D108BD9-81ED-4DB2-BD59-A6C34878D82A}">
                    <a16:rowId xmlns:a16="http://schemas.microsoft.com/office/drawing/2014/main" val="2656952183"/>
                  </a:ext>
                </a:extLst>
              </a:tr>
              <a:tr h="475861">
                <a:tc>
                  <a:txBody>
                    <a:bodyPr/>
                    <a:lstStyle/>
                    <a:p>
                      <a:pPr marL="0" algn="ctr" defTabSz="914400" rtl="0" eaLnBrk="1" latinLnBrk="0" hangingPunct="1"/>
                      <a:endParaRPr lang="en-AU" sz="1000" b="1" kern="1200" dirty="0">
                        <a:solidFill>
                          <a:schemeClr val="tx1"/>
                        </a:solidFill>
                        <a:latin typeface="+mn-lt"/>
                        <a:ea typeface="+mn-ea"/>
                        <a:cs typeface="+mn-cs"/>
                      </a:endParaRPr>
                    </a:p>
                  </a:txBody>
                  <a:tcPr marL="76340" marR="76340" marT="46979" marB="46979" anchor="ctr">
                    <a:noFill/>
                  </a:tcPr>
                </a:tc>
                <a:tc>
                  <a:txBody>
                    <a:bodyPr/>
                    <a:lstStyle/>
                    <a:p>
                      <a:pPr marL="0" algn="ctr" defTabSz="914400" rtl="0" eaLnBrk="1" latinLnBrk="0" hangingPunct="1"/>
                      <a:endParaRPr lang="en-AU" sz="1000" b="1" kern="1200" dirty="0">
                        <a:solidFill>
                          <a:schemeClr val="tx1"/>
                        </a:solidFill>
                        <a:latin typeface="+mn-lt"/>
                        <a:ea typeface="+mn-ea"/>
                        <a:cs typeface="+mn-cs"/>
                      </a:endParaRPr>
                    </a:p>
                  </a:txBody>
                  <a:tcPr marL="76340" marR="76340" marT="46979" marB="46979"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b="0" kern="1200" dirty="0"/>
                        <a:t># of applications with Earth Resources Regulation that are over statutory time frame</a:t>
                      </a:r>
                      <a:endParaRPr lang="en-AU" sz="1200" b="0" kern="1200" dirty="0">
                        <a:solidFill>
                          <a:schemeClr val="tx1"/>
                        </a:solidFill>
                        <a:latin typeface="+mn-lt"/>
                        <a:ea typeface="+mn-ea"/>
                        <a:cs typeface="+mn-cs"/>
                      </a:endParaRP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5</a:t>
                      </a: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bg1">
                              <a:lumMod val="50000"/>
                            </a:schemeClr>
                          </a:solidFill>
                        </a:rPr>
                        <a:t>N/A*</a:t>
                      </a:r>
                      <a:endParaRPr lang="en-AU" sz="1200" b="1" kern="1200" dirty="0">
                        <a:solidFill>
                          <a:schemeClr val="bg1">
                            <a:lumMod val="50000"/>
                          </a:schemeClr>
                        </a:solidFill>
                        <a:latin typeface="+mn-lt"/>
                        <a:ea typeface="+mn-ea"/>
                        <a:cs typeface="+mn-cs"/>
                      </a:endParaRP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1</a:t>
                      </a: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6</a:t>
                      </a:r>
                    </a:p>
                  </a:txBody>
                  <a:tcPr marL="76340" marR="76340" marT="46979" marB="46979" anchor="ctr">
                    <a:solidFill>
                      <a:schemeClr val="accent5">
                        <a:lumMod val="75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17</a:t>
                      </a: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bg1">
                              <a:lumMod val="50000"/>
                            </a:schemeClr>
                          </a:solidFill>
                        </a:rPr>
                        <a:t>N/A*</a:t>
                      </a:r>
                      <a:endParaRPr lang="en-AU" sz="1200" b="1" kern="1200" dirty="0">
                        <a:solidFill>
                          <a:schemeClr val="bg1">
                            <a:lumMod val="50000"/>
                          </a:schemeClr>
                        </a:solidFill>
                        <a:latin typeface="+mn-lt"/>
                        <a:ea typeface="+mn-ea"/>
                        <a:cs typeface="+mn-cs"/>
                      </a:endParaRPr>
                    </a:p>
                  </a:txBody>
                  <a:tcPr marL="76340" marR="76340" marT="46979" marB="46979" anchor="ctr">
                    <a:solidFill>
                      <a:schemeClr val="accent5">
                        <a:lumMod val="20000"/>
                        <a:lumOff val="80000"/>
                      </a:schemeClr>
                    </a:solidFill>
                  </a:tcPr>
                </a:tc>
                <a:tc>
                  <a:txBody>
                    <a:bodyPr/>
                    <a:lstStyle/>
                    <a:p>
                      <a:pPr algn="ctr"/>
                      <a:r>
                        <a:rPr lang="en-AU" sz="1200" b="1" dirty="0">
                          <a:solidFill>
                            <a:schemeClr val="tx1"/>
                          </a:solidFill>
                        </a:rPr>
                        <a:t>0</a:t>
                      </a:r>
                    </a:p>
                  </a:txBody>
                  <a:tcPr marL="76340" marR="76340" marT="46979" marB="46979" anchor="ctr">
                    <a:solidFill>
                      <a:schemeClr val="accent5">
                        <a:lumMod val="20000"/>
                        <a:lumOff val="80000"/>
                      </a:schemeClr>
                    </a:solidFill>
                  </a:tcPr>
                </a:tc>
                <a:tc>
                  <a:txBody>
                    <a:bodyPr/>
                    <a:lstStyle/>
                    <a:p>
                      <a:pPr marL="0" algn="ctr" defTabSz="960120" rtl="0" eaLnBrk="1" latinLnBrk="0" hangingPunct="1"/>
                      <a:r>
                        <a:rPr lang="en-AU" sz="1200" b="1" kern="1200" dirty="0">
                          <a:solidFill>
                            <a:schemeClr val="tx1"/>
                          </a:solidFill>
                          <a:latin typeface="+mn-lt"/>
                          <a:ea typeface="+mn-ea"/>
                          <a:cs typeface="+mn-cs"/>
                        </a:rPr>
                        <a:t>17</a:t>
                      </a:r>
                    </a:p>
                  </a:txBody>
                  <a:tcPr marL="76340" marR="76340" marT="46979" marB="46979" anchor="ctr">
                    <a:solidFill>
                      <a:schemeClr val="accent5">
                        <a:lumMod val="75000"/>
                      </a:schemeClr>
                    </a:solidFill>
                  </a:tcPr>
                </a:tc>
                <a:extLst>
                  <a:ext uri="{0D108BD9-81ED-4DB2-BD59-A6C34878D82A}">
                    <a16:rowId xmlns:a16="http://schemas.microsoft.com/office/drawing/2014/main" val="2336709903"/>
                  </a:ext>
                </a:extLst>
              </a:tr>
            </a:tbl>
          </a:graphicData>
        </a:graphic>
      </p:graphicFrame>
      <p:sp>
        <p:nvSpPr>
          <p:cNvPr id="5" name="Content Placeholder 2">
            <a:extLst>
              <a:ext uri="{FF2B5EF4-FFF2-40B4-BE49-F238E27FC236}">
                <a16:creationId xmlns:a16="http://schemas.microsoft.com/office/drawing/2014/main" id="{301F9264-E803-4923-9A20-18A996E3C945}"/>
              </a:ext>
            </a:extLst>
          </p:cNvPr>
          <p:cNvSpPr txBox="1">
            <a:spLocks/>
          </p:cNvSpPr>
          <p:nvPr/>
        </p:nvSpPr>
        <p:spPr>
          <a:xfrm>
            <a:off x="355228" y="1573753"/>
            <a:ext cx="5716289" cy="3555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Applications Overview – May 2018 vs May 2019:</a:t>
            </a:r>
          </a:p>
        </p:txBody>
      </p:sp>
      <p:grpSp>
        <p:nvGrpSpPr>
          <p:cNvPr id="9" name="Group 8">
            <a:extLst>
              <a:ext uri="{FF2B5EF4-FFF2-40B4-BE49-F238E27FC236}">
                <a16:creationId xmlns:a16="http://schemas.microsoft.com/office/drawing/2014/main" id="{0F1263C7-7F86-4E0F-AA89-6C29ACE19E22}"/>
              </a:ext>
            </a:extLst>
          </p:cNvPr>
          <p:cNvGrpSpPr/>
          <p:nvPr/>
        </p:nvGrpSpPr>
        <p:grpSpPr>
          <a:xfrm>
            <a:off x="1221088" y="5213086"/>
            <a:ext cx="6868552" cy="1086582"/>
            <a:chOff x="7347692" y="2036671"/>
            <a:chExt cx="2325731" cy="3059785"/>
          </a:xfrm>
        </p:grpSpPr>
        <p:sp>
          <p:nvSpPr>
            <p:cNvPr id="8" name="Rounded Rectangle 3">
              <a:extLst>
                <a:ext uri="{FF2B5EF4-FFF2-40B4-BE49-F238E27FC236}">
                  <a16:creationId xmlns:a16="http://schemas.microsoft.com/office/drawing/2014/main" id="{04EC3C1E-906F-452B-92A2-40A80845EF09}"/>
                </a:ext>
              </a:extLst>
            </p:cNvPr>
            <p:cNvSpPr/>
            <p:nvPr/>
          </p:nvSpPr>
          <p:spPr>
            <a:xfrm>
              <a:off x="7347692" y="2485451"/>
              <a:ext cx="2325731" cy="2611005"/>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200" dirty="0">
                <a:solidFill>
                  <a:schemeClr val="tx1">
                    <a:lumMod val="85000"/>
                    <a:lumOff val="15000"/>
                  </a:schemeClr>
                </a:solidFill>
              </a:endParaRPr>
            </a:p>
            <a:p>
              <a:pPr marL="171450" lvl="0" indent="-171450">
                <a:buFont typeface="Arial" panose="020B0604020202020204" pitchFamily="34" charset="0"/>
                <a:buChar char="•"/>
                <a:defRPr/>
              </a:pPr>
              <a:r>
                <a:rPr lang="en-AU" sz="1000" dirty="0">
                  <a:solidFill>
                    <a:schemeClr val="tx1">
                      <a:lumMod val="85000"/>
                      <a:lumOff val="15000"/>
                    </a:schemeClr>
                  </a:solidFill>
                </a:rPr>
                <a:t>The table shows the snapshot of  the number of Licence Applications, Licence Variations and Work Plans (minerals) in the regulatory system as at 31 May 2018 and compares it with 31 May 2019. </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endParaRPr lang="en-AU" sz="1200" dirty="0">
                <a:solidFill>
                  <a:schemeClr val="tx1">
                    <a:lumMod val="85000"/>
                    <a:lumOff val="15000"/>
                  </a:schemeClr>
                </a:solidFill>
              </a:endParaRPr>
            </a:p>
          </p:txBody>
        </p:sp>
        <p:sp>
          <p:nvSpPr>
            <p:cNvPr id="6" name="Round Same Side Corner Rectangle 5">
              <a:extLst>
                <a:ext uri="{FF2B5EF4-FFF2-40B4-BE49-F238E27FC236}">
                  <a16:creationId xmlns:a16="http://schemas.microsoft.com/office/drawing/2014/main" id="{86E8A6C2-921A-4132-9796-ED5384FA6A8C}"/>
                </a:ext>
              </a:extLst>
            </p:cNvPr>
            <p:cNvSpPr/>
            <p:nvPr/>
          </p:nvSpPr>
          <p:spPr>
            <a:xfrm>
              <a:off x="7347692" y="2036671"/>
              <a:ext cx="275281" cy="816292"/>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
        <p:nvSpPr>
          <p:cNvPr id="10" name="Slide Number Placeholder 9">
            <a:extLst>
              <a:ext uri="{FF2B5EF4-FFF2-40B4-BE49-F238E27FC236}">
                <a16:creationId xmlns:a16="http://schemas.microsoft.com/office/drawing/2014/main" id="{B0FC64B9-E6CF-4EB7-B648-00AE911CB61C}"/>
              </a:ext>
            </a:extLst>
          </p:cNvPr>
          <p:cNvSpPr>
            <a:spLocks noGrp="1"/>
          </p:cNvSpPr>
          <p:nvPr>
            <p:ph type="sldNum" sz="quarter" idx="12"/>
          </p:nvPr>
        </p:nvSpPr>
        <p:spPr/>
        <p:txBody>
          <a:bodyPr/>
          <a:lstStyle/>
          <a:p>
            <a:fld id="{10F38EA1-A2B3-734E-8FE4-2A14DB32A8FE}" type="slidenum">
              <a:rPr lang="en-US" smtClean="0"/>
              <a:t>1</a:t>
            </a:fld>
            <a:endParaRPr lang="en-US" dirty="0"/>
          </a:p>
        </p:txBody>
      </p:sp>
      <p:sp>
        <p:nvSpPr>
          <p:cNvPr id="2" name="TextBox 1">
            <a:extLst>
              <a:ext uri="{FF2B5EF4-FFF2-40B4-BE49-F238E27FC236}">
                <a16:creationId xmlns:a16="http://schemas.microsoft.com/office/drawing/2014/main" id="{3EC49166-1B02-45B5-B83C-B36539479B94}"/>
              </a:ext>
            </a:extLst>
          </p:cNvPr>
          <p:cNvSpPr txBox="1"/>
          <p:nvPr/>
        </p:nvSpPr>
        <p:spPr>
          <a:xfrm>
            <a:off x="4953000" y="4846299"/>
            <a:ext cx="2461098" cy="230832"/>
          </a:xfrm>
          <a:prstGeom prst="rect">
            <a:avLst/>
          </a:prstGeom>
          <a:noFill/>
        </p:spPr>
        <p:txBody>
          <a:bodyPr wrap="square" rtlCol="0">
            <a:spAutoFit/>
          </a:bodyPr>
          <a:lstStyle/>
          <a:p>
            <a:r>
              <a:rPr lang="en-AU" sz="900" dirty="0">
                <a:solidFill>
                  <a:schemeClr val="bg1">
                    <a:lumMod val="50000"/>
                  </a:schemeClr>
                </a:solidFill>
              </a:rPr>
              <a:t>* Variations do not have statutory time frames</a:t>
            </a:r>
          </a:p>
        </p:txBody>
      </p:sp>
    </p:spTree>
    <p:extLst>
      <p:ext uri="{BB962C8B-B14F-4D97-AF65-F5344CB8AC3E}">
        <p14:creationId xmlns:p14="http://schemas.microsoft.com/office/powerpoint/2010/main" val="1844906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E988E0CF-FA75-48F8-803A-5B3875E76CB1}"/>
              </a:ext>
            </a:extLst>
          </p:cNvPr>
          <p:cNvGraphicFramePr>
            <a:graphicFrameLocks noGrp="1"/>
          </p:cNvGraphicFramePr>
          <p:nvPr>
            <p:extLst>
              <p:ext uri="{D42A27DB-BD31-4B8C-83A1-F6EECF244321}">
                <p14:modId xmlns:p14="http://schemas.microsoft.com/office/powerpoint/2010/main" val="157208798"/>
              </p:ext>
            </p:extLst>
          </p:nvPr>
        </p:nvGraphicFramePr>
        <p:xfrm>
          <a:off x="3351575" y="3264314"/>
          <a:ext cx="2573836" cy="1310640"/>
        </p:xfrm>
        <a:graphic>
          <a:graphicData uri="http://schemas.openxmlformats.org/drawingml/2006/table">
            <a:tbl>
              <a:tblPr firstRow="1" bandRow="1">
                <a:tableStyleId>{7DF18680-E054-41AD-8BC1-D1AEF772440D}</a:tableStyleId>
              </a:tblPr>
              <a:tblGrid>
                <a:gridCol w="296606">
                  <a:extLst>
                    <a:ext uri="{9D8B030D-6E8A-4147-A177-3AD203B41FA5}">
                      <a16:colId xmlns:a16="http://schemas.microsoft.com/office/drawing/2014/main" val="850157649"/>
                    </a:ext>
                  </a:extLst>
                </a:gridCol>
                <a:gridCol w="296606">
                  <a:extLst>
                    <a:ext uri="{9D8B030D-6E8A-4147-A177-3AD203B41FA5}">
                      <a16:colId xmlns:a16="http://schemas.microsoft.com/office/drawing/2014/main" val="2478114078"/>
                    </a:ext>
                  </a:extLst>
                </a:gridCol>
                <a:gridCol w="271919">
                  <a:extLst>
                    <a:ext uri="{9D8B030D-6E8A-4147-A177-3AD203B41FA5}">
                      <a16:colId xmlns:a16="http://schemas.microsoft.com/office/drawing/2014/main" val="2442373271"/>
                    </a:ext>
                  </a:extLst>
                </a:gridCol>
                <a:gridCol w="286759">
                  <a:extLst>
                    <a:ext uri="{9D8B030D-6E8A-4147-A177-3AD203B41FA5}">
                      <a16:colId xmlns:a16="http://schemas.microsoft.com/office/drawing/2014/main" val="956450600"/>
                    </a:ext>
                  </a:extLst>
                </a:gridCol>
                <a:gridCol w="191304">
                  <a:extLst>
                    <a:ext uri="{9D8B030D-6E8A-4147-A177-3AD203B41FA5}">
                      <a16:colId xmlns:a16="http://schemas.microsoft.com/office/drawing/2014/main" val="3282520158"/>
                    </a:ext>
                  </a:extLst>
                </a:gridCol>
                <a:gridCol w="296606">
                  <a:extLst>
                    <a:ext uri="{9D8B030D-6E8A-4147-A177-3AD203B41FA5}">
                      <a16:colId xmlns:a16="http://schemas.microsoft.com/office/drawing/2014/main" val="3377115061"/>
                    </a:ext>
                  </a:extLst>
                </a:gridCol>
                <a:gridCol w="340824">
                  <a:extLst>
                    <a:ext uri="{9D8B030D-6E8A-4147-A177-3AD203B41FA5}">
                      <a16:colId xmlns:a16="http://schemas.microsoft.com/office/drawing/2014/main" val="1277520202"/>
                    </a:ext>
                  </a:extLst>
                </a:gridCol>
                <a:gridCol w="296606">
                  <a:extLst>
                    <a:ext uri="{9D8B030D-6E8A-4147-A177-3AD203B41FA5}">
                      <a16:colId xmlns:a16="http://schemas.microsoft.com/office/drawing/2014/main" val="3398369622"/>
                    </a:ext>
                  </a:extLst>
                </a:gridCol>
                <a:gridCol w="296606">
                  <a:extLst>
                    <a:ext uri="{9D8B030D-6E8A-4147-A177-3AD203B41FA5}">
                      <a16:colId xmlns:a16="http://schemas.microsoft.com/office/drawing/2014/main" val="674633135"/>
                    </a:ext>
                  </a:extLst>
                </a:gridCol>
              </a:tblGrid>
              <a:tr h="348999">
                <a:tc gridSpan="6">
                  <a:txBody>
                    <a:bodyPr/>
                    <a:lstStyle/>
                    <a:p>
                      <a:pPr algn="ctr"/>
                      <a:r>
                        <a:rPr lang="en-AU" sz="1000" dirty="0"/>
                        <a:t>APPLICATIONS FINALISED</a:t>
                      </a:r>
                    </a:p>
                    <a:p>
                      <a:pPr algn="ctr"/>
                      <a:r>
                        <a:rPr lang="en-AU" sz="1000" dirty="0"/>
                        <a:t>IN  </a:t>
                      </a:r>
                      <a:r>
                        <a:rPr lang="en-AU" sz="1000" kern="1200" dirty="0"/>
                        <a:t>MAY</a:t>
                      </a:r>
                      <a:r>
                        <a:rPr lang="en-AU" sz="1000" dirty="0"/>
                        <a:t> 2019</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dirty="0"/>
                    </a:p>
                  </a:txBody>
                  <a:tcPr anchor="ctr">
                    <a:lnB w="12700" cap="flat" cmpd="sng" algn="ctr">
                      <a:solidFill>
                        <a:schemeClr val="tx1"/>
                      </a:solidFill>
                      <a:prstDash val="solid"/>
                      <a:round/>
                      <a:headEnd type="none" w="med" len="med"/>
                      <a:tailEnd type="none" w="med" len="med"/>
                    </a:lnB>
                    <a:solidFill>
                      <a:schemeClr val="accent6"/>
                    </a:solidFill>
                  </a:tcPr>
                </a:tc>
                <a:tc hMerge="1">
                  <a:txBody>
                    <a:bodyPr/>
                    <a:lstStyle/>
                    <a:p>
                      <a:endParaRPr lang="en-AU"/>
                    </a:p>
                  </a:txBody>
                  <a:tcPr/>
                </a:tc>
                <a:tc hMerge="1">
                  <a:txBody>
                    <a:bodyPr/>
                    <a:lstStyle/>
                    <a:p>
                      <a:endParaRPr lang="en-AU"/>
                    </a:p>
                  </a:txBody>
                  <a:tcPr/>
                </a:tc>
                <a:tc gridSpan="3">
                  <a:txBody>
                    <a:bodyPr/>
                    <a:lstStyle/>
                    <a:p>
                      <a:pPr algn="ctr"/>
                      <a:r>
                        <a:rPr lang="en-AU" sz="1000" dirty="0">
                          <a:solidFill>
                            <a:schemeClr val="bg1"/>
                          </a:solidFill>
                        </a:rPr>
                        <a:t>41</a:t>
                      </a:r>
                    </a:p>
                  </a:txBody>
                  <a:tcPr marL="74295" marR="74295" anchor="ctr">
                    <a:solidFill>
                      <a:srgbClr val="002060"/>
                    </a:solidFill>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920511944"/>
                  </a:ext>
                </a:extLst>
              </a:tr>
              <a:tr h="407459">
                <a:tc gridSpan="3">
                  <a:txBody>
                    <a:bodyPr/>
                    <a:lstStyle/>
                    <a:p>
                      <a:pPr algn="ctr"/>
                      <a:r>
                        <a:rPr lang="en-AU" sz="1000" b="1" dirty="0">
                          <a:solidFill>
                            <a:schemeClr val="tx1"/>
                          </a:solidFill>
                        </a:rPr>
                        <a:t>4</a:t>
                      </a:r>
                    </a:p>
                    <a:p>
                      <a:pPr algn="ctr"/>
                      <a:r>
                        <a:rPr lang="en-AU" sz="1000" b="1" dirty="0">
                          <a:solidFill>
                            <a:schemeClr val="tx1"/>
                          </a:solidFill>
                        </a:rPr>
                        <a:t>Licences</a:t>
                      </a:r>
                    </a:p>
                  </a:txBody>
                  <a:tcPr marL="74295" marR="74295" anchor="ctr"/>
                </a:tc>
                <a:tc hMerge="1">
                  <a:txBody>
                    <a:bodyPr/>
                    <a:lstStyle/>
                    <a:p>
                      <a:endParaRPr lang="en-AU" dirty="0"/>
                    </a:p>
                  </a:txBody>
                  <a:tcPr/>
                </a:tc>
                <a:tc hMerge="1">
                  <a:txBody>
                    <a:bodyPr/>
                    <a:lstStyle/>
                    <a:p>
                      <a:endParaRPr lang="en-AU" dirty="0"/>
                    </a:p>
                  </a:txBody>
                  <a:tcPr/>
                </a:tc>
                <a:tc gridSpan="3">
                  <a:txBody>
                    <a:bodyPr/>
                    <a:lstStyle/>
                    <a:p>
                      <a:pPr algn="ctr"/>
                      <a:r>
                        <a:rPr lang="en-AU" sz="1000" b="1" dirty="0">
                          <a:solidFill>
                            <a:schemeClr val="tx1"/>
                          </a:solidFill>
                        </a:rPr>
                        <a:t>37</a:t>
                      </a:r>
                    </a:p>
                    <a:p>
                      <a:pPr algn="ctr"/>
                      <a:r>
                        <a:rPr lang="en-AU" sz="1000" b="1" dirty="0">
                          <a:solidFill>
                            <a:schemeClr val="tx1"/>
                          </a:solidFill>
                        </a:rPr>
                        <a:t>Variations</a:t>
                      </a:r>
                    </a:p>
                  </a:txBody>
                  <a:tcPr marL="74295" marR="74295" anchor="ctr"/>
                </a:tc>
                <a:tc hMerge="1">
                  <a:txBody>
                    <a:bodyPr/>
                    <a:lstStyle/>
                    <a:p>
                      <a:endParaRPr lang="en-AU" dirty="0"/>
                    </a:p>
                  </a:txBody>
                  <a:tcPr/>
                </a:tc>
                <a:tc hMerge="1">
                  <a:txBody>
                    <a:bodyPr/>
                    <a:lstStyle/>
                    <a:p>
                      <a:endParaRPr lang="en-AU" dirty="0"/>
                    </a:p>
                  </a:txBody>
                  <a:tcPr>
                    <a:lnL w="12700" cap="flat" cmpd="sng" algn="ctr">
                      <a:solidFill>
                        <a:schemeClr val="tx1"/>
                      </a:solidFill>
                      <a:prstDash val="solid"/>
                      <a:round/>
                      <a:headEnd type="none" w="med" len="med"/>
                      <a:tailEnd type="none" w="med" len="med"/>
                    </a:lnL>
                  </a:tcPr>
                </a:tc>
                <a:tc gridSpan="3">
                  <a:txBody>
                    <a:bodyPr/>
                    <a:lstStyle/>
                    <a:p>
                      <a:pPr algn="ctr"/>
                      <a:r>
                        <a:rPr lang="en-AU" sz="1000" b="1" dirty="0">
                          <a:solidFill>
                            <a:schemeClr val="tx1"/>
                          </a:solidFill>
                        </a:rPr>
                        <a:t>0</a:t>
                      </a:r>
                    </a:p>
                    <a:p>
                      <a:pPr algn="ctr"/>
                      <a:r>
                        <a:rPr lang="en-AU" sz="1000" b="1" dirty="0">
                          <a:solidFill>
                            <a:schemeClr val="tx1"/>
                          </a:solidFill>
                        </a:rPr>
                        <a:t>Work Plans (Minerals)</a:t>
                      </a:r>
                    </a:p>
                  </a:txBody>
                  <a:tcPr marL="74295" marR="74295" anchor="ctr"/>
                </a:tc>
                <a:tc hMerge="1">
                  <a:txBody>
                    <a:bodyPr/>
                    <a:lstStyle/>
                    <a:p>
                      <a:endParaRPr lang="en-AU" dirty="0"/>
                    </a:p>
                  </a:txBody>
                  <a:tcPr>
                    <a:lnL w="12700" cap="flat" cmpd="sng" algn="ctr">
                      <a:solidFill>
                        <a:schemeClr val="tx1"/>
                      </a:solidFill>
                      <a:prstDash val="solid"/>
                      <a:round/>
                      <a:headEnd type="none" w="med" len="med"/>
                      <a:tailEnd type="none" w="med" len="med"/>
                    </a:lnL>
                  </a:tcPr>
                </a:tc>
                <a:tc hMerge="1">
                  <a:txBody>
                    <a:bodyPr/>
                    <a:lstStyle/>
                    <a:p>
                      <a:endParaRPr lang="en-AU" dirty="0"/>
                    </a:p>
                  </a:txBody>
                  <a:tcPr/>
                </a:tc>
                <a:extLst>
                  <a:ext uri="{0D108BD9-81ED-4DB2-BD59-A6C34878D82A}">
                    <a16:rowId xmlns:a16="http://schemas.microsoft.com/office/drawing/2014/main" val="3806600857"/>
                  </a:ext>
                </a:extLst>
              </a:tr>
              <a:tr h="274159">
                <a:tc>
                  <a:txBody>
                    <a:bodyPr/>
                    <a:lstStyle/>
                    <a:p>
                      <a:pPr algn="ctr"/>
                      <a:r>
                        <a:rPr lang="en-AU" sz="900" b="1" dirty="0">
                          <a:solidFill>
                            <a:schemeClr val="tx1"/>
                          </a:solidFill>
                        </a:rPr>
                        <a:t>4</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34</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3</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graphicFrame>
        <p:nvGraphicFramePr>
          <p:cNvPr id="5" name="Table 4">
            <a:extLst>
              <a:ext uri="{FF2B5EF4-FFF2-40B4-BE49-F238E27FC236}">
                <a16:creationId xmlns:a16="http://schemas.microsoft.com/office/drawing/2014/main" id="{3AF0F180-F57B-467F-B6C0-C0EA3DBEBB84}"/>
              </a:ext>
            </a:extLst>
          </p:cNvPr>
          <p:cNvGraphicFramePr>
            <a:graphicFrameLocks noGrp="1"/>
          </p:cNvGraphicFramePr>
          <p:nvPr>
            <p:extLst>
              <p:ext uri="{D42A27DB-BD31-4B8C-83A1-F6EECF244321}">
                <p14:modId xmlns:p14="http://schemas.microsoft.com/office/powerpoint/2010/main" val="247225470"/>
              </p:ext>
            </p:extLst>
          </p:nvPr>
        </p:nvGraphicFramePr>
        <p:xfrm>
          <a:off x="316272" y="3250410"/>
          <a:ext cx="2817078" cy="1310640"/>
        </p:xfrm>
        <a:graphic>
          <a:graphicData uri="http://schemas.openxmlformats.org/drawingml/2006/table">
            <a:tbl>
              <a:tblPr firstRow="1" bandRow="1">
                <a:tableStyleId>{7DF18680-E054-41AD-8BC1-D1AEF772440D}</a:tableStyleId>
              </a:tblPr>
              <a:tblGrid>
                <a:gridCol w="336623">
                  <a:extLst>
                    <a:ext uri="{9D8B030D-6E8A-4147-A177-3AD203B41FA5}">
                      <a16:colId xmlns:a16="http://schemas.microsoft.com/office/drawing/2014/main" val="850157649"/>
                    </a:ext>
                  </a:extLst>
                </a:gridCol>
                <a:gridCol w="229358">
                  <a:extLst>
                    <a:ext uri="{9D8B030D-6E8A-4147-A177-3AD203B41FA5}">
                      <a16:colId xmlns:a16="http://schemas.microsoft.com/office/drawing/2014/main" val="2478114078"/>
                    </a:ext>
                  </a:extLst>
                </a:gridCol>
                <a:gridCol w="269834">
                  <a:extLst>
                    <a:ext uri="{9D8B030D-6E8A-4147-A177-3AD203B41FA5}">
                      <a16:colId xmlns:a16="http://schemas.microsoft.com/office/drawing/2014/main" val="2442373271"/>
                    </a:ext>
                  </a:extLst>
                </a:gridCol>
                <a:gridCol w="404749">
                  <a:extLst>
                    <a:ext uri="{9D8B030D-6E8A-4147-A177-3AD203B41FA5}">
                      <a16:colId xmlns:a16="http://schemas.microsoft.com/office/drawing/2014/main" val="956450600"/>
                    </a:ext>
                  </a:extLst>
                </a:gridCol>
                <a:gridCol w="256342">
                  <a:extLst>
                    <a:ext uri="{9D8B030D-6E8A-4147-A177-3AD203B41FA5}">
                      <a16:colId xmlns:a16="http://schemas.microsoft.com/office/drawing/2014/main" val="3282520158"/>
                    </a:ext>
                  </a:extLst>
                </a:gridCol>
                <a:gridCol w="411276">
                  <a:extLst>
                    <a:ext uri="{9D8B030D-6E8A-4147-A177-3AD203B41FA5}">
                      <a16:colId xmlns:a16="http://schemas.microsoft.com/office/drawing/2014/main" val="3377115061"/>
                    </a:ext>
                  </a:extLst>
                </a:gridCol>
                <a:gridCol w="281354">
                  <a:extLst>
                    <a:ext uri="{9D8B030D-6E8A-4147-A177-3AD203B41FA5}">
                      <a16:colId xmlns:a16="http://schemas.microsoft.com/office/drawing/2014/main" val="1277520202"/>
                    </a:ext>
                  </a:extLst>
                </a:gridCol>
                <a:gridCol w="274337">
                  <a:extLst>
                    <a:ext uri="{9D8B030D-6E8A-4147-A177-3AD203B41FA5}">
                      <a16:colId xmlns:a16="http://schemas.microsoft.com/office/drawing/2014/main" val="3398369622"/>
                    </a:ext>
                  </a:extLst>
                </a:gridCol>
                <a:gridCol w="353205">
                  <a:extLst>
                    <a:ext uri="{9D8B030D-6E8A-4147-A177-3AD203B41FA5}">
                      <a16:colId xmlns:a16="http://schemas.microsoft.com/office/drawing/2014/main" val="674633135"/>
                    </a:ext>
                  </a:extLst>
                </a:gridCol>
              </a:tblGrid>
              <a:tr h="375338">
                <a:tc gridSpan="6">
                  <a:txBody>
                    <a:bodyPr/>
                    <a:lstStyle/>
                    <a:p>
                      <a:pPr algn="ctr"/>
                      <a:r>
                        <a:rPr lang="en-AU" sz="1000" dirty="0"/>
                        <a:t>APPLICATIONS FINALISED </a:t>
                      </a:r>
                    </a:p>
                    <a:p>
                      <a:pPr algn="ctr"/>
                      <a:r>
                        <a:rPr lang="en-AU" sz="1000" dirty="0"/>
                        <a:t>JUN 2018 to MAY 2019</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dirty="0"/>
                    </a:p>
                  </a:txBody>
                  <a:tcPr/>
                </a:tc>
                <a:tc hMerge="1">
                  <a:txBody>
                    <a:bodyPr/>
                    <a:lstStyle/>
                    <a:p>
                      <a:endParaRPr lang="en-AU"/>
                    </a:p>
                  </a:txBody>
                  <a:tcPr/>
                </a:tc>
                <a:tc hMerge="1">
                  <a:txBody>
                    <a:bodyPr/>
                    <a:lstStyle/>
                    <a:p>
                      <a:endParaRPr lang="en-AU"/>
                    </a:p>
                  </a:txBody>
                  <a:tcPr/>
                </a:tc>
                <a:tc gridSpan="3">
                  <a:txBody>
                    <a:bodyPr/>
                    <a:lstStyle/>
                    <a:p>
                      <a:pPr algn="ctr"/>
                      <a:r>
                        <a:rPr lang="en-AU" sz="1000" dirty="0">
                          <a:solidFill>
                            <a:schemeClr val="bg1"/>
                          </a:solidFill>
                        </a:rPr>
                        <a:t>418</a:t>
                      </a:r>
                    </a:p>
                  </a:txBody>
                  <a:tcPr marL="74295" marR="74295" anchor="ctr">
                    <a:solidFill>
                      <a:srgbClr val="002060"/>
                    </a:solidFill>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920511944"/>
                  </a:ext>
                </a:extLst>
              </a:tr>
              <a:tr h="472648">
                <a:tc gridSpan="3">
                  <a:txBody>
                    <a:bodyPr/>
                    <a:lstStyle/>
                    <a:p>
                      <a:pPr algn="ctr"/>
                      <a:r>
                        <a:rPr lang="en-AU" sz="1000" b="1" dirty="0">
                          <a:solidFill>
                            <a:schemeClr val="tx1"/>
                          </a:solidFill>
                        </a:rPr>
                        <a:t>63</a:t>
                      </a:r>
                    </a:p>
                    <a:p>
                      <a:pPr algn="ctr"/>
                      <a:r>
                        <a:rPr lang="en-AU" sz="1000" b="1" dirty="0">
                          <a:solidFill>
                            <a:schemeClr val="tx1"/>
                          </a:solidFill>
                        </a:rPr>
                        <a:t>Licences</a:t>
                      </a:r>
                    </a:p>
                  </a:txBody>
                  <a:tcPr marL="74295" marR="74295" anchor="ctr"/>
                </a:tc>
                <a:tc hMerge="1">
                  <a:txBody>
                    <a:bodyPr/>
                    <a:lstStyle/>
                    <a:p>
                      <a:endParaRPr lang="en-AU" dirty="0"/>
                    </a:p>
                  </a:txBody>
                  <a:tcPr/>
                </a:tc>
                <a:tc hMerge="1">
                  <a:txBody>
                    <a:bodyPr/>
                    <a:lstStyle/>
                    <a:p>
                      <a:endParaRPr lang="en-AU" dirty="0"/>
                    </a:p>
                  </a:txBody>
                  <a:tcPr/>
                </a:tc>
                <a:tc gridSpan="3">
                  <a:txBody>
                    <a:bodyPr/>
                    <a:lstStyle/>
                    <a:p>
                      <a:pPr algn="ctr"/>
                      <a:r>
                        <a:rPr lang="en-AU" sz="1000" b="1" dirty="0">
                          <a:solidFill>
                            <a:schemeClr val="tx1"/>
                          </a:solidFill>
                        </a:rPr>
                        <a:t>334</a:t>
                      </a:r>
                    </a:p>
                    <a:p>
                      <a:pPr algn="ctr"/>
                      <a:r>
                        <a:rPr lang="en-AU" sz="1000" b="1" dirty="0">
                          <a:solidFill>
                            <a:schemeClr val="tx1"/>
                          </a:solidFill>
                        </a:rPr>
                        <a:t>Variations</a:t>
                      </a:r>
                    </a:p>
                  </a:txBody>
                  <a:tcPr marL="74295" marR="74295" anchor="ctr"/>
                </a:tc>
                <a:tc hMerge="1">
                  <a:txBody>
                    <a:bodyPr/>
                    <a:lstStyle/>
                    <a:p>
                      <a:endParaRPr lang="en-AU" dirty="0"/>
                    </a:p>
                  </a:txBody>
                  <a:tcPr/>
                </a:tc>
                <a:tc hMerge="1">
                  <a:txBody>
                    <a:bodyPr/>
                    <a:lstStyle/>
                    <a:p>
                      <a:endParaRPr lang="en-AU" dirty="0"/>
                    </a:p>
                  </a:txBody>
                  <a:tcPr>
                    <a:lnL w="12700" cap="flat" cmpd="sng" algn="ctr">
                      <a:solidFill>
                        <a:schemeClr val="tx1"/>
                      </a:solidFill>
                      <a:prstDash val="solid"/>
                      <a:round/>
                      <a:headEnd type="none" w="med" len="med"/>
                      <a:tailEnd type="none" w="med" len="med"/>
                    </a:lnL>
                  </a:tcPr>
                </a:tc>
                <a:tc gridSpan="3">
                  <a:txBody>
                    <a:bodyPr/>
                    <a:lstStyle/>
                    <a:p>
                      <a:pPr algn="ctr"/>
                      <a:r>
                        <a:rPr lang="en-AU" sz="1000" b="1" dirty="0">
                          <a:solidFill>
                            <a:schemeClr val="tx1"/>
                          </a:solidFill>
                        </a:rPr>
                        <a:t>21</a:t>
                      </a:r>
                    </a:p>
                    <a:p>
                      <a:pPr algn="ctr"/>
                      <a:r>
                        <a:rPr lang="en-AU" sz="1000" b="1" dirty="0">
                          <a:solidFill>
                            <a:schemeClr val="tx1"/>
                          </a:solidFill>
                        </a:rPr>
                        <a:t>Work Plans (Minerals)</a:t>
                      </a:r>
                    </a:p>
                  </a:txBody>
                  <a:tcPr marL="74295" marR="74295" anchor="ctr"/>
                </a:tc>
                <a:tc hMerge="1">
                  <a:txBody>
                    <a:bodyPr/>
                    <a:lstStyle/>
                    <a:p>
                      <a:endParaRPr lang="en-AU" dirty="0"/>
                    </a:p>
                  </a:txBody>
                  <a:tcPr/>
                </a:tc>
                <a:tc hMerge="1">
                  <a:txBody>
                    <a:bodyPr/>
                    <a:lstStyle/>
                    <a:p>
                      <a:endParaRPr lang="en-AU" dirty="0"/>
                    </a:p>
                  </a:txBody>
                  <a:tcPr/>
                </a:tc>
                <a:extLst>
                  <a:ext uri="{0D108BD9-81ED-4DB2-BD59-A6C34878D82A}">
                    <a16:rowId xmlns:a16="http://schemas.microsoft.com/office/drawing/2014/main" val="3806600857"/>
                  </a:ext>
                </a:extLst>
              </a:tr>
              <a:tr h="333634">
                <a:tc>
                  <a:txBody>
                    <a:bodyPr/>
                    <a:lstStyle/>
                    <a:p>
                      <a:pPr algn="ctr"/>
                      <a:r>
                        <a:rPr lang="en-AU" sz="900" b="1" dirty="0">
                          <a:solidFill>
                            <a:schemeClr val="tx1"/>
                          </a:solidFill>
                        </a:rPr>
                        <a:t>50</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13</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282</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2</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50</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18</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3</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sp>
        <p:nvSpPr>
          <p:cNvPr id="11" name="Content Placeholder 2">
            <a:extLst>
              <a:ext uri="{FF2B5EF4-FFF2-40B4-BE49-F238E27FC236}">
                <a16:creationId xmlns:a16="http://schemas.microsoft.com/office/drawing/2014/main" id="{F592C0E9-9AF9-4BF9-A17A-CEF5D593F808}"/>
              </a:ext>
            </a:extLst>
          </p:cNvPr>
          <p:cNvSpPr txBox="1">
            <a:spLocks/>
          </p:cNvSpPr>
          <p:nvPr/>
        </p:nvSpPr>
        <p:spPr>
          <a:xfrm>
            <a:off x="200118" y="1351856"/>
            <a:ext cx="6810682" cy="277319"/>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New Applications Lodged and Applications Finalised</a:t>
            </a:r>
          </a:p>
        </p:txBody>
      </p:sp>
      <p:graphicFrame>
        <p:nvGraphicFramePr>
          <p:cNvPr id="14" name="Table 13">
            <a:extLst>
              <a:ext uri="{FF2B5EF4-FFF2-40B4-BE49-F238E27FC236}">
                <a16:creationId xmlns:a16="http://schemas.microsoft.com/office/drawing/2014/main" id="{2C0F53DE-BD5A-488C-A22F-6669BC2CEE2C}"/>
              </a:ext>
            </a:extLst>
          </p:cNvPr>
          <p:cNvGraphicFramePr>
            <a:graphicFrameLocks noGrp="1"/>
          </p:cNvGraphicFramePr>
          <p:nvPr>
            <p:extLst>
              <p:ext uri="{D42A27DB-BD31-4B8C-83A1-F6EECF244321}">
                <p14:modId xmlns:p14="http://schemas.microsoft.com/office/powerpoint/2010/main" val="4263926823"/>
              </p:ext>
            </p:extLst>
          </p:nvPr>
        </p:nvGraphicFramePr>
        <p:xfrm>
          <a:off x="3351573" y="1935302"/>
          <a:ext cx="2573839" cy="944880"/>
        </p:xfrm>
        <a:graphic>
          <a:graphicData uri="http://schemas.openxmlformats.org/drawingml/2006/table">
            <a:tbl>
              <a:tblPr firstRow="1" bandRow="1">
                <a:tableStyleId>{7DF18680-E054-41AD-8BC1-D1AEF772440D}</a:tableStyleId>
              </a:tblPr>
              <a:tblGrid>
                <a:gridCol w="857946">
                  <a:extLst>
                    <a:ext uri="{9D8B030D-6E8A-4147-A177-3AD203B41FA5}">
                      <a16:colId xmlns:a16="http://schemas.microsoft.com/office/drawing/2014/main" val="1159218988"/>
                    </a:ext>
                  </a:extLst>
                </a:gridCol>
                <a:gridCol w="857947">
                  <a:extLst>
                    <a:ext uri="{9D8B030D-6E8A-4147-A177-3AD203B41FA5}">
                      <a16:colId xmlns:a16="http://schemas.microsoft.com/office/drawing/2014/main" val="766745446"/>
                    </a:ext>
                  </a:extLst>
                </a:gridCol>
                <a:gridCol w="857946">
                  <a:extLst>
                    <a:ext uri="{9D8B030D-6E8A-4147-A177-3AD203B41FA5}">
                      <a16:colId xmlns:a16="http://schemas.microsoft.com/office/drawing/2014/main" val="101253441"/>
                    </a:ext>
                  </a:extLst>
                </a:gridCol>
              </a:tblGrid>
              <a:tr h="342105">
                <a:tc gridSpan="2">
                  <a:txBody>
                    <a:bodyPr/>
                    <a:lstStyle/>
                    <a:p>
                      <a:pPr marL="0" algn="ctr" defTabSz="960120" rtl="0" eaLnBrk="1" latinLnBrk="0" hangingPunct="1"/>
                      <a:r>
                        <a:rPr lang="en-AU" sz="1000" kern="1200" dirty="0"/>
                        <a:t>NEW APPLICATIONS LODGED IN MAY 2019</a:t>
                      </a:r>
                      <a:endParaRPr lang="en-AU" sz="1000" b="1" kern="1200" dirty="0">
                        <a:solidFill>
                          <a:schemeClr val="lt1"/>
                        </a:solidFill>
                        <a:latin typeface="+mn-lt"/>
                        <a:ea typeface="+mn-ea"/>
                        <a:cs typeface="+mn-cs"/>
                      </a:endParaRPr>
                    </a:p>
                  </a:txBody>
                  <a:tcPr marL="74295" marR="74295" anchor="ctr">
                    <a:solidFill>
                      <a:srgbClr val="002060"/>
                    </a:solidFill>
                  </a:tcPr>
                </a:tc>
                <a:tc hMerge="1">
                  <a:txBody>
                    <a:bodyPr/>
                    <a:lstStyle/>
                    <a:p>
                      <a:endParaRPr lang="en-AU" dirty="0"/>
                    </a:p>
                  </a:txBody>
                  <a:tcPr/>
                </a:tc>
                <a:tc>
                  <a:txBody>
                    <a:bodyPr/>
                    <a:lstStyle/>
                    <a:p>
                      <a:pPr algn="ctr"/>
                      <a:r>
                        <a:rPr lang="en-AU" sz="1000" dirty="0">
                          <a:solidFill>
                            <a:schemeClr val="bg1"/>
                          </a:solidFill>
                        </a:rPr>
                        <a:t>25</a:t>
                      </a:r>
                    </a:p>
                  </a:txBody>
                  <a:tcPr marL="74295" marR="74295" anchor="ctr">
                    <a:solidFill>
                      <a:srgbClr val="002060"/>
                    </a:solidFill>
                  </a:tcPr>
                </a:tc>
                <a:extLst>
                  <a:ext uri="{0D108BD9-81ED-4DB2-BD59-A6C34878D82A}">
                    <a16:rowId xmlns:a16="http://schemas.microsoft.com/office/drawing/2014/main" val="3542824864"/>
                  </a:ext>
                </a:extLst>
              </a:tr>
              <a:tr h="444738">
                <a:tc>
                  <a:txBody>
                    <a:bodyPr/>
                    <a:lstStyle/>
                    <a:p>
                      <a:pPr algn="ctr"/>
                      <a:r>
                        <a:rPr lang="en-AU" sz="1000" b="1" dirty="0">
                          <a:solidFill>
                            <a:schemeClr val="tx1"/>
                          </a:solidFill>
                        </a:rPr>
                        <a:t>10</a:t>
                      </a:r>
                      <a:br>
                        <a:rPr lang="en-AU" sz="1000" b="1" dirty="0">
                          <a:solidFill>
                            <a:schemeClr val="tx1"/>
                          </a:solidFill>
                        </a:rPr>
                      </a:br>
                      <a:r>
                        <a:rPr lang="en-AU" sz="1000" b="1" dirty="0">
                          <a:solidFill>
                            <a:schemeClr val="tx1"/>
                          </a:solidFill>
                        </a:rPr>
                        <a:t>Licences </a:t>
                      </a:r>
                    </a:p>
                  </a:txBody>
                  <a:tcPr marL="74295" marR="74295" anchor="ctr"/>
                </a:tc>
                <a:tc>
                  <a:txBody>
                    <a:bodyPr/>
                    <a:lstStyle/>
                    <a:p>
                      <a:pPr algn="ctr"/>
                      <a:r>
                        <a:rPr lang="en-AU" sz="1000" b="1" dirty="0">
                          <a:solidFill>
                            <a:schemeClr val="tx1"/>
                          </a:solidFill>
                        </a:rPr>
                        <a:t>12</a:t>
                      </a:r>
                      <a:br>
                        <a:rPr lang="en-AU" sz="1000" b="1" dirty="0">
                          <a:solidFill>
                            <a:schemeClr val="tx1"/>
                          </a:solidFill>
                        </a:rPr>
                      </a:br>
                      <a:r>
                        <a:rPr lang="en-AU" sz="1000" b="1" dirty="0">
                          <a:solidFill>
                            <a:schemeClr val="tx1"/>
                          </a:solidFill>
                        </a:rPr>
                        <a:t>Variations </a:t>
                      </a:r>
                    </a:p>
                  </a:txBody>
                  <a:tcPr marL="74295" marR="74295" anchor="ctr"/>
                </a:tc>
                <a:tc>
                  <a:txBody>
                    <a:bodyPr/>
                    <a:lstStyle/>
                    <a:p>
                      <a:pPr algn="ctr"/>
                      <a:r>
                        <a:rPr lang="en-AU" sz="1000" b="1" dirty="0">
                          <a:solidFill>
                            <a:schemeClr val="tx1"/>
                          </a:solidFill>
                        </a:rPr>
                        <a:t>3</a:t>
                      </a:r>
                    </a:p>
                    <a:p>
                      <a:pPr algn="ctr"/>
                      <a:r>
                        <a:rPr lang="en-AU" sz="1000" b="1" dirty="0">
                          <a:solidFill>
                            <a:schemeClr val="tx1"/>
                          </a:solidFill>
                        </a:rPr>
                        <a:t>Work Plans </a:t>
                      </a:r>
                    </a:p>
                    <a:p>
                      <a:pPr algn="ctr"/>
                      <a:r>
                        <a:rPr lang="en-AU" sz="1000" b="1" dirty="0">
                          <a:solidFill>
                            <a:schemeClr val="tx1"/>
                          </a:solidFill>
                        </a:rPr>
                        <a:t>(Minerals)</a:t>
                      </a:r>
                    </a:p>
                  </a:txBody>
                  <a:tcPr marL="74295" marR="74295" anchor="ctr"/>
                </a:tc>
                <a:extLst>
                  <a:ext uri="{0D108BD9-81ED-4DB2-BD59-A6C34878D82A}">
                    <a16:rowId xmlns:a16="http://schemas.microsoft.com/office/drawing/2014/main" val="1401515703"/>
                  </a:ext>
                </a:extLst>
              </a:tr>
            </a:tbl>
          </a:graphicData>
        </a:graphic>
      </p:graphicFrame>
      <p:graphicFrame>
        <p:nvGraphicFramePr>
          <p:cNvPr id="15" name="Table 14">
            <a:extLst>
              <a:ext uri="{FF2B5EF4-FFF2-40B4-BE49-F238E27FC236}">
                <a16:creationId xmlns:a16="http://schemas.microsoft.com/office/drawing/2014/main" id="{AC974449-2F34-42A8-B501-B091720CD9B7}"/>
              </a:ext>
            </a:extLst>
          </p:cNvPr>
          <p:cNvGraphicFramePr>
            <a:graphicFrameLocks noGrp="1"/>
          </p:cNvGraphicFramePr>
          <p:nvPr>
            <p:extLst>
              <p:ext uri="{D42A27DB-BD31-4B8C-83A1-F6EECF244321}">
                <p14:modId xmlns:p14="http://schemas.microsoft.com/office/powerpoint/2010/main" val="771350022"/>
              </p:ext>
            </p:extLst>
          </p:nvPr>
        </p:nvGraphicFramePr>
        <p:xfrm>
          <a:off x="314066" y="1935302"/>
          <a:ext cx="2824788" cy="944880"/>
        </p:xfrm>
        <a:graphic>
          <a:graphicData uri="http://schemas.openxmlformats.org/drawingml/2006/table">
            <a:tbl>
              <a:tblPr firstRow="1" bandRow="1">
                <a:tableStyleId>{7DF18680-E054-41AD-8BC1-D1AEF772440D}</a:tableStyleId>
              </a:tblPr>
              <a:tblGrid>
                <a:gridCol w="941596">
                  <a:extLst>
                    <a:ext uri="{9D8B030D-6E8A-4147-A177-3AD203B41FA5}">
                      <a16:colId xmlns:a16="http://schemas.microsoft.com/office/drawing/2014/main" val="1159218988"/>
                    </a:ext>
                  </a:extLst>
                </a:gridCol>
                <a:gridCol w="941596">
                  <a:extLst>
                    <a:ext uri="{9D8B030D-6E8A-4147-A177-3AD203B41FA5}">
                      <a16:colId xmlns:a16="http://schemas.microsoft.com/office/drawing/2014/main" val="766745446"/>
                    </a:ext>
                  </a:extLst>
                </a:gridCol>
                <a:gridCol w="941596">
                  <a:extLst>
                    <a:ext uri="{9D8B030D-6E8A-4147-A177-3AD203B41FA5}">
                      <a16:colId xmlns:a16="http://schemas.microsoft.com/office/drawing/2014/main" val="101253441"/>
                    </a:ext>
                  </a:extLst>
                </a:gridCol>
              </a:tblGrid>
              <a:tr h="278220">
                <a:tc gridSpan="2">
                  <a:txBody>
                    <a:bodyPr/>
                    <a:lstStyle/>
                    <a:p>
                      <a:pPr marL="0" algn="ctr" defTabSz="960120" rtl="0" eaLnBrk="1" latinLnBrk="0" hangingPunct="1"/>
                      <a:r>
                        <a:rPr lang="en-AU" sz="1000" kern="1200" dirty="0"/>
                        <a:t>NEW APPLICATIONS LODGED JUN 2018 to MAY 2019</a:t>
                      </a:r>
                      <a:endParaRPr lang="en-AU" sz="1000" b="1" kern="1200" dirty="0">
                        <a:solidFill>
                          <a:schemeClr val="lt1"/>
                        </a:solidFill>
                        <a:latin typeface="+mn-lt"/>
                        <a:ea typeface="+mn-ea"/>
                        <a:cs typeface="+mn-cs"/>
                      </a:endParaRPr>
                    </a:p>
                  </a:txBody>
                  <a:tcPr marL="74295" marR="74295" anchor="ctr">
                    <a:solidFill>
                      <a:srgbClr val="002060"/>
                    </a:solidFill>
                  </a:tcPr>
                </a:tc>
                <a:tc hMerge="1">
                  <a:txBody>
                    <a:bodyPr/>
                    <a:lstStyle/>
                    <a:p>
                      <a:endParaRPr lang="en-AU" dirty="0"/>
                    </a:p>
                  </a:txBody>
                  <a:tcPr/>
                </a:tc>
                <a:tc>
                  <a:txBody>
                    <a:bodyPr/>
                    <a:lstStyle/>
                    <a:p>
                      <a:pPr algn="ctr"/>
                      <a:r>
                        <a:rPr lang="en-AU" sz="1000" dirty="0">
                          <a:solidFill>
                            <a:schemeClr val="bg1"/>
                          </a:solidFill>
                        </a:rPr>
                        <a:t>325</a:t>
                      </a:r>
                    </a:p>
                  </a:txBody>
                  <a:tcPr marL="74295" marR="74295" anchor="ctr">
                    <a:solidFill>
                      <a:srgbClr val="002060"/>
                    </a:solidFill>
                  </a:tcPr>
                </a:tc>
                <a:extLst>
                  <a:ext uri="{0D108BD9-81ED-4DB2-BD59-A6C34878D82A}">
                    <a16:rowId xmlns:a16="http://schemas.microsoft.com/office/drawing/2014/main" val="3542824864"/>
                  </a:ext>
                </a:extLst>
              </a:tr>
              <a:tr h="368107">
                <a:tc>
                  <a:txBody>
                    <a:bodyPr/>
                    <a:lstStyle/>
                    <a:p>
                      <a:pPr algn="ctr"/>
                      <a:r>
                        <a:rPr lang="en-AU" sz="1000" b="1" dirty="0">
                          <a:solidFill>
                            <a:schemeClr val="tx1"/>
                          </a:solidFill>
                        </a:rPr>
                        <a:t>93</a:t>
                      </a:r>
                    </a:p>
                    <a:p>
                      <a:pPr algn="ctr"/>
                      <a:r>
                        <a:rPr lang="en-AU" sz="1000" b="1" dirty="0">
                          <a:solidFill>
                            <a:schemeClr val="tx1"/>
                          </a:solidFill>
                        </a:rPr>
                        <a:t>Licences </a:t>
                      </a:r>
                    </a:p>
                  </a:txBody>
                  <a:tcPr marL="74295" marR="74295" anchor="ctr"/>
                </a:tc>
                <a:tc>
                  <a:txBody>
                    <a:bodyPr/>
                    <a:lstStyle/>
                    <a:p>
                      <a:pPr algn="ctr"/>
                      <a:r>
                        <a:rPr lang="en-AU" sz="1000" b="1" dirty="0">
                          <a:solidFill>
                            <a:schemeClr val="tx1"/>
                          </a:solidFill>
                        </a:rPr>
                        <a:t>208</a:t>
                      </a:r>
                      <a:br>
                        <a:rPr lang="en-AU" sz="1000" b="1" dirty="0">
                          <a:solidFill>
                            <a:schemeClr val="tx1"/>
                          </a:solidFill>
                        </a:rPr>
                      </a:br>
                      <a:r>
                        <a:rPr lang="en-AU" sz="1000" b="1" dirty="0">
                          <a:solidFill>
                            <a:schemeClr val="tx1"/>
                          </a:solidFill>
                        </a:rPr>
                        <a:t>Variations </a:t>
                      </a:r>
                    </a:p>
                  </a:txBody>
                  <a:tcPr marL="74295" marR="74295" anchor="ctr"/>
                </a:tc>
                <a:tc>
                  <a:txBody>
                    <a:bodyPr/>
                    <a:lstStyle/>
                    <a:p>
                      <a:pPr algn="ctr"/>
                      <a:r>
                        <a:rPr lang="en-AU" sz="1000" b="1" dirty="0">
                          <a:solidFill>
                            <a:schemeClr val="tx1"/>
                          </a:solidFill>
                        </a:rPr>
                        <a:t>24</a:t>
                      </a:r>
                    </a:p>
                    <a:p>
                      <a:pPr algn="ctr"/>
                      <a:r>
                        <a:rPr lang="en-AU" sz="1000" b="1" dirty="0">
                          <a:solidFill>
                            <a:schemeClr val="tx1"/>
                          </a:solidFill>
                        </a:rPr>
                        <a:t>Work Plans </a:t>
                      </a:r>
                    </a:p>
                    <a:p>
                      <a:pPr algn="ctr"/>
                      <a:r>
                        <a:rPr lang="en-AU" sz="1000" b="1" dirty="0">
                          <a:solidFill>
                            <a:schemeClr val="tx1"/>
                          </a:solidFill>
                        </a:rPr>
                        <a:t>(Minerals)</a:t>
                      </a:r>
                    </a:p>
                  </a:txBody>
                  <a:tcPr marL="74295" marR="74295" anchor="ctr"/>
                </a:tc>
                <a:extLst>
                  <a:ext uri="{0D108BD9-81ED-4DB2-BD59-A6C34878D82A}">
                    <a16:rowId xmlns:a16="http://schemas.microsoft.com/office/drawing/2014/main" val="1401515703"/>
                  </a:ext>
                </a:extLst>
              </a:tr>
            </a:tbl>
          </a:graphicData>
        </a:graphic>
      </p:graphicFrame>
      <p:sp>
        <p:nvSpPr>
          <p:cNvPr id="16" name="Rounded Rectangle 3">
            <a:extLst>
              <a:ext uri="{FF2B5EF4-FFF2-40B4-BE49-F238E27FC236}">
                <a16:creationId xmlns:a16="http://schemas.microsoft.com/office/drawing/2014/main" id="{B8AC0530-306D-491D-8C77-343357E13C85}"/>
              </a:ext>
            </a:extLst>
          </p:cNvPr>
          <p:cNvSpPr/>
          <p:nvPr/>
        </p:nvSpPr>
        <p:spPr>
          <a:xfrm>
            <a:off x="246186" y="1809800"/>
            <a:ext cx="5760340" cy="1153567"/>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17" name="Round Same Side Corner Rectangle 5">
            <a:extLst>
              <a:ext uri="{FF2B5EF4-FFF2-40B4-BE49-F238E27FC236}">
                <a16:creationId xmlns:a16="http://schemas.microsoft.com/office/drawing/2014/main" id="{83417988-5054-4844-8788-743393A0FCD9}"/>
              </a:ext>
            </a:extLst>
          </p:cNvPr>
          <p:cNvSpPr/>
          <p:nvPr/>
        </p:nvSpPr>
        <p:spPr>
          <a:xfrm>
            <a:off x="355228" y="1684561"/>
            <a:ext cx="2076938" cy="204457"/>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1" i="0" u="none" strike="noStrike" kern="1200" cap="none" spc="0" normalizeH="0" baseline="0" noProof="0" dirty="0">
                <a:ln>
                  <a:noFill/>
                </a:ln>
                <a:solidFill>
                  <a:srgbClr val="002060"/>
                </a:solidFill>
                <a:effectLst/>
                <a:uLnTx/>
                <a:uFillTx/>
                <a:latin typeface="Calibri" panose="020F0502020204030204"/>
                <a:ea typeface="+mn-ea"/>
                <a:cs typeface="+mn-cs"/>
              </a:rPr>
              <a:t>New Applications Lodged</a:t>
            </a:r>
          </a:p>
        </p:txBody>
      </p:sp>
      <p:grpSp>
        <p:nvGrpSpPr>
          <p:cNvPr id="22" name="Group 21">
            <a:extLst>
              <a:ext uri="{FF2B5EF4-FFF2-40B4-BE49-F238E27FC236}">
                <a16:creationId xmlns:a16="http://schemas.microsoft.com/office/drawing/2014/main" id="{DFA92B05-D3AB-47DB-BE2F-073364E58130}"/>
              </a:ext>
            </a:extLst>
          </p:cNvPr>
          <p:cNvGrpSpPr/>
          <p:nvPr/>
        </p:nvGrpSpPr>
        <p:grpSpPr>
          <a:xfrm>
            <a:off x="6175135" y="4482273"/>
            <a:ext cx="3525740" cy="361956"/>
            <a:chOff x="675329" y="5553121"/>
            <a:chExt cx="3309256" cy="415498"/>
          </a:xfrm>
        </p:grpSpPr>
        <p:sp>
          <p:nvSpPr>
            <p:cNvPr id="8" name="Rectangle 7">
              <a:extLst>
                <a:ext uri="{FF2B5EF4-FFF2-40B4-BE49-F238E27FC236}">
                  <a16:creationId xmlns:a16="http://schemas.microsoft.com/office/drawing/2014/main" id="{01214CC8-F176-4657-93E2-85D811F0D63C}"/>
                </a:ext>
              </a:extLst>
            </p:cNvPr>
            <p:cNvSpPr/>
            <p:nvPr/>
          </p:nvSpPr>
          <p:spPr>
            <a:xfrm>
              <a:off x="1229002" y="5560816"/>
              <a:ext cx="2755583" cy="246221"/>
            </a:xfrm>
            <a:prstGeom prst="rect">
              <a:avLst/>
            </a:prstGeom>
          </p:spPr>
          <p:txBody>
            <a:bodyPr wrap="square">
              <a:spAutoFit/>
            </a:bodyPr>
            <a:lstStyle/>
            <a:p>
              <a:pPr algn="ctr"/>
              <a:r>
                <a:rPr lang="en-AU" sz="1000" b="1" dirty="0"/>
                <a:t>A</a:t>
              </a:r>
              <a:r>
                <a:rPr lang="en-AU" sz="1000" dirty="0">
                  <a:solidFill>
                    <a:schemeClr val="tx2"/>
                  </a:solidFill>
                </a:rPr>
                <a:t> – Approved    </a:t>
              </a:r>
              <a:r>
                <a:rPr lang="en-AU" sz="1000" b="1" dirty="0"/>
                <a:t>R </a:t>
              </a:r>
              <a:r>
                <a:rPr lang="en-AU" sz="1000" dirty="0">
                  <a:solidFill>
                    <a:schemeClr val="tx2"/>
                  </a:solidFill>
                </a:rPr>
                <a:t>- Refused    </a:t>
              </a:r>
              <a:r>
                <a:rPr lang="en-AU" sz="1000" b="1" dirty="0"/>
                <a:t>W</a:t>
              </a:r>
              <a:r>
                <a:rPr lang="en-AU" sz="1000" dirty="0">
                  <a:solidFill>
                    <a:schemeClr val="tx2"/>
                  </a:solidFill>
                </a:rPr>
                <a:t> - Withdrawn</a:t>
              </a:r>
            </a:p>
          </p:txBody>
        </p:sp>
        <p:sp>
          <p:nvSpPr>
            <p:cNvPr id="20" name="Rounded Rectangle 3">
              <a:extLst>
                <a:ext uri="{FF2B5EF4-FFF2-40B4-BE49-F238E27FC236}">
                  <a16:creationId xmlns:a16="http://schemas.microsoft.com/office/drawing/2014/main" id="{F602DEEE-3D6D-4BD7-8FA3-83C50B032D4C}"/>
                </a:ext>
              </a:extLst>
            </p:cNvPr>
            <p:cNvSpPr/>
            <p:nvPr/>
          </p:nvSpPr>
          <p:spPr>
            <a:xfrm>
              <a:off x="675329" y="5565716"/>
              <a:ext cx="3287071" cy="236420"/>
            </a:xfrm>
            <a:prstGeom prst="roundRect">
              <a:avLst>
                <a:gd name="adj" fmla="val 35750"/>
              </a:avLst>
            </a:prstGeom>
            <a:noFill/>
            <a:ln w="19050">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21" name="TextBox 20">
              <a:extLst>
                <a:ext uri="{FF2B5EF4-FFF2-40B4-BE49-F238E27FC236}">
                  <a16:creationId xmlns:a16="http://schemas.microsoft.com/office/drawing/2014/main" id="{524A06C2-9DB8-4666-BE1B-CF82AB36683E}"/>
                </a:ext>
              </a:extLst>
            </p:cNvPr>
            <p:cNvSpPr txBox="1"/>
            <p:nvPr/>
          </p:nvSpPr>
          <p:spPr>
            <a:xfrm>
              <a:off x="771787" y="5553121"/>
              <a:ext cx="687896" cy="415498"/>
            </a:xfrm>
            <a:prstGeom prst="rect">
              <a:avLst/>
            </a:prstGeom>
            <a:noFill/>
          </p:spPr>
          <p:txBody>
            <a:bodyPr wrap="square" rtlCol="0">
              <a:spAutoFit/>
            </a:bodyPr>
            <a:lstStyle/>
            <a:p>
              <a:r>
                <a:rPr lang="en-AU" sz="1050" b="1" dirty="0">
                  <a:solidFill>
                    <a:schemeClr val="tx1">
                      <a:lumMod val="75000"/>
                      <a:lumOff val="25000"/>
                    </a:schemeClr>
                  </a:solidFill>
                </a:rPr>
                <a:t>Legend</a:t>
              </a:r>
            </a:p>
          </p:txBody>
        </p:sp>
      </p:grpSp>
      <p:graphicFrame>
        <p:nvGraphicFramePr>
          <p:cNvPr id="28" name="Table 27">
            <a:extLst>
              <a:ext uri="{FF2B5EF4-FFF2-40B4-BE49-F238E27FC236}">
                <a16:creationId xmlns:a16="http://schemas.microsoft.com/office/drawing/2014/main" id="{A1D9E160-71B7-4DEE-B337-6C67E3518A79}"/>
              </a:ext>
            </a:extLst>
          </p:cNvPr>
          <p:cNvGraphicFramePr>
            <a:graphicFrameLocks noGrp="1"/>
          </p:cNvGraphicFramePr>
          <p:nvPr>
            <p:extLst>
              <p:ext uri="{D42A27DB-BD31-4B8C-83A1-F6EECF244321}">
                <p14:modId xmlns:p14="http://schemas.microsoft.com/office/powerpoint/2010/main" val="1912127202"/>
              </p:ext>
            </p:extLst>
          </p:nvPr>
        </p:nvGraphicFramePr>
        <p:xfrm>
          <a:off x="314065" y="5235983"/>
          <a:ext cx="9105977" cy="1188720"/>
        </p:xfrm>
        <a:graphic>
          <a:graphicData uri="http://schemas.openxmlformats.org/drawingml/2006/table">
            <a:tbl>
              <a:tblPr firstRow="1" firstCol="1" bandRow="1">
                <a:tableStyleId>{7DF18680-E054-41AD-8BC1-D1AEF772440D}</a:tableStyleId>
              </a:tblPr>
              <a:tblGrid>
                <a:gridCol w="946248">
                  <a:extLst>
                    <a:ext uri="{9D8B030D-6E8A-4147-A177-3AD203B41FA5}">
                      <a16:colId xmlns:a16="http://schemas.microsoft.com/office/drawing/2014/main" val="3295249521"/>
                    </a:ext>
                  </a:extLst>
                </a:gridCol>
                <a:gridCol w="526921">
                  <a:extLst>
                    <a:ext uri="{9D8B030D-6E8A-4147-A177-3AD203B41FA5}">
                      <a16:colId xmlns:a16="http://schemas.microsoft.com/office/drawing/2014/main" val="1025019330"/>
                    </a:ext>
                  </a:extLst>
                </a:gridCol>
                <a:gridCol w="1126227">
                  <a:extLst>
                    <a:ext uri="{9D8B030D-6E8A-4147-A177-3AD203B41FA5}">
                      <a16:colId xmlns:a16="http://schemas.microsoft.com/office/drawing/2014/main" val="2219333238"/>
                    </a:ext>
                  </a:extLst>
                </a:gridCol>
                <a:gridCol w="641270">
                  <a:extLst>
                    <a:ext uri="{9D8B030D-6E8A-4147-A177-3AD203B41FA5}">
                      <a16:colId xmlns:a16="http://schemas.microsoft.com/office/drawing/2014/main" val="1024136933"/>
                    </a:ext>
                  </a:extLst>
                </a:gridCol>
                <a:gridCol w="762265">
                  <a:extLst>
                    <a:ext uri="{9D8B030D-6E8A-4147-A177-3AD203B41FA5}">
                      <a16:colId xmlns:a16="http://schemas.microsoft.com/office/drawing/2014/main" val="253886672"/>
                    </a:ext>
                  </a:extLst>
                </a:gridCol>
                <a:gridCol w="737334">
                  <a:extLst>
                    <a:ext uri="{9D8B030D-6E8A-4147-A177-3AD203B41FA5}">
                      <a16:colId xmlns:a16="http://schemas.microsoft.com/office/drawing/2014/main" val="4262654814"/>
                    </a:ext>
                  </a:extLst>
                </a:gridCol>
                <a:gridCol w="840230">
                  <a:extLst>
                    <a:ext uri="{9D8B030D-6E8A-4147-A177-3AD203B41FA5}">
                      <a16:colId xmlns:a16="http://schemas.microsoft.com/office/drawing/2014/main" val="1078895545"/>
                    </a:ext>
                  </a:extLst>
                </a:gridCol>
                <a:gridCol w="761885">
                  <a:extLst>
                    <a:ext uri="{9D8B030D-6E8A-4147-A177-3AD203B41FA5}">
                      <a16:colId xmlns:a16="http://schemas.microsoft.com/office/drawing/2014/main" val="1191251199"/>
                    </a:ext>
                  </a:extLst>
                </a:gridCol>
                <a:gridCol w="560143">
                  <a:extLst>
                    <a:ext uri="{9D8B030D-6E8A-4147-A177-3AD203B41FA5}">
                      <a16:colId xmlns:a16="http://schemas.microsoft.com/office/drawing/2014/main" val="198735558"/>
                    </a:ext>
                  </a:extLst>
                </a:gridCol>
                <a:gridCol w="502024">
                  <a:extLst>
                    <a:ext uri="{9D8B030D-6E8A-4147-A177-3AD203B41FA5}">
                      <a16:colId xmlns:a16="http://schemas.microsoft.com/office/drawing/2014/main" val="1203294266"/>
                    </a:ext>
                  </a:extLst>
                </a:gridCol>
                <a:gridCol w="650688">
                  <a:extLst>
                    <a:ext uri="{9D8B030D-6E8A-4147-A177-3AD203B41FA5}">
                      <a16:colId xmlns:a16="http://schemas.microsoft.com/office/drawing/2014/main" val="3360094660"/>
                    </a:ext>
                  </a:extLst>
                </a:gridCol>
                <a:gridCol w="531153">
                  <a:extLst>
                    <a:ext uri="{9D8B030D-6E8A-4147-A177-3AD203B41FA5}">
                      <a16:colId xmlns:a16="http://schemas.microsoft.com/office/drawing/2014/main" val="3109064436"/>
                    </a:ext>
                  </a:extLst>
                </a:gridCol>
                <a:gridCol w="519589">
                  <a:extLst>
                    <a:ext uri="{9D8B030D-6E8A-4147-A177-3AD203B41FA5}">
                      <a16:colId xmlns:a16="http://schemas.microsoft.com/office/drawing/2014/main" val="2599793478"/>
                    </a:ext>
                  </a:extLst>
                </a:gridCol>
              </a:tblGrid>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Mineral</a:t>
                      </a:r>
                    </a:p>
                  </a:txBody>
                  <a:tcPr marL="74295" marR="74295" anchor="ctr">
                    <a:solidFill>
                      <a:schemeClr val="accent6">
                        <a:lumMod val="50000"/>
                      </a:schemeClr>
                    </a:solidFill>
                  </a:tcPr>
                </a:tc>
                <a:tc>
                  <a:txBody>
                    <a:bodyPr/>
                    <a:lstStyle/>
                    <a:p>
                      <a:pPr algn="ctr"/>
                      <a:r>
                        <a:rPr lang="en-AU" sz="1000" dirty="0"/>
                        <a:t>Gold</a:t>
                      </a:r>
                    </a:p>
                  </a:txBody>
                  <a:tcPr marL="74295" marR="74295" anchor="ctr">
                    <a:solidFill>
                      <a:schemeClr val="accent6">
                        <a:lumMod val="50000"/>
                      </a:schemeClr>
                    </a:solidFill>
                  </a:tcPr>
                </a:tc>
                <a:tc>
                  <a:txBody>
                    <a:bodyPr/>
                    <a:lstStyle/>
                    <a:p>
                      <a:pPr algn="ctr"/>
                      <a:r>
                        <a:rPr lang="en-AU" sz="1000" dirty="0"/>
                        <a:t>Base Metals </a:t>
                      </a:r>
                      <a:r>
                        <a:rPr lang="en-AU" sz="800" b="0" dirty="0"/>
                        <a:t>(copper/ lead/ zinc)</a:t>
                      </a:r>
                    </a:p>
                  </a:txBody>
                  <a:tcPr marL="74295" marR="74295" anchor="ctr">
                    <a:solidFill>
                      <a:schemeClr val="accent6">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dirty="0"/>
                        <a:t>Gypsum</a:t>
                      </a:r>
                      <a:endParaRPr lang="en-AU" sz="800" dirty="0"/>
                    </a:p>
                  </a:txBody>
                  <a:tcPr marL="74295" marR="74295" anchor="ctr">
                    <a:solidFill>
                      <a:schemeClr val="accent6">
                        <a:lumMod val="50000"/>
                      </a:schemeClr>
                    </a:solidFill>
                  </a:tcPr>
                </a:tc>
                <a:tc>
                  <a:txBody>
                    <a:bodyPr/>
                    <a:lstStyle/>
                    <a:p>
                      <a:pPr algn="ctr"/>
                      <a:r>
                        <a:rPr lang="en-AU" sz="1000" dirty="0"/>
                        <a:t>Antimony</a:t>
                      </a:r>
                    </a:p>
                  </a:txBody>
                  <a:tcPr marL="74295" marR="74295" anchor="ctr">
                    <a:solidFill>
                      <a:schemeClr val="accent6">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b="1" dirty="0"/>
                        <a:t>Mineral Sands</a:t>
                      </a:r>
                    </a:p>
                  </a:txBody>
                  <a:tcPr marL="74295" marR="74295" anchor="ctr">
                    <a:solidFill>
                      <a:schemeClr val="accent6">
                        <a:lumMod val="50000"/>
                      </a:schemeClr>
                    </a:solidFill>
                  </a:tcPr>
                </a:tc>
                <a:tc>
                  <a:txBody>
                    <a:bodyPr/>
                    <a:lstStyle/>
                    <a:p>
                      <a:pPr algn="ctr"/>
                      <a:r>
                        <a:rPr lang="en-AU" sz="1000" dirty="0" err="1"/>
                        <a:t>Andalusite</a:t>
                      </a:r>
                      <a:endParaRPr lang="en-AU" sz="1000" dirty="0"/>
                    </a:p>
                  </a:txBody>
                  <a:tcPr marL="74295" marR="74295" anchor="ctr">
                    <a:solidFill>
                      <a:schemeClr val="accent6">
                        <a:lumMod val="50000"/>
                      </a:schemeClr>
                    </a:solidFill>
                  </a:tcPr>
                </a:tc>
                <a:tc>
                  <a:txBody>
                    <a:bodyPr/>
                    <a:lstStyle/>
                    <a:p>
                      <a:pPr algn="ctr"/>
                      <a:r>
                        <a:rPr lang="en-AU" sz="1000" dirty="0"/>
                        <a:t>Rare Earth</a:t>
                      </a:r>
                    </a:p>
                  </a:txBody>
                  <a:tcPr marL="74295" marR="74295" anchor="ctr">
                    <a:solidFill>
                      <a:schemeClr val="accent6">
                        <a:lumMod val="50000"/>
                      </a:schemeClr>
                    </a:solidFill>
                  </a:tcPr>
                </a:tc>
                <a:tc>
                  <a:txBody>
                    <a:bodyPr/>
                    <a:lstStyle/>
                    <a:p>
                      <a:pPr algn="ctr"/>
                      <a:r>
                        <a:rPr lang="en-AU" sz="1000" dirty="0"/>
                        <a:t>Copper</a:t>
                      </a:r>
                    </a:p>
                  </a:txBody>
                  <a:tcPr marL="74295" marR="74295" anchor="ctr">
                    <a:solidFill>
                      <a:schemeClr val="accent6">
                        <a:lumMod val="50000"/>
                      </a:schemeClr>
                    </a:solidFill>
                  </a:tcPr>
                </a:tc>
                <a:tc>
                  <a:txBody>
                    <a:bodyPr/>
                    <a:lstStyle/>
                    <a:p>
                      <a:pPr algn="ctr"/>
                      <a:r>
                        <a:rPr lang="en-AU" sz="1000" dirty="0"/>
                        <a:t>Zircon</a:t>
                      </a:r>
                    </a:p>
                  </a:txBody>
                  <a:tcPr marL="74295" marR="74295" anchor="ctr">
                    <a:solidFill>
                      <a:schemeClr val="accent6">
                        <a:lumMod val="50000"/>
                      </a:schemeClr>
                    </a:solidFill>
                  </a:tcPr>
                </a:tc>
                <a:tc>
                  <a:txBody>
                    <a:bodyPr/>
                    <a:lstStyle/>
                    <a:p>
                      <a:pPr algn="ctr"/>
                      <a:r>
                        <a:rPr lang="en-AU" sz="1000" dirty="0"/>
                        <a:t>Ilmenite</a:t>
                      </a:r>
                    </a:p>
                  </a:txBody>
                  <a:tcPr marL="74295" marR="74295" anchor="ctr">
                    <a:solidFill>
                      <a:schemeClr val="accent6">
                        <a:lumMod val="50000"/>
                      </a:schemeClr>
                    </a:solidFill>
                  </a:tcPr>
                </a:tc>
                <a:tc>
                  <a:txBody>
                    <a:bodyPr/>
                    <a:lstStyle/>
                    <a:p>
                      <a:pPr algn="ctr"/>
                      <a:r>
                        <a:rPr lang="en-AU" sz="1000" dirty="0"/>
                        <a:t>Coal</a:t>
                      </a:r>
                    </a:p>
                  </a:txBody>
                  <a:tcPr marL="74295" marR="74295" anchor="ctr">
                    <a:solidFill>
                      <a:schemeClr val="accent6">
                        <a:lumMod val="50000"/>
                      </a:schemeClr>
                    </a:solidFill>
                  </a:tcPr>
                </a:tc>
                <a:tc>
                  <a:txBody>
                    <a:bodyPr/>
                    <a:lstStyle/>
                    <a:p>
                      <a:pPr algn="ctr"/>
                      <a:r>
                        <a:rPr lang="en-AU" sz="1000" dirty="0"/>
                        <a:t>Total</a:t>
                      </a:r>
                    </a:p>
                  </a:txBody>
                  <a:tcPr marL="74295" marR="74295" anchor="ctr">
                    <a:solidFill>
                      <a:schemeClr val="accent6">
                        <a:lumMod val="50000"/>
                      </a:schemeClr>
                    </a:solidFill>
                  </a:tcPr>
                </a:tc>
                <a:extLst>
                  <a:ext uri="{0D108BD9-81ED-4DB2-BD59-A6C34878D82A}">
                    <a16:rowId xmlns:a16="http://schemas.microsoft.com/office/drawing/2014/main" val="4281857809"/>
                  </a:ext>
                </a:extLst>
              </a:tr>
              <a:tr h="2364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Licences Approved</a:t>
                      </a:r>
                    </a:p>
                  </a:txBody>
                  <a:tcPr marL="74295" marR="74295">
                    <a:solidFill>
                      <a:schemeClr val="accent6">
                        <a:lumMod val="75000"/>
                      </a:schemeClr>
                    </a:solidFill>
                  </a:tcPr>
                </a:tc>
                <a:tc>
                  <a:txBody>
                    <a:bodyPr/>
                    <a:lstStyle/>
                    <a:p>
                      <a:pPr algn="ctr"/>
                      <a:r>
                        <a:rPr lang="en-AU" sz="1000" b="0" dirty="0">
                          <a:solidFill>
                            <a:schemeClr val="tx1"/>
                          </a:solidFill>
                        </a:rPr>
                        <a:t>28</a:t>
                      </a:r>
                    </a:p>
                  </a:txBody>
                  <a:tcPr marL="74295" marR="74295" anchor="ctr">
                    <a:solidFill>
                      <a:schemeClr val="accent6">
                        <a:lumMod val="20000"/>
                        <a:lumOff val="80000"/>
                      </a:schemeClr>
                    </a:solidFill>
                  </a:tcPr>
                </a:tc>
                <a:tc>
                  <a:txBody>
                    <a:bodyPr/>
                    <a:lstStyle/>
                    <a:p>
                      <a:pPr algn="ctr"/>
                      <a:r>
                        <a:rPr lang="en-AU" sz="1000" b="0" dirty="0">
                          <a:solidFill>
                            <a:schemeClr val="tx1"/>
                          </a:solidFill>
                        </a:rPr>
                        <a:t>5</a:t>
                      </a:r>
                    </a:p>
                  </a:txBody>
                  <a:tcPr marL="74295" marR="74295" anchor="ctr">
                    <a:solidFill>
                      <a:schemeClr val="accent6">
                        <a:lumMod val="20000"/>
                        <a:lumOff val="80000"/>
                      </a:schemeClr>
                    </a:solidFill>
                  </a:tcPr>
                </a:tc>
                <a:tc>
                  <a:txBody>
                    <a:bodyPr/>
                    <a:lstStyle/>
                    <a:p>
                      <a:pPr algn="ctr"/>
                      <a:r>
                        <a:rPr lang="en-AU" sz="1000" b="0" dirty="0">
                          <a:solidFill>
                            <a:schemeClr val="tx1"/>
                          </a:solidFill>
                        </a:rPr>
                        <a:t>6</a:t>
                      </a:r>
                    </a:p>
                  </a:txBody>
                  <a:tcPr marL="74295" marR="74295" anchor="ctr">
                    <a:solidFill>
                      <a:schemeClr val="accent6">
                        <a:lumMod val="20000"/>
                        <a:lumOff val="80000"/>
                      </a:schemeClr>
                    </a:solidFill>
                  </a:tcPr>
                </a:tc>
                <a:tc>
                  <a:txBody>
                    <a:bodyPr/>
                    <a:lstStyle/>
                    <a:p>
                      <a:pPr algn="ctr"/>
                      <a:r>
                        <a:rPr lang="en-AU" sz="1000" b="0" dirty="0">
                          <a:solidFill>
                            <a:schemeClr val="tx1"/>
                          </a:solidFill>
                        </a:rPr>
                        <a:t>4</a:t>
                      </a:r>
                    </a:p>
                  </a:txBody>
                  <a:tcPr marL="74295" marR="74295" anchor="ctr">
                    <a:solidFill>
                      <a:schemeClr val="accent6">
                        <a:lumMod val="20000"/>
                        <a:lumOff val="80000"/>
                      </a:schemeClr>
                    </a:solidFill>
                  </a:tcPr>
                </a:tc>
                <a:tc>
                  <a:txBody>
                    <a:bodyPr/>
                    <a:lstStyle/>
                    <a:p>
                      <a:pPr algn="ctr"/>
                      <a:r>
                        <a:rPr lang="en-AU" sz="1000" b="0" dirty="0">
                          <a:solidFill>
                            <a:schemeClr val="tx1"/>
                          </a:solidFill>
                        </a:rPr>
                        <a:t>4</a:t>
                      </a:r>
                    </a:p>
                  </a:txBody>
                  <a:tcPr marL="74295" marR="74295" anchor="ctr">
                    <a:solidFill>
                      <a:schemeClr val="accent6">
                        <a:lumMod val="20000"/>
                        <a:lumOff val="80000"/>
                      </a:schemeClr>
                    </a:solidFill>
                  </a:tcPr>
                </a:tc>
                <a:tc>
                  <a:txBody>
                    <a:bodyPr/>
                    <a:lstStyle/>
                    <a:p>
                      <a:pPr algn="ctr"/>
                      <a:r>
                        <a:rPr lang="en-AU" sz="1000" b="0" dirty="0">
                          <a:solidFill>
                            <a:schemeClr val="tx1"/>
                          </a:solidFill>
                        </a:rPr>
                        <a:t>1</a:t>
                      </a:r>
                    </a:p>
                  </a:txBody>
                  <a:tcPr marL="74295" marR="74295" anchor="ctr">
                    <a:solidFill>
                      <a:schemeClr val="accent6">
                        <a:lumMod val="20000"/>
                        <a:lumOff val="80000"/>
                      </a:schemeClr>
                    </a:solidFill>
                  </a:tcPr>
                </a:tc>
                <a:tc>
                  <a:txBody>
                    <a:bodyPr/>
                    <a:lstStyle/>
                    <a:p>
                      <a:pPr algn="ctr"/>
                      <a:r>
                        <a:rPr lang="en-AU" sz="1000" b="0" dirty="0">
                          <a:solidFill>
                            <a:schemeClr val="tx1"/>
                          </a:solidFill>
                        </a:rPr>
                        <a:t>1</a:t>
                      </a:r>
                    </a:p>
                  </a:txBody>
                  <a:tcPr marL="74295" marR="74295" anchor="ctr">
                    <a:solidFill>
                      <a:schemeClr val="accent6">
                        <a:lumMod val="20000"/>
                        <a:lumOff val="80000"/>
                      </a:schemeClr>
                    </a:solidFill>
                  </a:tcPr>
                </a:tc>
                <a:tc>
                  <a:txBody>
                    <a:bodyPr/>
                    <a:lstStyle/>
                    <a:p>
                      <a:pPr algn="ctr"/>
                      <a:r>
                        <a:rPr lang="en-AU" sz="1000" b="0" dirty="0">
                          <a:solidFill>
                            <a:schemeClr val="tx1"/>
                          </a:solidFill>
                        </a:rPr>
                        <a:t>1</a:t>
                      </a:r>
                    </a:p>
                  </a:txBody>
                  <a:tcPr marL="74295" marR="74295" anchor="ctr">
                    <a:solidFill>
                      <a:schemeClr val="accent6">
                        <a:lumMod val="20000"/>
                        <a:lumOff val="80000"/>
                      </a:schemeClr>
                    </a:solidFill>
                  </a:tcPr>
                </a:tc>
                <a:tc>
                  <a:txBody>
                    <a:bodyPr/>
                    <a:lstStyle/>
                    <a:p>
                      <a:pPr algn="ctr"/>
                      <a:r>
                        <a:rPr lang="en-AU" sz="1000" b="0" dirty="0">
                          <a:solidFill>
                            <a:schemeClr val="bg1">
                              <a:lumMod val="50000"/>
                            </a:schemeClr>
                          </a:solidFill>
                        </a:rPr>
                        <a:t>0</a:t>
                      </a:r>
                    </a:p>
                  </a:txBody>
                  <a:tcPr marL="74295" marR="74295" anchor="ctr">
                    <a:solidFill>
                      <a:schemeClr val="accent6">
                        <a:lumMod val="20000"/>
                        <a:lumOff val="80000"/>
                      </a:schemeClr>
                    </a:solidFill>
                  </a:tcPr>
                </a:tc>
                <a:tc>
                  <a:txBody>
                    <a:bodyPr/>
                    <a:lstStyle/>
                    <a:p>
                      <a:pPr algn="ctr"/>
                      <a:r>
                        <a:rPr lang="en-AU" sz="1000" b="0" dirty="0">
                          <a:solidFill>
                            <a:schemeClr val="bg1">
                              <a:lumMod val="50000"/>
                            </a:schemeClr>
                          </a:solidFill>
                        </a:rPr>
                        <a:t>0</a:t>
                      </a:r>
                    </a:p>
                  </a:txBody>
                  <a:tcPr marL="74295" marR="74295" anchor="ctr">
                    <a:solidFill>
                      <a:schemeClr val="accent6">
                        <a:lumMod val="20000"/>
                        <a:lumOff val="80000"/>
                      </a:schemeClr>
                    </a:solidFill>
                  </a:tcPr>
                </a:tc>
                <a:tc>
                  <a:txBody>
                    <a:bodyPr/>
                    <a:lstStyle/>
                    <a:p>
                      <a:pPr algn="ctr"/>
                      <a:r>
                        <a:rPr lang="en-AU" sz="1000" b="0" dirty="0">
                          <a:solidFill>
                            <a:schemeClr val="bg1">
                              <a:lumMod val="50000"/>
                            </a:schemeClr>
                          </a:solidFill>
                        </a:rPr>
                        <a:t>0</a:t>
                      </a:r>
                    </a:p>
                  </a:txBody>
                  <a:tcPr marL="74295" marR="74295" anchor="ctr">
                    <a:solidFill>
                      <a:schemeClr val="accent6">
                        <a:lumMod val="20000"/>
                        <a:lumOff val="80000"/>
                      </a:schemeClr>
                    </a:solidFill>
                  </a:tcPr>
                </a:tc>
                <a:tc>
                  <a:txBody>
                    <a:bodyPr/>
                    <a:lstStyle/>
                    <a:p>
                      <a:pPr algn="ctr"/>
                      <a:r>
                        <a:rPr lang="en-AU" sz="1000" b="1" dirty="0">
                          <a:solidFill>
                            <a:schemeClr val="bg1"/>
                          </a:solidFill>
                        </a:rPr>
                        <a:t>50</a:t>
                      </a:r>
                    </a:p>
                  </a:txBody>
                  <a:tcPr marL="74295" marR="74295" anchor="ctr">
                    <a:solidFill>
                      <a:schemeClr val="accent6">
                        <a:lumMod val="75000"/>
                      </a:schemeClr>
                    </a:solidFill>
                  </a:tcPr>
                </a:tc>
                <a:extLst>
                  <a:ext uri="{0D108BD9-81ED-4DB2-BD59-A6C34878D82A}">
                    <a16:rowId xmlns:a16="http://schemas.microsoft.com/office/drawing/2014/main" val="2221415363"/>
                  </a:ext>
                </a:extLst>
              </a:tr>
              <a:tr h="2954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Work Plans</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Approved</a:t>
                      </a:r>
                    </a:p>
                  </a:txBody>
                  <a:tcPr marL="74295" marR="74295">
                    <a:solidFill>
                      <a:schemeClr val="accent6">
                        <a:lumMod val="75000"/>
                      </a:schemeClr>
                    </a:solidFill>
                  </a:tcPr>
                </a:tc>
                <a:tc>
                  <a:txBody>
                    <a:bodyPr/>
                    <a:lstStyle/>
                    <a:p>
                      <a:pPr algn="ctr"/>
                      <a:r>
                        <a:rPr lang="en-AU" sz="1000" b="0" dirty="0">
                          <a:solidFill>
                            <a:schemeClr val="tx1"/>
                          </a:solidFill>
                        </a:rPr>
                        <a:t>9</a:t>
                      </a:r>
                    </a:p>
                  </a:txBody>
                  <a:tcPr marL="74295" marR="74295" anchor="ctr"/>
                </a:tc>
                <a:tc>
                  <a:txBody>
                    <a:bodyPr/>
                    <a:lstStyle/>
                    <a:p>
                      <a:pPr algn="ctr"/>
                      <a:r>
                        <a:rPr lang="en-AU" sz="1000" b="0" dirty="0">
                          <a:solidFill>
                            <a:schemeClr val="bg1">
                              <a:lumMod val="50000"/>
                            </a:schemeClr>
                          </a:solidFill>
                        </a:rPr>
                        <a:t>0</a:t>
                      </a:r>
                    </a:p>
                  </a:txBody>
                  <a:tcPr marL="74295" marR="74295" anchor="ctr"/>
                </a:tc>
                <a:tc>
                  <a:txBody>
                    <a:bodyPr/>
                    <a:lstStyle/>
                    <a:p>
                      <a:pPr algn="ctr"/>
                      <a:r>
                        <a:rPr lang="en-AU" sz="1000" b="0" dirty="0">
                          <a:solidFill>
                            <a:schemeClr val="bg1">
                              <a:lumMod val="50000"/>
                            </a:schemeClr>
                          </a:solidFill>
                        </a:rPr>
                        <a:t>0</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bg1">
                              <a:lumMod val="50000"/>
                            </a:schemeClr>
                          </a:solidFill>
                        </a:rPr>
                        <a:t>0</a:t>
                      </a:r>
                    </a:p>
                  </a:txBody>
                  <a:tcPr marL="74295" marR="74295" anchor="ctr"/>
                </a:tc>
                <a:tc>
                  <a:txBody>
                    <a:bodyPr/>
                    <a:lstStyle/>
                    <a:p>
                      <a:pPr algn="ctr"/>
                      <a:r>
                        <a:rPr lang="en-AU" sz="1000" b="0" dirty="0">
                          <a:solidFill>
                            <a:schemeClr val="bg1">
                              <a:lumMod val="50000"/>
                            </a:schemeClr>
                          </a:solidFill>
                        </a:rPr>
                        <a:t>0</a:t>
                      </a:r>
                    </a:p>
                  </a:txBody>
                  <a:tcPr marL="74295" marR="74295" anchor="ctr"/>
                </a:tc>
                <a:tc>
                  <a:txBody>
                    <a:bodyPr/>
                    <a:lstStyle/>
                    <a:p>
                      <a:pPr algn="ctr"/>
                      <a:r>
                        <a:rPr lang="en-AU" sz="1000" b="0" dirty="0">
                          <a:solidFill>
                            <a:schemeClr val="bg1">
                              <a:lumMod val="50000"/>
                            </a:schemeClr>
                          </a:solidFill>
                        </a:rPr>
                        <a:t>0</a:t>
                      </a:r>
                    </a:p>
                  </a:txBody>
                  <a:tcPr marL="74295" marR="74295" anchor="ctr"/>
                </a:tc>
                <a:tc>
                  <a:txBody>
                    <a:bodyPr/>
                    <a:lstStyle/>
                    <a:p>
                      <a:pPr algn="ctr"/>
                      <a:r>
                        <a:rPr lang="en-AU" sz="1000" b="0" dirty="0">
                          <a:solidFill>
                            <a:schemeClr val="tx1"/>
                          </a:solidFill>
                        </a:rPr>
                        <a:t>4</a:t>
                      </a:r>
                    </a:p>
                  </a:txBody>
                  <a:tcPr marL="74295" marR="74295" anchor="ctr"/>
                </a:tc>
                <a:tc>
                  <a:txBody>
                    <a:bodyPr/>
                    <a:lstStyle/>
                    <a:p>
                      <a:pPr algn="ctr"/>
                      <a:r>
                        <a:rPr lang="en-AU" sz="1000" b="0" dirty="0">
                          <a:solidFill>
                            <a:schemeClr val="tx1"/>
                          </a:solidFill>
                        </a:rPr>
                        <a:t>2</a:t>
                      </a:r>
                    </a:p>
                  </a:txBody>
                  <a:tcPr marL="74295" marR="74295" anchor="ctr"/>
                </a:tc>
                <a:tc>
                  <a:txBody>
                    <a:bodyPr/>
                    <a:lstStyle/>
                    <a:p>
                      <a:pPr algn="ctr"/>
                      <a:r>
                        <a:rPr lang="en-AU" sz="1000" b="0" dirty="0">
                          <a:solidFill>
                            <a:schemeClr val="tx1"/>
                          </a:solidFill>
                        </a:rPr>
                        <a:t>2</a:t>
                      </a:r>
                    </a:p>
                  </a:txBody>
                  <a:tcPr marL="74295" marR="74295" anchor="ctr"/>
                </a:tc>
                <a:tc>
                  <a:txBody>
                    <a:bodyPr/>
                    <a:lstStyle/>
                    <a:p>
                      <a:pPr algn="ctr"/>
                      <a:r>
                        <a:rPr lang="en-AU" sz="1000" b="0" dirty="0">
                          <a:solidFill>
                            <a:schemeClr val="tx1"/>
                          </a:solidFill>
                        </a:rPr>
                        <a:t>1</a:t>
                      </a:r>
                    </a:p>
                  </a:txBody>
                  <a:tcPr marL="74295" marR="74295" anchor="ctr"/>
                </a:tc>
                <a:tc>
                  <a:txBody>
                    <a:bodyPr/>
                    <a:lstStyle/>
                    <a:p>
                      <a:pPr algn="ctr"/>
                      <a:r>
                        <a:rPr lang="en-AU" sz="1000" b="1" dirty="0">
                          <a:solidFill>
                            <a:schemeClr val="bg1"/>
                          </a:solidFill>
                        </a:rPr>
                        <a:t>18</a:t>
                      </a:r>
                    </a:p>
                  </a:txBody>
                  <a:tcPr marL="74295" marR="74295" anchor="ctr">
                    <a:solidFill>
                      <a:schemeClr val="accent6">
                        <a:lumMod val="75000"/>
                      </a:schemeClr>
                    </a:solidFill>
                  </a:tcPr>
                </a:tc>
                <a:extLst>
                  <a:ext uri="{0D108BD9-81ED-4DB2-BD59-A6C34878D82A}">
                    <a16:rowId xmlns:a16="http://schemas.microsoft.com/office/drawing/2014/main" val="806439215"/>
                  </a:ext>
                </a:extLst>
              </a:tr>
            </a:tbl>
          </a:graphicData>
        </a:graphic>
      </p:graphicFrame>
      <p:grpSp>
        <p:nvGrpSpPr>
          <p:cNvPr id="3" name="Group 2">
            <a:extLst>
              <a:ext uri="{FF2B5EF4-FFF2-40B4-BE49-F238E27FC236}">
                <a16:creationId xmlns:a16="http://schemas.microsoft.com/office/drawing/2014/main" id="{3263C13F-225A-4179-80CA-FAA4116307F9}"/>
              </a:ext>
            </a:extLst>
          </p:cNvPr>
          <p:cNvGrpSpPr/>
          <p:nvPr/>
        </p:nvGrpSpPr>
        <p:grpSpPr>
          <a:xfrm>
            <a:off x="246186" y="4911549"/>
            <a:ext cx="9497094" cy="1574582"/>
            <a:chOff x="266083" y="5219978"/>
            <a:chExt cx="8301184" cy="1527437"/>
          </a:xfrm>
        </p:grpSpPr>
        <p:sp>
          <p:nvSpPr>
            <p:cNvPr id="29" name="Rounded Rectangle 3">
              <a:extLst>
                <a:ext uri="{FF2B5EF4-FFF2-40B4-BE49-F238E27FC236}">
                  <a16:creationId xmlns:a16="http://schemas.microsoft.com/office/drawing/2014/main" id="{73158B21-7FAE-42B3-B6E7-0F73C3D4BCDA}"/>
                </a:ext>
              </a:extLst>
            </p:cNvPr>
            <p:cNvSpPr/>
            <p:nvPr/>
          </p:nvSpPr>
          <p:spPr>
            <a:xfrm>
              <a:off x="266083" y="5345216"/>
              <a:ext cx="8301184" cy="1402199"/>
            </a:xfrm>
            <a:prstGeom prst="roundRect">
              <a:avLst>
                <a:gd name="adj" fmla="val 6810"/>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dirty="0">
                <a:solidFill>
                  <a:schemeClr val="tx1"/>
                </a:solidFill>
              </a:endParaRPr>
            </a:p>
          </p:txBody>
        </p:sp>
        <p:sp>
          <p:nvSpPr>
            <p:cNvPr id="30" name="Round Same Side Corner Rectangle 5">
              <a:extLst>
                <a:ext uri="{FF2B5EF4-FFF2-40B4-BE49-F238E27FC236}">
                  <a16:creationId xmlns:a16="http://schemas.microsoft.com/office/drawing/2014/main" id="{47BC348D-F4B1-4AB8-A1C9-0EC75629AAC4}"/>
                </a:ext>
              </a:extLst>
            </p:cNvPr>
            <p:cNvSpPr/>
            <p:nvPr/>
          </p:nvSpPr>
          <p:spPr>
            <a:xfrm>
              <a:off x="355225" y="5219978"/>
              <a:ext cx="4159598" cy="245621"/>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dirty="0">
                  <a:solidFill>
                    <a:schemeClr val="accent6">
                      <a:lumMod val="50000"/>
                    </a:schemeClr>
                  </a:solidFill>
                  <a:latin typeface="Calibri" panose="020F0502020204030204"/>
                </a:rPr>
                <a:t>Primary Mineral – Approvals June 2018 to May 2019</a:t>
              </a:r>
              <a:endParaRPr kumimoji="0" lang="en-AU" sz="1200" b="1" i="0" u="none" strike="noStrike" kern="1200" cap="none" spc="0" normalizeH="0" baseline="0" noProof="0" dirty="0">
                <a:ln>
                  <a:noFill/>
                </a:ln>
                <a:solidFill>
                  <a:schemeClr val="accent6">
                    <a:lumMod val="50000"/>
                  </a:schemeClr>
                </a:solidFill>
                <a:effectLst/>
                <a:uLnTx/>
                <a:uFillTx/>
                <a:latin typeface="Calibri" panose="020F0502020204030204"/>
              </a:endParaRPr>
            </a:p>
          </p:txBody>
        </p:sp>
      </p:grpSp>
      <p:sp>
        <p:nvSpPr>
          <p:cNvPr id="33" name="Rounded Rectangle 3">
            <a:extLst>
              <a:ext uri="{FF2B5EF4-FFF2-40B4-BE49-F238E27FC236}">
                <a16:creationId xmlns:a16="http://schemas.microsoft.com/office/drawing/2014/main" id="{F5E24130-6469-4879-BC9E-61826E09D109}"/>
              </a:ext>
            </a:extLst>
          </p:cNvPr>
          <p:cNvSpPr/>
          <p:nvPr/>
        </p:nvSpPr>
        <p:spPr>
          <a:xfrm>
            <a:off x="246185" y="3150792"/>
            <a:ext cx="5760339" cy="1456665"/>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dirty="0">
              <a:solidFill>
                <a:schemeClr val="tx1"/>
              </a:solidFill>
            </a:endParaRPr>
          </a:p>
        </p:txBody>
      </p:sp>
      <p:sp>
        <p:nvSpPr>
          <p:cNvPr id="34" name="Round Same Side Corner Rectangle 5">
            <a:extLst>
              <a:ext uri="{FF2B5EF4-FFF2-40B4-BE49-F238E27FC236}">
                <a16:creationId xmlns:a16="http://schemas.microsoft.com/office/drawing/2014/main" id="{53DB6A15-43D9-44A2-A1AA-1FF7111015DF}"/>
              </a:ext>
            </a:extLst>
          </p:cNvPr>
          <p:cNvSpPr/>
          <p:nvPr/>
        </p:nvSpPr>
        <p:spPr>
          <a:xfrm>
            <a:off x="355227" y="3025553"/>
            <a:ext cx="2076938" cy="204457"/>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1" i="0" u="none" strike="noStrike" kern="1200" cap="none" spc="0" normalizeH="0" baseline="0" noProof="0" dirty="0">
                <a:ln>
                  <a:noFill/>
                </a:ln>
                <a:solidFill>
                  <a:srgbClr val="002060"/>
                </a:solidFill>
                <a:effectLst/>
                <a:uLnTx/>
                <a:uFillTx/>
                <a:latin typeface="Calibri" panose="020F0502020204030204"/>
                <a:ea typeface="+mn-ea"/>
                <a:cs typeface="+mn-cs"/>
              </a:rPr>
              <a:t>Applications Finalised</a:t>
            </a:r>
          </a:p>
        </p:txBody>
      </p:sp>
      <p:grpSp>
        <p:nvGrpSpPr>
          <p:cNvPr id="2" name="Group 1">
            <a:extLst>
              <a:ext uri="{FF2B5EF4-FFF2-40B4-BE49-F238E27FC236}">
                <a16:creationId xmlns:a16="http://schemas.microsoft.com/office/drawing/2014/main" id="{F2D45966-A251-4823-9DB2-F7031E73C5A5}"/>
              </a:ext>
            </a:extLst>
          </p:cNvPr>
          <p:cNvGrpSpPr/>
          <p:nvPr/>
        </p:nvGrpSpPr>
        <p:grpSpPr>
          <a:xfrm>
            <a:off x="6277901" y="1432352"/>
            <a:ext cx="3465378" cy="2958365"/>
            <a:chOff x="6237090" y="2295319"/>
            <a:chExt cx="2875495" cy="2026863"/>
          </a:xfrm>
        </p:grpSpPr>
        <p:sp>
          <p:nvSpPr>
            <p:cNvPr id="35" name="Rounded Rectangle 3">
              <a:extLst>
                <a:ext uri="{FF2B5EF4-FFF2-40B4-BE49-F238E27FC236}">
                  <a16:creationId xmlns:a16="http://schemas.microsoft.com/office/drawing/2014/main" id="{D4EBF142-F80A-4B1F-9B8A-4CE7E8539275}"/>
                </a:ext>
              </a:extLst>
            </p:cNvPr>
            <p:cNvSpPr/>
            <p:nvPr/>
          </p:nvSpPr>
          <p:spPr>
            <a:xfrm>
              <a:off x="6237091" y="2370778"/>
              <a:ext cx="2875494" cy="1951404"/>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b="1" u="sng" dirty="0">
                  <a:solidFill>
                    <a:schemeClr val="tx1">
                      <a:lumMod val="85000"/>
                      <a:lumOff val="15000"/>
                    </a:schemeClr>
                  </a:solidFill>
                </a:rPr>
                <a:t>New Applications lodged:</a:t>
              </a:r>
            </a:p>
            <a:p>
              <a:pPr marL="180975" lvl="1">
                <a:defRPr/>
              </a:pPr>
              <a:r>
                <a:rPr lang="en-AU" sz="1000" dirty="0">
                  <a:solidFill>
                    <a:schemeClr val="tx1">
                      <a:lumMod val="85000"/>
                      <a:lumOff val="15000"/>
                    </a:schemeClr>
                  </a:solidFill>
                </a:rPr>
                <a:t>Shows the volume of Licence Applications, Licence Variations and Work Plans (minerals) lodged over a 12 month period since June 2018 and the number lodged in May 2019.</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b="1" u="sng" dirty="0">
                  <a:solidFill>
                    <a:schemeClr val="tx1">
                      <a:lumMod val="85000"/>
                      <a:lumOff val="15000"/>
                    </a:schemeClr>
                  </a:solidFill>
                </a:rPr>
                <a:t>Applications Finalised:</a:t>
              </a:r>
            </a:p>
            <a:p>
              <a:pPr marL="180975" lvl="0">
                <a:defRPr/>
              </a:pPr>
              <a:r>
                <a:rPr lang="en-AU" sz="1000" dirty="0">
                  <a:solidFill>
                    <a:schemeClr val="tx1">
                      <a:lumMod val="85000"/>
                      <a:lumOff val="15000"/>
                    </a:schemeClr>
                  </a:solidFill>
                </a:rPr>
                <a:t>Shows the volume of Licence Applications, Licence Variations and Work Plans (minerals) finalised over a 12 month period since June 2018 and those that were finalised in May 2019. Finalised Work Plans are those that were Approved (A), Refused(R) or Withdrawn (W).</a:t>
              </a:r>
            </a:p>
            <a:p>
              <a:endParaRPr lang="en-AU" sz="1000" kern="1200" dirty="0">
                <a:solidFill>
                  <a:schemeClr val="tx1"/>
                </a:solidFill>
              </a:endParaRPr>
            </a:p>
            <a:p>
              <a:r>
                <a:rPr lang="en-AU" sz="1000" b="1" u="sng" dirty="0">
                  <a:solidFill>
                    <a:schemeClr val="tx1"/>
                  </a:solidFill>
                </a:rPr>
                <a:t>Primary Mineral:</a:t>
              </a:r>
            </a:p>
            <a:p>
              <a:r>
                <a:rPr lang="en-AU" sz="1000" dirty="0">
                  <a:solidFill>
                    <a:schemeClr val="tx1"/>
                  </a:solidFill>
                </a:rPr>
                <a:t>This table shows the primary commodity for each Licence and Work Plan finalised in the year.</a:t>
              </a:r>
              <a:endParaRPr lang="en-AU" sz="1000" kern="1200" dirty="0">
                <a:solidFill>
                  <a:schemeClr val="tx1"/>
                </a:solidFill>
              </a:endParaRPr>
            </a:p>
          </p:txBody>
        </p:sp>
        <p:sp>
          <p:nvSpPr>
            <p:cNvPr id="36" name="Round Same Side Corner Rectangle 5">
              <a:extLst>
                <a:ext uri="{FF2B5EF4-FFF2-40B4-BE49-F238E27FC236}">
                  <a16:creationId xmlns:a16="http://schemas.microsoft.com/office/drawing/2014/main" id="{2C4B1756-7C41-4430-91C1-2C12FCA88150}"/>
                </a:ext>
              </a:extLst>
            </p:cNvPr>
            <p:cNvSpPr/>
            <p:nvPr/>
          </p:nvSpPr>
          <p:spPr>
            <a:xfrm>
              <a:off x="6237090" y="2295319"/>
              <a:ext cx="404206" cy="183651"/>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b="1" i="1" u="none" strike="noStrike" kern="1200" cap="none" spc="0" normalizeH="0" baseline="0" noProof="0" dirty="0">
                  <a:ln>
                    <a:noFill/>
                  </a:ln>
                  <a:solidFill>
                    <a:prstClr val="white"/>
                  </a:solidFill>
                  <a:effectLst/>
                  <a:uLnTx/>
                  <a:uFillTx/>
                  <a:latin typeface="Calibri" panose="020F0502020204030204"/>
                  <a:ea typeface="+mn-ea"/>
                  <a:cs typeface="+mn-cs"/>
                </a:rPr>
                <a:t>i</a:t>
              </a:r>
            </a:p>
          </p:txBody>
        </p:sp>
      </p:grpSp>
      <p:sp>
        <p:nvSpPr>
          <p:cNvPr id="6" name="Slide Number Placeholder 5">
            <a:extLst>
              <a:ext uri="{FF2B5EF4-FFF2-40B4-BE49-F238E27FC236}">
                <a16:creationId xmlns:a16="http://schemas.microsoft.com/office/drawing/2014/main" id="{D171BB89-F959-4C36-B149-2199AE055DD3}"/>
              </a:ext>
            </a:extLst>
          </p:cNvPr>
          <p:cNvSpPr>
            <a:spLocks noGrp="1"/>
          </p:cNvSpPr>
          <p:nvPr>
            <p:ph type="sldNum" sz="quarter" idx="12"/>
          </p:nvPr>
        </p:nvSpPr>
        <p:spPr/>
        <p:txBody>
          <a:bodyPr/>
          <a:lstStyle/>
          <a:p>
            <a:fld id="{10F38EA1-A2B3-734E-8FE4-2A14DB32A8FE}" type="slidenum">
              <a:rPr lang="en-US" smtClean="0"/>
              <a:t>2</a:t>
            </a:fld>
            <a:endParaRPr lang="en-US" dirty="0"/>
          </a:p>
        </p:txBody>
      </p:sp>
    </p:spTree>
    <p:extLst>
      <p:ext uri="{BB962C8B-B14F-4D97-AF65-F5344CB8AC3E}">
        <p14:creationId xmlns:p14="http://schemas.microsoft.com/office/powerpoint/2010/main" val="1485009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02DF1A07-B049-4675-BDF3-F1BA13846001}"/>
              </a:ext>
            </a:extLst>
          </p:cNvPr>
          <p:cNvGrpSpPr/>
          <p:nvPr/>
        </p:nvGrpSpPr>
        <p:grpSpPr>
          <a:xfrm>
            <a:off x="775106" y="5403870"/>
            <a:ext cx="7664044" cy="1298504"/>
            <a:chOff x="7347692" y="1827755"/>
            <a:chExt cx="2325731" cy="3287072"/>
          </a:xfrm>
        </p:grpSpPr>
        <p:sp>
          <p:nvSpPr>
            <p:cNvPr id="19" name="Rounded Rectangle 3">
              <a:extLst>
                <a:ext uri="{FF2B5EF4-FFF2-40B4-BE49-F238E27FC236}">
                  <a16:creationId xmlns:a16="http://schemas.microsoft.com/office/drawing/2014/main" id="{322382DD-B699-4ACF-BACB-2575B9C52519}"/>
                </a:ext>
              </a:extLst>
            </p:cNvPr>
            <p:cNvSpPr/>
            <p:nvPr/>
          </p:nvSpPr>
          <p:spPr>
            <a:xfrm>
              <a:off x="7347692" y="2296495"/>
              <a:ext cx="2325731" cy="2818332"/>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dirty="0">
                  <a:solidFill>
                    <a:schemeClr val="tx1">
                      <a:lumMod val="85000"/>
                      <a:lumOff val="15000"/>
                    </a:schemeClr>
                  </a:solidFill>
                </a:rPr>
                <a:t>This graph shows the number of Applications in the regulatory system over the last 12 months. </a:t>
              </a:r>
            </a:p>
            <a:p>
              <a:pPr lvl="0">
                <a:defRPr/>
              </a:pP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Stacked bar graph </a:t>
              </a:r>
              <a:r>
                <a:rPr lang="en-AU" sz="1000" dirty="0">
                  <a:solidFill>
                    <a:schemeClr val="tx1">
                      <a:lumMod val="85000"/>
                      <a:lumOff val="15000"/>
                    </a:schemeClr>
                  </a:solidFill>
                </a:rPr>
                <a:t>-  Shows the total number of Applications in the regulatory system.</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Line Graphs</a:t>
              </a:r>
              <a:r>
                <a:rPr lang="en-AU" sz="1000" dirty="0">
                  <a:solidFill>
                    <a:schemeClr val="tx1">
                      <a:lumMod val="85000"/>
                      <a:lumOff val="15000"/>
                    </a:schemeClr>
                  </a:solidFill>
                </a:rPr>
                <a:t> – Shows the total number of  Applications that were lodged / finalised for the calendar month.</a:t>
              </a:r>
            </a:p>
          </p:txBody>
        </p:sp>
        <p:sp>
          <p:nvSpPr>
            <p:cNvPr id="20" name="Round Same Side Corner Rectangle 5">
              <a:extLst>
                <a:ext uri="{FF2B5EF4-FFF2-40B4-BE49-F238E27FC236}">
                  <a16:creationId xmlns:a16="http://schemas.microsoft.com/office/drawing/2014/main" id="{D08EB067-D6D3-4505-8D9C-37C0DB32D374}"/>
                </a:ext>
              </a:extLst>
            </p:cNvPr>
            <p:cNvSpPr/>
            <p:nvPr/>
          </p:nvSpPr>
          <p:spPr>
            <a:xfrm>
              <a:off x="7347692" y="1827755"/>
              <a:ext cx="209917" cy="82303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
        <p:nvSpPr>
          <p:cNvPr id="6" name="Slide Number Placeholder 5">
            <a:extLst>
              <a:ext uri="{FF2B5EF4-FFF2-40B4-BE49-F238E27FC236}">
                <a16:creationId xmlns:a16="http://schemas.microsoft.com/office/drawing/2014/main" id="{FBBC9AEA-12E0-4536-BA25-AA8B4BFBD08B}"/>
              </a:ext>
            </a:extLst>
          </p:cNvPr>
          <p:cNvSpPr>
            <a:spLocks noGrp="1"/>
          </p:cNvSpPr>
          <p:nvPr>
            <p:ph type="sldNum" sz="quarter" idx="12"/>
          </p:nvPr>
        </p:nvSpPr>
        <p:spPr/>
        <p:txBody>
          <a:bodyPr/>
          <a:lstStyle/>
          <a:p>
            <a:fld id="{10F38EA1-A2B3-734E-8FE4-2A14DB32A8FE}" type="slidenum">
              <a:rPr lang="en-US" smtClean="0"/>
              <a:t>3</a:t>
            </a:fld>
            <a:endParaRPr lang="en-US" dirty="0"/>
          </a:p>
        </p:txBody>
      </p:sp>
      <p:sp>
        <p:nvSpPr>
          <p:cNvPr id="7" name="TextBox 6">
            <a:extLst>
              <a:ext uri="{FF2B5EF4-FFF2-40B4-BE49-F238E27FC236}">
                <a16:creationId xmlns:a16="http://schemas.microsoft.com/office/drawing/2014/main" id="{384799C7-D344-46AB-99C5-5620ABB34292}"/>
              </a:ext>
            </a:extLst>
          </p:cNvPr>
          <p:cNvSpPr txBox="1"/>
          <p:nvPr/>
        </p:nvSpPr>
        <p:spPr>
          <a:xfrm>
            <a:off x="775106" y="5146762"/>
            <a:ext cx="3125755" cy="230832"/>
          </a:xfrm>
          <a:prstGeom prst="rect">
            <a:avLst/>
          </a:prstGeom>
          <a:noFill/>
        </p:spPr>
        <p:txBody>
          <a:bodyPr wrap="square" rtlCol="0">
            <a:spAutoFit/>
          </a:bodyPr>
          <a:lstStyle/>
          <a:p>
            <a:r>
              <a:rPr lang="en-AU" sz="900" dirty="0">
                <a:solidFill>
                  <a:sysClr val="windowText" lastClr="000000"/>
                </a:solidFill>
              </a:rPr>
              <a:t>* Licence Applications, Variations &amp; Work Plans(minerals) </a:t>
            </a:r>
            <a:endParaRPr lang="en-AU" sz="900" dirty="0"/>
          </a:p>
        </p:txBody>
      </p:sp>
      <p:pic>
        <p:nvPicPr>
          <p:cNvPr id="2" name="Picture 1">
            <a:extLst>
              <a:ext uri="{FF2B5EF4-FFF2-40B4-BE49-F238E27FC236}">
                <a16:creationId xmlns:a16="http://schemas.microsoft.com/office/drawing/2014/main" id="{A2F9A032-9CCC-4919-8E25-3E25AA4FD12B}"/>
              </a:ext>
            </a:extLst>
          </p:cNvPr>
          <p:cNvPicPr>
            <a:picLocks noChangeAspect="1"/>
          </p:cNvPicPr>
          <p:nvPr/>
        </p:nvPicPr>
        <p:blipFill>
          <a:blip r:embed="rId2"/>
          <a:stretch>
            <a:fillRect/>
          </a:stretch>
        </p:blipFill>
        <p:spPr>
          <a:xfrm>
            <a:off x="133694" y="1579157"/>
            <a:ext cx="9638611" cy="3475021"/>
          </a:xfrm>
          <a:prstGeom prst="rect">
            <a:avLst/>
          </a:prstGeom>
        </p:spPr>
      </p:pic>
    </p:spTree>
    <p:extLst>
      <p:ext uri="{BB962C8B-B14F-4D97-AF65-F5344CB8AC3E}">
        <p14:creationId xmlns:p14="http://schemas.microsoft.com/office/powerpoint/2010/main" val="2273189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948655A-C0D6-4966-9F50-BBA81E2FD8A5}"/>
              </a:ext>
            </a:extLst>
          </p:cNvPr>
          <p:cNvSpPr txBox="1"/>
          <p:nvPr/>
        </p:nvSpPr>
        <p:spPr>
          <a:xfrm>
            <a:off x="355227" y="1847559"/>
            <a:ext cx="7469926" cy="258532"/>
          </a:xfrm>
          <a:prstGeom prst="rect">
            <a:avLst/>
          </a:prstGeom>
          <a:noFill/>
        </p:spPr>
        <p:txBody>
          <a:bodyPr wrap="square" rtlCol="0">
            <a:spAutoFit/>
          </a:bodyPr>
          <a:lstStyle/>
          <a:p>
            <a:pPr>
              <a:lnSpc>
                <a:spcPct val="90000"/>
              </a:lnSpc>
              <a:spcBef>
                <a:spcPts val="1000"/>
              </a:spcBef>
            </a:pPr>
            <a:r>
              <a:rPr lang="en-AU" sz="1200" dirty="0"/>
              <a:t>Work Plan stages in the below tables were from Work Plans where one or more stages were completed in the year</a:t>
            </a:r>
          </a:p>
        </p:txBody>
      </p:sp>
      <p:sp>
        <p:nvSpPr>
          <p:cNvPr id="6" name="TextBox 5">
            <a:extLst>
              <a:ext uri="{FF2B5EF4-FFF2-40B4-BE49-F238E27FC236}">
                <a16:creationId xmlns:a16="http://schemas.microsoft.com/office/drawing/2014/main" id="{8DF0F362-6826-4C82-A93A-2419D4C7E7CC}"/>
              </a:ext>
            </a:extLst>
          </p:cNvPr>
          <p:cNvSpPr txBox="1"/>
          <p:nvPr/>
        </p:nvSpPr>
        <p:spPr>
          <a:xfrm>
            <a:off x="357047" y="2465155"/>
            <a:ext cx="6346891" cy="261610"/>
          </a:xfrm>
          <a:prstGeom prst="rect">
            <a:avLst/>
          </a:prstGeom>
          <a:noFill/>
        </p:spPr>
        <p:txBody>
          <a:bodyPr wrap="square" rtlCol="0">
            <a:spAutoFit/>
          </a:bodyPr>
          <a:lstStyle/>
          <a:p>
            <a:r>
              <a:rPr lang="en-AU" sz="1050" dirty="0"/>
              <a:t>Total Work Plans that had one or more stages assessed in the 12 months: 8</a:t>
            </a:r>
            <a:endParaRPr lang="en-AU" sz="1050" b="1" dirty="0"/>
          </a:p>
        </p:txBody>
      </p:sp>
      <p:sp>
        <p:nvSpPr>
          <p:cNvPr id="7" name="TextBox 6">
            <a:extLst>
              <a:ext uri="{FF2B5EF4-FFF2-40B4-BE49-F238E27FC236}">
                <a16:creationId xmlns:a16="http://schemas.microsoft.com/office/drawing/2014/main" id="{33A6EDAD-BA59-4AC4-B708-282844F2C753}"/>
              </a:ext>
            </a:extLst>
          </p:cNvPr>
          <p:cNvSpPr txBox="1"/>
          <p:nvPr/>
        </p:nvSpPr>
        <p:spPr>
          <a:xfrm>
            <a:off x="354553" y="4751722"/>
            <a:ext cx="4155226" cy="246221"/>
          </a:xfrm>
          <a:prstGeom prst="rect">
            <a:avLst/>
          </a:prstGeom>
          <a:noFill/>
        </p:spPr>
        <p:txBody>
          <a:bodyPr wrap="square" rtlCol="0">
            <a:spAutoFit/>
          </a:bodyPr>
          <a:lstStyle/>
          <a:p>
            <a:r>
              <a:rPr lang="en-AU" sz="1000" dirty="0"/>
              <a:t>Total Work Plans that had one or more stages assessed in the 12 months: 28</a:t>
            </a:r>
            <a:endParaRPr lang="en-AU" sz="1000" b="1" dirty="0"/>
          </a:p>
        </p:txBody>
      </p:sp>
      <p:graphicFrame>
        <p:nvGraphicFramePr>
          <p:cNvPr id="8" name="Table 7">
            <a:extLst>
              <a:ext uri="{FF2B5EF4-FFF2-40B4-BE49-F238E27FC236}">
                <a16:creationId xmlns:a16="http://schemas.microsoft.com/office/drawing/2014/main" id="{287F354C-4591-4D59-AEC7-DCDAB4A8E397}"/>
              </a:ext>
            </a:extLst>
          </p:cNvPr>
          <p:cNvGraphicFramePr>
            <a:graphicFrameLocks noGrp="1"/>
          </p:cNvGraphicFramePr>
          <p:nvPr>
            <p:extLst>
              <p:ext uri="{D42A27DB-BD31-4B8C-83A1-F6EECF244321}">
                <p14:modId xmlns:p14="http://schemas.microsoft.com/office/powerpoint/2010/main" val="2216945274"/>
              </p:ext>
            </p:extLst>
          </p:nvPr>
        </p:nvGraphicFramePr>
        <p:xfrm>
          <a:off x="445429" y="2723963"/>
          <a:ext cx="7165327" cy="1249680"/>
        </p:xfrm>
        <a:graphic>
          <a:graphicData uri="http://schemas.openxmlformats.org/drawingml/2006/table">
            <a:tbl>
              <a:tblPr firstRow="1" firstCol="1">
                <a:tableStyleId>{7DF18680-E054-41AD-8BC1-D1AEF772440D}</a:tableStyleId>
              </a:tblPr>
              <a:tblGrid>
                <a:gridCol w="801891">
                  <a:extLst>
                    <a:ext uri="{9D8B030D-6E8A-4147-A177-3AD203B41FA5}">
                      <a16:colId xmlns:a16="http://schemas.microsoft.com/office/drawing/2014/main" val="1693068444"/>
                    </a:ext>
                  </a:extLst>
                </a:gridCol>
                <a:gridCol w="742117">
                  <a:extLst>
                    <a:ext uri="{9D8B030D-6E8A-4147-A177-3AD203B41FA5}">
                      <a16:colId xmlns:a16="http://schemas.microsoft.com/office/drawing/2014/main" val="1046372732"/>
                    </a:ext>
                  </a:extLst>
                </a:gridCol>
                <a:gridCol w="869055">
                  <a:extLst>
                    <a:ext uri="{9D8B030D-6E8A-4147-A177-3AD203B41FA5}">
                      <a16:colId xmlns:a16="http://schemas.microsoft.com/office/drawing/2014/main" val="3773381255"/>
                    </a:ext>
                  </a:extLst>
                </a:gridCol>
                <a:gridCol w="792044">
                  <a:extLst>
                    <a:ext uri="{9D8B030D-6E8A-4147-A177-3AD203B41FA5}">
                      <a16:colId xmlns:a16="http://schemas.microsoft.com/office/drawing/2014/main" val="2573620924"/>
                    </a:ext>
                  </a:extLst>
                </a:gridCol>
                <a:gridCol w="792044">
                  <a:extLst>
                    <a:ext uri="{9D8B030D-6E8A-4147-A177-3AD203B41FA5}">
                      <a16:colId xmlns:a16="http://schemas.microsoft.com/office/drawing/2014/main" val="1682255500"/>
                    </a:ext>
                  </a:extLst>
                </a:gridCol>
                <a:gridCol w="792044">
                  <a:extLst>
                    <a:ext uri="{9D8B030D-6E8A-4147-A177-3AD203B41FA5}">
                      <a16:colId xmlns:a16="http://schemas.microsoft.com/office/drawing/2014/main" val="2115937172"/>
                    </a:ext>
                  </a:extLst>
                </a:gridCol>
                <a:gridCol w="792044">
                  <a:extLst>
                    <a:ext uri="{9D8B030D-6E8A-4147-A177-3AD203B41FA5}">
                      <a16:colId xmlns:a16="http://schemas.microsoft.com/office/drawing/2014/main" val="100074573"/>
                    </a:ext>
                  </a:extLst>
                </a:gridCol>
                <a:gridCol w="792044">
                  <a:extLst>
                    <a:ext uri="{9D8B030D-6E8A-4147-A177-3AD203B41FA5}">
                      <a16:colId xmlns:a16="http://schemas.microsoft.com/office/drawing/2014/main" val="3618640883"/>
                    </a:ext>
                  </a:extLst>
                </a:gridCol>
                <a:gridCol w="792044">
                  <a:extLst>
                    <a:ext uri="{9D8B030D-6E8A-4147-A177-3AD203B41FA5}">
                      <a16:colId xmlns:a16="http://schemas.microsoft.com/office/drawing/2014/main" val="4052822133"/>
                    </a:ext>
                  </a:extLst>
                </a:gridCol>
              </a:tblGrid>
              <a:tr h="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Other Agency</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extLst>
                  <a:ext uri="{0D108BD9-81ED-4DB2-BD59-A6C34878D82A}">
                    <a16:rowId xmlns:a16="http://schemas.microsoft.com/office/drawing/2014/main" val="415966901"/>
                  </a:ext>
                </a:extLst>
              </a:tr>
              <a:tr h="0">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Lodged</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Assessed</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Resubmission</a:t>
                      </a:r>
                    </a:p>
                    <a:p>
                      <a:pPr algn="ctr" fontAlgn="b"/>
                      <a:r>
                        <a:rPr lang="en-AU" sz="800" u="none" strike="noStrike" dirty="0">
                          <a:effectLst/>
                        </a:rPr>
                        <a:t>to</a:t>
                      </a:r>
                    </a:p>
                    <a:p>
                      <a:pPr algn="ctr" fontAlgn="b"/>
                      <a:r>
                        <a:rPr lang="en-AU" sz="800" u="none" strike="noStrike" dirty="0">
                          <a:effectLst/>
                        </a:rPr>
                        <a:t>Agency Referral</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Agency Referral</a:t>
                      </a:r>
                    </a:p>
                    <a:p>
                      <a:pPr algn="ctr" fontAlgn="b"/>
                      <a:r>
                        <a:rPr lang="en-AU" sz="800" u="none" strike="noStrike" dirty="0">
                          <a:effectLst/>
                        </a:rPr>
                        <a:t>to</a:t>
                      </a:r>
                    </a:p>
                    <a:p>
                      <a:pPr algn="ctr" fontAlgn="b"/>
                      <a:r>
                        <a:rPr lang="en-AU" sz="800" u="none" strike="noStrike" dirty="0">
                          <a:effectLst/>
                        </a:rPr>
                        <a:t>Returned to ERR</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Returned to ERR</a:t>
                      </a:r>
                    </a:p>
                    <a:p>
                      <a:pPr algn="ctr" fontAlgn="b"/>
                      <a:r>
                        <a:rPr lang="en-AU" sz="800" u="none" strike="noStrike" dirty="0">
                          <a:effectLst/>
                        </a:rPr>
                        <a:t>to</a:t>
                      </a:r>
                    </a:p>
                    <a:p>
                      <a:pPr algn="ctr" fontAlgn="b"/>
                      <a:r>
                        <a:rPr lang="en-AU" sz="800" u="none" strike="noStrike" dirty="0">
                          <a:effectLst/>
                        </a:rPr>
                        <a:t>Endorsement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Endorsed</a:t>
                      </a:r>
                    </a:p>
                    <a:p>
                      <a:pPr algn="ctr" fontAlgn="b"/>
                      <a:r>
                        <a:rPr lang="en-AU" sz="800" u="none" strike="noStrike" dirty="0">
                          <a:effectLst/>
                        </a:rPr>
                        <a:t>to</a:t>
                      </a:r>
                    </a:p>
                    <a:p>
                      <a:pPr algn="ctr" fontAlgn="b"/>
                      <a:r>
                        <a:rPr lang="en-AU" sz="800" u="none" strike="noStrike" dirty="0">
                          <a:effectLst/>
                        </a:rPr>
                        <a:t>Seek Plan Permit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Plan permit</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extLst>
                  <a:ext uri="{0D108BD9-81ED-4DB2-BD59-A6C34878D82A}">
                    <a16:rowId xmlns:a16="http://schemas.microsoft.com/office/drawing/2014/main" val="1004907003"/>
                  </a:ext>
                </a:extLst>
              </a:tr>
              <a:tr h="0">
                <a:tc>
                  <a:txBody>
                    <a:bodyPr/>
                    <a:lstStyle/>
                    <a:p>
                      <a:pPr algn="ctr" fontAlgn="b"/>
                      <a:r>
                        <a:rPr lang="en-AU" sz="800" u="none" strike="noStrike" dirty="0">
                          <a:effectLst/>
                        </a:rPr>
                        <a:t>Median Days#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900" b="1" i="0" u="none" strike="noStrike" dirty="0">
                          <a:solidFill>
                            <a:schemeClr val="tx1"/>
                          </a:solidFill>
                          <a:effectLst/>
                          <a:latin typeface="+mn-lt"/>
                          <a:cs typeface="Calibri" panose="020F0502020204030204" pitchFamily="34" charset="0"/>
                        </a:rPr>
                        <a:t>63</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26</a:t>
                      </a: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29</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15</a:t>
                      </a: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28</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rPr>
                        <a:t>26</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kumimoji="0" lang="en-AU" sz="900" b="1" i="0" u="none" strike="noStrike" kern="1200" cap="none" spc="0" normalizeH="0" baseline="0" noProof="0" dirty="0">
                          <a:ln>
                            <a:noFill/>
                          </a:ln>
                          <a:solidFill>
                            <a:schemeClr val="bg1">
                              <a:lumMod val="50000"/>
                            </a:schemeClr>
                          </a:solidFill>
                          <a:effectLst/>
                          <a:uLnTx/>
                          <a:uFillTx/>
                          <a:latin typeface="+mn-lt"/>
                        </a:rPr>
                        <a:t>0</a:t>
                      </a:r>
                      <a:endParaRPr lang="en-AU" sz="900" b="1" i="0" u="none" strike="noStrike" dirty="0">
                        <a:solidFill>
                          <a:schemeClr val="bg1">
                            <a:lumMod val="50000"/>
                          </a:schemeClr>
                        </a:solidFill>
                        <a:effectLst/>
                        <a:latin typeface="+mn-lt"/>
                        <a:cs typeface="Calibri" panose="020F0502020204030204" pitchFamily="34" charset="0"/>
                      </a:endParaRPr>
                    </a:p>
                  </a:txBody>
                  <a:tcPr marL="37148" marR="37148" anchor="ctr"/>
                </a:tc>
                <a:tc>
                  <a:txBody>
                    <a:bodyPr/>
                    <a:lstStyle/>
                    <a:p>
                      <a:pPr algn="ctr" fontAlgn="b"/>
                      <a:r>
                        <a:rPr kumimoji="0" lang="en-AU" sz="900" b="1" i="0" u="none" strike="noStrike" kern="1200" cap="none" spc="0" normalizeH="0" baseline="0" noProof="0" dirty="0">
                          <a:ln>
                            <a:noFill/>
                          </a:ln>
                          <a:solidFill>
                            <a:schemeClr val="bg1">
                              <a:lumMod val="50000"/>
                            </a:schemeClr>
                          </a:solidFill>
                          <a:effectLst/>
                          <a:uLnTx/>
                          <a:uFillTx/>
                          <a:latin typeface="+mn-lt"/>
                        </a:rPr>
                        <a:t>0</a:t>
                      </a:r>
                      <a:endParaRPr lang="en-AU" sz="900" b="1" i="0" u="none" strike="noStrike" dirty="0">
                        <a:solidFill>
                          <a:schemeClr val="bg1">
                            <a:lumMod val="50000"/>
                          </a:schemeClr>
                        </a:solidFill>
                        <a:effectLst/>
                        <a:latin typeface="+mn-lt"/>
                        <a:cs typeface="Calibri" panose="020F0502020204030204" pitchFamily="34" charset="0"/>
                      </a:endParaRPr>
                    </a:p>
                  </a:txBody>
                  <a:tcPr marL="37148" marR="37148" anchor="ctr"/>
                </a:tc>
                <a:extLst>
                  <a:ext uri="{0D108BD9-81ED-4DB2-BD59-A6C34878D82A}">
                    <a16:rowId xmlns:a16="http://schemas.microsoft.com/office/drawing/2014/main" val="1960262628"/>
                  </a:ext>
                </a:extLst>
              </a:tr>
              <a:tr h="0">
                <a:tc>
                  <a:txBody>
                    <a:bodyPr/>
                    <a:lstStyle/>
                    <a:p>
                      <a:pPr algn="ctr" fontAlgn="b"/>
                      <a:r>
                        <a:rPr lang="en-AU" sz="800" u="none" strike="noStrike" dirty="0">
                          <a:effectLst/>
                        </a:rPr>
                        <a:t>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5</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5</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4</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4</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4</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5</a:t>
                      </a:r>
                    </a:p>
                  </a:txBody>
                  <a:tcPr marL="37148" marR="37148" anchor="ctr"/>
                </a:tc>
                <a:tc>
                  <a:txBody>
                    <a:bodyPr/>
                    <a:lstStyle/>
                    <a:p>
                      <a:pPr algn="ctr" fontAlgn="b"/>
                      <a:r>
                        <a:rPr lang="en-AU" sz="900" b="0" i="0" u="none" strike="noStrike" dirty="0">
                          <a:solidFill>
                            <a:schemeClr val="bg1">
                              <a:lumMod val="50000"/>
                            </a:schemeClr>
                          </a:solidFill>
                          <a:effectLst/>
                          <a:latin typeface="+mn-lt"/>
                        </a:rPr>
                        <a:t>0</a:t>
                      </a:r>
                      <a:endParaRPr lang="en-AU" sz="900" b="0" i="0" u="none" strike="noStrike" dirty="0">
                        <a:solidFill>
                          <a:schemeClr val="bg1">
                            <a:lumMod val="50000"/>
                          </a:schemeClr>
                        </a:solidFill>
                        <a:effectLst/>
                        <a:latin typeface="+mn-lt"/>
                        <a:cs typeface="Calibri" panose="020F0502020204030204" pitchFamily="34" charset="0"/>
                      </a:endParaRPr>
                    </a:p>
                  </a:txBody>
                  <a:tcPr marL="37148" marR="37148" anchor="ctr"/>
                </a:tc>
                <a:tc>
                  <a:txBody>
                    <a:bodyPr/>
                    <a:lstStyle/>
                    <a:p>
                      <a:pPr algn="ctr" fontAlgn="b"/>
                      <a:r>
                        <a:rPr lang="en-AU" sz="900" b="0" i="0" u="none" strike="noStrike" dirty="0">
                          <a:solidFill>
                            <a:schemeClr val="bg1">
                              <a:lumMod val="50000"/>
                            </a:schemeClr>
                          </a:solidFill>
                          <a:effectLst/>
                          <a:latin typeface="+mn-lt"/>
                        </a:rPr>
                        <a:t>0</a:t>
                      </a:r>
                      <a:endParaRPr lang="en-AU" sz="900" b="0" i="0" u="none" strike="noStrike" dirty="0">
                        <a:solidFill>
                          <a:schemeClr val="bg1">
                            <a:lumMod val="50000"/>
                          </a:schemeClr>
                        </a:solidFill>
                        <a:effectLst/>
                        <a:latin typeface="+mn-lt"/>
                        <a:cs typeface="Calibri" panose="020F0502020204030204" pitchFamily="34" charset="0"/>
                      </a:endParaRPr>
                    </a:p>
                  </a:txBody>
                  <a:tcPr marL="37148" marR="37148" anchor="ctr"/>
                </a:tc>
                <a:extLst>
                  <a:ext uri="{0D108BD9-81ED-4DB2-BD59-A6C34878D82A}">
                    <a16:rowId xmlns:a16="http://schemas.microsoft.com/office/drawing/2014/main" val="1225803496"/>
                  </a:ext>
                </a:extLst>
              </a:tr>
            </a:tbl>
          </a:graphicData>
        </a:graphic>
      </p:graphicFrame>
      <p:graphicFrame>
        <p:nvGraphicFramePr>
          <p:cNvPr id="9" name="Table 8">
            <a:extLst>
              <a:ext uri="{FF2B5EF4-FFF2-40B4-BE49-F238E27FC236}">
                <a16:creationId xmlns:a16="http://schemas.microsoft.com/office/drawing/2014/main" id="{EA636E0F-366E-4E8B-92F0-1138394E488B}"/>
              </a:ext>
            </a:extLst>
          </p:cNvPr>
          <p:cNvGraphicFramePr>
            <a:graphicFrameLocks noGrp="1"/>
          </p:cNvGraphicFramePr>
          <p:nvPr>
            <p:extLst>
              <p:ext uri="{D42A27DB-BD31-4B8C-83A1-F6EECF244321}">
                <p14:modId xmlns:p14="http://schemas.microsoft.com/office/powerpoint/2010/main" val="3431542810"/>
              </p:ext>
            </p:extLst>
          </p:nvPr>
        </p:nvGraphicFramePr>
        <p:xfrm>
          <a:off x="441586" y="5037277"/>
          <a:ext cx="4402787" cy="1249680"/>
        </p:xfrm>
        <a:graphic>
          <a:graphicData uri="http://schemas.openxmlformats.org/drawingml/2006/table">
            <a:tbl>
              <a:tblPr firstRow="1" firstCol="1">
                <a:tableStyleId>{7DF18680-E054-41AD-8BC1-D1AEF772440D}</a:tableStyleId>
              </a:tblPr>
              <a:tblGrid>
                <a:gridCol w="860571">
                  <a:extLst>
                    <a:ext uri="{9D8B030D-6E8A-4147-A177-3AD203B41FA5}">
                      <a16:colId xmlns:a16="http://schemas.microsoft.com/office/drawing/2014/main" val="1693068444"/>
                    </a:ext>
                  </a:extLst>
                </a:gridCol>
                <a:gridCol w="825644">
                  <a:extLst>
                    <a:ext uri="{9D8B030D-6E8A-4147-A177-3AD203B41FA5}">
                      <a16:colId xmlns:a16="http://schemas.microsoft.com/office/drawing/2014/main" val="1046372732"/>
                    </a:ext>
                  </a:extLst>
                </a:gridCol>
                <a:gridCol w="947838">
                  <a:extLst>
                    <a:ext uri="{9D8B030D-6E8A-4147-A177-3AD203B41FA5}">
                      <a16:colId xmlns:a16="http://schemas.microsoft.com/office/drawing/2014/main" val="3773381255"/>
                    </a:ext>
                  </a:extLst>
                </a:gridCol>
                <a:gridCol w="878730">
                  <a:extLst>
                    <a:ext uri="{9D8B030D-6E8A-4147-A177-3AD203B41FA5}">
                      <a16:colId xmlns:a16="http://schemas.microsoft.com/office/drawing/2014/main" val="2573620924"/>
                    </a:ext>
                  </a:extLst>
                </a:gridCol>
                <a:gridCol w="890004">
                  <a:extLst>
                    <a:ext uri="{9D8B030D-6E8A-4147-A177-3AD203B41FA5}">
                      <a16:colId xmlns:a16="http://schemas.microsoft.com/office/drawing/2014/main" val="1682255500"/>
                    </a:ext>
                  </a:extLst>
                </a:gridCol>
              </a:tblGrid>
              <a:tr h="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marL="0" marR="0" lvl="0" indent="0" algn="ctr" defTabSz="960120" rtl="0" eaLnBrk="1" fontAlgn="b" latinLnBrk="0" hangingPunct="1">
                        <a:lnSpc>
                          <a:spcPct val="100000"/>
                        </a:lnSpc>
                        <a:spcBef>
                          <a:spcPts val="0"/>
                        </a:spcBef>
                        <a:spcAft>
                          <a:spcPts val="0"/>
                        </a:spcAft>
                        <a:buClrTx/>
                        <a:buSzTx/>
                        <a:buFontTx/>
                        <a:buNone/>
                        <a:tabLst/>
                        <a:defRPr/>
                      </a:pPr>
                      <a:r>
                        <a:rPr kumimoji="0" lang="en-AU" sz="800" u="none" strike="noStrike" kern="1200" cap="none" spc="0" normalizeH="0" baseline="0" noProof="0" dirty="0">
                          <a:ln>
                            <a:noFill/>
                          </a:ln>
                          <a:effectLst/>
                          <a:uLnTx/>
                          <a:uFillTx/>
                        </a:rPr>
                        <a:t>Earth Resources Regulation</a:t>
                      </a:r>
                      <a:endParaRPr kumimoji="0" lang="en-AU" sz="800" b="1"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endParaRPr>
                    </a:p>
                  </a:txBody>
                  <a:tcPr marL="37148" marR="37148" anchor="ctr">
                    <a:solidFill>
                      <a:schemeClr val="accent6">
                        <a:lumMod val="75000"/>
                      </a:schemeClr>
                    </a:solidFill>
                  </a:tcPr>
                </a:tc>
                <a:extLst>
                  <a:ext uri="{0D108BD9-81ED-4DB2-BD59-A6C34878D82A}">
                    <a16:rowId xmlns:a16="http://schemas.microsoft.com/office/drawing/2014/main" val="2635638004"/>
                  </a:ext>
                </a:extLst>
              </a:tr>
              <a:tr h="0">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Lodged </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Assessed </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Resubmission </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extLst>
                  <a:ext uri="{0D108BD9-81ED-4DB2-BD59-A6C34878D82A}">
                    <a16:rowId xmlns:a16="http://schemas.microsoft.com/office/drawing/2014/main" val="887174258"/>
                  </a:ext>
                </a:extLst>
              </a:tr>
              <a:tr h="0">
                <a:tc>
                  <a:txBody>
                    <a:bodyPr/>
                    <a:lstStyle/>
                    <a:p>
                      <a:pPr algn="ctr" fontAlgn="b"/>
                      <a:r>
                        <a:rPr lang="en-AU" sz="800" u="none" strike="noStrike" dirty="0">
                          <a:effectLst/>
                        </a:rPr>
                        <a:t>Median Days #</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900" b="1" i="0" u="none" strike="noStrike" dirty="0">
                          <a:solidFill>
                            <a:schemeClr val="tx1"/>
                          </a:solidFill>
                          <a:effectLst/>
                          <a:latin typeface="+mn-lt"/>
                          <a:cs typeface="Calibri" panose="020F0502020204030204" pitchFamily="34" charset="0"/>
                        </a:rPr>
                        <a:t>51</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19</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47</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anchor="ctr"/>
                </a:tc>
                <a:extLst>
                  <a:ext uri="{0D108BD9-81ED-4DB2-BD59-A6C34878D82A}">
                    <a16:rowId xmlns:a16="http://schemas.microsoft.com/office/drawing/2014/main" val="4154088929"/>
                  </a:ext>
                </a:extLst>
              </a:tr>
              <a:tr h="0">
                <a:tc>
                  <a:txBody>
                    <a:bodyPr/>
                    <a:lstStyle/>
                    <a:p>
                      <a:pPr algn="ctr" fontAlgn="b"/>
                      <a:r>
                        <a:rPr lang="en-AU" sz="800" u="none" strike="noStrike" dirty="0">
                          <a:effectLst/>
                        </a:rPr>
                        <a:t> 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16</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13</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21</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18</a:t>
                      </a:r>
                    </a:p>
                  </a:txBody>
                  <a:tcPr marL="37148" marR="37148" anchor="ctr"/>
                </a:tc>
                <a:extLst>
                  <a:ext uri="{0D108BD9-81ED-4DB2-BD59-A6C34878D82A}">
                    <a16:rowId xmlns:a16="http://schemas.microsoft.com/office/drawing/2014/main" val="2037719172"/>
                  </a:ext>
                </a:extLst>
              </a:tr>
            </a:tbl>
          </a:graphicData>
        </a:graphic>
      </p:graphicFrame>
      <p:sp>
        <p:nvSpPr>
          <p:cNvPr id="11" name="Content Placeholder 2">
            <a:extLst>
              <a:ext uri="{FF2B5EF4-FFF2-40B4-BE49-F238E27FC236}">
                <a16:creationId xmlns:a16="http://schemas.microsoft.com/office/drawing/2014/main" id="{2277AB74-613C-4B1F-ADDA-B3251778BC7F}"/>
              </a:ext>
            </a:extLst>
          </p:cNvPr>
          <p:cNvSpPr txBox="1">
            <a:spLocks/>
          </p:cNvSpPr>
          <p:nvPr/>
        </p:nvSpPr>
        <p:spPr>
          <a:xfrm>
            <a:off x="369684" y="1503000"/>
            <a:ext cx="7331275" cy="3555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600" b="1" dirty="0"/>
              <a:t>Median Days for Minerals Work Plan </a:t>
            </a:r>
            <a:r>
              <a:rPr lang="en-AU" sz="1600" b="1" u="sng" dirty="0"/>
              <a:t>stages</a:t>
            </a:r>
            <a:r>
              <a:rPr lang="en-AU" sz="1600" b="1" dirty="0"/>
              <a:t> completed in June 2018 to May 2019</a:t>
            </a:r>
          </a:p>
        </p:txBody>
      </p:sp>
      <p:sp>
        <p:nvSpPr>
          <p:cNvPr id="12" name="Rounded Rectangle 3">
            <a:extLst>
              <a:ext uri="{FF2B5EF4-FFF2-40B4-BE49-F238E27FC236}">
                <a16:creationId xmlns:a16="http://schemas.microsoft.com/office/drawing/2014/main" id="{98162D09-D3EC-418E-8E96-9F8E5014660C}"/>
              </a:ext>
            </a:extLst>
          </p:cNvPr>
          <p:cNvSpPr/>
          <p:nvPr/>
        </p:nvSpPr>
        <p:spPr>
          <a:xfrm>
            <a:off x="355227" y="2369672"/>
            <a:ext cx="7345732" cy="1740590"/>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13" name="Round Same Side Corner Rectangle 5">
            <a:extLst>
              <a:ext uri="{FF2B5EF4-FFF2-40B4-BE49-F238E27FC236}">
                <a16:creationId xmlns:a16="http://schemas.microsoft.com/office/drawing/2014/main" id="{D0AC979C-ACA7-4A18-A632-50243EAC191A}"/>
              </a:ext>
            </a:extLst>
          </p:cNvPr>
          <p:cNvSpPr/>
          <p:nvPr/>
        </p:nvSpPr>
        <p:spPr>
          <a:xfrm>
            <a:off x="441586" y="2205628"/>
            <a:ext cx="2816596" cy="258532"/>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lvl="0" algn="ctr">
              <a:defRPr/>
            </a:pPr>
            <a:r>
              <a:rPr lang="en-AU" sz="1200" b="1" dirty="0">
                <a:solidFill>
                  <a:srgbClr val="002060"/>
                </a:solidFill>
              </a:rPr>
              <a:t>Statutory Endorsement Required</a:t>
            </a:r>
            <a:endParaRPr kumimoji="0" lang="en-AU" sz="1200" b="1" i="0" u="none" strike="noStrike" kern="1200" cap="none" spc="0" normalizeH="0" baseline="0" noProof="0" dirty="0">
              <a:ln>
                <a:noFill/>
              </a:ln>
              <a:solidFill>
                <a:srgbClr val="002060"/>
              </a:solidFill>
              <a:effectLst/>
              <a:uLnTx/>
              <a:uFillTx/>
              <a:latin typeface="Calibri" panose="020F0502020204030204"/>
              <a:ea typeface="+mn-ea"/>
              <a:cs typeface="+mn-cs"/>
            </a:endParaRPr>
          </a:p>
        </p:txBody>
      </p:sp>
      <p:sp>
        <p:nvSpPr>
          <p:cNvPr id="14" name="Rounded Rectangle 3">
            <a:extLst>
              <a:ext uri="{FF2B5EF4-FFF2-40B4-BE49-F238E27FC236}">
                <a16:creationId xmlns:a16="http://schemas.microsoft.com/office/drawing/2014/main" id="{CD205731-309B-426B-BCEF-416FE1BD583C}"/>
              </a:ext>
            </a:extLst>
          </p:cNvPr>
          <p:cNvSpPr/>
          <p:nvPr/>
        </p:nvSpPr>
        <p:spPr>
          <a:xfrm>
            <a:off x="355227" y="4584738"/>
            <a:ext cx="4597773" cy="1807270"/>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15" name="Round Same Side Corner Rectangle 5">
            <a:extLst>
              <a:ext uri="{FF2B5EF4-FFF2-40B4-BE49-F238E27FC236}">
                <a16:creationId xmlns:a16="http://schemas.microsoft.com/office/drawing/2014/main" id="{F127E3A3-DAD5-4865-ABF8-EB66157F4FBC}"/>
              </a:ext>
            </a:extLst>
          </p:cNvPr>
          <p:cNvSpPr/>
          <p:nvPr/>
        </p:nvSpPr>
        <p:spPr>
          <a:xfrm>
            <a:off x="441586" y="4456867"/>
            <a:ext cx="2816597" cy="242640"/>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1" i="0" u="none" strike="noStrike" kern="1200" cap="none" spc="0" normalizeH="0" baseline="0" noProof="0" dirty="0">
                <a:ln>
                  <a:noFill/>
                </a:ln>
                <a:solidFill>
                  <a:schemeClr val="accent6">
                    <a:lumMod val="50000"/>
                  </a:schemeClr>
                </a:solidFill>
                <a:effectLst/>
                <a:uLnTx/>
                <a:uFillTx/>
                <a:latin typeface="Calibri" panose="020F0502020204030204"/>
                <a:ea typeface="+mn-ea"/>
                <a:cs typeface="+mn-cs"/>
              </a:rPr>
              <a:t>Statutory Endorsement Not Required</a:t>
            </a:r>
          </a:p>
        </p:txBody>
      </p:sp>
      <p:sp>
        <p:nvSpPr>
          <p:cNvPr id="16" name="Rounded Rectangle 3">
            <a:extLst>
              <a:ext uri="{FF2B5EF4-FFF2-40B4-BE49-F238E27FC236}">
                <a16:creationId xmlns:a16="http://schemas.microsoft.com/office/drawing/2014/main" id="{E5FD2B6E-90C5-4945-86D7-35C6714A0AB5}"/>
              </a:ext>
            </a:extLst>
          </p:cNvPr>
          <p:cNvSpPr/>
          <p:nvPr/>
        </p:nvSpPr>
        <p:spPr>
          <a:xfrm>
            <a:off x="7825153" y="2369672"/>
            <a:ext cx="1863969" cy="1712731"/>
          </a:xfrm>
          <a:prstGeom prst="roundRect">
            <a:avLst>
              <a:gd name="adj" fmla="val 6214"/>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r>
              <a:rPr lang="en-AU" sz="800" b="1" u="sng" dirty="0">
                <a:solidFill>
                  <a:schemeClr val="bg1">
                    <a:lumMod val="50000"/>
                  </a:schemeClr>
                </a:solidFill>
              </a:rPr>
              <a:t>Definitions</a:t>
            </a:r>
            <a:r>
              <a:rPr lang="en-AU" sz="800" b="1" dirty="0">
                <a:solidFill>
                  <a:schemeClr val="bg1">
                    <a:lumMod val="50000"/>
                  </a:schemeClr>
                </a:solidFill>
              </a:rPr>
              <a:t>:</a:t>
            </a:r>
          </a:p>
          <a:p>
            <a:r>
              <a:rPr lang="en-AU" sz="800" b="1" dirty="0">
                <a:solidFill>
                  <a:schemeClr val="bg1">
                    <a:lumMod val="50000"/>
                  </a:schemeClr>
                </a:solidFill>
              </a:rPr>
              <a:t>Median Days #:</a:t>
            </a:r>
            <a:r>
              <a:rPr lang="en-AU" sz="800" dirty="0">
                <a:solidFill>
                  <a:schemeClr val="bg1">
                    <a:lumMod val="50000"/>
                  </a:schemeClr>
                </a:solidFill>
              </a:rPr>
              <a:t> Arranging the stage duration in order and then selecting the one in the middle duration.</a:t>
            </a:r>
          </a:p>
          <a:p>
            <a:r>
              <a:rPr lang="en-AU" sz="800" dirty="0">
                <a:solidFill>
                  <a:schemeClr val="bg1">
                    <a:lumMod val="50000"/>
                  </a:schemeClr>
                </a:solidFill>
              </a:rPr>
              <a:t>Median is used to minimise the impact of outliers.</a:t>
            </a:r>
          </a:p>
          <a:p>
            <a:endParaRPr lang="en-AU" sz="800" dirty="0">
              <a:solidFill>
                <a:schemeClr val="bg1">
                  <a:lumMod val="50000"/>
                </a:schemeClr>
              </a:solidFill>
            </a:endParaRPr>
          </a:p>
          <a:p>
            <a:r>
              <a:rPr lang="en-AU" sz="800" b="1" dirty="0">
                <a:solidFill>
                  <a:schemeClr val="bg1">
                    <a:lumMod val="50000"/>
                  </a:schemeClr>
                </a:solidFill>
              </a:rPr>
              <a:t>No. Work Plans*: </a:t>
            </a:r>
            <a:r>
              <a:rPr lang="en-AU" sz="800" dirty="0">
                <a:solidFill>
                  <a:schemeClr val="bg1">
                    <a:lumMod val="50000"/>
                  </a:schemeClr>
                </a:solidFill>
              </a:rPr>
              <a:t>The number of work plans that had that stage assessed in the year. A single Work Plan June have had a stage assessed multiple times.</a:t>
            </a:r>
          </a:p>
          <a:p>
            <a:endParaRPr lang="en-AU" sz="800" b="1" kern="1200" dirty="0">
              <a:solidFill>
                <a:schemeClr val="tx1"/>
              </a:solidFill>
            </a:endParaRPr>
          </a:p>
        </p:txBody>
      </p:sp>
      <p:grpSp>
        <p:nvGrpSpPr>
          <p:cNvPr id="2" name="Group 1"/>
          <p:cNvGrpSpPr/>
          <p:nvPr/>
        </p:nvGrpSpPr>
        <p:grpSpPr>
          <a:xfrm>
            <a:off x="5424085" y="4775801"/>
            <a:ext cx="4200342" cy="1282512"/>
            <a:chOff x="5973690" y="4883692"/>
            <a:chExt cx="2716751" cy="1813173"/>
          </a:xfrm>
        </p:grpSpPr>
        <p:sp>
          <p:nvSpPr>
            <p:cNvPr id="17" name="Rounded Rectangle 3">
              <a:extLst>
                <a:ext uri="{FF2B5EF4-FFF2-40B4-BE49-F238E27FC236}">
                  <a16:creationId xmlns:a16="http://schemas.microsoft.com/office/drawing/2014/main" id="{D5C771A2-C082-43E3-9AC3-5C3C5CB15C89}"/>
                </a:ext>
              </a:extLst>
            </p:cNvPr>
            <p:cNvSpPr/>
            <p:nvPr/>
          </p:nvSpPr>
          <p:spPr>
            <a:xfrm>
              <a:off x="5973691" y="5036983"/>
              <a:ext cx="2716750" cy="1659882"/>
            </a:xfrm>
            <a:prstGeom prst="roundRect">
              <a:avLst>
                <a:gd name="adj" fmla="val 3815"/>
              </a:avLst>
            </a:prstGeom>
            <a:noFill/>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marL="171450" indent="-171450">
                <a:buFont typeface="Arial" panose="020B0604020202020204" pitchFamily="34" charset="0"/>
                <a:buChar char="•"/>
                <a:defRPr/>
              </a:pPr>
              <a:r>
                <a:rPr lang="en-AU" sz="1000" dirty="0">
                  <a:solidFill>
                    <a:schemeClr val="tx1"/>
                  </a:solidFill>
                </a:rPr>
                <a:t>A work plan goes through various stages from New to Finalised. The tables identify the stages, the median days for each stage to be completed and the number of work plans that had the stage assessed from </a:t>
              </a:r>
              <a:r>
                <a:rPr lang="en-AU" sz="1000" dirty="0">
                  <a:solidFill>
                    <a:schemeClr val="tx1">
                      <a:lumMod val="85000"/>
                      <a:lumOff val="15000"/>
                    </a:schemeClr>
                  </a:solidFill>
                </a:rPr>
                <a:t>May 2018 </a:t>
              </a:r>
              <a:r>
                <a:rPr lang="en-AU" sz="1000" dirty="0">
                  <a:solidFill>
                    <a:schemeClr val="tx1"/>
                  </a:solidFill>
                </a:rPr>
                <a:t>to May 2019</a:t>
              </a:r>
            </a:p>
            <a:p>
              <a:pPr marL="171450" lvl="0" indent="-171450">
                <a:buFont typeface="Arial" panose="020B0604020202020204" pitchFamily="34" charset="0"/>
                <a:buChar char="•"/>
                <a:defRPr/>
              </a:pPr>
              <a:endParaRPr lang="en-AU" sz="1000" dirty="0">
                <a:solidFill>
                  <a:schemeClr val="tx1"/>
                </a:solidFill>
              </a:endParaRPr>
            </a:p>
            <a:p>
              <a:pPr marL="171450" lvl="0" indent="-171450">
                <a:buFont typeface="Arial" panose="020B0604020202020204" pitchFamily="34" charset="0"/>
                <a:buChar char="•"/>
                <a:defRPr/>
              </a:pPr>
              <a:endParaRPr lang="en-AU" sz="1000" dirty="0">
                <a:solidFill>
                  <a:schemeClr val="tx1">
                    <a:lumMod val="85000"/>
                    <a:lumOff val="15000"/>
                  </a:schemeClr>
                </a:solidFill>
              </a:endParaRPr>
            </a:p>
          </p:txBody>
        </p:sp>
        <p:sp>
          <p:nvSpPr>
            <p:cNvPr id="18" name="Round Same Side Corner Rectangle 5">
              <a:extLst>
                <a:ext uri="{FF2B5EF4-FFF2-40B4-BE49-F238E27FC236}">
                  <a16:creationId xmlns:a16="http://schemas.microsoft.com/office/drawing/2014/main" id="{49D4DDA3-02E8-4F7B-B7C5-92580CAFEA4F}"/>
                </a:ext>
              </a:extLst>
            </p:cNvPr>
            <p:cNvSpPr/>
            <p:nvPr/>
          </p:nvSpPr>
          <p:spPr>
            <a:xfrm>
              <a:off x="5973690" y="4883692"/>
              <a:ext cx="280457" cy="33388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000" b="1" i="1" dirty="0">
                  <a:solidFill>
                    <a:prstClr val="white"/>
                  </a:solidFill>
                </a:rPr>
                <a:t>i</a:t>
              </a:r>
            </a:p>
          </p:txBody>
        </p:sp>
      </p:grpSp>
      <p:sp>
        <p:nvSpPr>
          <p:cNvPr id="4" name="Slide Number Placeholder 3">
            <a:extLst>
              <a:ext uri="{FF2B5EF4-FFF2-40B4-BE49-F238E27FC236}">
                <a16:creationId xmlns:a16="http://schemas.microsoft.com/office/drawing/2014/main" id="{E1294AD1-57B4-47EB-967E-4FE7936FA7E0}"/>
              </a:ext>
            </a:extLst>
          </p:cNvPr>
          <p:cNvSpPr>
            <a:spLocks noGrp="1"/>
          </p:cNvSpPr>
          <p:nvPr>
            <p:ph type="sldNum" sz="quarter" idx="12"/>
          </p:nvPr>
        </p:nvSpPr>
        <p:spPr/>
        <p:txBody>
          <a:bodyPr/>
          <a:lstStyle/>
          <a:p>
            <a:fld id="{10F38EA1-A2B3-734E-8FE4-2A14DB32A8FE}" type="slidenum">
              <a:rPr lang="en-US" smtClean="0"/>
              <a:t>4</a:t>
            </a:fld>
            <a:endParaRPr lang="en-US" dirty="0"/>
          </a:p>
        </p:txBody>
      </p:sp>
    </p:spTree>
    <p:extLst>
      <p:ext uri="{BB962C8B-B14F-4D97-AF65-F5344CB8AC3E}">
        <p14:creationId xmlns:p14="http://schemas.microsoft.com/office/powerpoint/2010/main" val="945573038"/>
      </p:ext>
    </p:extLst>
  </p:cSld>
  <p:clrMapOvr>
    <a:masterClrMapping/>
  </p:clrMapOvr>
</p:sld>
</file>

<file path=ppt/theme/theme1.xml><?xml version="1.0" encoding="utf-8"?>
<a:theme xmlns:a="http://schemas.openxmlformats.org/drawingml/2006/main" name="PCB-meeting-presentation-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19260</TotalTime>
  <Words>823</Words>
  <Application>Microsoft Office PowerPoint</Application>
  <PresentationFormat>A4 Paper (210x297 mm)</PresentationFormat>
  <Paragraphs>289</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Arial</vt:lpstr>
      <vt:lpstr>Calibri</vt:lpstr>
      <vt:lpstr>PCB-meeting-presentation-template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Earth Resources Regulations - Minerals</dc:title>
  <dc:creator>Praveen Mathew (DEDJTR)</dc:creator>
  <cp:lastModifiedBy>David Ly (DEDJTR)</cp:lastModifiedBy>
  <cp:revision>483</cp:revision>
  <cp:lastPrinted>2018-08-14T03:53:50Z</cp:lastPrinted>
  <dcterms:created xsi:type="dcterms:W3CDTF">2018-03-26T01:27:34Z</dcterms:created>
  <dcterms:modified xsi:type="dcterms:W3CDTF">2019-06-06T05:56:44Z</dcterms:modified>
</cp:coreProperties>
</file>