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74" d="100"/>
          <a:sy n="74" d="100"/>
        </p:scale>
        <p:origin x="701" y="7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15/01/2019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142071227"/>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December 2017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December 2018</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105</a:t>
                      </a:r>
                    </a:p>
                  </a:txBody>
                  <a:tcPr marL="76340" marR="76340" marT="46979" marB="46979" anchor="ctr">
                    <a:solidFill>
                      <a:schemeClr val="accent5"/>
                    </a:solidFill>
                  </a:tcPr>
                </a:tc>
                <a:tc>
                  <a:txBody>
                    <a:bodyPr/>
                    <a:lstStyle/>
                    <a:p>
                      <a:pPr algn="ctr"/>
                      <a:r>
                        <a:rPr lang="en-AU" sz="1200" b="1" dirty="0">
                          <a:solidFill>
                            <a:schemeClr val="tx1"/>
                          </a:solidFill>
                        </a:rPr>
                        <a:t>124</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algn="ctr"/>
                      <a:r>
                        <a:rPr lang="en-AU" sz="1200" b="1" dirty="0">
                          <a:solidFill>
                            <a:schemeClr val="bg1"/>
                          </a:solidFill>
                        </a:rPr>
                        <a:t>314</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124</a:t>
                      </a:r>
                    </a:p>
                  </a:txBody>
                  <a:tcPr marL="76340" marR="76340" marT="46979" marB="46979" anchor="ctr">
                    <a:solidFill>
                      <a:schemeClr val="accent5"/>
                    </a:solidFill>
                  </a:tcPr>
                </a:tc>
                <a:tc>
                  <a:txBody>
                    <a:bodyPr/>
                    <a:lstStyle/>
                    <a:p>
                      <a:pPr algn="ctr"/>
                      <a:r>
                        <a:rPr lang="en-AU" sz="1200" b="1" dirty="0">
                          <a:solidFill>
                            <a:schemeClr val="tx1"/>
                          </a:solidFill>
                        </a:rPr>
                        <a:t>123</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331</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74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216</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rPr>
                        <a:t>212</a:t>
                      </a:r>
                      <a:endParaRPr lang="en-AU" sz="1200" b="1" kern="1200" dirty="0">
                        <a:solidFill>
                          <a:schemeClr val="bg1"/>
                        </a:solidFill>
                        <a:latin typeface="+mn-lt"/>
                        <a:ea typeface="+mn-ea"/>
                        <a:cs typeface="+mn-cs"/>
                      </a:endParaRP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31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52</a:t>
                      </a:r>
                    </a:p>
                  </a:txBody>
                  <a:tcPr marL="76340" marR="76340" marT="46979" marB="46979" anchor="ctr">
                    <a:solidFill>
                      <a:schemeClr val="accent5">
                        <a:lumMod val="60000"/>
                        <a:lumOff val="40000"/>
                      </a:schemeClr>
                    </a:solidFill>
                  </a:tcPr>
                </a:tc>
                <a:tc>
                  <a:txBody>
                    <a:bodyPr/>
                    <a:lstStyle/>
                    <a:p>
                      <a:pPr algn="ctr"/>
                      <a:r>
                        <a:rPr lang="en-AU" sz="1200" dirty="0">
                          <a:solidFill>
                            <a:schemeClr val="tx1"/>
                          </a:solidFill>
                        </a:rPr>
                        <a:t>15</a:t>
                      </a:r>
                      <a:endParaRPr lang="en-AU" sz="1200" b="0" dirty="0">
                        <a:solidFill>
                          <a:schemeClr val="tx1"/>
                        </a:solidFill>
                      </a:endParaRP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98</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58</a:t>
                      </a:r>
                    </a:p>
                  </a:txBody>
                  <a:tcPr marL="76340" marR="76340" marT="46979" marB="46979" anchor="ctr">
                    <a:solidFill>
                      <a:schemeClr val="accent5">
                        <a:lumMod val="60000"/>
                        <a:lumOff val="40000"/>
                      </a:schemeClr>
                    </a:solidFill>
                  </a:tcPr>
                </a:tc>
                <a:tc>
                  <a:txBody>
                    <a:bodyPr/>
                    <a:lstStyle/>
                    <a:p>
                      <a:pPr algn="ctr"/>
                      <a:r>
                        <a:rPr lang="en-AU" sz="1200" dirty="0">
                          <a:solidFill>
                            <a:schemeClr val="tx1"/>
                          </a:solidFill>
                        </a:rPr>
                        <a:t>57</a:t>
                      </a:r>
                      <a:endParaRPr lang="en-AU" sz="1200" b="0" dirty="0">
                        <a:solidFill>
                          <a:schemeClr val="tx1"/>
                        </a:solidFill>
                      </a:endParaRP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119</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9</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11</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December 2017 vs  December 2018:</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December 2017 and compares it with 31 December 2018.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808423677"/>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DECEMBER</a:t>
                      </a:r>
                      <a:r>
                        <a:rPr lang="en-AU" sz="1000" dirty="0"/>
                        <a:t> 2018</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17</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15</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438361274"/>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JAN 2018 to DEC 2018</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370</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79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262</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29</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67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230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452920907"/>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DECEMBER 2018</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kern="1200" dirty="0">
                          <a:solidFill>
                            <a:schemeClr val="bg1"/>
                          </a:solidFill>
                        </a:rPr>
                        <a:t>18</a:t>
                      </a:r>
                      <a:endParaRPr lang="en-AU" sz="1000" dirty="0">
                        <a:solidFill>
                          <a:schemeClr val="bg1"/>
                        </a:solidFill>
                      </a:endParaRP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6</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12</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0</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614929377"/>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JAN 2018 to DEC 2018</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325</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101</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194</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30</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441758007"/>
              </p:ext>
            </p:extLst>
          </p:nvPr>
        </p:nvGraphicFramePr>
        <p:xfrm>
          <a:off x="314066" y="5235983"/>
          <a:ext cx="9345747" cy="1188720"/>
        </p:xfrm>
        <a:graphic>
          <a:graphicData uri="http://schemas.openxmlformats.org/drawingml/2006/table">
            <a:tbl>
              <a:tblPr firstRow="1" firstCol="1" bandRow="1">
                <a:tableStyleId>{7DF18680-E054-41AD-8BC1-D1AEF772440D}</a:tableStyleId>
              </a:tblPr>
              <a:tblGrid>
                <a:gridCol w="872090">
                  <a:extLst>
                    <a:ext uri="{9D8B030D-6E8A-4147-A177-3AD203B41FA5}">
                      <a16:colId xmlns:a16="http://schemas.microsoft.com/office/drawing/2014/main" val="3295249521"/>
                    </a:ext>
                  </a:extLst>
                </a:gridCol>
                <a:gridCol w="485626">
                  <a:extLst>
                    <a:ext uri="{9D8B030D-6E8A-4147-A177-3AD203B41FA5}">
                      <a16:colId xmlns:a16="http://schemas.microsoft.com/office/drawing/2014/main" val="1025019330"/>
                    </a:ext>
                  </a:extLst>
                </a:gridCol>
                <a:gridCol w="600363">
                  <a:extLst>
                    <a:ext uri="{9D8B030D-6E8A-4147-A177-3AD203B41FA5}">
                      <a16:colId xmlns:a16="http://schemas.microsoft.com/office/drawing/2014/main" val="2219333238"/>
                    </a:ext>
                  </a:extLst>
                </a:gridCol>
                <a:gridCol w="626698">
                  <a:extLst>
                    <a:ext uri="{9D8B030D-6E8A-4147-A177-3AD203B41FA5}">
                      <a16:colId xmlns:a16="http://schemas.microsoft.com/office/drawing/2014/main" val="1024136933"/>
                    </a:ext>
                  </a:extLst>
                </a:gridCol>
                <a:gridCol w="700391">
                  <a:extLst>
                    <a:ext uri="{9D8B030D-6E8A-4147-A177-3AD203B41FA5}">
                      <a16:colId xmlns:a16="http://schemas.microsoft.com/office/drawing/2014/main" val="253886672"/>
                    </a:ext>
                  </a:extLst>
                </a:gridCol>
                <a:gridCol w="1083602">
                  <a:extLst>
                    <a:ext uri="{9D8B030D-6E8A-4147-A177-3AD203B41FA5}">
                      <a16:colId xmlns:a16="http://schemas.microsoft.com/office/drawing/2014/main" val="4262654814"/>
                    </a:ext>
                  </a:extLst>
                </a:gridCol>
                <a:gridCol w="774381">
                  <a:extLst>
                    <a:ext uri="{9D8B030D-6E8A-4147-A177-3AD203B41FA5}">
                      <a16:colId xmlns:a16="http://schemas.microsoft.com/office/drawing/2014/main" val="1078895545"/>
                    </a:ext>
                  </a:extLst>
                </a:gridCol>
                <a:gridCol w="544749">
                  <a:extLst>
                    <a:ext uri="{9D8B030D-6E8A-4147-A177-3AD203B41FA5}">
                      <a16:colId xmlns:a16="http://schemas.microsoft.com/office/drawing/2014/main" val="1191251199"/>
                    </a:ext>
                  </a:extLst>
                </a:gridCol>
                <a:gridCol w="768485">
                  <a:extLst>
                    <a:ext uri="{9D8B030D-6E8A-4147-A177-3AD203B41FA5}">
                      <a16:colId xmlns:a16="http://schemas.microsoft.com/office/drawing/2014/main" val="2047789801"/>
                    </a:ext>
                  </a:extLst>
                </a:gridCol>
                <a:gridCol w="480094">
                  <a:extLst>
                    <a:ext uri="{9D8B030D-6E8A-4147-A177-3AD203B41FA5}">
                      <a16:colId xmlns:a16="http://schemas.microsoft.com/office/drawing/2014/main" val="1203294266"/>
                    </a:ext>
                  </a:extLst>
                </a:gridCol>
                <a:gridCol w="775855">
                  <a:extLst>
                    <a:ext uri="{9D8B030D-6E8A-4147-A177-3AD203B41FA5}">
                      <a16:colId xmlns:a16="http://schemas.microsoft.com/office/drawing/2014/main" val="3360094660"/>
                    </a:ext>
                  </a:extLst>
                </a:gridCol>
                <a:gridCol w="665018">
                  <a:extLst>
                    <a:ext uri="{9D8B030D-6E8A-4147-A177-3AD203B41FA5}">
                      <a16:colId xmlns:a16="http://schemas.microsoft.com/office/drawing/2014/main" val="4103296552"/>
                    </a:ext>
                  </a:extLst>
                </a:gridCol>
                <a:gridCol w="489527">
                  <a:extLst>
                    <a:ext uri="{9D8B030D-6E8A-4147-A177-3AD203B41FA5}">
                      <a16:colId xmlns:a16="http://schemas.microsoft.com/office/drawing/2014/main" val="3109064436"/>
                    </a:ext>
                  </a:extLst>
                </a:gridCol>
                <a:gridCol w="478868">
                  <a:extLst>
                    <a:ext uri="{9D8B030D-6E8A-4147-A177-3AD203B41FA5}">
                      <a16:colId xmlns:a16="http://schemas.microsoft.com/office/drawing/2014/main" val="259979347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Mineral Sands</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100" dirty="0"/>
                        <a:t>Base Metals </a:t>
                      </a:r>
                      <a:r>
                        <a:rPr lang="en-AU" sz="900" b="0" dirty="0"/>
                        <a:t>(copper/ lead/ zinc)</a:t>
                      </a:r>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Cobalt</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Phosphate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23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42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67</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11</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21</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911549"/>
            <a:ext cx="9497094" cy="1574582"/>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45216"/>
              <a:ext cx="8301184" cy="1402199"/>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January 2018 to December 2018</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January 2018 and the number lodged in December 2018.</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January 2018 and those that were finalised in December 2018.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3" name="Picture 2">
            <a:extLst>
              <a:ext uri="{FF2B5EF4-FFF2-40B4-BE49-F238E27FC236}">
                <a16:creationId xmlns:a16="http://schemas.microsoft.com/office/drawing/2014/main" id="{528C845D-3650-4918-A5CB-87D2A4217A34}"/>
              </a:ext>
            </a:extLst>
          </p:cNvPr>
          <p:cNvPicPr>
            <a:picLocks noChangeAspect="1"/>
          </p:cNvPicPr>
          <p:nvPr/>
        </p:nvPicPr>
        <p:blipFill>
          <a:blip r:embed="rId2"/>
          <a:stretch>
            <a:fillRect/>
          </a:stretch>
        </p:blipFill>
        <p:spPr>
          <a:xfrm>
            <a:off x="359266" y="1480406"/>
            <a:ext cx="9187468"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7</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43</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3443446519"/>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56</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26</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23</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714844371"/>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January 2018 to December 2018</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January 2018 </a:t>
              </a:r>
              <a:r>
                <a:rPr lang="en-AU" sz="1000" dirty="0">
                  <a:solidFill>
                    <a:schemeClr val="tx1"/>
                  </a:solidFill>
                </a:rPr>
                <a:t>to December 2018</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16854</TotalTime>
  <Words>824</Words>
  <Application>Microsoft Office PowerPoint</Application>
  <PresentationFormat>A4 Paper (210x297 mm)</PresentationFormat>
  <Paragraphs>291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417</cp:revision>
  <cp:lastPrinted>2018-08-14T03:53:50Z</cp:lastPrinted>
  <dcterms:created xsi:type="dcterms:W3CDTF">2018-03-26T01:27:34Z</dcterms:created>
  <dcterms:modified xsi:type="dcterms:W3CDTF">2019-01-15T06:00:54Z</dcterms:modified>
</cp:coreProperties>
</file>